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x="18288000" cy="10287000"/>
  <p:notesSz cx="6858000" cy="9144000"/>
  <p:embeddedFontLst>
    <p:embeddedFont>
      <p:font typeface="Arial Nova Condensed Bold" charset="1" panose="020B0806020202020204"/>
      <p:regular r:id="rId62"/>
    </p:embeddedFont>
    <p:embeddedFont>
      <p:font typeface="Arial Nova Condensed" charset="1" panose="020B0506020202020204"/>
      <p:regular r:id="rId63"/>
    </p:embeddedFont>
    <p:embeddedFont>
      <p:font typeface="Arial Nova Condensed Italics" charset="1" panose="020B0506020202090204"/>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34.xml" Type="http://schemas.openxmlformats.org/officeDocument/2006/relationships/notesSlide"/><Relationship Id="rId101" Target="notesSlides/notesSlide35.xml" Type="http://schemas.openxmlformats.org/officeDocument/2006/relationships/notesSlide"/><Relationship Id="rId102" Target="notesSlides/notesSlide36.xml" Type="http://schemas.openxmlformats.org/officeDocument/2006/relationships/notesSlide"/><Relationship Id="rId103" Target="notesSlides/notesSlide37.xml" Type="http://schemas.openxmlformats.org/officeDocument/2006/relationships/notesSlide"/><Relationship Id="rId104" Target="notesSlides/notesSlide38.xml" Type="http://schemas.openxmlformats.org/officeDocument/2006/relationships/notesSlide"/><Relationship Id="rId105" Target="notesSlides/notesSlide39.xml" Type="http://schemas.openxmlformats.org/officeDocument/2006/relationships/notesSlide"/><Relationship Id="rId106" Target="notesSlides/notesSlide40.xml" Type="http://schemas.openxmlformats.org/officeDocument/2006/relationships/notesSlide"/><Relationship Id="rId107" Target="notesSlides/notesSlide41.xml" Type="http://schemas.openxmlformats.org/officeDocument/2006/relationships/notesSlide"/><Relationship Id="rId108" Target="notesSlides/notesSlide42.xml" Type="http://schemas.openxmlformats.org/officeDocument/2006/relationships/notesSlide"/><Relationship Id="rId109" Target="notesSlides/notesSlide43.xml" Type="http://schemas.openxmlformats.org/officeDocument/2006/relationships/notesSlide"/><Relationship Id="rId11" Target="slides/slide6.xml" Type="http://schemas.openxmlformats.org/officeDocument/2006/relationships/slide"/><Relationship Id="rId110" Target="notesSlides/notesSlide44.xml" Type="http://schemas.openxmlformats.org/officeDocument/2006/relationships/notesSlide"/><Relationship Id="rId111" Target="notesSlides/notesSlide45.xml" Type="http://schemas.openxmlformats.org/officeDocument/2006/relationships/notesSlide"/><Relationship Id="rId112" Target="notesSlides/notesSlide46.xml" Type="http://schemas.openxmlformats.org/officeDocument/2006/relationships/notesSlide"/><Relationship Id="rId113" Target="notesSlides/notesSlide47.xml" Type="http://schemas.openxmlformats.org/officeDocument/2006/relationships/notesSlide"/><Relationship Id="rId114" Target="notesSlides/notesSlide48.xml" Type="http://schemas.openxmlformats.org/officeDocument/2006/relationships/notesSlide"/><Relationship Id="rId115" Target="notesSlides/notesSlide49.xml" Type="http://schemas.openxmlformats.org/officeDocument/2006/relationships/notesSlide"/><Relationship Id="rId116" Target="notesSlides/notesSlide50.xml" Type="http://schemas.openxmlformats.org/officeDocument/2006/relationships/notesSlide"/><Relationship Id="rId117" Target="notesSlides/notesSlide51.xml" Type="http://schemas.openxmlformats.org/officeDocument/2006/relationships/notesSlide"/><Relationship Id="rId118" Target="notesSlides/notesSlide52.xml" Type="http://schemas.openxmlformats.org/officeDocument/2006/relationships/notesSlide"/><Relationship Id="rId119" Target="notesSlides/notesSlide53.xml" Type="http://schemas.openxmlformats.org/officeDocument/2006/relationships/note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fonts/font62.fntdata" Type="http://schemas.openxmlformats.org/officeDocument/2006/relationships/font"/><Relationship Id="rId63" Target="fonts/font63.fntdata" Type="http://schemas.openxmlformats.org/officeDocument/2006/relationships/font"/><Relationship Id="rId64" Target="notesMasters/notesMaster1.xml" Type="http://schemas.openxmlformats.org/officeDocument/2006/relationships/notesMaster"/><Relationship Id="rId65" Target="theme/theme2.xml" Type="http://schemas.openxmlformats.org/officeDocument/2006/relationships/theme"/><Relationship Id="rId66" Target="notesSlides/notesSlide1.xml" Type="http://schemas.openxmlformats.org/officeDocument/2006/relationships/notesSlide"/><Relationship Id="rId67" Target="notesSlides/notesSlide2.xml" Type="http://schemas.openxmlformats.org/officeDocument/2006/relationships/notesSlide"/><Relationship Id="rId68" Target="notesSlides/notesSlide3.xml" Type="http://schemas.openxmlformats.org/officeDocument/2006/relationships/notesSlide"/><Relationship Id="rId69" Target="notesSlides/notesSlide4.xml" Type="http://schemas.openxmlformats.org/officeDocument/2006/relationships/notesSlide"/><Relationship Id="rId7" Target="slides/slide2.xml" Type="http://schemas.openxmlformats.org/officeDocument/2006/relationships/slide"/><Relationship Id="rId70" Target="notesSlides/notesSlide5.xml" Type="http://schemas.openxmlformats.org/officeDocument/2006/relationships/notesSlide"/><Relationship Id="rId71" Target="fonts/font71.fntdata" Type="http://schemas.openxmlformats.org/officeDocument/2006/relationships/font"/><Relationship Id="rId72" Target="notesSlides/notesSlide6.xml" Type="http://schemas.openxmlformats.org/officeDocument/2006/relationships/notesSlide"/><Relationship Id="rId73" Target="notesSlides/notesSlide7.xml" Type="http://schemas.openxmlformats.org/officeDocument/2006/relationships/notesSlide"/><Relationship Id="rId74" Target="notesSlides/notesSlide8.xml" Type="http://schemas.openxmlformats.org/officeDocument/2006/relationships/notesSlide"/><Relationship Id="rId75" Target="notesSlides/notesSlide9.xml" Type="http://schemas.openxmlformats.org/officeDocument/2006/relationships/notesSlide"/><Relationship Id="rId76" Target="notesSlides/notesSlide10.xml" Type="http://schemas.openxmlformats.org/officeDocument/2006/relationships/notesSlide"/><Relationship Id="rId77" Target="notesSlides/notesSlide11.xml" Type="http://schemas.openxmlformats.org/officeDocument/2006/relationships/notesSlide"/><Relationship Id="rId78" Target="notesSlides/notesSlide12.xml" Type="http://schemas.openxmlformats.org/officeDocument/2006/relationships/notesSlide"/><Relationship Id="rId79" Target="notesSlides/notesSlide13.xml" Type="http://schemas.openxmlformats.org/officeDocument/2006/relationships/notesSlide"/><Relationship Id="rId8" Target="slides/slide3.xml" Type="http://schemas.openxmlformats.org/officeDocument/2006/relationships/slide"/><Relationship Id="rId80" Target="notesSlides/notesSlide14.xml" Type="http://schemas.openxmlformats.org/officeDocument/2006/relationships/notesSlide"/><Relationship Id="rId81" Target="notesSlides/notesSlide15.xml" Type="http://schemas.openxmlformats.org/officeDocument/2006/relationships/notesSlide"/><Relationship Id="rId82" Target="notesSlides/notesSlide16.xml" Type="http://schemas.openxmlformats.org/officeDocument/2006/relationships/notesSlide"/><Relationship Id="rId83" Target="notesSlides/notesSlide17.xml" Type="http://schemas.openxmlformats.org/officeDocument/2006/relationships/notesSlide"/><Relationship Id="rId84" Target="notesSlides/notesSlide18.xml" Type="http://schemas.openxmlformats.org/officeDocument/2006/relationships/notesSlide"/><Relationship Id="rId85" Target="notesSlides/notesSlide19.xml" Type="http://schemas.openxmlformats.org/officeDocument/2006/relationships/notesSlide"/><Relationship Id="rId86" Target="notesSlides/notesSlide20.xml" Type="http://schemas.openxmlformats.org/officeDocument/2006/relationships/notesSlide"/><Relationship Id="rId87" Target="notesSlides/notesSlide21.xml" Type="http://schemas.openxmlformats.org/officeDocument/2006/relationships/notesSlide"/><Relationship Id="rId88" Target="notesSlides/notesSlide22.xml" Type="http://schemas.openxmlformats.org/officeDocument/2006/relationships/notesSlide"/><Relationship Id="rId89" Target="notesSlides/notesSlide23.xml" Type="http://schemas.openxmlformats.org/officeDocument/2006/relationships/notesSlide"/><Relationship Id="rId9" Target="slides/slide4.xml" Type="http://schemas.openxmlformats.org/officeDocument/2006/relationships/slide"/><Relationship Id="rId90" Target="notesSlides/notesSlide24.xml" Type="http://schemas.openxmlformats.org/officeDocument/2006/relationships/notesSlide"/><Relationship Id="rId91" Target="notesSlides/notesSlide25.xml" Type="http://schemas.openxmlformats.org/officeDocument/2006/relationships/notesSlide"/><Relationship Id="rId92" Target="notesSlides/notesSlide26.xml" Type="http://schemas.openxmlformats.org/officeDocument/2006/relationships/notesSlide"/><Relationship Id="rId93" Target="notesSlides/notesSlide27.xml" Type="http://schemas.openxmlformats.org/officeDocument/2006/relationships/notesSlide"/><Relationship Id="rId94" Target="notesSlides/notesSlide28.xml" Type="http://schemas.openxmlformats.org/officeDocument/2006/relationships/notesSlide"/><Relationship Id="rId95" Target="notesSlides/notesSlide29.xml" Type="http://schemas.openxmlformats.org/officeDocument/2006/relationships/notesSlide"/><Relationship Id="rId96" Target="notesSlides/notesSlide30.xml" Type="http://schemas.openxmlformats.org/officeDocument/2006/relationships/notesSlide"/><Relationship Id="rId97" Target="notesSlides/notesSlide31.xml" Type="http://schemas.openxmlformats.org/officeDocument/2006/relationships/notesSlide"/><Relationship Id="rId98" Target="notesSlides/notesSlide32.xml" Type="http://schemas.openxmlformats.org/officeDocument/2006/relationships/notesSlide"/><Relationship Id="rId99" Target="notesSlides/notesSlide33.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facilitator : Open the annex tool “Legal incident report”</a:t>
            </a:r>
          </a:p>
          <a:p>
            <a:r>
              <a:rPr lang="en-US"/>
              <a:t>And look at it together with participant. </a:t>
            </a:r>
          </a:p>
          <a:p>
            <a:r>
              <a:rPr lang="en-US"/>
              <a:t/>
            </a:r>
          </a:p>
          <a:p>
            <a:r>
              <a:rPr lang="en-US"/>
              <a:t>Scenario : Recently due to repeated flood and new IDPs coming, the land cultivated have increased and are now taking the space for the cattle road, which does not allow the cattle to go to the river for drinking. Therefore some herder have still used the old path to take the animal to drink and destroyed some cultivation.</a:t>
            </a:r>
          </a:p>
          <a:p>
            <a:r>
              <a:rPr lang="en-US"/>
              <a:t>This has started a conflict between the 2 groups, with intense disputes, some violence and people were injured and some household who received threat to their life had to flee their homes. </a:t>
            </a:r>
          </a:p>
          <a:p>
            <a:r>
              <a:rPr lang="en-US"/>
              <a:t/>
            </a:r>
          </a:p>
          <a:p>
            <a:r>
              <a:rPr lang="en-US"/>
              <a:t>Ask the participants to read the scenario and fill in the incidents reports.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Objective : Explain that you will explore the differences between legal frameworks and practices, emphasizing the importance of legal monitoring. Begin by briefly explaining the difference between legal frameworks (laws, regulations) and legal practice (how laws are implemented). Discuss common scenarios where there’s a gap, such as child protection laws not being fully enforced</a:t>
            </a:r>
          </a:p>
          <a:p>
            <a:r>
              <a:rPr lang="en-US"/>
              <a:t> </a:t>
            </a:r>
          </a:p>
          <a:p>
            <a:r>
              <a:rPr lang="en-US"/>
              <a:t>Provide the participants with :</a:t>
            </a:r>
          </a:p>
          <a:p>
            <a:r>
              <a:rPr lang="en-US"/>
              <a:t>The legal monitoring form </a:t>
            </a:r>
          </a:p>
          <a:p>
            <a:r>
              <a:rPr lang="en-US"/>
              <a:t>Case study 1 : A 15 year old girl has been raped by someone in the community. The case has come to the local leader. Together with religious leader they are holding a process where family of the victim and the perpetrator are invited. They are asking the perpetrator to provide the dot to the family and marry the girl.</a:t>
            </a:r>
          </a:p>
          <a:p>
            <a:r>
              <a:rPr lang="en-US"/>
              <a:t>Case study 2 : A widow and her 3 children have been asked to give back the land they were cultivating with the husband to the family of the husband </a:t>
            </a:r>
          </a:p>
          <a:p>
            <a:r>
              <a:rPr lang="en-US"/>
              <a:t>Case study 3 : A child who was formerly recruited by armed group has returned to his village. While is family is happy to welcome him, some community members are worried and say he has committed crimes against them. A trial is taking place in from of the elders of the village where it is asked of him to leave the village. Some other wish to send him to police station to be arrested. </a:t>
            </a:r>
          </a:p>
          <a:p>
            <a:r>
              <a:rPr lang="en-US"/>
              <a:t> </a:t>
            </a:r>
          </a:p>
          <a:p>
            <a:r>
              <a:rPr lang="en-US"/>
              <a:t>Instructions:</a:t>
            </a:r>
          </a:p>
          <a:p>
            <a:r>
              <a:rPr lang="en-US"/>
              <a:t>Divide participants into small groups and give them a brief case study where the legal framework doesn’t match the practice. </a:t>
            </a:r>
          </a:p>
          <a:p>
            <a:r>
              <a:rPr lang="en-US"/>
              <a:t>Each group identifies the gap and discusses solutions to improve legal monitoring and ensure laws are followed effectively. </a:t>
            </a:r>
          </a:p>
          <a:p>
            <a:r>
              <a:rPr lang="en-US"/>
              <a:t>After 10 minutes, invite groups to share their findings and solutions. </a:t>
            </a:r>
          </a:p>
          <a:p>
            <a:r>
              <a:rPr lang="en-US"/>
              <a:t>Conclude by highlighting the critical role of monitoring in bridging the gap between law and practice.</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Challenges in monitoring</a:t>
            </a:r>
          </a:p>
          <a:p>
            <a:r>
              <a:rPr lang="en-US"/>
              <a:t>It is difficult to anticipate what to monitor, but common areas include:</a:t>
            </a:r>
          </a:p>
          <a:p>
            <a:r>
              <a:rPr lang="en-US"/>
              <a:t>Are the required documents in line with the applicable framework, rules, or norms?</a:t>
            </a:r>
          </a:p>
          <a:p>
            <a:r>
              <a:rPr lang="en-US"/>
              <a:t>Are the fees consistent with the regulations?</a:t>
            </a:r>
          </a:p>
          <a:p>
            <a:r>
              <a:rPr lang="en-US"/>
              <a:t>Are the penalties fair and compliant with the rules?</a:t>
            </a:r>
          </a:p>
          <a:p>
            <a:r>
              <a:rPr lang="en-US"/>
              <a:t>Are bribes being demanded by interlocutors?</a:t>
            </a:r>
          </a:p>
          <a:p>
            <a:r>
              <a:rPr lang="en-US"/>
              <a:t>Are specific groups being discriminated against when accessing services?</a:t>
            </a:r>
          </a:p>
          <a:p>
            <a:r>
              <a:rPr lang="en-US"/>
              <a:t/>
            </a:r>
          </a:p>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 exercice template and 2 examples shared in the hand out and read them to the participants. </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Detention facilities are part of the formal justice system. However, it is important to note that in some context informal justice stakeholders also have types of detention facilities which should not be overlooked. </a:t>
            </a:r>
          </a:p>
          <a:p>
            <a:r>
              <a:rPr lang="en-US"/>
              <a:t>Detention facilities are institutions where people are held during their trial or punished after being convicted of a crime that violates the rights of others. </a:t>
            </a:r>
          </a:p>
          <a:p>
            <a:r>
              <a:rPr lang="en-US"/>
              <a:t>Although human rights guarantee the right to personal liberty, this right can be denied during detention based on reasonable suspicion of committing a crime or after conviction for a punishable offense. </a:t>
            </a:r>
          </a:p>
          <a:p>
            <a:r>
              <a:rPr lang="en-US"/>
              <a:t>Imprisonment punishes the accused and provides victims with the satisfaction that the harm done to them has been addressed. It can also serve to deter further violations.</a:t>
            </a:r>
          </a:p>
          <a:p>
            <a:r>
              <a:rPr lang="en-US"/>
              <a:t>Detention should be governed by a legal framework aligned with international human rights. </a:t>
            </a:r>
          </a:p>
          <a:p>
            <a:r>
              <a:rPr lang="en-US"/>
              <a:t>Detention facilities may not always be responsive to the needs of the vulnerable and displaced communities. As a paralegal, you need to be constantly aware of existing barriers, continue to monitor how these barriers evolve and any new, emerging ones. </a:t>
            </a:r>
          </a:p>
          <a:p>
            <a:r>
              <a:rPr lang="en-US"/>
              <a:t>In detention some groups, in particular children and women with children, have specific rights. This is also an important issue to monitor. </a:t>
            </a:r>
          </a:p>
          <a:p>
            <a:r>
              <a:rPr lang="en-US"/>
              <a:t>For effective monitoring of detention and courts, the paralegal should have a working relationship with other justice actors. Participation in platforms that bring together justice and build actors to share observations and challenges is a good way to monitor the delivery of justice services. </a:t>
            </a:r>
          </a:p>
          <a:p>
            <a:r>
              <a:rPr lang="en-US"/>
              <a:t/>
            </a:r>
          </a:p>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Importance of monitoring detention facilities </a:t>
            </a:r>
          </a:p>
          <a:p>
            <a:r>
              <a:rPr lang="en-US"/>
              <a:t>Depriving a person of his/her liberty is a serious act. </a:t>
            </a:r>
          </a:p>
          <a:p>
            <a:r>
              <a:rPr lang="en-US"/>
              <a:t>Through the loss of liberty, the detained person comes to depend almost entirely on the authorities and public officials to guarantee his/her protection, rights, and means of existence. </a:t>
            </a:r>
          </a:p>
          <a:p>
            <a:r>
              <a:rPr lang="en-US"/>
              <a:t>The possibility for persons deprived of their liberty to influence their own fate are limited, if not non-existent. </a:t>
            </a:r>
          </a:p>
          <a:p>
            <a:r>
              <a:rPr lang="en-US"/>
              <a:t>Places of detention are by definition closed, those detained find themselves outside the bounds of society and out of its sight. </a:t>
            </a:r>
          </a:p>
          <a:p>
            <a:r>
              <a:rPr lang="en-US"/>
              <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 Guiding principles of detention monitoring</a:t>
            </a:r>
          </a:p>
          <a:p>
            <a:r>
              <a:rPr lang="en-US"/>
              <a:t>Independence: The mechanism must enjoy complete financial and operational autonomy, ensuring that members do not hold positions that raise conflicts of interest.</a:t>
            </a:r>
          </a:p>
          <a:p>
            <a:r>
              <a:rPr lang="en-US"/>
              <a:t>Comprehensive mandate: Besides the mandate to regularly examine the treatment of persons deprived of their liberty in places of detention, monitoring bodies should have the power to make recommendations to the relevant authorities and submit proposals and observations concerning existing or draft legislation. </a:t>
            </a:r>
          </a:p>
          <a:p>
            <a:r>
              <a:rPr lang="en-US"/>
              <a:t>Scope of visits: The visiting mandate should cover all places of deprivation of liberty under the state's jurisdiction. The mandate thus needs to extend beyond prisons and police stations to encompass, for example, psychiatric institutions, detention areas at military barracks, holding centers for asylum seekers or other categories of foreigners, and places in which young persons may be deprived of their liberty by judicial or administrative order.</a:t>
            </a:r>
          </a:p>
          <a:p>
            <a:r>
              <a:rPr lang="en-US"/>
              <a:t>Professional composition: To fulfil their function effectively the members of a monitoring body must have proven professional experience in the field of the administration of justice, in particular criminal law, prison, or police administration, or in the various fields relevant to the treatment of persons deprived of their liberty. The body should also have balanced gender representation based on the principles of equality and non-discrimination. They also need to have an ethnic and minority representation. </a:t>
            </a:r>
          </a:p>
          <a:p>
            <a:r>
              <a:rPr lang="en-US"/>
              <a:t>Regular and unannounced visits: For effectiveness, visits must occur frequently to ensure places of detention, regardless of location, are regularly scrutinized. The mechanism must be able to carry out visits in the manner and with the frequency that it itself decides. A monitoring mechanism can only be effective if abuses cannot be covered up by transferring detainees or by temporarily rectifying abusive conditions. Hence, monitoring bodies need to have the right to always carry out unannounced visits to all places of deprivation of liberty.</a:t>
            </a:r>
          </a:p>
          <a:p>
            <a:r>
              <a:rPr lang="en-US"/>
              <a:t>Unlimited access: A preventive mechanism must have unlimited access to any place where persons are deprived of their liberty, including the right to move inside such places without restriction; access to full information on places where persons deprived of their liberty are being held, as well as to other information available on the places of detention and its inmates.</a:t>
            </a:r>
          </a:p>
          <a:p>
            <a:r>
              <a:rPr lang="en-US"/>
              <a:t>Private interviews and confidentiality: This includes conducting private interviews with persons deprived of their liberty. The mechanism also needs to ensure any confidential information acquired in the course of its work is fully protected.</a:t>
            </a:r>
          </a:p>
          <a:p>
            <a:r>
              <a:rPr lang="en-US"/>
              <a:t>Protection against reprisals: Those who engage or with whom the monitoring mechanism engages need to be protected from any form of sanction, reprisal, or other disability as result of having done so. States must refrain from ordering, applying, permitting, or tolerating any sanction or reprisal to be suffered by any person or organization for having communicated with the monitoring body or for having provided it with information, irrespective of its accuracy, and no such person or organization should be prejudiced in any way.</a:t>
            </a:r>
          </a:p>
          <a:p>
            <a:r>
              <a:rPr lang="en-US"/>
              <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 to monitor: </a:t>
            </a:r>
          </a:p>
          <a:p>
            <a:r>
              <a:rPr lang="en-US"/>
              <a:t>Insufficient safeguards during arrest: This moment is particularly dangerous, as law enforcement officials may coerce a statement or confession before the arrestee has the chance to seek legal representation.</a:t>
            </a:r>
          </a:p>
          <a:p>
            <a:r>
              <a:rPr lang="en-US"/>
              <a:t>Systemic factors in law enforcement: Lack of forensic methodology or training in crime investigation techniques both increase the risk of law enforcement officials resorting to torture and ill-treatment to close an investigation with a confession.</a:t>
            </a:r>
          </a:p>
          <a:p>
            <a:r>
              <a:rPr lang="en-US"/>
              <a:t>Excessive use and length of pre-trial detention: Beside other human rights concerns, the excessive and prolonged use of pre-trial detention in many countries contributes to overcrowding, which in turn frequently results in conditions of detention amounting to torture or ill-treatment.</a:t>
            </a:r>
          </a:p>
          <a:p>
            <a:r>
              <a:rPr lang="en-US"/>
              <a:t>Risks during transfer to the detention facility: Transport from the place of arrest to the police station, from the initial place of detention to another facility, and from detention to court, are also situations of particular risk. Reports include ill-treatment in a (police) vehicle or even being taken to a remote place and tortured there.</a:t>
            </a:r>
          </a:p>
          <a:p>
            <a:r>
              <a:rPr lang="en-US"/>
              <a:t>Deficiencies in documentation of arrest and detention: Cases of unacknowledged detention are a particularly high-risk situation about torture and other ill-treatment, as are enforced disappearance and arbitrary detention. Moreover, where there is no centralized register or case file system, authorities are unable to effectively monitor the length of time spent in pre-trial detention or ensure its regular review. Inadequate file management, lost files and poor communication between criminal justice actors can mean that authorities simply do not have accurate knowledge about who is due to be released.</a:t>
            </a:r>
          </a:p>
          <a:p>
            <a:r>
              <a:rPr lang="en-US"/>
              <a:t>Inadequate conditions in pre-trial detention: Remand prisoners may initially be held in police custody before being transferred to a penitentiary pre-trial facility. When in police custody, remand prisoners are held by the same institution that is tasked with the investigation of their alleged offence and which may well be under pressure to ‘deliver results’. Suspects are often interrogated without the presence of a lawyer or any independent monitor, providing officials with ample opportunity to exert pressure, including through ill-treatment.</a:t>
            </a:r>
          </a:p>
          <a:p>
            <a:r>
              <a:rPr lang="en-US"/>
              <a:t>Lack of access to the outside world: When prisoners are held incommunicado for days, weeks or months there is an increased risk of abuse occurring and going undetected. Access by detainees to the outside world, such as visits by relatives and others concerned about their well-being, is a key safeguard against abuse, and against enforced disappearances. </a:t>
            </a:r>
          </a:p>
          <a:p>
            <a:r>
              <a:rPr lang="en-US"/>
              <a:t>Lack of access to legal representation: Access to lawyers is not only a key safeguard for a fair trial, but also for the prevention of torture and ill-treatment. However, for this safeguard to be efficient, pre-trial detainees need to be able to communicate with a counsel of their own choosing– without delay, interception, or censorship and in full confidentiality.</a:t>
            </a:r>
          </a:p>
          <a:p>
            <a:r>
              <a:rPr lang="en-US"/>
              <a:t>Lack of access to legal aid: Most legal systems are too complex for detainees to represent themselves and many prisoners, coming from poor and marginalized backgrounds, are unable to afford a lawyer. Access to legal aid is a precondition for them to have access to legal representation.</a:t>
            </a:r>
          </a:p>
          <a:p>
            <a:r>
              <a:rPr lang="en-US"/>
              <a:t>Discrimination against certain groups: Certain groups of prisoners may be at higher risk of being on remand, often because of discrimination in the criminal justice system.</a:t>
            </a:r>
          </a:p>
          <a:p>
            <a:r>
              <a:rPr lang="en-US"/>
              <a:t>Inadequate safeguards against corruption: The pre-trial phase of the criminal justice process is also particularly prone to corruption, as this stage of a criminal procedure is characterized by less scrutiny and a particular power imbalance between the arrestee and law enforcement officials.</a:t>
            </a:r>
          </a:p>
          <a:p>
            <a:r>
              <a:rPr lang="en-US"/>
              <a:t/>
            </a:r>
          </a:p>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case of holding centers for asylum seekers. </a:t>
            </a:r>
          </a:p>
          <a:p>
            <a:r>
              <a:rPr lang="en-US"/>
              <a:t>Asylum seekers and or forcibly displaced persons may be detained pending registration.</a:t>
            </a:r>
          </a:p>
          <a:p>
            <a:r>
              <a:rPr lang="en-US"/>
              <a:t>Refugees may also face detention upon wrongful arrest for unlawfully being present in the country of asylum.</a:t>
            </a:r>
          </a:p>
          <a:p>
            <a:r>
              <a:rPr lang="en-US"/>
              <a:t>Court cases may be heard without legal representation and or support resulting in unfair deportation orders.</a:t>
            </a:r>
          </a:p>
          <a:p>
            <a:r>
              <a:rPr lang="en-US"/>
              <a:t>The manner of arrests targeting undocumented and documented displaced persons. </a:t>
            </a:r>
          </a:p>
          <a:p>
            <a:r>
              <a:rPr lang="en-US"/>
              <a:t>The number of cases in court involving displaced persons and or asylum seekers. </a:t>
            </a:r>
          </a:p>
          <a:p>
            <a:r>
              <a:rPr lang="en-US"/>
              <a:t>The existence of deportation or repatriation orders in cases involving refugees and or asylum seekers. </a:t>
            </a:r>
          </a:p>
          <a:p>
            <a:r>
              <a:rPr lang="en-US"/>
              <a:t/>
            </a:r>
          </a:p>
          <a:p>
            <a:r>
              <a:rPr lang="en-US"/>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Group Work (15 minutes):  complete the Monitoring Checklist based on the scenario. : Key focus areas include: Length of detention before trial; Access to legal support; Violations of detainee rights (e.g., physical abuse, denial of services).</a:t>
            </a:r>
          </a:p>
          <a:p>
            <a:r>
              <a:rPr lang="en-US"/>
              <a:t/>
            </a:r>
          </a:p>
          <a:p>
            <a:r>
              <a:rPr lang="en-US"/>
              <a:t>Solution Brainstorming (10 minutes): Groups analyze completed checklists and propose solutions, such as: Advocating for legal aid; Engaging local officials for accountability.</a:t>
            </a:r>
          </a:p>
          <a:p>
            <a:r>
              <a:rPr lang="en-US"/>
              <a:t>Plenary Discussion (5 minutes): Discuss how data collected through detention monitoring can inform policy briefs, advocacy campaigns, or referrals to human rights organizations</a:t>
            </a:r>
          </a:p>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Definitions: </a:t>
            </a:r>
          </a:p>
          <a:p>
            <a:r>
              <a:rPr lang="en-US"/>
              <a:t>Observation refers primarily to being present in a courtroom to observe a trial or hearing.</a:t>
            </a:r>
          </a:p>
          <a:p>
            <a:r>
              <a:rPr lang="en-US"/>
              <a:t>Monitoring overlaps with “observation” and refers primarily to longer-term efforts that may include multiple instances of trial observation, examining broader, systemic issues. </a:t>
            </a:r>
          </a:p>
          <a:p>
            <a:r>
              <a:rPr lang="en-US"/>
              <a:t>The term observer is used to describe the individual monitoring the administration of justice or observing a particular trial on behalf of the UN, usually a human rights officer.</a:t>
            </a:r>
          </a:p>
          <a:p>
            <a:r>
              <a:rPr lang="en-US"/>
              <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a civil society organization undertaking systemic trial monitoring: the Coalition “All For Fair Trials” in the former Yugoslav Republic of Macedonia. The coalition, which was set up in 2003, deploys law students, qualified lawyers and other legal professionals to the courts around the country, where they observe hundreds of trials every year and report periodically on weaknesses observed in the implementation of procedures and laws, including those identified through an analysis of statistical data.</a:t>
            </a:r>
          </a:p>
          <a:p>
            <a:r>
              <a:rPr lang="en-US"/>
              <a:t/>
            </a:r>
          </a:p>
          <a:p>
            <a:r>
              <a:rPr lang="en-US"/>
              <a:t>Between 2005 and 2014 the United Nations Assistance Mission for Iraq (UNAMI) monitored trials involving the death penalty. Together with OHCHR, the mission published its assessment of the trials, focusing extensively on human rights violations observed during the proceedings. Coerced confessions, lack of right to pardon, and the execution of those under 18, were among the most grievous violations. The report concluded with a recommendation to the Government, the judiciary and the international community. </a:t>
            </a:r>
          </a:p>
          <a:p>
            <a:r>
              <a:rPr lang="en-US"/>
              <a:t/>
            </a:r>
          </a:p>
          <a:p>
            <a:r>
              <a:rPr lang="en-US"/>
              <a:t>Guiding principles</a:t>
            </a:r>
          </a:p>
          <a:p>
            <a:r>
              <a:rPr lang="en-US"/>
              <a:t>Trial observation principles include impartiality, non-intervention/noninterference, informed observation, and working constructively with State authorities.</a:t>
            </a:r>
          </a:p>
          <a:p>
            <a:r>
              <a:rPr lang="en-US"/>
              <a:t> </a:t>
            </a:r>
          </a:p>
          <a:p>
            <a:r>
              <a:rPr lang="en-US"/>
              <a:t>Reporting on trial observation is a strategic mechanism: not only for presenting the findings, but also for generating recommendations for judicial system reform and for initiating dialogue with stakeholders.</a:t>
            </a:r>
          </a:p>
          <a:p>
            <a:r>
              <a:rPr lang="en-US"/>
              <a:t> </a:t>
            </a:r>
          </a:p>
          <a:p>
            <a:r>
              <a:rPr lang="en-US"/>
              <a:t>Non-intervention requires respecting and maintaining judicial independence, which includes refraining from engaging with the court regarding the merits of individual cases or attempting to influence outcomes, even indirectly, in monitored cases.</a:t>
            </a:r>
          </a:p>
          <a:p>
            <a:r>
              <a:rPr lang="en-US"/>
              <a:t>Objectivity demands that trial-monitoring programs accurately report on legal proceedings using clearly defined and accepted standards, aiming to minimize perceptions of bias. This approach encourages the acceptance of the program’s findings, conclusions, and recommendations among a broad group of stakeholders.</a:t>
            </a:r>
          </a:p>
          <a:p>
            <a:r>
              <a:rPr lang="en-US"/>
              <a:t>Agreement with the host country requires that trial-monitoring projects be preceded by discussions with national authorities to establish agreed-upon modalities. This may be formalized in a memorandum of understanding, detailing issues such as access to courts and court documents.</a:t>
            </a:r>
          </a:p>
          <a:p>
            <a:r>
              <a:rPr lang="en-US"/>
              <a:t>Impartiality ensures that monitors observe and assess the conduct of all actors involved equally, without personal preference for one side or a specific case outcome.</a:t>
            </a:r>
          </a:p>
          <a:p>
            <a:r>
              <a:rPr lang="en-US"/>
              <a:t>Professionalism refers to the conduct of trial monitors, who are the most visible members of the program. Their behavior directly affects public and justice system actors' perceptions of the program. Monitors must uphold a high standard of professionalism in all responsibilities.</a:t>
            </a:r>
          </a:p>
          <a:p>
            <a:r>
              <a:rPr lang="en-US"/>
              <a:t>Confidentiality serves two critical functions: protecting classified information obtained through access to courts and documents, and safeguarding the release of information until it has been appropriately reviewed and analyzed. This ensures that the program communicates with a unified voice.</a:t>
            </a:r>
          </a:p>
          <a:p>
            <a:r>
              <a:rPr lang="en-US"/>
              <a:t/>
            </a:r>
          </a:p>
          <a:p>
            <a:r>
              <a:rPr lang="en-US"/>
              <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elements </a:t>
            </a:r>
          </a:p>
          <a:p>
            <a:r>
              <a:rPr lang="en-US"/>
              <a:t>Right to a competent tribunal: The right to a competent tribunal is the right to one established by law, which defines its jurisdiction/competence over the subject matter being tried.</a:t>
            </a:r>
          </a:p>
          <a:p>
            <a:r>
              <a:rPr lang="en-US"/>
              <a:t>Right to an independent and impartial tribunal: The tribunal must be independent, impartial, and free from improper influence. There must be a separation of powers between the judiciary and the executive or legislature (with functions clearly distinguished).</a:t>
            </a:r>
          </a:p>
          <a:p>
            <a:r>
              <a:rPr lang="en-US"/>
              <a:t>Right to a public hearing: Even in cases in which the public is excluded from a trial, the judgement – including the essential findings, evidence, and legal reasoning – must be made public.</a:t>
            </a:r>
          </a:p>
          <a:p>
            <a:r>
              <a:rPr lang="en-US"/>
              <a:t>Right to a fair hearing and equality before courts and tribunals: The notions of fairness and equality include a guarantee to a fair hearing, equal access, equality of arms, being treated equally by the court, and ensuring that all the parties enjoy the same procedural rights unless distinctions are based on law and can be justified on objective and reasonable grounds not entailing actual disadvantage or other unfairness to the defendant.</a:t>
            </a:r>
          </a:p>
          <a:p>
            <a:r>
              <a:rPr lang="en-US"/>
              <a:t>Right to be informed of the change(s): The accused must be informed promptly and in detail, in a language they understand, of the nature and cause of the criminal charge/s against them.</a:t>
            </a:r>
          </a:p>
          <a:p>
            <a:r>
              <a:rPr lang="en-US"/>
              <a:t>Right not to be tried twice for the same offence: An accused may not be tried or punished again for an offence for which they have already been finally convicted or acquitted in accordance with the law and penal procedure of the relevant country. </a:t>
            </a:r>
          </a:p>
          <a:p>
            <a:r>
              <a:rPr lang="en-US"/>
              <a:t>Right to be presumed innocent: Anyone charged with a criminal offence should be presumed innocent until proven guilty according to law.</a:t>
            </a:r>
          </a:p>
          <a:p>
            <a:r>
              <a:rPr lang="en-US"/>
              <a:t>Right to defense oneself or be defended by legal counsel of one’s choosing: In the determination of any criminal charge/s, the accused are entitled to defend themselves in person or through legal counsel of their own choosing. </a:t>
            </a:r>
          </a:p>
          <a:p>
            <a:r>
              <a:rPr lang="en-US"/>
              <a:t>Right to adequate time and facilities to prepare defense: In the determination of any criminal charge/s, the accused and their counsel must be given sufficient time to prepare the defense, to communicate confidentially with one another and to access documents and other evidence.</a:t>
            </a:r>
          </a:p>
          <a:p>
            <a:r>
              <a:rPr lang="en-US"/>
              <a:t/>
            </a:r>
          </a:p>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Right to be tried without undue delay:  In the determination of any criminal charge/s, whether a trial is unduly delayed depends upon a range of factors, including: the complexity of the case, the seriousness of the offence, the conduct of the authorities, whether the accused is detained, and the conduct of the accused. </a:t>
            </a:r>
          </a:p>
          <a:p>
            <a:r>
              <a:rPr lang="en-US"/>
              <a:t>Right to be present at trial: In the determination of any criminal charge/s, accused have the right to be present during their trial.</a:t>
            </a:r>
          </a:p>
          <a:p>
            <a:r>
              <a:rPr lang="en-US"/>
              <a:t>Right to an interpreter: n the determination of any criminal charge/s, if the accused cannot understand or speak the language used in court, an interpreter must be provided without charge.</a:t>
            </a:r>
          </a:p>
          <a:p>
            <a:r>
              <a:rPr lang="en-US"/>
              <a:t>Right to obtain the attendance and examination of witnesses: In the determination of any criminal charge/s, the accused must be allowed to examine, or to have examined, the witnesses against them, and to obtain the attendance and examination of witnesses on their behalf under the same conditions as the witnesses against them.</a:t>
            </a:r>
          </a:p>
          <a:p>
            <a:r>
              <a:rPr lang="en-US"/>
              <a:t>Right not to be compelled to testify against oneself or to confess guilt: In the determination of any criminal charge/s, accused have the right not to be compelled to testify against themselves, and the right to be informed of this right.</a:t>
            </a:r>
          </a:p>
          <a:p>
            <a:r>
              <a:rPr lang="en-US"/>
              <a:t>Right to have a conviction and sentence reviewed by a higher tribunal: Every person convicted of a crime has the right to have the conviction and sentence reviewed by a higher tribunal according to law.</a:t>
            </a:r>
          </a:p>
          <a:p>
            <a:r>
              <a:rPr lang="en-US"/>
              <a:t>Treatment of children: Children accused of a crime are to be afforded special protection and procedures that promote their sense of dignity and worth, put emphasis on diversion, and – when resorting to formal proceedings – consider their age and the desirability of promoting their rehabilitation.</a:t>
            </a:r>
          </a:p>
          <a:p>
            <a:r>
              <a:rPr lang="en-US"/>
              <a:t>Right not to be convicted under retroactive criminal laws: An accused may not be held guilty of a criminal offence which was not an offence under national or international law at the time of the relevant acts or omissions.</a:t>
            </a:r>
          </a:p>
          <a:p>
            <a:r>
              <a:rPr lang="en-US"/>
              <a:t>Special considerations for victims and witnesses during court proceedings: Many justice systems have a formal system of support, protection and representation for victim(s) and witnesses.</a:t>
            </a:r>
          </a:p>
          <a:p>
            <a:r>
              <a:rPr lang="en-US"/>
              <a:t/>
            </a:r>
          </a:p>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 hoc criminal trials </a:t>
            </a:r>
          </a:p>
          <a:p>
            <a:r>
              <a:rPr lang="en-US"/>
              <a:t>The program’s aims, mandate, or terms of reference, including the methodology of observation. </a:t>
            </a:r>
          </a:p>
          <a:p>
            <a:r>
              <a:rPr lang="en-US"/>
              <a:t>The background and context of the case, with an overview of the trial process. </a:t>
            </a:r>
          </a:p>
          <a:p>
            <a:r>
              <a:rPr lang="en-US"/>
              <a:t>A summary of the charge/s, applicable laws and any relevant pre-trial procedures.</a:t>
            </a:r>
          </a:p>
          <a:p>
            <a:r>
              <a:rPr lang="en-US"/>
              <a:t>The facts revealed during the trial, including disputed points and the evidence presented by both prosecution and defense. </a:t>
            </a:r>
          </a:p>
          <a:p>
            <a:r>
              <a:rPr lang="en-US"/>
              <a:t>The mental and physical condition of the accused and the conditions of confinement. </a:t>
            </a:r>
          </a:p>
          <a:p>
            <a:r>
              <a:rPr lang="en-US"/>
              <a:t>Judgement (if any), and subsequent proceedings. </a:t>
            </a:r>
          </a:p>
          <a:p>
            <a:r>
              <a:rPr lang="en-US"/>
              <a:t>Analysis and evaluation of the fairness of the proceedings and treatment of the accused, assessed against both national and international human rights norms and standards; and </a:t>
            </a:r>
          </a:p>
          <a:p>
            <a:r>
              <a:rPr lang="en-US"/>
              <a:t>Conclusions with recommendations. </a:t>
            </a:r>
          </a:p>
          <a:p>
            <a:r>
              <a:rPr lang="en-US"/>
              <a:t/>
            </a:r>
          </a:p>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Thematic or systemic reporting </a:t>
            </a:r>
          </a:p>
          <a:p>
            <a:r>
              <a:rPr lang="en-US"/>
              <a:t>The program’s instructions, mandate, or terms of reference. </a:t>
            </a:r>
          </a:p>
          <a:p>
            <a:r>
              <a:rPr lang="en-US"/>
              <a:t>A description of the methodology of observation, including reference materials and the individuals interviewed (to the extent consistent with security concerns). </a:t>
            </a:r>
          </a:p>
          <a:p>
            <a:r>
              <a:rPr lang="en-US"/>
              <a:t>Data on the number and types of cases observed, locations, timespan, level, etc.</a:t>
            </a:r>
          </a:p>
          <a:p>
            <a:r>
              <a:rPr lang="en-US"/>
              <a:t>An evaluation of the proceedings, applicable laws and treatment under national and international human rights norms and standards. </a:t>
            </a:r>
          </a:p>
          <a:p>
            <a:r>
              <a:rPr lang="en-US"/>
              <a:t>A selection of emblematic cases95 to illustrate the shortcomings observed; and </a:t>
            </a:r>
          </a:p>
          <a:p>
            <a:r>
              <a:rPr lang="en-US"/>
              <a:t>Conclusions with recommendations.</a:t>
            </a:r>
          </a:p>
          <a:p>
            <a:r>
              <a:rPr lang="en-US"/>
              <a:t> </a:t>
            </a:r>
          </a:p>
          <a:p>
            <a:r>
              <a:rPr lang="en-US"/>
              <a:t>Annex to add to the report: </a:t>
            </a:r>
          </a:p>
          <a:p>
            <a:r>
              <a:rPr lang="en-US"/>
              <a:t>A copy of the order of trial observation, memorandum of understanding or similar instructions setting out the terms of reference. </a:t>
            </a:r>
          </a:p>
          <a:p>
            <a:r>
              <a:rPr lang="en-US"/>
              <a:t>Copies of relevant procedural rules, court decisions and laws. </a:t>
            </a:r>
          </a:p>
          <a:p>
            <a:r>
              <a:rPr lang="en-US"/>
              <a:t>Copies of charges, transcripts and judgements. </a:t>
            </a:r>
          </a:p>
          <a:p>
            <a:r>
              <a:rPr lang="en-US"/>
              <a:t/>
            </a:r>
          </a:p>
          <a:p>
            <a:r>
              <a:rPr lang="en-US"/>
              <a:t>36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there seems there is absolutely nothing we can do, the only thing that we can still do is taking our pen, write down and document” – this sentence used by a humanitarian staff in Mali, talking about city under blocus where no one could go, support or do anything, illustrate the power of human rights monitoring. </a:t>
            </a:r>
          </a:p>
          <a:p>
            <a:r>
              <a:rPr lang="en-US"/>
              <a:t>As paralegal, when a particular issue seems a “lost cause’ for which you feel powerless and unable to support in anyway, you can still document and report.  </a:t>
            </a:r>
          </a:p>
          <a:p>
            <a:r>
              <a:rPr lang="en-US"/>
              <a:t> </a:t>
            </a:r>
          </a:p>
          <a:p>
            <a:r>
              <a:rPr lang="en-US"/>
              <a:t>Monitoring is a method of improving the protection of human rights. Its ultimate objective is to reinforce the State’s responsibility to respect, protect and fulfil human rights. It can also play a preventive role through their presence. Monitoring the conduct of duty bearers reinforces their accountability. This should result in more “human rights-responsible” behavior. In keeping with the concept of human rights monitoring, It means actively collect and verify information on alleged human rights violations, engage with State authorities and other stakeholders to solve human rights problems and identify possible solutions to redress human rights situations by following the different steps of the monitoring cycle. Manual on Human Rights Monitoring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community paralegal can take the following steps to monitor and influence systems, norms and laws:</a:t>
            </a:r>
          </a:p>
          <a:p>
            <a:r>
              <a:rPr lang="en-US"/>
              <a:t>Gather evidence over time on the justice problem, the law/norm, institutions, trends, and recommendations. </a:t>
            </a:r>
          </a:p>
          <a:p>
            <a:r>
              <a:rPr lang="en-US"/>
              <a:t>Write policy briefs or petitions analyzing the evidence and data collected on the injustice. </a:t>
            </a:r>
          </a:p>
          <a:p>
            <a:r>
              <a:rPr lang="en-US"/>
              <a:t>Mobilize and organize affected communities, community paralegals and solidarity organizations to peaceful and civil resistance, protest or procession. </a:t>
            </a:r>
          </a:p>
          <a:p>
            <a:r>
              <a:rPr lang="en-US"/>
              <a:t>Facilitate meetings and dialogues between affected communities, clients, and decision-makers such as parliamentarians, ministers, corporate and community leaders etc. </a:t>
            </a:r>
          </a:p>
          <a:p>
            <a:r>
              <a:rPr lang="en-US"/>
              <a:t>Share the policy briefs and public petitions with respective government officials and or corporates. </a:t>
            </a:r>
          </a:p>
          <a:p>
            <a:r>
              <a:rPr lang="en-US"/>
              <a:t>Write press statements, op-eds, opinion pieces and hold press conferences. </a:t>
            </a:r>
          </a:p>
          <a:p>
            <a:r>
              <a:rPr lang="en-US"/>
              <a:t>File a strategic litigation case in court to safeguard the rights of the community, reform the law and declare.  </a:t>
            </a:r>
          </a:p>
          <a:p>
            <a:r>
              <a:rPr lang="en-US"/>
              <a:t/>
            </a:r>
          </a:p>
          <a:p>
            <a:r>
              <a:rPr lang="en-US"/>
              <a:t>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Ongoing monitoring of human rights violations will help you to build up a broader picture of the human rights situation in your community or country. You can use the information you gather through monitoring to appeal to decision-makers in different spheres of government. </a:t>
            </a:r>
          </a:p>
          <a:p>
            <a:r>
              <a:rPr lang="en-US"/>
              <a:t>BE aware that in some communities, particularly where IRC works, there might be already Community members (i.e: focal point) trained to collect data on human rights violations and doing protection monitoring. Your role is not to duplicate or repeat but you can collaborate together to share information. In this case your role will be to focus more specifically on legal monitoring, monitoring justice systems (formal and informal) barriers and access to it. </a:t>
            </a:r>
          </a:p>
          <a:p>
            <a:r>
              <a:rPr lang="en-US"/>
              <a:t/>
            </a:r>
          </a:p>
          <a:p>
            <a:r>
              <a:rPr lang="en-US"/>
              <a:t>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For two years, DHRRA Malaysia paralegals went door-to-door to register stateless persons in their online database and assist them with nationality documentation applications. After years of registration and casework, DHRRA was in a position to invite high level officials and ministers to see their data on statelessness and propose a solution to the problem. Key patterns from the database, along with realistic recommendations for legal amendments, were shared with government agencies in the form of a policy paper. In addition, the organization shared human-interest stories in the local newspaper every week. The government’s 2017 “Malaysian Indian Blueprint” policy, committing to resolve statelessness and documentation issues in the Indian community within five years, included DHRRA data. This is the first time that a document authorized by the state of Malaysia has acknowledged the issue of statelessness.</a:t>
            </a:r>
          </a:p>
          <a:p>
            <a:r>
              <a:rPr lang="en-US"/>
              <a:t>Source: A Community-Based Practitioner’s Guide: Documenting Citizenship and Other Forms of Legal Identity. </a:t>
            </a:r>
          </a:p>
          <a:p>
            <a:r>
              <a:rPr lang="en-US"/>
              <a:t/>
            </a:r>
          </a:p>
          <a:p>
            <a:r>
              <a:rPr lang="en-US"/>
              <a:t>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Focus for monitoring will depends of :</a:t>
            </a:r>
          </a:p>
          <a:p>
            <a:r>
              <a:rPr lang="en-US"/>
              <a:t> the risk and  legal needs prioritized and identified in their community and the type of institutions that rules and/or have decision power or influence over this prioritized risk</a:t>
            </a:r>
          </a:p>
          <a:p>
            <a:r>
              <a:rPr lang="en-US"/>
              <a:t>The physical access that a paralegal can have to this institutions (linking also to safety and security for paralegal as well as level of influence and impact of the work of the paralegal.)</a:t>
            </a:r>
          </a:p>
          <a:p>
            <a:r>
              <a:rPr lang="en-US"/>
              <a:t> </a:t>
            </a:r>
          </a:p>
          <a:p>
            <a:r>
              <a:rPr lang="en-US"/>
              <a:t>Those monitoring datas will then be analyzed and used by the paralegl to identfy not only advocacy purposes but also the multiple system strengtehning action that paralegal can take which can include, but is not limited to : </a:t>
            </a:r>
          </a:p>
          <a:p>
            <a:r>
              <a:rPr lang="en-US"/>
              <a:t>Training and capacity building on legal knowledge : training key actors on the applicable legal framework , what the law says and how to be compliant with it. </a:t>
            </a:r>
          </a:p>
          <a:p>
            <a:r>
              <a:rPr lang="en-US"/>
              <a:t>Dialogue and exchange to better apply the law and key principles, if the barriers identified is not the lack of knowledge of the law but its application which is not done in the right way. </a:t>
            </a:r>
          </a:p>
          <a:p>
            <a:r>
              <a:rPr lang="en-US"/>
              <a:t>Building networks and support strong collaboration between institutions if the problem and barriers identified is linked to the lack of knowledge and coordination between institutions and how to collaborate and be linked.</a:t>
            </a:r>
          </a:p>
          <a:p>
            <a:r>
              <a:rPr lang="en-US"/>
              <a:t/>
            </a:r>
          </a:p>
          <a:p>
            <a:r>
              <a:rPr lang="en-US"/>
              <a:t>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effective monitoring of detention and courts, the paralegal ought to have a working relationship with other justice actors. Participation in platforms that bring together justice and build actors to share observations and challenges is a good way to monitor the delivery of justice services. Also, an effective referral system between the court, police, prisons, lawyers, legal empowerment organizations and paralegals will enhance administration of formal justice.</a:t>
            </a:r>
          </a:p>
          <a:p>
            <a:r>
              <a:rPr lang="en-US"/>
              <a:t/>
            </a:r>
          </a:p>
          <a:p>
            <a:r>
              <a:rPr lang="en-US"/>
              <a:t>47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Monitoring </a:t>
            </a:r>
          </a:p>
          <a:p>
            <a:r>
              <a:rPr lang="en-US"/>
              <a:t>When there are conflicts between different groups, for example in a community, or between the police and other people, it’s useful to have observers to witness what happened from an uninvolved point of view. In any conflict, each side tells a different story. Observers can help uncover the truth. You can also monitor situations in your community on an ongoing basis. Monitoring is also useful in specific situations. For example, to observe the enforcement of gender-based violence laws or how GBV cases are processed and decided upon by informal justice actors and traditional norms or monitoring labor rights violations in local businesses.</a:t>
            </a:r>
          </a:p>
          <a:p>
            <a:r>
              <a:rPr lang="en-US"/>
              <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Monitoring </a:t>
            </a:r>
          </a:p>
          <a:p>
            <a:r>
              <a:rPr lang="en-US"/>
              <a:t>When there are conflicts between different groups, for example in a community, or between the police and other people, it’s useful to have observers to witness what happened from an uninvolved point of view. In any conflict, each side tells a different story. Observers can help uncover the truth. You can also monitor situations in your community on an ongoing basis. Monitoring is also useful in specific situations. For example, to observe the enforcement of gender-based violence laws or how GBV cases are processed and decided upon by informal justice actors and traditional norms or monitoring labor rights violations in local businesses.</a:t>
            </a:r>
          </a:p>
          <a:p>
            <a:r>
              <a:rPr lang="en-US"/>
              <a:t> </a:t>
            </a:r>
          </a:p>
          <a:p>
            <a:r>
              <a:rPr lang="en-US"/>
              <a:t>Explain that legal monitoring/ human rights monitoring can be done in any space/location/ about any group of persons, depending on the rights violation the paralegal is trying to collect evidence about. So, for example, you can observe:</a:t>
            </a:r>
          </a:p>
          <a:p>
            <a:r>
              <a:rPr lang="en-US"/>
              <a:t>Police cells and prisoners = Detention monitoring: did the person have access to a lawyer, did they appear in court within 48 hours / what are the conditions of detention / what is the age of the prisoners / are children in a separate cell, etc.</a:t>
            </a:r>
          </a:p>
          <a:p>
            <a:r>
              <a:rPr lang="en-US"/>
              <a:t>Trial = Court &amp;process monitoring: who was the accused / what was the charge / who was the magistrate, or judge / did the accused have a lawyer / what was the final judgment / was there a request for appeal, etc.).</a:t>
            </a:r>
          </a:p>
          <a:p>
            <a:r>
              <a:rPr lang="en-US"/>
              <a:t>NOTE : As paralegal it is important to note that you may not have access easily to formal court, but as we understand the traditional and religious leaders are also often justice decision makers on many issues (i.e: inheritance; land use and property; family law including, in some contexts, domestic violence or early marriage). Monitoring informal justice processes &amp; decisions making can also be an important part of the paralegal work.</a:t>
            </a:r>
          </a:p>
          <a:p>
            <a:r>
              <a:rPr lang="en-US"/>
              <a:t>Hospitals: what types of illnesses or injuries do people suffer from / were medicines available / were patients properly treated by doctors / nurses,; are hospital or health center or staffing specifically attacked and targeted during conflict / are all gender, minorities treated the same way and have similar access to health services ?</a:t>
            </a:r>
          </a:p>
          <a:p>
            <a:r>
              <a:rPr lang="en-US"/>
              <a:t>Groups of people at risk of protection living in or near your community, such as refugees or displaced people, women, children, people with disabilities and minority groups. : do they have equitable access to their rights and services ? what are their main risk and legal needs ?</a:t>
            </a:r>
          </a:p>
          <a:p>
            <a:r>
              <a:rPr lang="en-US"/>
              <a:t> </a:t>
            </a:r>
          </a:p>
          <a:p>
            <a:r>
              <a:rPr lang="en-US"/>
              <a:t>Moreover, the observation and monitoring of legal issues at community level can be essential for activities that complement information, rights awareness, and legal advice. Indeed, legal practice and the legal obstacles encountered by populations are as important as the legal framework itself. </a:t>
            </a:r>
          </a:p>
          <a:p>
            <a:r>
              <a:rPr lang="en-US"/>
              <a:t/>
            </a:r>
          </a:p>
          <a:p>
            <a:r>
              <a:rPr lang="en-US"/>
              <a:t>NOTE : As paralegal it is important to note that you may not have access easily to formal court, but as we understand the traditional and religious leaders are also often justice decision makers on many issues (i.e: inheritance; land use and property; family law including, in some contexts, domestic violence or early marriage). Monitoring informal justice processes &amp; decisions making can also be an important part of the paralegal work.</a:t>
            </a:r>
          </a:p>
          <a:p>
            <a:r>
              <a:rPr lang="en-US"/>
              <a:t/>
            </a:r>
          </a:p>
          <a:p>
            <a:r>
              <a:rPr lang="en-US"/>
              <a:t>It is essential to monitor the obstacles encountered by community members in accessing civil documentation to ensure the impact of information, guidance, and advice in this area.</a:t>
            </a:r>
          </a:p>
          <a:p>
            <a:r>
              <a:rPr lang="en-US"/>
              <a:t> </a:t>
            </a:r>
          </a:p>
          <a:p>
            <a:r>
              <a:rPr lang="en-US"/>
              <a:t>For example, a woman may know the procedures for registering a birth but find herself faced with the absence of a registrar, being asked to pay illegal fees, or not being able to register the birth for lack of a register at the registry office. It is therefore important for the paralegal to observe, document and pass on these obstacles, so that IRC action can be taken or other types of actions. </a:t>
            </a:r>
          </a:p>
          <a:p>
            <a:r>
              <a:rPr lang="en-US"/>
              <a:t> </a:t>
            </a:r>
          </a:p>
          <a:p>
            <a:r>
              <a:rPr lang="en-US"/>
              <a:t>Explain that the second session of this module will detail the different types of legal monitoring a paralegal can conduct. </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Approach in pair  and sharing infor : You can do this by having a messenger who can run between the pairs passing messages, or you can use a cell phone. </a:t>
            </a:r>
          </a:p>
          <a:p>
            <a:r>
              <a:rPr lang="en-US"/>
              <a:t/>
            </a:r>
          </a:p>
          <a:p>
            <a:r>
              <a:rPr lang="en-US"/>
              <a:t>Explain on confidentiality: Confidentiality. Taking photograph of a person could particularly expose this person. For example, if a person is wounded, bring her first to the hospital where they can take professional pictures to add in the file.</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Facilitator Notes:</a:t>
            </a:r>
          </a:p>
          <a:p>
            <a:r>
              <a:rPr lang="en-US"/>
              <a:t>Highlight that trackers like this are critical for understanding systemic issues and advocating for reforms.</a:t>
            </a:r>
          </a:p>
          <a:p>
            <a:r>
              <a:rPr lang="en-US"/>
              <a:t>Encourage participants to think about how the tracker can better capture nuanced challenges (e.g., informal practices, hidden costs).</a:t>
            </a:r>
          </a:p>
          <a:p>
            <a:r>
              <a:rPr lang="en-US"/>
              <a:t/>
            </a:r>
          </a:p>
          <a:p>
            <a:r>
              <a:rPr lang="en-US"/>
              <a:t>Good practice involves the use of legal practice tracker to be filled after regular visits to administration and justice services. </a:t>
            </a:r>
          </a:p>
          <a:p>
            <a:r>
              <a:rPr lang="en-US"/>
              <a:t>It might also include other products such as reports, victim/witness statement if more appropriate. </a:t>
            </a:r>
          </a:p>
          <a:p>
            <a:r>
              <a:rPr lang="en-US"/>
              <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2.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2.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133350"/>
              <a:ext cx="4995349" cy="3009449"/>
            </a:xfrm>
            <a:prstGeom prst="rect">
              <a:avLst/>
            </a:prstGeom>
          </p:spPr>
          <p:txBody>
            <a:bodyPr anchor="ctr" rtlCol="false" tIns="50800" lIns="50800" bIns="50800" rIns="50800"/>
            <a:lstStyle/>
            <a:p>
              <a:pPr algn="ctr" rtl="true" marL="0" indent="0" lvl="0">
                <a:lnSpc>
                  <a:spcPts val="9799"/>
                </a:lnSpc>
                <a:spcBef>
                  <a:spcPct val="0"/>
                </a:spcBef>
              </a:pPr>
            </a:p>
          </p:txBody>
        </p:sp>
      </p:grpSp>
      <p:sp>
        <p:nvSpPr>
          <p:cNvPr name="Freeform 5" id="5"/>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2"/>
            <a:stretch>
              <a:fillRect l="0" t="0" r="0" b="0"/>
            </a:stretch>
          </a:blipFill>
        </p:spPr>
      </p:sp>
      <p:grpSp>
        <p:nvGrpSpPr>
          <p:cNvPr name="Group 6" id="6"/>
          <p:cNvGrpSpPr/>
          <p:nvPr/>
        </p:nvGrpSpPr>
        <p:grpSpPr>
          <a:xfrm rot="0">
            <a:off x="13355044" y="6397953"/>
            <a:ext cx="4606137" cy="3474407"/>
            <a:chOff x="0" y="0"/>
            <a:chExt cx="6141516" cy="4632542"/>
          </a:xfrm>
        </p:grpSpPr>
        <p:sp>
          <p:nvSpPr>
            <p:cNvPr name="Freeform 7" id="7"/>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3">
                <a:alphaModFix amt="65000"/>
              </a:blip>
              <a:stretch>
                <a:fillRect l="0" t="0" r="0" b="0"/>
              </a:stretch>
            </a:blipFill>
            <a:ln cap="sq">
              <a:noFill/>
              <a:prstDash val="solid"/>
              <a:miter/>
            </a:ln>
          </p:spPr>
        </p:sp>
        <p:sp>
          <p:nvSpPr>
            <p:cNvPr name="Freeform 8" id="8"/>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6">
                <a:extLst>
                  <a:ext uri="{96DAC541-7B7A-43D3-8B79-37D633B846F1}">
                    <asvg:svgBlip xmlns:asvg="http://schemas.microsoft.com/office/drawing/2016/SVG/main" r:embed="rId7"/>
                  </a:ext>
                </a:extLst>
              </a:blip>
              <a:stretch>
                <a:fillRect l="-21001" t="-2455" r="0" b="0"/>
              </a:stretch>
            </a:blipFill>
          </p:spPr>
        </p:sp>
      </p:grpSp>
      <p:sp>
        <p:nvSpPr>
          <p:cNvPr name="TextBox 10" id="10"/>
          <p:cNvSpPr txBox="true"/>
          <p:nvPr/>
        </p:nvSpPr>
        <p:spPr>
          <a:xfrm rot="0">
            <a:off x="5367028" y="748377"/>
            <a:ext cx="10999532" cy="2432050"/>
          </a:xfrm>
          <a:prstGeom prst="rect">
            <a:avLst/>
          </a:prstGeom>
        </p:spPr>
        <p:txBody>
          <a:bodyPr anchor="t" rtlCol="false" tIns="0" lIns="0" bIns="0" rIns="0">
            <a:spAutoFit/>
          </a:bodyPr>
          <a:lstStyle/>
          <a:p>
            <a:pPr algn="r" rtl="true" marL="0" indent="0" lvl="0">
              <a:lnSpc>
                <a:spcPts val="9799"/>
              </a:lnSpc>
            </a:pPr>
            <a:r>
              <a:rPr lang="ar-EG" b="true" sz="6999">
                <a:solidFill>
                  <a:srgbClr val="8A2B21"/>
                </a:solidFill>
                <a:latin typeface="Arial Nova Condensed Bold"/>
                <a:ea typeface="Arial Nova Condensed Bold"/>
                <a:cs typeface="Arial Nova Condensed Bold"/>
                <a:sym typeface="Arial Nova Condensed Bold"/>
                <a:rtl val="true"/>
              </a:rPr>
              <a:t>منهج تدريب المساعد القانوني </a:t>
            </a:r>
          </a:p>
        </p:txBody>
      </p:sp>
      <p:sp>
        <p:nvSpPr>
          <p:cNvPr name="TextBox 11" id="11"/>
          <p:cNvSpPr txBox="true"/>
          <p:nvPr/>
        </p:nvSpPr>
        <p:spPr>
          <a:xfrm rot="0">
            <a:off x="5367028" y="8049431"/>
            <a:ext cx="7449904" cy="1623694"/>
          </a:xfrm>
          <a:prstGeom prst="rect">
            <a:avLst/>
          </a:prstGeom>
        </p:spPr>
        <p:txBody>
          <a:bodyPr anchor="t" rtlCol="false" tIns="0" lIns="0" bIns="0" rIns="0">
            <a:spAutoFit/>
          </a:bodyPr>
          <a:lstStyle/>
          <a:p>
            <a:pPr algn="r" rtl="true" marL="0" indent="0" lvl="0">
              <a:lnSpc>
                <a:spcPts val="6580"/>
              </a:lnSpc>
            </a:pPr>
            <a:r>
              <a:rPr lang="ar-EG" b="true" sz="4700">
                <a:solidFill>
                  <a:srgbClr val="F9B428"/>
                </a:solidFill>
                <a:latin typeface="Arial Nova Condensed Bold"/>
                <a:ea typeface="Arial Nova Condensed Bold"/>
                <a:cs typeface="Arial Nova Condensed Bold"/>
                <a:sym typeface="Arial Nova Condensed Bold"/>
                <a:rtl val="true"/>
              </a:rPr>
              <a:t>اكتب هنا </a:t>
            </a:r>
            <a:r>
              <a:rPr lang="ar-EG" b="true" sz="4700">
                <a:solidFill>
                  <a:srgbClr val="F9B428"/>
                </a:solidFill>
                <a:latin typeface="Arial Nova Condensed Bold"/>
                <a:ea typeface="Arial Nova Condensed Bold"/>
                <a:cs typeface="Arial Nova Condensed Bold"/>
                <a:sym typeface="Arial Nova Condensed Bold"/>
                <a:rtl val="true"/>
              </a:rPr>
              <a:t>اسم الدولة وتاريخ التدريب  </a:t>
            </a:r>
          </a:p>
        </p:txBody>
      </p:sp>
      <p:sp>
        <p:nvSpPr>
          <p:cNvPr name="TextBox 12" id="12"/>
          <p:cNvSpPr txBox="true"/>
          <p:nvPr/>
        </p:nvSpPr>
        <p:spPr>
          <a:xfrm rot="0">
            <a:off x="5367028" y="3227387"/>
            <a:ext cx="10754361" cy="2432050"/>
          </a:xfrm>
          <a:prstGeom prst="rect">
            <a:avLst/>
          </a:prstGeom>
        </p:spPr>
        <p:txBody>
          <a:bodyPr anchor="t" rtlCol="false" tIns="0" lIns="0" bIns="0" rIns="0">
            <a:spAutoFit/>
          </a:bodyPr>
          <a:lstStyle/>
          <a:p>
            <a:pPr algn="r" rtl="true" marL="0" indent="0" lvl="0">
              <a:lnSpc>
                <a:spcPts val="9799"/>
              </a:lnSpc>
            </a:pPr>
            <a:r>
              <a:rPr lang="ar-EG" b="true" sz="6999">
                <a:solidFill>
                  <a:srgbClr val="DC4F50"/>
                </a:solidFill>
                <a:latin typeface="Arial Nova Condensed Bold"/>
                <a:ea typeface="Arial Nova Condensed Bold"/>
                <a:cs typeface="Arial Nova Condensed Bold"/>
                <a:sym typeface="Arial Nova Condensed Bold"/>
                <a:rtl val="true"/>
              </a:rPr>
              <a:t>الوحدة </a:t>
            </a:r>
            <a:r>
              <a:rPr lang="en-US" b="true" sz="6999">
                <a:solidFill>
                  <a:srgbClr val="DC4F50"/>
                </a:solidFill>
                <a:latin typeface="Arial Nova Condensed Bold"/>
                <a:ea typeface="Arial Nova Condensed Bold"/>
                <a:cs typeface="Arial Nova Condensed Bold"/>
                <a:sym typeface="Arial Nova Condensed Bold"/>
              </a:rPr>
              <a:t>1</a:t>
            </a:r>
            <a:r>
              <a:rPr lang="ar-EG" b="true" sz="6999">
                <a:solidFill>
                  <a:srgbClr val="DC4F50"/>
                </a:solidFill>
                <a:latin typeface="Arial Nova Condensed Bold"/>
                <a:ea typeface="Arial Nova Condensed Bold"/>
                <a:cs typeface="Arial Nova Condensed Bold"/>
                <a:sym typeface="Arial Nova Condensed Bold"/>
                <a:rtl val="true"/>
              </a:rPr>
              <a:t>: صياغة القانون والمراقبة القانونية</a:t>
            </a:r>
          </a:p>
        </p:txBody>
      </p:sp>
      <p:sp>
        <p:nvSpPr>
          <p:cNvPr name="Freeform 13" id="13"/>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8"/>
            <a:stretch>
              <a:fillRect l="0" t="0" r="0" b="0"/>
            </a:stretch>
          </a:blipFill>
        </p:spPr>
      </p:sp>
      <p:grpSp>
        <p:nvGrpSpPr>
          <p:cNvPr name="Group 14" id="14"/>
          <p:cNvGrpSpPr/>
          <p:nvPr/>
        </p:nvGrpSpPr>
        <p:grpSpPr>
          <a:xfrm rot="0">
            <a:off x="304190" y="2974336"/>
            <a:ext cx="4338328" cy="4338328"/>
            <a:chOff x="0" y="0"/>
            <a:chExt cx="5784438" cy="5784438"/>
          </a:xfrm>
        </p:grpSpPr>
        <p:sp>
          <p:nvSpPr>
            <p:cNvPr name="Freeform 15" id="15"/>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9"/>
              <a:stretch>
                <a:fillRect l="0" t="0" r="0" b="0"/>
              </a:stretch>
            </a:blipFill>
          </p:spPr>
        </p:sp>
        <p:grpSp>
          <p:nvGrpSpPr>
            <p:cNvPr name="Group 16" id="16"/>
            <p:cNvGrpSpPr/>
            <p:nvPr/>
          </p:nvGrpSpPr>
          <p:grpSpPr>
            <a:xfrm rot="-82274">
              <a:off x="3275397" y="3651419"/>
              <a:ext cx="376427" cy="1094852"/>
              <a:chOff x="0" y="0"/>
              <a:chExt cx="167590" cy="487441"/>
            </a:xfrm>
          </p:grpSpPr>
          <p:sp>
            <p:nvSpPr>
              <p:cNvPr name="Freeform 17" id="17"/>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8" id="18"/>
              <p:cNvSpPr txBox="true"/>
              <p:nvPr/>
            </p:nvSpPr>
            <p:spPr>
              <a:xfrm>
                <a:off x="0" y="-28575"/>
                <a:ext cx="167590" cy="516016"/>
              </a:xfrm>
              <a:prstGeom prst="rect">
                <a:avLst/>
              </a:prstGeom>
            </p:spPr>
            <p:txBody>
              <a:bodyPr anchor="ctr" rtlCol="false" tIns="25400" lIns="25400" bIns="25400" rIns="25400"/>
              <a:lstStyle/>
              <a:p>
                <a:pPr algn="ctr" rtl="true">
                  <a:lnSpc>
                    <a:spcPts val="1953"/>
                  </a:lnSpc>
                </a:pPr>
              </a:p>
            </p:txBody>
          </p:sp>
        </p:grpSp>
        <p:grpSp>
          <p:nvGrpSpPr>
            <p:cNvPr name="Group 19" id="19"/>
            <p:cNvGrpSpPr/>
            <p:nvPr/>
          </p:nvGrpSpPr>
          <p:grpSpPr>
            <a:xfrm rot="219085">
              <a:off x="2337181" y="3034693"/>
              <a:ext cx="513401" cy="731935"/>
              <a:chOff x="0" y="0"/>
              <a:chExt cx="228572" cy="325866"/>
            </a:xfrm>
          </p:grpSpPr>
          <p:sp>
            <p:nvSpPr>
              <p:cNvPr name="Freeform 20" id="20"/>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21" id="21"/>
              <p:cNvSpPr txBox="true"/>
              <p:nvPr/>
            </p:nvSpPr>
            <p:spPr>
              <a:xfrm>
                <a:off x="0" y="-28575"/>
                <a:ext cx="228572" cy="354441"/>
              </a:xfrm>
              <a:prstGeom prst="rect">
                <a:avLst/>
              </a:prstGeom>
            </p:spPr>
            <p:txBody>
              <a:bodyPr anchor="ctr" rtlCol="false" tIns="25400" lIns="25400" bIns="25400" rIns="25400"/>
              <a:lstStyle/>
              <a:p>
                <a:pPr algn="ctr" rtl="true">
                  <a:lnSpc>
                    <a:spcPts val="1953"/>
                  </a:lnSpc>
                </a:pPr>
              </a:p>
            </p:txBody>
          </p:sp>
        </p:grpSp>
        <p:grpSp>
          <p:nvGrpSpPr>
            <p:cNvPr name="Group 22" id="22"/>
            <p:cNvGrpSpPr/>
            <p:nvPr/>
          </p:nvGrpSpPr>
          <p:grpSpPr>
            <a:xfrm rot="-6029727">
              <a:off x="2776906" y="3841119"/>
              <a:ext cx="1032579" cy="715453"/>
              <a:chOff x="0" y="0"/>
              <a:chExt cx="1183014" cy="819686"/>
            </a:xfrm>
          </p:grpSpPr>
          <p:sp>
            <p:nvSpPr>
              <p:cNvPr name="Freeform 23" id="23"/>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24" id="24"/>
              <p:cNvSpPr txBox="true"/>
              <p:nvPr/>
            </p:nvSpPr>
            <p:spPr>
              <a:xfrm>
                <a:off x="184846" y="29974"/>
                <a:ext cx="813322" cy="409144"/>
              </a:xfrm>
              <a:prstGeom prst="rect">
                <a:avLst/>
              </a:prstGeom>
            </p:spPr>
            <p:txBody>
              <a:bodyPr anchor="ctr" rtlCol="false" tIns="25400" lIns="25400" bIns="25400" rIns="25400"/>
              <a:lstStyle/>
              <a:p>
                <a:pPr algn="ctr" rtl="true">
                  <a:lnSpc>
                    <a:spcPts val="1953"/>
                  </a:lnSpc>
                </a:pPr>
              </a:p>
            </p:txBody>
          </p:sp>
        </p:grpSp>
        <p:grpSp>
          <p:nvGrpSpPr>
            <p:cNvPr name="Group 25" id="25"/>
            <p:cNvGrpSpPr/>
            <p:nvPr/>
          </p:nvGrpSpPr>
          <p:grpSpPr>
            <a:xfrm rot="1834293">
              <a:off x="2942136" y="3296552"/>
              <a:ext cx="793531" cy="728397"/>
              <a:chOff x="0" y="0"/>
              <a:chExt cx="857157" cy="786801"/>
            </a:xfrm>
          </p:grpSpPr>
          <p:sp>
            <p:nvSpPr>
              <p:cNvPr name="Freeform 26" id="26"/>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27" id="27"/>
              <p:cNvSpPr txBox="true"/>
              <p:nvPr/>
            </p:nvSpPr>
            <p:spPr>
              <a:xfrm>
                <a:off x="133931" y="336726"/>
                <a:ext cx="589295" cy="393876"/>
              </a:xfrm>
              <a:prstGeom prst="rect">
                <a:avLst/>
              </a:prstGeom>
            </p:spPr>
            <p:txBody>
              <a:bodyPr anchor="ctr" rtlCol="false" tIns="25400" lIns="25400" bIns="25400" rIns="25400"/>
              <a:lstStyle/>
              <a:p>
                <a:pPr algn="ctr" rtl="true">
                  <a:lnSpc>
                    <a:spcPts val="1953"/>
                  </a:lnSpc>
                </a:pPr>
              </a:p>
            </p:txBody>
          </p:sp>
        </p:grpSp>
        <p:grpSp>
          <p:nvGrpSpPr>
            <p:cNvPr name="Group 28" id="28"/>
            <p:cNvGrpSpPr/>
            <p:nvPr/>
          </p:nvGrpSpPr>
          <p:grpSpPr>
            <a:xfrm rot="-3104318">
              <a:off x="3032687" y="3357839"/>
              <a:ext cx="683383" cy="689172"/>
              <a:chOff x="0" y="0"/>
              <a:chExt cx="812800" cy="819686"/>
            </a:xfrm>
          </p:grpSpPr>
          <p:sp>
            <p:nvSpPr>
              <p:cNvPr name="Freeform 29" id="29"/>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30" id="30"/>
              <p:cNvSpPr txBox="true"/>
              <p:nvPr/>
            </p:nvSpPr>
            <p:spPr>
              <a:xfrm>
                <a:off x="127000" y="29974"/>
                <a:ext cx="558800" cy="409144"/>
              </a:xfrm>
              <a:prstGeom prst="rect">
                <a:avLst/>
              </a:prstGeom>
            </p:spPr>
            <p:txBody>
              <a:bodyPr anchor="ctr" rtlCol="false" tIns="25400" lIns="25400" bIns="25400" rIns="25400"/>
              <a:lstStyle/>
              <a:p>
                <a:pPr algn="ctr" rtl="true">
                  <a:lnSpc>
                    <a:spcPts val="1953"/>
                  </a:lnSpc>
                </a:pPr>
              </a:p>
            </p:txBody>
          </p:sp>
        </p:grpSp>
        <p:grpSp>
          <p:nvGrpSpPr>
            <p:cNvPr name="Group 31" id="31"/>
            <p:cNvGrpSpPr/>
            <p:nvPr/>
          </p:nvGrpSpPr>
          <p:grpSpPr>
            <a:xfrm rot="8100000">
              <a:off x="3206979" y="3111954"/>
              <a:ext cx="660475" cy="637391"/>
              <a:chOff x="0" y="0"/>
              <a:chExt cx="812800" cy="784391"/>
            </a:xfrm>
          </p:grpSpPr>
          <p:sp>
            <p:nvSpPr>
              <p:cNvPr name="Freeform 32" id="32"/>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E19779"/>
              </a:solidFill>
            </p:spPr>
          </p:sp>
          <p:sp>
            <p:nvSpPr>
              <p:cNvPr name="TextBox 33" id="33"/>
              <p:cNvSpPr txBox="true"/>
              <p:nvPr/>
            </p:nvSpPr>
            <p:spPr>
              <a:xfrm>
                <a:off x="127000" y="27453"/>
                <a:ext cx="558800" cy="392757"/>
              </a:xfrm>
              <a:prstGeom prst="rect">
                <a:avLst/>
              </a:prstGeom>
            </p:spPr>
            <p:txBody>
              <a:bodyPr anchor="ctr" rtlCol="false" tIns="25400" lIns="25400" bIns="25400" rIns="25400"/>
              <a:lstStyle/>
              <a:p>
                <a:pPr algn="ctr" rtl="true">
                  <a:lnSpc>
                    <a:spcPts val="1953"/>
                  </a:lnSpc>
                </a:pPr>
              </a:p>
            </p:txBody>
          </p:sp>
        </p:grpSp>
        <p:grpSp>
          <p:nvGrpSpPr>
            <p:cNvPr name="Group 34" id="34"/>
            <p:cNvGrpSpPr/>
            <p:nvPr/>
          </p:nvGrpSpPr>
          <p:grpSpPr>
            <a:xfrm rot="-330013">
              <a:off x="3593295" y="2679071"/>
              <a:ext cx="441596" cy="1135911"/>
              <a:chOff x="0" y="0"/>
              <a:chExt cx="196604" cy="505721"/>
            </a:xfrm>
          </p:grpSpPr>
          <p:sp>
            <p:nvSpPr>
              <p:cNvPr name="Freeform 35" id="35"/>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36" id="36"/>
              <p:cNvSpPr txBox="true"/>
              <p:nvPr/>
            </p:nvSpPr>
            <p:spPr>
              <a:xfrm>
                <a:off x="0" y="-28575"/>
                <a:ext cx="196604" cy="534296"/>
              </a:xfrm>
              <a:prstGeom prst="rect">
                <a:avLst/>
              </a:prstGeom>
            </p:spPr>
            <p:txBody>
              <a:bodyPr anchor="ctr" rtlCol="false" tIns="25400" lIns="25400" bIns="25400" rIns="25400"/>
              <a:lstStyle/>
              <a:p>
                <a:pPr algn="ctr" rtl="true">
                  <a:lnSpc>
                    <a:spcPts val="1953"/>
                  </a:lnSpc>
                </a:pPr>
              </a:p>
            </p:txBody>
          </p:sp>
        </p:grpSp>
        <p:grpSp>
          <p:nvGrpSpPr>
            <p:cNvPr name="Group 37" id="37"/>
            <p:cNvGrpSpPr/>
            <p:nvPr/>
          </p:nvGrpSpPr>
          <p:grpSpPr>
            <a:xfrm rot="-5760379">
              <a:off x="2637248" y="2889299"/>
              <a:ext cx="1032579" cy="715453"/>
              <a:chOff x="0" y="0"/>
              <a:chExt cx="1183014" cy="819686"/>
            </a:xfrm>
          </p:grpSpPr>
          <p:sp>
            <p:nvSpPr>
              <p:cNvPr name="Freeform 38" id="38"/>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9" id="39"/>
              <p:cNvSpPr txBox="true"/>
              <p:nvPr/>
            </p:nvSpPr>
            <p:spPr>
              <a:xfrm>
                <a:off x="184846" y="29974"/>
                <a:ext cx="813322" cy="409144"/>
              </a:xfrm>
              <a:prstGeom prst="rect">
                <a:avLst/>
              </a:prstGeom>
            </p:spPr>
            <p:txBody>
              <a:bodyPr anchor="ctr" rtlCol="false" tIns="25400" lIns="25400" bIns="25400" rIns="25400"/>
              <a:lstStyle/>
              <a:p>
                <a:pPr algn="ctr" rtl="true">
                  <a:lnSpc>
                    <a:spcPts val="1953"/>
                  </a:lnSpc>
                </a:pPr>
              </a:p>
            </p:txBody>
          </p:sp>
        </p:grpSp>
        <p:grpSp>
          <p:nvGrpSpPr>
            <p:cNvPr name="Group 40" id="40"/>
            <p:cNvGrpSpPr/>
            <p:nvPr/>
          </p:nvGrpSpPr>
          <p:grpSpPr>
            <a:xfrm rot="-9588189">
              <a:off x="3042490" y="2396247"/>
              <a:ext cx="759122" cy="715453"/>
              <a:chOff x="0" y="0"/>
              <a:chExt cx="869717" cy="819686"/>
            </a:xfrm>
          </p:grpSpPr>
          <p:sp>
            <p:nvSpPr>
              <p:cNvPr name="Freeform 41" id="41"/>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42" id="42"/>
              <p:cNvSpPr txBox="true"/>
              <p:nvPr/>
            </p:nvSpPr>
            <p:spPr>
              <a:xfrm>
                <a:off x="135893" y="29974"/>
                <a:ext cx="597931" cy="409144"/>
              </a:xfrm>
              <a:prstGeom prst="rect">
                <a:avLst/>
              </a:prstGeom>
            </p:spPr>
            <p:txBody>
              <a:bodyPr anchor="ctr" rtlCol="false" tIns="25400" lIns="25400" bIns="25400" rIns="25400"/>
              <a:lstStyle/>
              <a:p>
                <a:pPr algn="ctr" rtl="true">
                  <a:lnSpc>
                    <a:spcPts val="1953"/>
                  </a:lnSpc>
                </a:pPr>
              </a:p>
            </p:txBody>
          </p:sp>
        </p:grpSp>
        <p:grpSp>
          <p:nvGrpSpPr>
            <p:cNvPr name="Group 43" id="43"/>
            <p:cNvGrpSpPr/>
            <p:nvPr/>
          </p:nvGrpSpPr>
          <p:grpSpPr>
            <a:xfrm rot="8100000">
              <a:off x="2709751" y="2016881"/>
              <a:ext cx="673086" cy="715453"/>
              <a:chOff x="0" y="0"/>
              <a:chExt cx="771147" cy="819686"/>
            </a:xfrm>
          </p:grpSpPr>
          <p:sp>
            <p:nvSpPr>
              <p:cNvPr name="Freeform 44" id="44"/>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45" id="45"/>
              <p:cNvSpPr txBox="true"/>
              <p:nvPr/>
            </p:nvSpPr>
            <p:spPr>
              <a:xfrm>
                <a:off x="120492" y="29974"/>
                <a:ext cx="530164" cy="409144"/>
              </a:xfrm>
              <a:prstGeom prst="rect">
                <a:avLst/>
              </a:prstGeom>
            </p:spPr>
            <p:txBody>
              <a:bodyPr anchor="ctr" rtlCol="false" tIns="25400" lIns="25400" bIns="25400" rIns="25400"/>
              <a:lstStyle/>
              <a:p>
                <a:pPr algn="ctr" rtl="true">
                  <a:lnSpc>
                    <a:spcPts val="1953"/>
                  </a:lnSpc>
                </a:pPr>
              </a:p>
            </p:txBody>
          </p:sp>
        </p:grpSp>
        <p:grpSp>
          <p:nvGrpSpPr>
            <p:cNvPr name="Group 46" id="46"/>
            <p:cNvGrpSpPr/>
            <p:nvPr/>
          </p:nvGrpSpPr>
          <p:grpSpPr>
            <a:xfrm rot="7608942">
              <a:off x="1579540" y="3600495"/>
              <a:ext cx="1960532" cy="613926"/>
              <a:chOff x="0" y="0"/>
              <a:chExt cx="1855007" cy="580881"/>
            </a:xfrm>
          </p:grpSpPr>
          <p:sp>
            <p:nvSpPr>
              <p:cNvPr name="Freeform 47" id="47"/>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8" id="48"/>
              <p:cNvSpPr txBox="true"/>
              <p:nvPr/>
            </p:nvSpPr>
            <p:spPr>
              <a:xfrm>
                <a:off x="289845" y="12917"/>
                <a:ext cx="1275318" cy="298270"/>
              </a:xfrm>
              <a:prstGeom prst="rect">
                <a:avLst/>
              </a:prstGeom>
            </p:spPr>
            <p:txBody>
              <a:bodyPr anchor="ctr" rtlCol="false" tIns="25400" lIns="25400" bIns="25400" rIns="25400"/>
              <a:lstStyle/>
              <a:p>
                <a:pPr algn="ctr" rtl="true">
                  <a:lnSpc>
                    <a:spcPts val="1953"/>
                  </a:lnSpc>
                </a:pPr>
              </a:p>
            </p:txBody>
          </p:sp>
        </p:grpSp>
        <p:grpSp>
          <p:nvGrpSpPr>
            <p:cNvPr name="Group 49" id="49"/>
            <p:cNvGrpSpPr/>
            <p:nvPr/>
          </p:nvGrpSpPr>
          <p:grpSpPr>
            <a:xfrm rot="1170035">
              <a:off x="3079194" y="2135931"/>
              <a:ext cx="501528" cy="644421"/>
              <a:chOff x="0" y="0"/>
              <a:chExt cx="223286" cy="286904"/>
            </a:xfrm>
          </p:grpSpPr>
          <p:sp>
            <p:nvSpPr>
              <p:cNvPr name="Freeform 50" id="50"/>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51" id="51"/>
              <p:cNvSpPr txBox="true"/>
              <p:nvPr/>
            </p:nvSpPr>
            <p:spPr>
              <a:xfrm>
                <a:off x="0" y="-28575"/>
                <a:ext cx="223286" cy="315479"/>
              </a:xfrm>
              <a:prstGeom prst="rect">
                <a:avLst/>
              </a:prstGeom>
            </p:spPr>
            <p:txBody>
              <a:bodyPr anchor="ctr" rtlCol="false" tIns="25400" lIns="25400" bIns="25400" rIns="25400"/>
              <a:lstStyle/>
              <a:p>
                <a:pPr algn="ctr" rtl="true">
                  <a:lnSpc>
                    <a:spcPts val="1953"/>
                  </a:lnSpc>
                </a:pPr>
              </a:p>
            </p:txBody>
          </p:sp>
        </p:grpSp>
        <p:grpSp>
          <p:nvGrpSpPr>
            <p:cNvPr name="Group 52" id="52"/>
            <p:cNvGrpSpPr/>
            <p:nvPr/>
          </p:nvGrpSpPr>
          <p:grpSpPr>
            <a:xfrm rot="1321693">
              <a:off x="2830845" y="2829295"/>
              <a:ext cx="801374" cy="620398"/>
              <a:chOff x="0" y="0"/>
              <a:chExt cx="902259" cy="698500"/>
            </a:xfrm>
          </p:grpSpPr>
          <p:sp>
            <p:nvSpPr>
              <p:cNvPr name="Freeform 53" id="53"/>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54" id="54"/>
              <p:cNvSpPr txBox="true"/>
              <p:nvPr/>
            </p:nvSpPr>
            <p:spPr>
              <a:xfrm>
                <a:off x="114300" y="-28575"/>
                <a:ext cx="673659" cy="727075"/>
              </a:xfrm>
              <a:prstGeom prst="rect">
                <a:avLst/>
              </a:prstGeom>
            </p:spPr>
            <p:txBody>
              <a:bodyPr anchor="ctr" rtlCol="false" tIns="25400" lIns="25400" bIns="25400" rIns="25400"/>
              <a:lstStyle/>
              <a:p>
                <a:pPr algn="ctr" rtl="true">
                  <a:lnSpc>
                    <a:spcPts val="1953"/>
                  </a:lnSpc>
                </a:pPr>
              </a:p>
            </p:txBody>
          </p:sp>
        </p:grpSp>
        <p:grpSp>
          <p:nvGrpSpPr>
            <p:cNvPr name="Group 55" id="55"/>
            <p:cNvGrpSpPr/>
            <p:nvPr/>
          </p:nvGrpSpPr>
          <p:grpSpPr>
            <a:xfrm rot="-10340987">
              <a:off x="2277656" y="3762709"/>
              <a:ext cx="984099" cy="1173036"/>
              <a:chOff x="0" y="0"/>
              <a:chExt cx="812800" cy="968850"/>
            </a:xfrm>
          </p:grpSpPr>
          <p:sp>
            <p:nvSpPr>
              <p:cNvPr name="Freeform 56" id="56"/>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57" id="57"/>
              <p:cNvSpPr txBox="true"/>
              <p:nvPr/>
            </p:nvSpPr>
            <p:spPr>
              <a:xfrm>
                <a:off x="127000" y="40629"/>
                <a:ext cx="558800" cy="478398"/>
              </a:xfrm>
              <a:prstGeom prst="rect">
                <a:avLst/>
              </a:prstGeom>
            </p:spPr>
            <p:txBody>
              <a:bodyPr anchor="ctr" rtlCol="false" tIns="25400" lIns="25400" bIns="25400" rIns="25400"/>
              <a:lstStyle/>
              <a:p>
                <a:pPr algn="ctr" rtl="true">
                  <a:lnSpc>
                    <a:spcPts val="1953"/>
                  </a:lnSpc>
                </a:pPr>
              </a:p>
            </p:txBody>
          </p:sp>
        </p:grpSp>
        <p:grpSp>
          <p:nvGrpSpPr>
            <p:cNvPr name="Group 58" id="58"/>
            <p:cNvGrpSpPr/>
            <p:nvPr/>
          </p:nvGrpSpPr>
          <p:grpSpPr>
            <a:xfrm rot="5282025">
              <a:off x="2508232" y="4584165"/>
              <a:ext cx="441596" cy="990434"/>
              <a:chOff x="0" y="0"/>
              <a:chExt cx="196604" cy="440953"/>
            </a:xfrm>
          </p:grpSpPr>
          <p:sp>
            <p:nvSpPr>
              <p:cNvPr name="Freeform 59" id="59"/>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60" id="60"/>
              <p:cNvSpPr txBox="true"/>
              <p:nvPr/>
            </p:nvSpPr>
            <p:spPr>
              <a:xfrm>
                <a:off x="0" y="-28575"/>
                <a:ext cx="196604" cy="469528"/>
              </a:xfrm>
              <a:prstGeom prst="rect">
                <a:avLst/>
              </a:prstGeom>
            </p:spPr>
            <p:txBody>
              <a:bodyPr anchor="ctr" rtlCol="false" tIns="25400" lIns="25400" bIns="25400" rIns="25400"/>
              <a:lstStyle/>
              <a:p>
                <a:pPr algn="ctr" rtl="true">
                  <a:lnSpc>
                    <a:spcPts val="1953"/>
                  </a:lnSpc>
                </a:pPr>
              </a:p>
            </p:txBody>
          </p:sp>
        </p:grpSp>
        <p:grpSp>
          <p:nvGrpSpPr>
            <p:cNvPr name="Group 61" id="61"/>
            <p:cNvGrpSpPr/>
            <p:nvPr/>
          </p:nvGrpSpPr>
          <p:grpSpPr>
            <a:xfrm rot="8100000">
              <a:off x="2766554" y="1552040"/>
              <a:ext cx="819875" cy="715453"/>
              <a:chOff x="0" y="0"/>
              <a:chExt cx="939321" cy="819686"/>
            </a:xfrm>
          </p:grpSpPr>
          <p:sp>
            <p:nvSpPr>
              <p:cNvPr name="Freeform 62" id="62"/>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63" id="63"/>
              <p:cNvSpPr txBox="true"/>
              <p:nvPr/>
            </p:nvSpPr>
            <p:spPr>
              <a:xfrm>
                <a:off x="146769" y="29974"/>
                <a:ext cx="645783" cy="409144"/>
              </a:xfrm>
              <a:prstGeom prst="rect">
                <a:avLst/>
              </a:prstGeom>
            </p:spPr>
            <p:txBody>
              <a:bodyPr anchor="ctr" rtlCol="false" tIns="25400" lIns="25400" bIns="25400" rIns="25400"/>
              <a:lstStyle/>
              <a:p>
                <a:pPr algn="ctr" rtl="true">
                  <a:lnSpc>
                    <a:spcPts val="1953"/>
                  </a:lnSpc>
                </a:pPr>
              </a:p>
            </p:txBody>
          </p:sp>
        </p:grpSp>
        <p:grpSp>
          <p:nvGrpSpPr>
            <p:cNvPr name="Group 64" id="64"/>
            <p:cNvGrpSpPr/>
            <p:nvPr/>
          </p:nvGrpSpPr>
          <p:grpSpPr>
            <a:xfrm rot="-7973139">
              <a:off x="2027838" y="2191277"/>
              <a:ext cx="1127557" cy="522622"/>
              <a:chOff x="0" y="0"/>
              <a:chExt cx="1292928" cy="599271"/>
            </a:xfrm>
          </p:grpSpPr>
          <p:sp>
            <p:nvSpPr>
              <p:cNvPr name="Freeform 65" id="65"/>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66" id="66"/>
              <p:cNvSpPr txBox="true"/>
              <p:nvPr/>
            </p:nvSpPr>
            <p:spPr>
              <a:xfrm>
                <a:off x="202020" y="14230"/>
                <a:ext cx="888888" cy="306808"/>
              </a:xfrm>
              <a:prstGeom prst="rect">
                <a:avLst/>
              </a:prstGeom>
            </p:spPr>
            <p:txBody>
              <a:bodyPr anchor="ctr" rtlCol="false" tIns="25400" lIns="25400" bIns="25400" rIns="25400"/>
              <a:lstStyle/>
              <a:p>
                <a:pPr algn="ctr" rtl="true">
                  <a:lnSpc>
                    <a:spcPts val="1953"/>
                  </a:lnSpc>
                </a:pPr>
              </a:p>
            </p:txBody>
          </p:sp>
        </p:grpSp>
        <p:grpSp>
          <p:nvGrpSpPr>
            <p:cNvPr name="Group 67" id="67"/>
            <p:cNvGrpSpPr/>
            <p:nvPr/>
          </p:nvGrpSpPr>
          <p:grpSpPr>
            <a:xfrm rot="6265777">
              <a:off x="2938518" y="1390833"/>
              <a:ext cx="673086" cy="715453"/>
              <a:chOff x="0" y="0"/>
              <a:chExt cx="771147" cy="819686"/>
            </a:xfrm>
          </p:grpSpPr>
          <p:sp>
            <p:nvSpPr>
              <p:cNvPr name="Freeform 68" id="68"/>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9" id="69"/>
              <p:cNvSpPr txBox="true"/>
              <p:nvPr/>
            </p:nvSpPr>
            <p:spPr>
              <a:xfrm>
                <a:off x="120492" y="29974"/>
                <a:ext cx="530164" cy="409144"/>
              </a:xfrm>
              <a:prstGeom prst="rect">
                <a:avLst/>
              </a:prstGeom>
            </p:spPr>
            <p:txBody>
              <a:bodyPr anchor="ctr" rtlCol="false" tIns="25400" lIns="25400" bIns="25400" rIns="25400"/>
              <a:lstStyle/>
              <a:p>
                <a:pPr algn="ctr" rtl="true">
                  <a:lnSpc>
                    <a:spcPts val="1953"/>
                  </a:lnSpc>
                </a:pPr>
              </a:p>
            </p:txBody>
          </p:sp>
        </p:grpSp>
        <p:grpSp>
          <p:nvGrpSpPr>
            <p:cNvPr name="Group 70" id="70"/>
            <p:cNvGrpSpPr/>
            <p:nvPr/>
          </p:nvGrpSpPr>
          <p:grpSpPr>
            <a:xfrm rot="5477873">
              <a:off x="3008675" y="1612532"/>
              <a:ext cx="713579" cy="622338"/>
              <a:chOff x="0" y="0"/>
              <a:chExt cx="817539" cy="713005"/>
            </a:xfrm>
          </p:grpSpPr>
          <p:sp>
            <p:nvSpPr>
              <p:cNvPr name="Freeform 71" id="71"/>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72" id="72"/>
              <p:cNvSpPr txBox="true"/>
              <p:nvPr/>
            </p:nvSpPr>
            <p:spPr>
              <a:xfrm>
                <a:off x="127740" y="22354"/>
                <a:ext cx="562058" cy="359613"/>
              </a:xfrm>
              <a:prstGeom prst="rect">
                <a:avLst/>
              </a:prstGeom>
            </p:spPr>
            <p:txBody>
              <a:bodyPr anchor="ctr" rtlCol="false" tIns="25400" lIns="25400" bIns="25400" rIns="25400"/>
              <a:lstStyle/>
              <a:p>
                <a:pPr algn="ctr" rtl="true">
                  <a:lnSpc>
                    <a:spcPts val="1953"/>
                  </a:lnSpc>
                </a:pPr>
              </a:p>
            </p:txBody>
          </p:sp>
        </p:grpSp>
        <p:grpSp>
          <p:nvGrpSpPr>
            <p:cNvPr name="Group 73" id="73"/>
            <p:cNvGrpSpPr/>
            <p:nvPr/>
          </p:nvGrpSpPr>
          <p:grpSpPr>
            <a:xfrm rot="-4823993">
              <a:off x="3498514" y="2191417"/>
              <a:ext cx="441596" cy="137472"/>
              <a:chOff x="0" y="0"/>
              <a:chExt cx="196604" cy="61204"/>
            </a:xfrm>
          </p:grpSpPr>
          <p:sp>
            <p:nvSpPr>
              <p:cNvPr name="Freeform 74" id="74"/>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75" id="75"/>
              <p:cNvSpPr txBox="true"/>
              <p:nvPr/>
            </p:nvSpPr>
            <p:spPr>
              <a:xfrm>
                <a:off x="0" y="-28575"/>
                <a:ext cx="196604" cy="89779"/>
              </a:xfrm>
              <a:prstGeom prst="rect">
                <a:avLst/>
              </a:prstGeom>
            </p:spPr>
            <p:txBody>
              <a:bodyPr anchor="ctr" rtlCol="false" tIns="25400" lIns="25400" bIns="25400" rIns="25400"/>
              <a:lstStyle/>
              <a:p>
                <a:pPr algn="ctr" rtl="true">
                  <a:lnSpc>
                    <a:spcPts val="1953"/>
                  </a:lnSpc>
                </a:pPr>
              </a:p>
            </p:txBody>
          </p:sp>
        </p:grpSp>
        <p:grpSp>
          <p:nvGrpSpPr>
            <p:cNvPr name="Group 76" id="76"/>
            <p:cNvGrpSpPr/>
            <p:nvPr/>
          </p:nvGrpSpPr>
          <p:grpSpPr>
            <a:xfrm rot="5607156">
              <a:off x="1895267" y="1926519"/>
              <a:ext cx="711230" cy="333239"/>
              <a:chOff x="0" y="0"/>
              <a:chExt cx="800767" cy="375191"/>
            </a:xfrm>
          </p:grpSpPr>
          <p:sp>
            <p:nvSpPr>
              <p:cNvPr name="Freeform 77" id="77"/>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8" id="78"/>
              <p:cNvSpPr txBox="true"/>
              <p:nvPr/>
            </p:nvSpPr>
            <p:spPr>
              <a:xfrm>
                <a:off x="114300" y="-28575"/>
                <a:ext cx="572167" cy="403766"/>
              </a:xfrm>
              <a:prstGeom prst="rect">
                <a:avLst/>
              </a:prstGeom>
            </p:spPr>
            <p:txBody>
              <a:bodyPr anchor="ctr" rtlCol="false" tIns="25400" lIns="25400" bIns="25400" rIns="25400"/>
              <a:lstStyle/>
              <a:p>
                <a:pPr algn="ctr" rtl="true">
                  <a:lnSpc>
                    <a:spcPts val="1953"/>
                  </a:lnSpc>
                </a:pPr>
              </a:p>
            </p:txBody>
          </p:sp>
        </p:grpSp>
        <p:sp>
          <p:nvSpPr>
            <p:cNvPr name="TextBox 79" id="79"/>
            <p:cNvSpPr txBox="true"/>
            <p:nvPr/>
          </p:nvSpPr>
          <p:spPr>
            <a:xfrm rot="0">
              <a:off x="1441713" y="1568945"/>
              <a:ext cx="67115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يعرف</a:t>
              </a:r>
            </a:p>
          </p:txBody>
        </p:sp>
        <p:sp>
          <p:nvSpPr>
            <p:cNvPr name="TextBox 80" id="80"/>
            <p:cNvSpPr txBox="true"/>
            <p:nvPr/>
          </p:nvSpPr>
          <p:spPr>
            <a:xfrm rot="0">
              <a:off x="2276983" y="1316156"/>
              <a:ext cx="671158" cy="576553"/>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يستخدم</a:t>
              </a:r>
            </a:p>
          </p:txBody>
        </p:sp>
        <p:sp>
          <p:nvSpPr>
            <p:cNvPr name="TextBox 81" id="81"/>
            <p:cNvSpPr txBox="true"/>
            <p:nvPr/>
          </p:nvSpPr>
          <p:spPr>
            <a:xfrm rot="0">
              <a:off x="2926771" y="1695340"/>
              <a:ext cx="67115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شكل</a:t>
              </a:r>
            </a:p>
          </p:txBody>
        </p:sp>
        <p:sp>
          <p:nvSpPr>
            <p:cNvPr name="TextBox 82" id="82"/>
            <p:cNvSpPr txBox="true"/>
            <p:nvPr/>
          </p:nvSpPr>
          <p:spPr>
            <a:xfrm rot="0">
              <a:off x="3719312" y="1580303"/>
              <a:ext cx="1030598" cy="281364"/>
            </a:xfrm>
            <a:prstGeom prst="rect">
              <a:avLst/>
            </a:prstGeom>
          </p:spPr>
          <p:txBody>
            <a:bodyPr anchor="t" rtlCol="false" tIns="0" lIns="0" bIns="0" rIns="0">
              <a:spAutoFit/>
            </a:bodyPr>
            <a:lstStyle/>
            <a:p>
              <a:pPr algn="ctr" rtl="true" marL="0" indent="0" lvl="0">
                <a:lnSpc>
                  <a:spcPts val="1752"/>
                </a:lnSpc>
              </a:pPr>
              <a:r>
                <a:rPr lang="ar-EG" sz="1251">
                  <a:solidFill>
                    <a:srgbClr val="000000"/>
                  </a:solidFill>
                  <a:latin typeface="Arial Nova Condensed"/>
                  <a:ea typeface="Arial Nova Condensed"/>
                  <a:cs typeface="Arial Nova Condensed"/>
                  <a:sym typeface="Arial Nova Condensed"/>
                  <a:rtl val="true"/>
                </a:rPr>
                <a:t>القانون</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326265" y="653663"/>
            <a:ext cx="14211136" cy="1253017"/>
            <a:chOff x="0" y="0"/>
            <a:chExt cx="18948181" cy="1670690"/>
          </a:xfrm>
        </p:grpSpPr>
        <p:sp>
          <p:nvSpPr>
            <p:cNvPr name="Freeform 6" id="6"/>
            <p:cNvSpPr/>
            <p:nvPr/>
          </p:nvSpPr>
          <p:spPr>
            <a:xfrm flipH="false" flipV="false" rot="0">
              <a:off x="0" y="0"/>
              <a:ext cx="18948180" cy="1670690"/>
            </a:xfrm>
            <a:custGeom>
              <a:avLst/>
              <a:gdLst/>
              <a:ahLst/>
              <a:cxnLst/>
              <a:rect r="r" b="b" t="t" l="l"/>
              <a:pathLst>
                <a:path h="1670690" w="18948180">
                  <a:moveTo>
                    <a:pt x="0" y="0"/>
                  </a:moveTo>
                  <a:lnTo>
                    <a:pt x="18948180" y="0"/>
                  </a:lnTo>
                  <a:lnTo>
                    <a:pt x="18948180" y="1670690"/>
                  </a:lnTo>
                  <a:lnTo>
                    <a:pt x="0" y="1670690"/>
                  </a:lnTo>
                  <a:close/>
                </a:path>
              </a:pathLst>
            </a:custGeom>
            <a:solidFill>
              <a:srgbClr val="000000">
                <a:alpha val="0"/>
              </a:srgbClr>
            </a:solidFill>
          </p:spPr>
        </p:sp>
        <p:sp>
          <p:nvSpPr>
            <p:cNvPr name="TextBox 7" id="7"/>
            <p:cNvSpPr txBox="true"/>
            <p:nvPr/>
          </p:nvSpPr>
          <p:spPr>
            <a:xfrm>
              <a:off x="0" y="-352425"/>
              <a:ext cx="18948181"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إعداد التقارير بشأن المراقبة القانونية</a:t>
              </a:r>
            </a:p>
          </p:txBody>
        </p:sp>
      </p:grpSp>
      <p:grpSp>
        <p:nvGrpSpPr>
          <p:cNvPr name="Group 8" id="8"/>
          <p:cNvGrpSpPr/>
          <p:nvPr/>
        </p:nvGrpSpPr>
        <p:grpSpPr>
          <a:xfrm rot="0">
            <a:off x="1156147" y="2201956"/>
            <a:ext cx="14508701" cy="1582854"/>
            <a:chOff x="0" y="0"/>
            <a:chExt cx="19344934" cy="2110472"/>
          </a:xfrm>
        </p:grpSpPr>
        <p:sp>
          <p:nvSpPr>
            <p:cNvPr name="Freeform 9" id="9"/>
            <p:cNvSpPr/>
            <p:nvPr/>
          </p:nvSpPr>
          <p:spPr>
            <a:xfrm flipH="false" flipV="false" rot="0">
              <a:off x="0" y="0"/>
              <a:ext cx="19344935" cy="2110472"/>
            </a:xfrm>
            <a:custGeom>
              <a:avLst/>
              <a:gdLst/>
              <a:ahLst/>
              <a:cxnLst/>
              <a:rect r="r" b="b" t="t" l="l"/>
              <a:pathLst>
                <a:path h="2110472" w="19344935">
                  <a:moveTo>
                    <a:pt x="0" y="0"/>
                  </a:moveTo>
                  <a:lnTo>
                    <a:pt x="19344935" y="0"/>
                  </a:lnTo>
                  <a:lnTo>
                    <a:pt x="19344935" y="2110472"/>
                  </a:lnTo>
                  <a:lnTo>
                    <a:pt x="0" y="2110472"/>
                  </a:lnTo>
                  <a:close/>
                </a:path>
              </a:pathLst>
            </a:custGeom>
            <a:solidFill>
              <a:srgbClr val="000000">
                <a:alpha val="0"/>
              </a:srgbClr>
            </a:solidFill>
          </p:spPr>
        </p:sp>
        <p:sp>
          <p:nvSpPr>
            <p:cNvPr name="TextBox 10" id="10"/>
            <p:cNvSpPr txBox="true"/>
            <p:nvPr/>
          </p:nvSpPr>
          <p:spPr>
            <a:xfrm>
              <a:off x="0" y="-57150"/>
              <a:ext cx="19344934" cy="2167622"/>
            </a:xfrm>
            <a:prstGeom prst="rect">
              <a:avLst/>
            </a:prstGeom>
          </p:spPr>
          <p:txBody>
            <a:bodyPr anchor="t" rtlCol="false" tIns="0" lIns="0" bIns="0" rIns="0"/>
            <a:lstStyle/>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يُعدّ اعداد التقارير جوهر أي نشاط رصد قانوني، وقد يُغفل عنه أحيانًا. لكي يتمكن المساعدون القانونيون من استخدام الأدلة، يجب عليهم توثيق ما لاحظوه، أو ما أبلغهم به عملاؤهم، بطريقة منهجية. </a:t>
              </a:r>
            </a:p>
          </p:txBody>
        </p:sp>
      </p:grpSp>
      <p:grpSp>
        <p:nvGrpSpPr>
          <p:cNvPr name="Group 11" id="11"/>
          <p:cNvGrpSpPr/>
          <p:nvPr/>
        </p:nvGrpSpPr>
        <p:grpSpPr>
          <a:xfrm rot="0">
            <a:off x="1156147" y="4080485"/>
            <a:ext cx="7745049" cy="5353965"/>
            <a:chOff x="0" y="0"/>
            <a:chExt cx="10326731" cy="7138620"/>
          </a:xfrm>
        </p:grpSpPr>
        <p:sp>
          <p:nvSpPr>
            <p:cNvPr name="Freeform 12" id="12"/>
            <p:cNvSpPr/>
            <p:nvPr/>
          </p:nvSpPr>
          <p:spPr>
            <a:xfrm flipH="false" flipV="false" rot="0">
              <a:off x="0" y="0"/>
              <a:ext cx="10326732" cy="7138620"/>
            </a:xfrm>
            <a:custGeom>
              <a:avLst/>
              <a:gdLst/>
              <a:ahLst/>
              <a:cxnLst/>
              <a:rect r="r" b="b" t="t" l="l"/>
              <a:pathLst>
                <a:path h="7138620" w="10326732">
                  <a:moveTo>
                    <a:pt x="0" y="0"/>
                  </a:moveTo>
                  <a:lnTo>
                    <a:pt x="10326732" y="0"/>
                  </a:lnTo>
                  <a:lnTo>
                    <a:pt x="10326732" y="7138620"/>
                  </a:lnTo>
                  <a:lnTo>
                    <a:pt x="0" y="7138620"/>
                  </a:lnTo>
                  <a:close/>
                </a:path>
              </a:pathLst>
            </a:custGeom>
            <a:solidFill>
              <a:srgbClr val="000000">
                <a:alpha val="0"/>
              </a:srgbClr>
            </a:solidFill>
          </p:spPr>
        </p:sp>
        <p:sp>
          <p:nvSpPr>
            <p:cNvPr name="TextBox 13" id="13"/>
            <p:cNvSpPr txBox="true"/>
            <p:nvPr/>
          </p:nvSpPr>
          <p:spPr>
            <a:xfrm>
              <a:off x="0" y="-47625"/>
              <a:ext cx="10326731" cy="7186245"/>
            </a:xfrm>
            <a:prstGeom prst="rect">
              <a:avLst/>
            </a:prstGeom>
          </p:spPr>
          <p:txBody>
            <a:bodyPr anchor="t" rtlCol="false" tIns="0" lIns="0" bIns="0" rIns="0"/>
            <a:lstStyle/>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مثال على الخطوط العريضة لتقارير الرصد القانوني:</a:t>
              </a:r>
            </a:p>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معلومات أساسية</a:t>
              </a:r>
            </a:p>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تفاصيل الملاحظة</a:t>
              </a:r>
            </a:p>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الأدلة التي تم جمعها (الصور، إفادات الشهود)</a:t>
              </a:r>
            </a:p>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توصيات للعمل</a:t>
              </a:r>
            </a:p>
            <a:p>
              <a:pPr algn="just" rtl="true" marL="0" indent="0" lvl="0">
                <a:lnSpc>
                  <a:spcPts val="3726"/>
                </a:lnSpc>
              </a:pPr>
            </a:p>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وتتضمن الممارسات الجيدة استخدام متتبع الممارسة القانونية الذي يتم ملؤه بعد زيارات منتظمة إلى الإدارة وخدمات العدالة. </a:t>
              </a:r>
            </a:p>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وقد يشمل أيضًا منتجات أخرى مثل التقارير وبيانات الضحايا/الشهود إذا كان ذلك أكثر ملاءمة. </a:t>
              </a:r>
            </a:p>
          </p:txBody>
        </p:sp>
      </p:grpSp>
      <p:grpSp>
        <p:nvGrpSpPr>
          <p:cNvPr name="Group 14" id="14"/>
          <p:cNvGrpSpPr/>
          <p:nvPr/>
        </p:nvGrpSpPr>
        <p:grpSpPr>
          <a:xfrm rot="0">
            <a:off x="9572689" y="3865144"/>
            <a:ext cx="7848477" cy="5784646"/>
            <a:chOff x="0" y="0"/>
            <a:chExt cx="10464636" cy="7712861"/>
          </a:xfrm>
        </p:grpSpPr>
        <p:sp>
          <p:nvSpPr>
            <p:cNvPr name="Freeform 15" id="15"/>
            <p:cNvSpPr/>
            <p:nvPr/>
          </p:nvSpPr>
          <p:spPr>
            <a:xfrm flipH="false" flipV="false" rot="0">
              <a:off x="19050" y="15150"/>
              <a:ext cx="10426573" cy="7682579"/>
            </a:xfrm>
            <a:custGeom>
              <a:avLst/>
              <a:gdLst/>
              <a:ahLst/>
              <a:cxnLst/>
              <a:rect r="r" b="b" t="t" l="l"/>
              <a:pathLst>
                <a:path h="7682579" w="10426573">
                  <a:moveTo>
                    <a:pt x="0" y="0"/>
                  </a:moveTo>
                  <a:lnTo>
                    <a:pt x="10426573" y="0"/>
                  </a:lnTo>
                  <a:lnTo>
                    <a:pt x="10426573" y="7682579"/>
                  </a:lnTo>
                  <a:lnTo>
                    <a:pt x="0" y="7682579"/>
                  </a:lnTo>
                  <a:close/>
                </a:path>
              </a:pathLst>
            </a:custGeom>
            <a:solidFill>
              <a:srgbClr val="F7E5DD"/>
            </a:solidFill>
          </p:spPr>
        </p:sp>
        <p:sp>
          <p:nvSpPr>
            <p:cNvPr name="Freeform 16" id="16"/>
            <p:cNvSpPr/>
            <p:nvPr/>
          </p:nvSpPr>
          <p:spPr>
            <a:xfrm flipH="false" flipV="false" rot="0">
              <a:off x="0" y="0"/>
              <a:ext cx="10464673" cy="7712884"/>
            </a:xfrm>
            <a:custGeom>
              <a:avLst/>
              <a:gdLst/>
              <a:ahLst/>
              <a:cxnLst/>
              <a:rect r="r" b="b" t="t" l="l"/>
              <a:pathLst>
                <a:path h="7712884" w="10464673">
                  <a:moveTo>
                    <a:pt x="19050" y="0"/>
                  </a:moveTo>
                  <a:lnTo>
                    <a:pt x="10445623" y="0"/>
                  </a:lnTo>
                  <a:cubicBezTo>
                    <a:pt x="10456164" y="0"/>
                    <a:pt x="10464673" y="6767"/>
                    <a:pt x="10464673" y="15150"/>
                  </a:cubicBezTo>
                  <a:lnTo>
                    <a:pt x="10464673" y="7697729"/>
                  </a:lnTo>
                  <a:cubicBezTo>
                    <a:pt x="10464673" y="7706113"/>
                    <a:pt x="10456164" y="7712884"/>
                    <a:pt x="10445623" y="7712884"/>
                  </a:cubicBezTo>
                  <a:lnTo>
                    <a:pt x="19050" y="7712884"/>
                  </a:lnTo>
                  <a:cubicBezTo>
                    <a:pt x="8509" y="7712884"/>
                    <a:pt x="0" y="7706113"/>
                    <a:pt x="0" y="7697729"/>
                  </a:cubicBezTo>
                  <a:lnTo>
                    <a:pt x="0" y="15150"/>
                  </a:lnTo>
                  <a:cubicBezTo>
                    <a:pt x="0" y="6767"/>
                    <a:pt x="8509" y="0"/>
                    <a:pt x="19050" y="0"/>
                  </a:cubicBezTo>
                  <a:moveTo>
                    <a:pt x="19050" y="30301"/>
                  </a:moveTo>
                  <a:lnTo>
                    <a:pt x="19050" y="15150"/>
                  </a:lnTo>
                  <a:lnTo>
                    <a:pt x="38100" y="15150"/>
                  </a:lnTo>
                  <a:lnTo>
                    <a:pt x="38100" y="7697729"/>
                  </a:lnTo>
                  <a:lnTo>
                    <a:pt x="19050" y="7697729"/>
                  </a:lnTo>
                  <a:lnTo>
                    <a:pt x="19050" y="7682579"/>
                  </a:lnTo>
                  <a:lnTo>
                    <a:pt x="10445623" y="7682579"/>
                  </a:lnTo>
                  <a:lnTo>
                    <a:pt x="10445623" y="7697729"/>
                  </a:lnTo>
                  <a:lnTo>
                    <a:pt x="10426573" y="7697729"/>
                  </a:lnTo>
                  <a:lnTo>
                    <a:pt x="10426573" y="15150"/>
                  </a:lnTo>
                  <a:lnTo>
                    <a:pt x="10445623" y="15150"/>
                  </a:lnTo>
                  <a:lnTo>
                    <a:pt x="10445623" y="30301"/>
                  </a:lnTo>
                  <a:lnTo>
                    <a:pt x="19050" y="30301"/>
                  </a:lnTo>
                  <a:close/>
                </a:path>
              </a:pathLst>
            </a:custGeom>
            <a:solidFill>
              <a:srgbClr val="F7E5DD"/>
            </a:solidFill>
          </p:spPr>
        </p:sp>
        <p:sp>
          <p:nvSpPr>
            <p:cNvPr name="TextBox 17" id="17"/>
            <p:cNvSpPr txBox="true"/>
            <p:nvPr/>
          </p:nvSpPr>
          <p:spPr>
            <a:xfrm>
              <a:off x="0" y="-38100"/>
              <a:ext cx="10464636" cy="7750961"/>
            </a:xfrm>
            <a:prstGeom prst="rect">
              <a:avLst/>
            </a:prstGeom>
          </p:spPr>
          <p:txBody>
            <a:bodyPr anchor="t" rtlCol="false" tIns="50800" lIns="50800" bIns="50800" rIns="50800"/>
            <a:lstStyle/>
            <a:p>
              <a:pPr algn="ctr" rtl="true" marL="0" indent="0" lvl="0">
                <a:lnSpc>
                  <a:spcPts val="3245"/>
                </a:lnSpc>
              </a:pPr>
              <a:r>
                <a:rPr lang="ar-EG" b="true" sz="2372">
                  <a:solidFill>
                    <a:srgbClr val="000000"/>
                  </a:solidFill>
                  <a:latin typeface="Arial Nova Condensed Bold"/>
                  <a:ea typeface="Arial Nova Condensed Bold"/>
                  <a:cs typeface="Arial Nova Condensed Bold"/>
                  <a:sym typeface="Arial Nova Condensed Bold"/>
                  <a:rtl val="true"/>
                </a:rPr>
                <a:t>قائمة التحقق للتحليل</a:t>
              </a:r>
            </a:p>
            <a:p>
              <a:pPr algn="ctr" rtl="true" marL="0" indent="0" lvl="0">
                <a:lnSpc>
                  <a:spcPts val="2995"/>
                </a:lnSpc>
              </a:pPr>
            </a:p>
            <a:p>
              <a:pPr algn="ctr" rtl="true" marL="512224" indent="-256112" lvl="1">
                <a:lnSpc>
                  <a:spcPts val="3245"/>
                </a:lnSpc>
                <a:buFont typeface="Arial"/>
                <a:buChar char="•"/>
              </a:pPr>
              <a:r>
                <a:rPr lang="ar-EG" b="true" sz="2372">
                  <a:solidFill>
                    <a:srgbClr val="000000"/>
                  </a:solidFill>
                  <a:latin typeface="Arial Nova Condensed Bold"/>
                  <a:ea typeface="Arial Nova Condensed Bold"/>
                  <a:cs typeface="Arial Nova Condensed Bold"/>
                  <a:sym typeface="Arial Nova Condensed Bold"/>
                  <a:rtl val="true"/>
                </a:rPr>
                <a:t>اكتمال المحتوى: هل تم تسجيل جميع التكاليف والرسوم ذات الصلة؟ هل يتضمن المتتبع جميع المستندات المطلوبة؟</a:t>
              </a:r>
            </a:p>
            <a:p>
              <a:pPr algn="ctr" rtl="true" marL="512224" indent="-256112" lvl="1">
                <a:lnSpc>
                  <a:spcPts val="3245"/>
                </a:lnSpc>
                <a:buFont typeface="Arial"/>
                <a:buChar char="•"/>
              </a:pPr>
              <a:r>
                <a:rPr lang="ar-EG" b="true" sz="2372">
                  <a:solidFill>
                    <a:srgbClr val="000000"/>
                  </a:solidFill>
                  <a:latin typeface="Arial Nova Condensed Bold"/>
                  <a:ea typeface="Arial Nova Condensed Bold"/>
                  <a:cs typeface="Arial Nova Condensed Bold"/>
                  <a:sym typeface="Arial Nova Condensed Bold"/>
                  <a:rtl val="true"/>
                </a:rPr>
                <a:t>إمكانية الوصول: هل يتتبع المتتبع الحواجز المتعلقة بإمكانية الوصول (على سبيل المثال، اللغة، والموقع، والمعايير الثقافية)؟</a:t>
              </a:r>
            </a:p>
            <a:p>
              <a:pPr algn="ctr" rtl="true" marL="512224" indent="-256112" lvl="1">
                <a:lnSpc>
                  <a:spcPts val="3245"/>
                </a:lnSpc>
                <a:buFont typeface="Arial"/>
                <a:buChar char="•"/>
              </a:pPr>
              <a:r>
                <a:rPr lang="ar-EG" b="true" sz="2372">
                  <a:solidFill>
                    <a:srgbClr val="000000"/>
                  </a:solidFill>
                  <a:latin typeface="Arial Nova Condensed Bold"/>
                  <a:ea typeface="Arial Nova Condensed Bold"/>
                  <a:cs typeface="Arial Nova Condensed Bold"/>
                  <a:sym typeface="Arial Nova Condensed Bold"/>
                  <a:rtl val="true"/>
                </a:rPr>
                <a:t>توثيق العملية: هل تم توثيق الخطوات الإجرائية (على سبيل المثال، أوقات الانتظار، الموافقات) بشكل واضح؟</a:t>
              </a:r>
            </a:p>
            <a:p>
              <a:pPr algn="ctr" rtl="true" marL="512224" indent="-256112" lvl="1">
                <a:lnSpc>
                  <a:spcPts val="3245"/>
                </a:lnSpc>
                <a:buFont typeface="Arial"/>
                <a:buChar char="•"/>
              </a:pPr>
              <a:r>
                <a:rPr lang="ar-EG" b="true" sz="2372">
                  <a:solidFill>
                    <a:srgbClr val="000000"/>
                  </a:solidFill>
                  <a:latin typeface="Arial Nova Condensed Bold"/>
                  <a:ea typeface="Arial Nova Condensed Bold"/>
                  <a:cs typeface="Arial Nova Condensed Bold"/>
                  <a:sym typeface="Arial Nova Condensed Bold"/>
                  <a:rtl val="true"/>
                </a:rPr>
                <a:t>الصلة باحتياجات المجتمع: هل يعكس المتتبع التحديات الفعلية التي يواجهها أعضاء المجتمع؟</a:t>
              </a:r>
            </a:p>
            <a:p>
              <a:pPr algn="ctr" rtl="true" marL="512224" indent="-256112" lvl="1">
                <a:lnSpc>
                  <a:spcPts val="3245"/>
                </a:lnSpc>
                <a:buFont typeface="Arial"/>
                <a:buChar char="•"/>
              </a:pPr>
              <a:r>
                <a:rPr lang="ar-EG" b="true" sz="2372">
                  <a:solidFill>
                    <a:srgbClr val="000000"/>
                  </a:solidFill>
                  <a:latin typeface="Arial Nova Condensed Bold"/>
                  <a:ea typeface="Arial Nova Condensed Bold"/>
                  <a:cs typeface="Arial Nova Condensed Bold"/>
                  <a:sym typeface="Arial Nova Condensed Bold"/>
                  <a:rtl val="true"/>
                </a:rPr>
                <a:t>إمكانية العمل: هل يمكن استخدام البيانات التي تم جمعها لإعلام المناصرة، أو الإصلاحات القانونية، أو دعم المجتمع؟</a:t>
              </a:r>
            </a:p>
          </p:txBody>
        </p:sp>
      </p:grpSp>
      <p:grpSp>
        <p:nvGrpSpPr>
          <p:cNvPr name="Group 18" id="18"/>
          <p:cNvGrpSpPr/>
          <p:nvPr/>
        </p:nvGrpSpPr>
        <p:grpSpPr>
          <a:xfrm rot="0">
            <a:off x="15537401" y="-1303500"/>
            <a:ext cx="3767531" cy="4123759"/>
            <a:chOff x="0" y="0"/>
            <a:chExt cx="5023375" cy="5498345"/>
          </a:xfrm>
        </p:grpSpPr>
        <p:grpSp>
          <p:nvGrpSpPr>
            <p:cNvPr name="Group 19" id="19"/>
            <p:cNvGrpSpPr/>
            <p:nvPr/>
          </p:nvGrpSpPr>
          <p:grpSpPr>
            <a:xfrm rot="-104776">
              <a:off x="297380" y="1759711"/>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62844">
              <a:off x="84820" y="93399"/>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5" id="25"/>
            <p:cNvGrpSpPr/>
            <p:nvPr/>
          </p:nvGrpSpPr>
          <p:grpSpPr>
            <a:xfrm rot="10629642">
              <a:off x="902754" y="1722687"/>
              <a:ext cx="4032000" cy="3678054"/>
              <a:chOff x="0" y="0"/>
              <a:chExt cx="893117" cy="814716"/>
            </a:xfrm>
          </p:grpSpPr>
          <p:sp>
            <p:nvSpPr>
              <p:cNvPr name="Freeform 26" id="2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7" id="2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788871" y="406952"/>
            <a:ext cx="14619753" cy="1243496"/>
            <a:chOff x="0" y="0"/>
            <a:chExt cx="19493005" cy="1657995"/>
          </a:xfrm>
        </p:grpSpPr>
        <p:sp>
          <p:nvSpPr>
            <p:cNvPr name="Freeform 6" id="6"/>
            <p:cNvSpPr/>
            <p:nvPr/>
          </p:nvSpPr>
          <p:spPr>
            <a:xfrm flipH="false" flipV="false" rot="0">
              <a:off x="0" y="0"/>
              <a:ext cx="19493004" cy="1657995"/>
            </a:xfrm>
            <a:custGeom>
              <a:avLst/>
              <a:gdLst/>
              <a:ahLst/>
              <a:cxnLst/>
              <a:rect r="r" b="b" t="t" l="l"/>
              <a:pathLst>
                <a:path h="1657995" w="19493004">
                  <a:moveTo>
                    <a:pt x="0" y="0"/>
                  </a:moveTo>
                  <a:lnTo>
                    <a:pt x="19493004" y="0"/>
                  </a:lnTo>
                  <a:lnTo>
                    <a:pt x="19493004" y="1657995"/>
                  </a:lnTo>
                  <a:lnTo>
                    <a:pt x="0" y="1657995"/>
                  </a:lnTo>
                  <a:close/>
                </a:path>
              </a:pathLst>
            </a:custGeom>
            <a:solidFill>
              <a:srgbClr val="000000">
                <a:alpha val="0"/>
              </a:srgbClr>
            </a:solidFill>
          </p:spPr>
        </p:sp>
        <p:sp>
          <p:nvSpPr>
            <p:cNvPr name="TextBox 7" id="7"/>
            <p:cNvSpPr txBox="true"/>
            <p:nvPr/>
          </p:nvSpPr>
          <p:spPr>
            <a:xfrm>
              <a:off x="0" y="-200025"/>
              <a:ext cx="19493005" cy="1858020"/>
            </a:xfrm>
            <a:prstGeom prst="rect">
              <a:avLst/>
            </a:prstGeom>
          </p:spPr>
          <p:txBody>
            <a:bodyPr anchor="t" rtlCol="false" tIns="0" lIns="0" bIns="0" rIns="0"/>
            <a:lstStyle/>
            <a:p>
              <a:pPr algn="r" rtl="true" marL="0" indent="0" lvl="0">
                <a:lnSpc>
                  <a:spcPts val="10499"/>
                </a:lnSpc>
              </a:pPr>
              <a:r>
                <a:rPr lang="ar-EG" b="true" sz="6999">
                  <a:solidFill>
                    <a:srgbClr val="4E5FA7"/>
                  </a:solidFill>
                  <a:latin typeface="Arial Nova Condensed Bold"/>
                  <a:ea typeface="Arial Nova Condensed Bold"/>
                  <a:cs typeface="Arial Nova Condensed Bold"/>
                  <a:sym typeface="Arial Nova Condensed Bold"/>
                  <a:rtl val="true"/>
                </a:rPr>
                <a:t>النشاط </a:t>
              </a:r>
              <a:r>
                <a:rPr lang="en-US" b="true" sz="6999">
                  <a:solidFill>
                    <a:srgbClr val="4E5FA7"/>
                  </a:solidFill>
                  <a:latin typeface="Arial Nova Condensed Bold"/>
                  <a:ea typeface="Arial Nova Condensed Bold"/>
                  <a:cs typeface="Arial Nova Condensed Bold"/>
                  <a:sym typeface="Arial Nova Condensed Bold"/>
                </a:rPr>
                <a:t>1</a:t>
              </a:r>
              <a:r>
                <a:rPr lang="ar-EG" b="true" sz="6999">
                  <a:solidFill>
                    <a:srgbClr val="4E5FA7"/>
                  </a:solidFill>
                  <a:latin typeface="Arial Nova Condensed Bold"/>
                  <a:ea typeface="Arial Nova Condensed Bold"/>
                  <a:cs typeface="Arial Nova Condensed Bold"/>
                  <a:sym typeface="Arial Nova Condensed Bold"/>
                  <a:rtl val="true"/>
                </a:rPr>
                <a:t>: تتبع الحواجز القانونية</a:t>
              </a:r>
            </a:p>
          </p:txBody>
        </p:sp>
      </p:grpSp>
      <p:grpSp>
        <p:nvGrpSpPr>
          <p:cNvPr name="Group 8" id="8"/>
          <p:cNvGrpSpPr/>
          <p:nvPr/>
        </p:nvGrpSpPr>
        <p:grpSpPr>
          <a:xfrm rot="0">
            <a:off x="3592886" y="1650448"/>
            <a:ext cx="13947793" cy="7457365"/>
            <a:chOff x="0" y="0"/>
            <a:chExt cx="18597057" cy="9943153"/>
          </a:xfrm>
        </p:grpSpPr>
        <p:sp>
          <p:nvSpPr>
            <p:cNvPr name="Freeform 9" id="9"/>
            <p:cNvSpPr/>
            <p:nvPr/>
          </p:nvSpPr>
          <p:spPr>
            <a:xfrm flipH="false" flipV="false" rot="0">
              <a:off x="18493" y="17560"/>
              <a:ext cx="18560017" cy="9908021"/>
            </a:xfrm>
            <a:custGeom>
              <a:avLst/>
              <a:gdLst/>
              <a:ahLst/>
              <a:cxnLst/>
              <a:rect r="r" b="b" t="t" l="l"/>
              <a:pathLst>
                <a:path h="9908021" w="18560017">
                  <a:moveTo>
                    <a:pt x="0" y="0"/>
                  </a:moveTo>
                  <a:lnTo>
                    <a:pt x="18560016" y="0"/>
                  </a:lnTo>
                  <a:lnTo>
                    <a:pt x="18560016" y="9908021"/>
                  </a:lnTo>
                  <a:lnTo>
                    <a:pt x="0" y="9908021"/>
                  </a:lnTo>
                  <a:close/>
                </a:path>
              </a:pathLst>
            </a:custGeom>
            <a:solidFill>
              <a:srgbClr val="FFFFFF"/>
            </a:solidFill>
          </p:spPr>
        </p:sp>
        <p:sp>
          <p:nvSpPr>
            <p:cNvPr name="Freeform 10" id="10"/>
            <p:cNvSpPr/>
            <p:nvPr/>
          </p:nvSpPr>
          <p:spPr>
            <a:xfrm flipH="false" flipV="false" rot="0">
              <a:off x="0" y="0"/>
              <a:ext cx="18597001" cy="9943141"/>
            </a:xfrm>
            <a:custGeom>
              <a:avLst/>
              <a:gdLst/>
              <a:ahLst/>
              <a:cxnLst/>
              <a:rect r="r" b="b" t="t" l="l"/>
              <a:pathLst>
                <a:path h="9943141" w="18597001">
                  <a:moveTo>
                    <a:pt x="18493" y="0"/>
                  </a:moveTo>
                  <a:lnTo>
                    <a:pt x="18578509" y="0"/>
                  </a:lnTo>
                  <a:cubicBezTo>
                    <a:pt x="18588741" y="0"/>
                    <a:pt x="18597001" y="7843"/>
                    <a:pt x="18597001" y="17560"/>
                  </a:cubicBezTo>
                  <a:lnTo>
                    <a:pt x="18597001" y="9925581"/>
                  </a:lnTo>
                  <a:cubicBezTo>
                    <a:pt x="18597001" y="9935298"/>
                    <a:pt x="18588741" y="9943141"/>
                    <a:pt x="18578509" y="9943141"/>
                  </a:cubicBezTo>
                  <a:lnTo>
                    <a:pt x="18493" y="9943141"/>
                  </a:lnTo>
                  <a:cubicBezTo>
                    <a:pt x="8260" y="9943141"/>
                    <a:pt x="0" y="9935298"/>
                    <a:pt x="0" y="9925581"/>
                  </a:cubicBezTo>
                  <a:lnTo>
                    <a:pt x="0" y="17560"/>
                  </a:lnTo>
                  <a:cubicBezTo>
                    <a:pt x="0" y="7843"/>
                    <a:pt x="8260" y="0"/>
                    <a:pt x="18493" y="0"/>
                  </a:cubicBezTo>
                  <a:moveTo>
                    <a:pt x="18493" y="35119"/>
                  </a:moveTo>
                  <a:lnTo>
                    <a:pt x="18493" y="17560"/>
                  </a:lnTo>
                  <a:lnTo>
                    <a:pt x="36986" y="17560"/>
                  </a:lnTo>
                  <a:lnTo>
                    <a:pt x="36986" y="9925581"/>
                  </a:lnTo>
                  <a:lnTo>
                    <a:pt x="18493" y="9925581"/>
                  </a:lnTo>
                  <a:lnTo>
                    <a:pt x="18493" y="9908022"/>
                  </a:lnTo>
                  <a:lnTo>
                    <a:pt x="18578509" y="9908022"/>
                  </a:lnTo>
                  <a:lnTo>
                    <a:pt x="18578509" y="9925581"/>
                  </a:lnTo>
                  <a:lnTo>
                    <a:pt x="18560016" y="9925581"/>
                  </a:lnTo>
                  <a:lnTo>
                    <a:pt x="18560016" y="17560"/>
                  </a:lnTo>
                  <a:lnTo>
                    <a:pt x="18578509" y="17560"/>
                  </a:lnTo>
                  <a:lnTo>
                    <a:pt x="18578509" y="35119"/>
                  </a:lnTo>
                  <a:lnTo>
                    <a:pt x="18493" y="35119"/>
                  </a:lnTo>
                  <a:close/>
                </a:path>
              </a:pathLst>
            </a:custGeom>
            <a:solidFill>
              <a:srgbClr val="FFFFFF"/>
            </a:solidFill>
          </p:spPr>
        </p:sp>
        <p:sp>
          <p:nvSpPr>
            <p:cNvPr name="TextBox 11" id="11"/>
            <p:cNvSpPr txBox="true"/>
            <p:nvPr/>
          </p:nvSpPr>
          <p:spPr>
            <a:xfrm>
              <a:off x="0" y="-38100"/>
              <a:ext cx="18597057" cy="9981253"/>
            </a:xfrm>
            <a:prstGeom prst="rect">
              <a:avLst/>
            </a:prstGeom>
          </p:spPr>
          <p:txBody>
            <a:bodyPr anchor="t" rtlCol="false" tIns="50800" lIns="50800" bIns="50800" rIns="50800"/>
            <a:lstStyle/>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 الوقت: </a:t>
              </a:r>
              <a:r>
                <a:rPr lang="en-US" b="true" sz="2354">
                  <a:solidFill>
                    <a:srgbClr val="000000"/>
                  </a:solidFill>
                  <a:latin typeface="Arial Nova Condensed Bold"/>
                  <a:ea typeface="Arial Nova Condensed Bold"/>
                  <a:cs typeface="Arial Nova Condensed Bold"/>
                  <a:sym typeface="Arial Nova Condensed Bold"/>
                </a:rPr>
                <a:t>30</a:t>
              </a:r>
              <a:r>
                <a:rPr lang="ar-EG" b="true" sz="2354">
                  <a:solidFill>
                    <a:srgbClr val="000000"/>
                  </a:solidFill>
                  <a:latin typeface="Arial Nova Condensed Bold"/>
                  <a:ea typeface="Arial Nova Condensed Bold"/>
                  <a:cs typeface="Arial Nova Condensed Bold"/>
                  <a:sym typeface="Arial Nova Condensed Bold"/>
                  <a:rtl val="true"/>
                </a:rPr>
                <a:t> دقيقة </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الهدف: سيُجري المشاركون تحليلًا نقديًا لتتبع العوائق القانونية القائمة، ويوثقونها، ويحددون ثغراتها، ويقترحون تحسينات لضمان رصدها بفعالية للتحديات التي يواجهها أفراد المجتمع. المواد المطلوبة: مُستخرج من مُتتبع العوائق القانونية (انظر النشرة).</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تعليمات:</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مراجعة المتتبع (</a:t>
              </a:r>
              <a:r>
                <a:rPr lang="en-US" b="true" sz="2354">
                  <a:solidFill>
                    <a:srgbClr val="000000"/>
                  </a:solidFill>
                  <a:latin typeface="Arial Nova Condensed Bold"/>
                  <a:ea typeface="Arial Nova Condensed Bold"/>
                  <a:cs typeface="Arial Nova Condensed Bold"/>
                  <a:sym typeface="Arial Nova Condensed Bold"/>
                </a:rPr>
                <a:t>5</a:t>
              </a:r>
              <a:r>
                <a:rPr lang="ar-EG" b="true" sz="2354">
                  <a:solidFill>
                    <a:srgbClr val="000000"/>
                  </a:solidFill>
                  <a:latin typeface="Arial Nova Condensed Bold"/>
                  <a:ea typeface="Arial Nova Condensed Bold"/>
                  <a:cs typeface="Arial Nova Condensed Bold"/>
                  <a:sym typeface="Arial Nova Condensed Bold"/>
                  <a:rtl val="true"/>
                </a:rPr>
                <a:t> دقائق):</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قم باختبار سريع لتعقب الحاجز القانوني المقدم.</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تحديد غرضه وأنواع المعلومات التي يلتقطها (على سبيل المثال، التكاليف، والمستندات المطلوبة، والمسائل الإجرائية).</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مناقشة جماعية (</a:t>
              </a:r>
              <a:r>
                <a:rPr lang="en-US" b="true" sz="2354">
                  <a:solidFill>
                    <a:srgbClr val="000000"/>
                  </a:solidFill>
                  <a:latin typeface="Arial Nova Condensed Bold"/>
                  <a:ea typeface="Arial Nova Condensed Bold"/>
                  <a:cs typeface="Arial Nova Condensed Bold"/>
                  <a:sym typeface="Arial Nova Condensed Bold"/>
                </a:rPr>
                <a:t>15</a:t>
              </a:r>
              <a:r>
                <a:rPr lang="ar-EG" b="true" sz="2354">
                  <a:solidFill>
                    <a:srgbClr val="000000"/>
                  </a:solidFill>
                  <a:latin typeface="Arial Nova Condensed Bold"/>
                  <a:ea typeface="Arial Nova Condensed Bold"/>
                  <a:cs typeface="Arial Nova Condensed Bold"/>
                  <a:sym typeface="Arial Nova Condensed Bold"/>
                  <a:rtl val="true"/>
                </a:rPr>
                <a:t>-</a:t>
              </a:r>
              <a:r>
                <a:rPr lang="en-US" b="true" sz="2354">
                  <a:solidFill>
                    <a:srgbClr val="000000"/>
                  </a:solidFill>
                  <a:latin typeface="Arial Nova Condensed Bold"/>
                  <a:ea typeface="Arial Nova Condensed Bold"/>
                  <a:cs typeface="Arial Nova Condensed Bold"/>
                  <a:sym typeface="Arial Nova Condensed Bold"/>
                </a:rPr>
                <a:t>20</a:t>
              </a:r>
              <a:r>
                <a:rPr lang="ar-EG" b="true" sz="2354">
                  <a:solidFill>
                    <a:srgbClr val="000000"/>
                  </a:solidFill>
                  <a:latin typeface="Arial Nova Condensed Bold"/>
                  <a:ea typeface="Arial Nova Condensed Bold"/>
                  <a:cs typeface="Arial Nova Condensed Bold"/>
                  <a:sym typeface="Arial Nova Condensed Bold"/>
                  <a:rtl val="true"/>
                </a:rPr>
                <a:t> دقيقة):</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في مجموعات صغيرة، قم بتحليل المتتبع باستخدام الأسئلة التوجيهية التالية:</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الفجوات: هل هناك أي حقول أو فئات مفقودة من المعلومات؟</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الوضوح: هل جميع أقسام المتعقب واضحة وسهلة التفسير؟</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بيانات إضافية: ما هي الحواجز الأخرى (على سبيل المثال، التأخيرات، والقضايا الثقافية) التي ينبغي التقاطها؟</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الملاءمة: كيف يتوافق المتتبع مع احتياجات المجتمع؟</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النتائج الحالية (</a:t>
              </a:r>
              <a:r>
                <a:rPr lang="en-US" b="true" sz="2354">
                  <a:solidFill>
                    <a:srgbClr val="000000"/>
                  </a:solidFill>
                  <a:latin typeface="Arial Nova Condensed Bold"/>
                  <a:ea typeface="Arial Nova Condensed Bold"/>
                  <a:cs typeface="Arial Nova Condensed Bold"/>
                  <a:sym typeface="Arial Nova Condensed Bold"/>
                </a:rPr>
                <a:t>10</a:t>
              </a:r>
              <a:r>
                <a:rPr lang="ar-EG" b="true" sz="2354">
                  <a:solidFill>
                    <a:srgbClr val="000000"/>
                  </a:solidFill>
                  <a:latin typeface="Arial Nova Condensed Bold"/>
                  <a:ea typeface="Arial Nova Condensed Bold"/>
                  <a:cs typeface="Arial Nova Condensed Bold"/>
                  <a:sym typeface="Arial Nova Condensed Bold"/>
                  <a:rtl val="true"/>
                </a:rPr>
                <a:t> دقائق):</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تشارك كل مجموعة ملاحظاتها واقتراحاتها للتحسين.</a:t>
              </a:r>
            </a:p>
            <a:p>
              <a:pPr algn="r" rtl="true" marL="0" indent="0" lvl="0">
                <a:lnSpc>
                  <a:spcPts val="3249"/>
                </a:lnSpc>
              </a:pPr>
              <a:r>
                <a:rPr lang="ar-EG" b="true" sz="2354">
                  <a:solidFill>
                    <a:srgbClr val="000000"/>
                  </a:solidFill>
                  <a:latin typeface="Arial Nova Condensed Bold"/>
                  <a:ea typeface="Arial Nova Condensed Bold"/>
                  <a:cs typeface="Arial Nova Condensed Bold"/>
                  <a:sym typeface="Arial Nova Condensed Bold"/>
                  <a:rtl val="true"/>
                </a:rPr>
                <a:t>ناقش كمجموعة كاملة واتفق على المجالات الرئيسية لتحسين المتعقب.</a:t>
              </a:r>
            </a:p>
          </p:txBody>
        </p:sp>
      </p:grpSp>
      <p:sp>
        <p:nvSpPr>
          <p:cNvPr name="Freeform 12" id="12"/>
          <p:cNvSpPr/>
          <p:nvPr/>
        </p:nvSpPr>
        <p:spPr>
          <a:xfrm flipH="false" flipV="false" rot="0">
            <a:off x="262365" y="7451435"/>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11318592" y="2213224"/>
            <a:ext cx="5115417" cy="884344"/>
          </a:xfrm>
          <a:prstGeom prst="rect">
            <a:avLst/>
          </a:prstGeom>
        </p:spPr>
        <p:txBody>
          <a:bodyPr anchor="t" rtlCol="false" tIns="0" lIns="0" bIns="0" rIns="0">
            <a:spAutoFit/>
          </a:bodyPr>
          <a:lstStyle/>
          <a:p>
            <a:pPr algn="r" rtl="true" marL="0" indent="0" lvl="0">
              <a:lnSpc>
                <a:spcPts val="6691"/>
              </a:lnSpc>
            </a:pPr>
            <a:r>
              <a:rPr lang="ar-EG" b="true" sz="6691">
                <a:solidFill>
                  <a:srgbClr val="4E5FA7"/>
                </a:solidFill>
                <a:latin typeface="Arial Nova Condensed Bold"/>
                <a:ea typeface="Arial Nova Condensed Bold"/>
                <a:cs typeface="Arial Nova Condensed Bold"/>
                <a:sym typeface="Arial Nova Condensed Bold"/>
                <a:rtl val="true"/>
              </a:rPr>
              <a:t>الجلسة الثانية</a:t>
            </a:r>
          </a:p>
        </p:txBody>
      </p:sp>
      <p:sp>
        <p:nvSpPr>
          <p:cNvPr name="TextBox 15" id="15"/>
          <p:cNvSpPr txBox="true"/>
          <p:nvPr/>
        </p:nvSpPr>
        <p:spPr>
          <a:xfrm rot="0">
            <a:off x="8630427" y="3720278"/>
            <a:ext cx="7290009" cy="1069342"/>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أنواع المراقبة القانونية</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989634" y="1251879"/>
            <a:ext cx="8987506" cy="1243496"/>
            <a:chOff x="0" y="0"/>
            <a:chExt cx="11983341" cy="1657995"/>
          </a:xfrm>
        </p:grpSpPr>
        <p:sp>
          <p:nvSpPr>
            <p:cNvPr name="Freeform 6" id="6"/>
            <p:cNvSpPr/>
            <p:nvPr/>
          </p:nvSpPr>
          <p:spPr>
            <a:xfrm flipH="false" flipV="false" rot="0">
              <a:off x="0" y="0"/>
              <a:ext cx="11983341" cy="1657995"/>
            </a:xfrm>
            <a:custGeom>
              <a:avLst/>
              <a:gdLst/>
              <a:ahLst/>
              <a:cxnLst/>
              <a:rect r="r" b="b" t="t" l="l"/>
              <a:pathLst>
                <a:path h="1657995" w="11983341">
                  <a:moveTo>
                    <a:pt x="0" y="0"/>
                  </a:moveTo>
                  <a:lnTo>
                    <a:pt x="11983341" y="0"/>
                  </a:lnTo>
                  <a:lnTo>
                    <a:pt x="11983341" y="1657995"/>
                  </a:lnTo>
                  <a:lnTo>
                    <a:pt x="0" y="1657995"/>
                  </a:lnTo>
                  <a:close/>
                </a:path>
              </a:pathLst>
            </a:custGeom>
            <a:solidFill>
              <a:srgbClr val="000000">
                <a:alpha val="0"/>
              </a:srgbClr>
            </a:solidFill>
          </p:spPr>
        </p:sp>
        <p:sp>
          <p:nvSpPr>
            <p:cNvPr name="TextBox 7" id="7"/>
            <p:cNvSpPr txBox="true"/>
            <p:nvPr/>
          </p:nvSpPr>
          <p:spPr>
            <a:xfrm>
              <a:off x="0" y="0"/>
              <a:ext cx="11983341" cy="1657995"/>
            </a:xfrm>
            <a:prstGeom prst="rect">
              <a:avLst/>
            </a:prstGeom>
          </p:spPr>
          <p:txBody>
            <a:bodyPr anchor="t" rtlCol="false" tIns="0" lIns="0" bIns="0" rIns="0"/>
            <a:lstStyle/>
            <a:p>
              <a:pPr algn="ctr" rtl="true" marL="0" indent="0" lvl="0">
                <a:lnSpc>
                  <a:spcPts val="8399"/>
                </a:lnSpc>
              </a:pPr>
              <a:r>
                <a:rPr lang="ar-EG" b="true" sz="6999">
                  <a:solidFill>
                    <a:srgbClr val="4E5FA7"/>
                  </a:solidFill>
                  <a:latin typeface="Arial Nova Condensed Bold"/>
                  <a:ea typeface="Arial Nova Condensed Bold"/>
                  <a:cs typeface="Arial Nova Condensed Bold"/>
                  <a:sym typeface="Arial Nova Condensed Bold"/>
                  <a:rtl val="true"/>
                </a:rPr>
                <a:t>أنواع المراقبة القانونية</a:t>
              </a:r>
            </a:p>
          </p:txBody>
        </p:sp>
      </p:grpSp>
      <p:grpSp>
        <p:nvGrpSpPr>
          <p:cNvPr name="Group 8" id="8"/>
          <p:cNvGrpSpPr/>
          <p:nvPr/>
        </p:nvGrpSpPr>
        <p:grpSpPr>
          <a:xfrm rot="0">
            <a:off x="1028700" y="3287280"/>
            <a:ext cx="15253983" cy="4781903"/>
            <a:chOff x="0" y="0"/>
            <a:chExt cx="20338644" cy="6375870"/>
          </a:xfrm>
        </p:grpSpPr>
        <p:sp>
          <p:nvSpPr>
            <p:cNvPr name="Freeform 9" id="9"/>
            <p:cNvSpPr/>
            <p:nvPr/>
          </p:nvSpPr>
          <p:spPr>
            <a:xfrm flipH="false" flipV="false" rot="0">
              <a:off x="0" y="0"/>
              <a:ext cx="20338644" cy="6375870"/>
            </a:xfrm>
            <a:custGeom>
              <a:avLst/>
              <a:gdLst/>
              <a:ahLst/>
              <a:cxnLst/>
              <a:rect r="r" b="b" t="t" l="l"/>
              <a:pathLst>
                <a:path h="6375870" w="20338644">
                  <a:moveTo>
                    <a:pt x="0" y="0"/>
                  </a:moveTo>
                  <a:lnTo>
                    <a:pt x="20338644" y="0"/>
                  </a:lnTo>
                  <a:lnTo>
                    <a:pt x="20338644" y="6375870"/>
                  </a:lnTo>
                  <a:lnTo>
                    <a:pt x="0" y="6375870"/>
                  </a:lnTo>
                  <a:close/>
                </a:path>
              </a:pathLst>
            </a:custGeom>
            <a:solidFill>
              <a:srgbClr val="000000">
                <a:alpha val="0"/>
              </a:srgbClr>
            </a:solidFill>
          </p:spPr>
        </p:sp>
        <p:sp>
          <p:nvSpPr>
            <p:cNvPr name="TextBox 10" id="10"/>
            <p:cNvSpPr txBox="true"/>
            <p:nvPr/>
          </p:nvSpPr>
          <p:spPr>
            <a:xfrm>
              <a:off x="0" y="-9525"/>
              <a:ext cx="20338644" cy="6385395"/>
            </a:xfrm>
            <a:prstGeom prst="rect">
              <a:avLst/>
            </a:prstGeom>
          </p:spPr>
          <p:txBody>
            <a:bodyPr anchor="ctr" rtlCol="false" tIns="0" lIns="0" bIns="0" rIns="0"/>
            <a:lstStyle/>
            <a:p>
              <a:pPr algn="r" rtl="true" marL="1316983" indent="-658491" lvl="1">
                <a:lnSpc>
                  <a:spcPts val="7319"/>
                </a:lnSpc>
                <a:buFont typeface="Arial"/>
                <a:buChar char="•"/>
              </a:pPr>
              <a:r>
                <a:rPr lang="ar-EG" sz="6099">
                  <a:solidFill>
                    <a:srgbClr val="000000"/>
                  </a:solidFill>
                  <a:latin typeface="Arial Nova Condensed"/>
                  <a:ea typeface="Arial Nova Condensed"/>
                  <a:cs typeface="Arial Nova Condensed"/>
                  <a:sym typeface="Arial Nova Condensed"/>
                  <a:rtl val="true"/>
                </a:rPr>
                <a:t>مراقبة حدث معين في المجتمع</a:t>
              </a:r>
            </a:p>
            <a:p>
              <a:pPr algn="r" rtl="true" marL="1316983" indent="-658491" lvl="1">
                <a:lnSpc>
                  <a:spcPts val="7319"/>
                </a:lnSpc>
                <a:buFont typeface="Arial"/>
                <a:buChar char="•"/>
              </a:pPr>
              <a:r>
                <a:rPr lang="ar-EG" sz="6099">
                  <a:solidFill>
                    <a:srgbClr val="000000"/>
                  </a:solidFill>
                  <a:latin typeface="Arial Nova Condensed"/>
                  <a:ea typeface="Arial Nova Condensed"/>
                  <a:cs typeface="Arial Nova Condensed"/>
                  <a:sym typeface="Arial Nova Condensed"/>
                  <a:rtl val="true"/>
                </a:rPr>
                <a:t>مراقبة الممارسة القانونية للعدالة الرسمية وغير الرسمية</a:t>
              </a:r>
            </a:p>
            <a:p>
              <a:pPr algn="r" rtl="true" marL="1316983" indent="-658491" lvl="1">
                <a:lnSpc>
                  <a:spcPts val="7319"/>
                </a:lnSpc>
                <a:buFont typeface="Arial"/>
                <a:buChar char="•"/>
              </a:pPr>
              <a:r>
                <a:rPr lang="ar-EG" sz="6099">
                  <a:solidFill>
                    <a:srgbClr val="000000"/>
                  </a:solidFill>
                  <a:latin typeface="Arial Nova Condensed"/>
                  <a:ea typeface="Arial Nova Condensed"/>
                  <a:cs typeface="Arial Nova Condensed"/>
                  <a:sym typeface="Arial Nova Condensed"/>
                  <a:rtl val="true"/>
                </a:rPr>
                <a:t>مراقبة الاحتجاز</a:t>
              </a:r>
            </a:p>
            <a:p>
              <a:pPr algn="r" rtl="true" marL="1316983" indent="-658491" lvl="1">
                <a:lnSpc>
                  <a:spcPts val="7319"/>
                </a:lnSpc>
                <a:buFont typeface="Arial"/>
                <a:buChar char="•"/>
              </a:pPr>
              <a:r>
                <a:rPr lang="ar-EG" sz="6099">
                  <a:solidFill>
                    <a:srgbClr val="000000"/>
                  </a:solidFill>
                  <a:latin typeface="Arial Nova Condensed"/>
                  <a:ea typeface="Arial Nova Condensed"/>
                  <a:cs typeface="Arial Nova Condensed"/>
                  <a:sym typeface="Arial Nova Condensed"/>
                  <a:rtl val="true"/>
                </a:rPr>
                <a:t>مراقبة المحاكمات والمحكمة</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160738" y="1028700"/>
            <a:ext cx="13240150" cy="1249846"/>
            <a:chOff x="0" y="0"/>
            <a:chExt cx="17653534" cy="1666461"/>
          </a:xfrm>
        </p:grpSpPr>
        <p:sp>
          <p:nvSpPr>
            <p:cNvPr name="Freeform 6" id="6"/>
            <p:cNvSpPr/>
            <p:nvPr/>
          </p:nvSpPr>
          <p:spPr>
            <a:xfrm flipH="false" flipV="false" rot="0">
              <a:off x="0" y="0"/>
              <a:ext cx="17653533" cy="1666461"/>
            </a:xfrm>
            <a:custGeom>
              <a:avLst/>
              <a:gdLst/>
              <a:ahLst/>
              <a:cxnLst/>
              <a:rect r="r" b="b" t="t" l="l"/>
              <a:pathLst>
                <a:path h="1666461" w="17653533">
                  <a:moveTo>
                    <a:pt x="0" y="0"/>
                  </a:moveTo>
                  <a:lnTo>
                    <a:pt x="17653533" y="0"/>
                  </a:lnTo>
                  <a:lnTo>
                    <a:pt x="17653533" y="1666461"/>
                  </a:lnTo>
                  <a:lnTo>
                    <a:pt x="0" y="1666461"/>
                  </a:lnTo>
                  <a:close/>
                </a:path>
              </a:pathLst>
            </a:custGeom>
            <a:solidFill>
              <a:srgbClr val="000000">
                <a:alpha val="0"/>
              </a:srgbClr>
            </a:solidFill>
          </p:spPr>
        </p:sp>
        <p:sp>
          <p:nvSpPr>
            <p:cNvPr name="TextBox 7" id="7"/>
            <p:cNvSpPr txBox="true"/>
            <p:nvPr/>
          </p:nvSpPr>
          <p:spPr>
            <a:xfrm>
              <a:off x="0" y="133350"/>
              <a:ext cx="17653534" cy="15331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مراقبة حدث معين في المجتمع</a:t>
              </a:r>
            </a:p>
          </p:txBody>
        </p:sp>
      </p:grpSp>
      <p:grpSp>
        <p:nvGrpSpPr>
          <p:cNvPr name="Group 8" id="8"/>
          <p:cNvGrpSpPr/>
          <p:nvPr/>
        </p:nvGrpSpPr>
        <p:grpSpPr>
          <a:xfrm rot="0">
            <a:off x="1028700" y="3484446"/>
            <a:ext cx="16230600" cy="5773854"/>
            <a:chOff x="0" y="0"/>
            <a:chExt cx="21640800" cy="7698472"/>
          </a:xfrm>
        </p:grpSpPr>
        <p:sp>
          <p:nvSpPr>
            <p:cNvPr name="Freeform 9" id="9"/>
            <p:cNvSpPr/>
            <p:nvPr/>
          </p:nvSpPr>
          <p:spPr>
            <a:xfrm flipH="false" flipV="false" rot="0">
              <a:off x="0" y="0"/>
              <a:ext cx="21640800" cy="7698472"/>
            </a:xfrm>
            <a:custGeom>
              <a:avLst/>
              <a:gdLst/>
              <a:ahLst/>
              <a:cxnLst/>
              <a:rect r="r" b="b" t="t" l="l"/>
              <a:pathLst>
                <a:path h="7698472" w="21640800">
                  <a:moveTo>
                    <a:pt x="0" y="0"/>
                  </a:moveTo>
                  <a:lnTo>
                    <a:pt x="21640800" y="0"/>
                  </a:lnTo>
                  <a:lnTo>
                    <a:pt x="21640800" y="7698472"/>
                  </a:lnTo>
                  <a:lnTo>
                    <a:pt x="0" y="7698472"/>
                  </a:lnTo>
                  <a:close/>
                </a:path>
              </a:pathLst>
            </a:custGeom>
            <a:solidFill>
              <a:srgbClr val="000000">
                <a:alpha val="0"/>
              </a:srgbClr>
            </a:solidFill>
          </p:spPr>
        </p:sp>
        <p:sp>
          <p:nvSpPr>
            <p:cNvPr name="TextBox 10" id="10"/>
            <p:cNvSpPr txBox="true"/>
            <p:nvPr/>
          </p:nvSpPr>
          <p:spPr>
            <a:xfrm>
              <a:off x="0" y="-57150"/>
              <a:ext cx="21640800" cy="7755622"/>
            </a:xfrm>
            <a:prstGeom prst="rect">
              <a:avLst/>
            </a:prstGeom>
          </p:spPr>
          <p:txBody>
            <a:bodyPr anchor="t" rtlCol="false" tIns="0" lIns="0" bIns="0" rIns="0"/>
            <a:lstStyle/>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عند مراقبة حادثة معينة، يجب عليك على الفور:</a:t>
              </a:r>
            </a:p>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سجل التفاصيل: من، ماذا، أين، ومتى، باستخدام تقرير الحادثة.</a:t>
              </a:r>
            </a:p>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التركيز على الانتهاكات الأكثر خطورة.</a:t>
              </a:r>
            </a:p>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إنتبه إلى أي مجموعة تخضع لمعاملة خاصة.</a:t>
              </a:r>
            </a:p>
            <a:p>
              <a:pPr algn="r" rtl="true" marL="0" indent="0" lvl="0">
                <a:lnSpc>
                  <a:spcPts val="4140"/>
                </a:lnSpc>
              </a:pPr>
            </a:p>
            <a:p>
              <a:pPr algn="just" rtl="true" marL="0" indent="0" lvl="0">
                <a:lnSpc>
                  <a:spcPts val="4140"/>
                </a:lnSpc>
              </a:pPr>
              <a:r>
                <a:rPr lang="ar-EG" b="true" sz="3000">
                  <a:solidFill>
                    <a:srgbClr val="000000"/>
                  </a:solidFill>
                  <a:latin typeface="Arial Nova Condensed Bold"/>
                  <a:ea typeface="Arial Nova Condensed Bold"/>
                  <a:cs typeface="Arial Nova Condensed Bold"/>
                  <a:sym typeface="Arial Nova Condensed Bold"/>
                  <a:rtl val="true"/>
                </a:rPr>
                <a:t>إجراءات المتابعة:</a:t>
              </a:r>
            </a:p>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ضمان حصول الأشخاص على محامٍ إذا لزم الأمر (على سبيل المثال، في حالات الاعتقال أو الوفاة).</a:t>
              </a:r>
            </a:p>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قم بحفظ جميع تقارير المراقبة والبيانات والصور بشكل منهجي.</a:t>
              </a:r>
            </a:p>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قم بفحص الحقائق المتوفرة وحدد نوع الإجراء الذي يجب عليك أو على مؤسستك اتخاذه.</a:t>
              </a:r>
            </a:p>
            <a:p>
              <a:pPr algn="just" rtl="true" marL="0" indent="0" lvl="0">
                <a:lnSpc>
                  <a:spcPts val="4140"/>
                </a:lnSpc>
              </a:pPr>
              <a:r>
                <a:rPr lang="ar-EG" sz="3000">
                  <a:solidFill>
                    <a:srgbClr val="000000"/>
                  </a:solidFill>
                  <a:latin typeface="Arial Nova Condensed"/>
                  <a:ea typeface="Arial Nova Condensed"/>
                  <a:cs typeface="Arial Nova Condensed"/>
                  <a:sym typeface="Arial Nova Condensed"/>
                  <a:rtl val="true"/>
                </a:rPr>
                <a:t>خزّن الحقائق في نظام معلومات بسيط. يمكن لهذه الإحصاءات أن تخدم أغراضًا متعددة، مثل المساعدة في تحديد أولويات المؤسسة (مثل تحديد القضايا الحرجة التي يجب التركيز عليها).</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168396" y="1028700"/>
            <a:ext cx="11951207" cy="1250481"/>
            <a:chOff x="0" y="0"/>
            <a:chExt cx="15934943" cy="1667308"/>
          </a:xfrm>
        </p:grpSpPr>
        <p:sp>
          <p:nvSpPr>
            <p:cNvPr name="Freeform 6" id="6"/>
            <p:cNvSpPr/>
            <p:nvPr/>
          </p:nvSpPr>
          <p:spPr>
            <a:xfrm flipH="false" flipV="false" rot="0">
              <a:off x="0" y="0"/>
              <a:ext cx="15934942" cy="1667308"/>
            </a:xfrm>
            <a:custGeom>
              <a:avLst/>
              <a:gdLst/>
              <a:ahLst/>
              <a:cxnLst/>
              <a:rect r="r" b="b" t="t" l="l"/>
              <a:pathLst>
                <a:path h="1667308" w="15934942">
                  <a:moveTo>
                    <a:pt x="0" y="0"/>
                  </a:moveTo>
                  <a:lnTo>
                    <a:pt x="15934942" y="0"/>
                  </a:lnTo>
                  <a:lnTo>
                    <a:pt x="15934942" y="1667308"/>
                  </a:lnTo>
                  <a:lnTo>
                    <a:pt x="0" y="1667308"/>
                  </a:lnTo>
                  <a:close/>
                </a:path>
              </a:pathLst>
            </a:custGeom>
            <a:solidFill>
              <a:srgbClr val="000000">
                <a:alpha val="0"/>
              </a:srgbClr>
            </a:solidFill>
          </p:spPr>
        </p:sp>
        <p:sp>
          <p:nvSpPr>
            <p:cNvPr name="TextBox 7" id="7"/>
            <p:cNvSpPr txBox="true"/>
            <p:nvPr/>
          </p:nvSpPr>
          <p:spPr>
            <a:xfrm>
              <a:off x="0" y="123825"/>
              <a:ext cx="15934943" cy="1543483"/>
            </a:xfrm>
            <a:prstGeom prst="rect">
              <a:avLst/>
            </a:prstGeom>
          </p:spPr>
          <p:txBody>
            <a:bodyPr anchor="t" rtlCol="false" tIns="0" lIns="0" bIns="0" rIns="0"/>
            <a:lstStyle/>
            <a:p>
              <a:pPr algn="r" rtl="true" marL="0" indent="0" lvl="0">
                <a:lnSpc>
                  <a:spcPts val="7069"/>
                </a:lnSpc>
              </a:pPr>
              <a:r>
                <a:rPr lang="ar-EG" b="true" sz="6999">
                  <a:solidFill>
                    <a:srgbClr val="4E5FA7"/>
                  </a:solidFill>
                  <a:latin typeface="Arial Nova Condensed Bold"/>
                  <a:ea typeface="Arial Nova Condensed Bold"/>
                  <a:cs typeface="Arial Nova Condensed Bold"/>
                  <a:sym typeface="Arial Nova Condensed Bold"/>
                  <a:rtl val="true"/>
                </a:rPr>
                <a:t>مراقبة حدث معين في المجتمع</a:t>
              </a:r>
            </a:p>
          </p:txBody>
        </p:sp>
      </p:grpSp>
      <p:grpSp>
        <p:nvGrpSpPr>
          <p:cNvPr name="Group 8" id="8"/>
          <p:cNvGrpSpPr/>
          <p:nvPr/>
        </p:nvGrpSpPr>
        <p:grpSpPr>
          <a:xfrm rot="0">
            <a:off x="593775" y="3504061"/>
            <a:ext cx="16230600" cy="3278878"/>
            <a:chOff x="0" y="0"/>
            <a:chExt cx="21640800" cy="4371838"/>
          </a:xfrm>
        </p:grpSpPr>
        <p:sp>
          <p:nvSpPr>
            <p:cNvPr name="Freeform 9" id="9"/>
            <p:cNvSpPr/>
            <p:nvPr/>
          </p:nvSpPr>
          <p:spPr>
            <a:xfrm flipH="false" flipV="false" rot="0">
              <a:off x="0" y="0"/>
              <a:ext cx="21640791" cy="4371848"/>
            </a:xfrm>
            <a:custGeom>
              <a:avLst/>
              <a:gdLst/>
              <a:ahLst/>
              <a:cxnLst/>
              <a:rect r="r" b="b" t="t" l="l"/>
              <a:pathLst>
                <a:path h="4371848" w="21640791">
                  <a:moveTo>
                    <a:pt x="0" y="0"/>
                  </a:moveTo>
                  <a:lnTo>
                    <a:pt x="21640791" y="0"/>
                  </a:lnTo>
                  <a:lnTo>
                    <a:pt x="21640791" y="4371848"/>
                  </a:lnTo>
                  <a:lnTo>
                    <a:pt x="0" y="4371848"/>
                  </a:lnTo>
                  <a:close/>
                </a:path>
              </a:pathLst>
            </a:custGeom>
            <a:solidFill>
              <a:srgbClr val="FFFFFF"/>
            </a:solidFill>
          </p:spPr>
        </p:sp>
        <p:sp>
          <p:nvSpPr>
            <p:cNvPr name="TextBox 10" id="10"/>
            <p:cNvSpPr txBox="true"/>
            <p:nvPr/>
          </p:nvSpPr>
          <p:spPr>
            <a:xfrm>
              <a:off x="0" y="-57150"/>
              <a:ext cx="21640800" cy="4428988"/>
            </a:xfrm>
            <a:prstGeom prst="rect">
              <a:avLst/>
            </a:prstGeom>
          </p:spPr>
          <p:txBody>
            <a:bodyPr anchor="t" rtlCol="false" tIns="50800" lIns="50800" bIns="50800" rIns="50800"/>
            <a:lstStyle/>
            <a:p>
              <a:pPr algn="r" rtl="true" marL="0" indent="0" lvl="0">
                <a:lnSpc>
                  <a:spcPts val="4140"/>
                </a:lnSpc>
              </a:pPr>
              <a:r>
                <a:rPr lang="ar-EG" b="true" sz="3000">
                  <a:solidFill>
                    <a:srgbClr val="000000"/>
                  </a:solidFill>
                  <a:latin typeface="Arial Nova Condensed Bold"/>
                  <a:ea typeface="Arial Nova Condensed Bold"/>
                  <a:cs typeface="Arial Nova Condensed Bold"/>
                  <a:sym typeface="Arial Nova Condensed Bold"/>
                  <a:rtl val="true"/>
                </a:rPr>
                <a:t>على سبيل المثال: </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هل ينبغي إجراء مسح كامل على الفور؟</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هل تحتاج إلى جمع أدلة إضافية، مثل إفادات الشهود أو الضحايا؟</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هل الشكوى متكررة بما يكفي للمساهمة في جهد توثيقي أوسع نطاقا للمتابعة المحتملة؟</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هل يجب عليك توثيق الحقائق لاتخاذ الإجراءات الممكنة؟</a:t>
              </a:r>
            </a:p>
          </p:txBody>
        </p:sp>
      </p:grpSp>
      <p:sp>
        <p:nvSpPr>
          <p:cNvPr name="Freeform 11" id="11" descr="أدوات ذات حشوة صلبة"/>
          <p:cNvSpPr/>
          <p:nvPr/>
        </p:nvSpPr>
        <p:spPr>
          <a:xfrm flipH="false" flipV="false" rot="0">
            <a:off x="1028700" y="7618876"/>
            <a:ext cx="1881389" cy="1881389"/>
          </a:xfrm>
          <a:custGeom>
            <a:avLst/>
            <a:gdLst/>
            <a:ahLst/>
            <a:cxnLst/>
            <a:rect r="r" b="b" t="t" l="l"/>
            <a:pathLst>
              <a:path h="1881389" w="1881389">
                <a:moveTo>
                  <a:pt x="0" y="0"/>
                </a:moveTo>
                <a:lnTo>
                  <a:pt x="1881389" y="0"/>
                </a:lnTo>
                <a:lnTo>
                  <a:pt x="1881389" y="1881388"/>
                </a:lnTo>
                <a:lnTo>
                  <a:pt x="0" y="18813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2910089" y="8032791"/>
            <a:ext cx="8491201" cy="1053558"/>
            <a:chOff x="0" y="0"/>
            <a:chExt cx="11321602" cy="1404744"/>
          </a:xfrm>
        </p:grpSpPr>
        <p:sp>
          <p:nvSpPr>
            <p:cNvPr name="Freeform 13" id="13"/>
            <p:cNvSpPr/>
            <p:nvPr/>
          </p:nvSpPr>
          <p:spPr>
            <a:xfrm flipH="false" flipV="false" rot="0">
              <a:off x="0" y="0"/>
              <a:ext cx="11321584" cy="1404747"/>
            </a:xfrm>
            <a:custGeom>
              <a:avLst/>
              <a:gdLst/>
              <a:ahLst/>
              <a:cxnLst/>
              <a:rect r="r" b="b" t="t" l="l"/>
              <a:pathLst>
                <a:path h="1404747" w="11321584">
                  <a:moveTo>
                    <a:pt x="0" y="0"/>
                  </a:moveTo>
                  <a:lnTo>
                    <a:pt x="11321584" y="0"/>
                  </a:lnTo>
                  <a:lnTo>
                    <a:pt x="11321584" y="1404747"/>
                  </a:lnTo>
                  <a:lnTo>
                    <a:pt x="0" y="1404747"/>
                  </a:lnTo>
                  <a:close/>
                </a:path>
              </a:pathLst>
            </a:custGeom>
            <a:solidFill>
              <a:srgbClr val="F7E5DD"/>
            </a:solidFill>
          </p:spPr>
        </p:sp>
        <p:sp>
          <p:nvSpPr>
            <p:cNvPr name="TextBox 14" id="14"/>
            <p:cNvSpPr txBox="true"/>
            <p:nvPr/>
          </p:nvSpPr>
          <p:spPr>
            <a:xfrm>
              <a:off x="0" y="-47625"/>
              <a:ext cx="11321602" cy="1452369"/>
            </a:xfrm>
            <a:prstGeom prst="rect">
              <a:avLst/>
            </a:prstGeom>
          </p:spPr>
          <p:txBody>
            <a:bodyPr anchor="t" rtlCol="false" tIns="50800" lIns="50800" bIns="50800" rIns="50800"/>
            <a:lstStyle/>
            <a:p>
              <a:pPr algn="just" rtl="true" marL="0" indent="0" lvl="0">
                <a:lnSpc>
                  <a:spcPts val="3726"/>
                </a:lnSpc>
              </a:pPr>
              <a:r>
                <a:rPr lang="ar-EG" sz="2700" i="true">
                  <a:solidFill>
                    <a:srgbClr val="000000"/>
                  </a:solidFill>
                  <a:latin typeface="Arial Nova Condensed Italics"/>
                  <a:ea typeface="Arial Nova Condensed Italics"/>
                  <a:cs typeface="Arial Nova Condensed Italics"/>
                  <a:sym typeface="Arial Nova Condensed Italics"/>
                  <a:rtl val="true"/>
                </a:rPr>
                <a:t>الملحق - أداة "تقرير الحادث القانوني" - انظر إلى الأداة لمساعدتك على فهم نوع المعلومات التي يجب جمعها.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467100" y="1028700"/>
            <a:ext cx="13792200" cy="2135671"/>
            <a:chOff x="0" y="0"/>
            <a:chExt cx="18389600" cy="2847561"/>
          </a:xfrm>
        </p:grpSpPr>
        <p:sp>
          <p:nvSpPr>
            <p:cNvPr name="Freeform 6" id="6"/>
            <p:cNvSpPr/>
            <p:nvPr/>
          </p:nvSpPr>
          <p:spPr>
            <a:xfrm flipH="false" flipV="false" rot="0">
              <a:off x="0" y="0"/>
              <a:ext cx="18389600" cy="2847561"/>
            </a:xfrm>
            <a:custGeom>
              <a:avLst/>
              <a:gdLst/>
              <a:ahLst/>
              <a:cxnLst/>
              <a:rect r="r" b="b" t="t" l="l"/>
              <a:pathLst>
                <a:path h="2847561" w="18389600">
                  <a:moveTo>
                    <a:pt x="0" y="0"/>
                  </a:moveTo>
                  <a:lnTo>
                    <a:pt x="18389600" y="0"/>
                  </a:lnTo>
                  <a:lnTo>
                    <a:pt x="18389600" y="2847561"/>
                  </a:lnTo>
                  <a:lnTo>
                    <a:pt x="0" y="2847561"/>
                  </a:lnTo>
                  <a:close/>
                </a:path>
              </a:pathLst>
            </a:custGeom>
            <a:solidFill>
              <a:srgbClr val="000000">
                <a:alpha val="0"/>
              </a:srgbClr>
            </a:solidFill>
          </p:spPr>
        </p:sp>
        <p:sp>
          <p:nvSpPr>
            <p:cNvPr name="TextBox 7" id="7"/>
            <p:cNvSpPr txBox="true"/>
            <p:nvPr/>
          </p:nvSpPr>
          <p:spPr>
            <a:xfrm>
              <a:off x="0" y="133350"/>
              <a:ext cx="18389600"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النشاط </a:t>
              </a:r>
              <a:r>
                <a:rPr lang="en-US" b="true" sz="6999">
                  <a:solidFill>
                    <a:srgbClr val="4E5FA7"/>
                  </a:solidFill>
                  <a:latin typeface="Arial Nova Condensed Bold"/>
                  <a:ea typeface="Arial Nova Condensed Bold"/>
                  <a:cs typeface="Arial Nova Condensed Bold"/>
                  <a:sym typeface="Arial Nova Condensed Bold"/>
                </a:rPr>
                <a:t>2</a:t>
              </a:r>
              <a:r>
                <a:rPr lang="ar-EG" b="true" sz="6999">
                  <a:solidFill>
                    <a:srgbClr val="4E5FA7"/>
                  </a:solidFill>
                  <a:latin typeface="Arial Nova Condensed Bold"/>
                  <a:ea typeface="Arial Nova Condensed Bold"/>
                  <a:cs typeface="Arial Nova Condensed Bold"/>
                  <a:sym typeface="Arial Nova Condensed Bold"/>
                  <a:rtl val="true"/>
                </a:rPr>
                <a:t>: الإبلاغ عن الحوادث المجتمعية</a:t>
              </a:r>
            </a:p>
          </p:txBody>
        </p:sp>
      </p:grpSp>
      <p:grpSp>
        <p:nvGrpSpPr>
          <p:cNvPr name="Group 8" id="8"/>
          <p:cNvGrpSpPr/>
          <p:nvPr/>
        </p:nvGrpSpPr>
        <p:grpSpPr>
          <a:xfrm rot="0">
            <a:off x="2643867" y="3309106"/>
            <a:ext cx="14615433" cy="6581233"/>
            <a:chOff x="0" y="0"/>
            <a:chExt cx="19487244" cy="8774978"/>
          </a:xfrm>
        </p:grpSpPr>
        <p:sp>
          <p:nvSpPr>
            <p:cNvPr name="Freeform 9" id="9"/>
            <p:cNvSpPr/>
            <p:nvPr/>
          </p:nvSpPr>
          <p:spPr>
            <a:xfrm flipH="false" flipV="false" rot="0">
              <a:off x="19050" y="16730"/>
              <a:ext cx="19449162" cy="8741489"/>
            </a:xfrm>
            <a:custGeom>
              <a:avLst/>
              <a:gdLst/>
              <a:ahLst/>
              <a:cxnLst/>
              <a:rect r="r" b="b" t="t" l="l"/>
              <a:pathLst>
                <a:path h="8741489" w="19449162">
                  <a:moveTo>
                    <a:pt x="0" y="0"/>
                  </a:moveTo>
                  <a:lnTo>
                    <a:pt x="19449162" y="0"/>
                  </a:lnTo>
                  <a:lnTo>
                    <a:pt x="19449162" y="8741489"/>
                  </a:lnTo>
                  <a:lnTo>
                    <a:pt x="0" y="8741489"/>
                  </a:lnTo>
                  <a:close/>
                </a:path>
              </a:pathLst>
            </a:custGeom>
            <a:solidFill>
              <a:srgbClr val="FFFFFF"/>
            </a:solidFill>
          </p:spPr>
        </p:sp>
        <p:sp>
          <p:nvSpPr>
            <p:cNvPr name="Freeform 10" id="10"/>
            <p:cNvSpPr/>
            <p:nvPr/>
          </p:nvSpPr>
          <p:spPr>
            <a:xfrm flipH="false" flipV="false" rot="0">
              <a:off x="0" y="0"/>
              <a:ext cx="19487262" cy="8774949"/>
            </a:xfrm>
            <a:custGeom>
              <a:avLst/>
              <a:gdLst/>
              <a:ahLst/>
              <a:cxnLst/>
              <a:rect r="r" b="b" t="t" l="l"/>
              <a:pathLst>
                <a:path h="8774949" w="19487262">
                  <a:moveTo>
                    <a:pt x="19050" y="0"/>
                  </a:moveTo>
                  <a:lnTo>
                    <a:pt x="19468212" y="0"/>
                  </a:lnTo>
                  <a:cubicBezTo>
                    <a:pt x="19478752" y="0"/>
                    <a:pt x="19487262" y="7473"/>
                    <a:pt x="19487262" y="16730"/>
                  </a:cubicBezTo>
                  <a:lnTo>
                    <a:pt x="19487262" y="8758219"/>
                  </a:lnTo>
                  <a:cubicBezTo>
                    <a:pt x="19487262" y="8767476"/>
                    <a:pt x="19478752" y="8774949"/>
                    <a:pt x="19468212" y="8774949"/>
                  </a:cubicBezTo>
                  <a:lnTo>
                    <a:pt x="19050" y="8774949"/>
                  </a:lnTo>
                  <a:cubicBezTo>
                    <a:pt x="8509" y="8774949"/>
                    <a:pt x="0" y="8767476"/>
                    <a:pt x="0" y="8758219"/>
                  </a:cubicBezTo>
                  <a:lnTo>
                    <a:pt x="0" y="16730"/>
                  </a:lnTo>
                  <a:cubicBezTo>
                    <a:pt x="0" y="7473"/>
                    <a:pt x="8509" y="0"/>
                    <a:pt x="19050" y="0"/>
                  </a:cubicBezTo>
                  <a:moveTo>
                    <a:pt x="19050" y="33459"/>
                  </a:moveTo>
                  <a:lnTo>
                    <a:pt x="19050" y="16730"/>
                  </a:lnTo>
                  <a:lnTo>
                    <a:pt x="38100" y="16730"/>
                  </a:lnTo>
                  <a:lnTo>
                    <a:pt x="38100" y="8758219"/>
                  </a:lnTo>
                  <a:lnTo>
                    <a:pt x="19050" y="8758219"/>
                  </a:lnTo>
                  <a:lnTo>
                    <a:pt x="19050" y="8741490"/>
                  </a:lnTo>
                  <a:lnTo>
                    <a:pt x="19468212" y="8741490"/>
                  </a:lnTo>
                  <a:lnTo>
                    <a:pt x="19468212" y="8758219"/>
                  </a:lnTo>
                  <a:lnTo>
                    <a:pt x="19449162" y="8758219"/>
                  </a:lnTo>
                  <a:lnTo>
                    <a:pt x="19449162" y="16730"/>
                  </a:lnTo>
                  <a:lnTo>
                    <a:pt x="19468212" y="16730"/>
                  </a:lnTo>
                  <a:lnTo>
                    <a:pt x="19468212" y="33459"/>
                  </a:lnTo>
                  <a:lnTo>
                    <a:pt x="19050" y="33459"/>
                  </a:lnTo>
                  <a:close/>
                </a:path>
              </a:pathLst>
            </a:custGeom>
            <a:solidFill>
              <a:srgbClr val="FFFFFF"/>
            </a:solidFill>
          </p:spPr>
        </p:sp>
        <p:sp>
          <p:nvSpPr>
            <p:cNvPr name="TextBox 11" id="11"/>
            <p:cNvSpPr txBox="true"/>
            <p:nvPr/>
          </p:nvSpPr>
          <p:spPr>
            <a:xfrm>
              <a:off x="0" y="-38100"/>
              <a:ext cx="19487244" cy="8813078"/>
            </a:xfrm>
            <a:prstGeom prst="rect">
              <a:avLst/>
            </a:prstGeom>
          </p:spPr>
          <p:txBody>
            <a:bodyPr anchor="t" rtlCol="false" tIns="50800" lIns="50800" bIns="50800" rIns="50800"/>
            <a:lstStyle/>
            <a:p>
              <a:pPr algn="r" rtl="true" marL="0" indent="0" lvl="0">
                <a:lnSpc>
                  <a:spcPts val="3105"/>
                </a:lnSpc>
              </a:pPr>
              <a:r>
                <a:rPr lang="ar-EG" b="true" sz="2250">
                  <a:solidFill>
                    <a:srgbClr val="000000"/>
                  </a:solidFill>
                  <a:latin typeface="Arial Nova Condensed Bold"/>
                  <a:ea typeface="Arial Nova Condensed Bold"/>
                  <a:cs typeface="Arial Nova Condensed Bold"/>
                  <a:sym typeface="Arial Nova Condensed Bold"/>
                  <a:rtl val="true"/>
                </a:rPr>
                <a:t>الوقت</a:t>
              </a:r>
              <a:r>
                <a:rPr lang="ar-EG" sz="2250">
                  <a:solidFill>
                    <a:srgbClr val="000000"/>
                  </a:solidFill>
                  <a:latin typeface="Arial Nova Condensed"/>
                  <a:ea typeface="Arial Nova Condensed"/>
                  <a:cs typeface="Arial Nova Condensed"/>
                  <a:sym typeface="Arial Nova Condensed"/>
                  <a:rtl val="true"/>
                </a:rPr>
                <a:t>: </a:t>
              </a:r>
              <a:r>
                <a:rPr lang="en-US" sz="2250">
                  <a:solidFill>
                    <a:srgbClr val="000000"/>
                  </a:solidFill>
                  <a:latin typeface="Arial Nova Condensed"/>
                  <a:ea typeface="Arial Nova Condensed"/>
                  <a:cs typeface="Arial Nova Condensed"/>
                  <a:sym typeface="Arial Nova Condensed"/>
                </a:rPr>
                <a:t>30</a:t>
              </a:r>
              <a:r>
                <a:rPr lang="ar-EG" sz="2250">
                  <a:solidFill>
                    <a:srgbClr val="000000"/>
                  </a:solidFill>
                  <a:latin typeface="Arial Nova Condensed"/>
                  <a:ea typeface="Arial Nova Condensed"/>
                  <a:cs typeface="Arial Nova Condensed"/>
                  <a:sym typeface="Arial Nova Condensed"/>
                  <a:rtl val="true"/>
                </a:rPr>
                <a:t> دقيقة</a:t>
              </a:r>
            </a:p>
            <a:p>
              <a:pPr algn="r" rtl="true" marL="0" indent="0" lvl="0">
                <a:lnSpc>
                  <a:spcPts val="2700"/>
                </a:lnSpc>
              </a:pPr>
            </a:p>
            <a:p>
              <a:pPr algn="r" rtl="true" marL="0" indent="0" lvl="0">
                <a:lnSpc>
                  <a:spcPts val="3105"/>
                </a:lnSpc>
              </a:pPr>
              <a:r>
                <a:rPr lang="ar-EG" b="true" sz="2250">
                  <a:solidFill>
                    <a:srgbClr val="000000"/>
                  </a:solidFill>
                  <a:latin typeface="Arial Nova Condensed Bold"/>
                  <a:ea typeface="Arial Nova Condensed Bold"/>
                  <a:cs typeface="Arial Nova Condensed Bold"/>
                  <a:sym typeface="Arial Nova Condensed Bold"/>
                  <a:rtl val="true"/>
                </a:rPr>
                <a:t>الهدف</a:t>
              </a:r>
              <a:r>
                <a:rPr lang="ar-EG" sz="2250">
                  <a:solidFill>
                    <a:srgbClr val="000000"/>
                  </a:solidFill>
                  <a:latin typeface="Arial Nova Condensed"/>
                  <a:ea typeface="Arial Nova Condensed"/>
                  <a:cs typeface="Arial Nova Condensed"/>
                  <a:sym typeface="Arial Nova Condensed"/>
                  <a:rtl val="true"/>
                </a:rPr>
                <a:t>: تعلم كيفية الإبلاغ بدقة عن الحوادث في المجتمعات.</a:t>
              </a:r>
            </a:p>
            <a:p>
              <a:pPr algn="r" rtl="true" marL="0" indent="0" lvl="0">
                <a:lnSpc>
                  <a:spcPts val="3105"/>
                </a:lnSpc>
              </a:pPr>
              <a:r>
                <a:rPr lang="ar-EG" b="true" sz="2250">
                  <a:solidFill>
                    <a:srgbClr val="000000"/>
                  </a:solidFill>
                  <a:latin typeface="Arial Nova Condensed Bold"/>
                  <a:ea typeface="Arial Nova Condensed Bold"/>
                  <a:cs typeface="Arial Nova Condensed Bold"/>
                  <a:sym typeface="Arial Nova Condensed Bold"/>
                  <a:rtl val="true"/>
                </a:rPr>
                <a:t>المواد</a:t>
              </a:r>
              <a:r>
                <a:rPr lang="ar-EG" sz="2250">
                  <a:solidFill>
                    <a:srgbClr val="000000"/>
                  </a:solidFill>
                  <a:latin typeface="Arial Nova Condensed"/>
                  <a:ea typeface="Arial Nova Condensed"/>
                  <a:cs typeface="Arial Nova Condensed"/>
                  <a:sym typeface="Arial Nova Condensed"/>
                  <a:rtl val="true"/>
                </a:rPr>
                <a:t> </a:t>
              </a:r>
              <a:r>
                <a:rPr lang="ar-EG" b="true" sz="2250">
                  <a:solidFill>
                    <a:srgbClr val="000000"/>
                  </a:solidFill>
                  <a:latin typeface="Arial Nova Condensed Bold"/>
                  <a:ea typeface="Arial Nova Condensed Bold"/>
                  <a:cs typeface="Arial Nova Condensed Bold"/>
                  <a:sym typeface="Arial Nova Condensed Bold"/>
                  <a:rtl val="true"/>
                </a:rPr>
                <a:t>المطلوبة</a:t>
              </a:r>
              <a:r>
                <a:rPr lang="ar-EG" sz="2250">
                  <a:solidFill>
                    <a:srgbClr val="000000"/>
                  </a:solidFill>
                  <a:latin typeface="Arial Nova Condensed"/>
                  <a:ea typeface="Arial Nova Condensed"/>
                  <a:cs typeface="Arial Nova Condensed"/>
                  <a:sym typeface="Arial Nova Condensed"/>
                  <a:rtl val="true"/>
                </a:rPr>
                <a:t>: نموذج تقرير الحادث (الملحق).</a:t>
              </a:r>
            </a:p>
            <a:p>
              <a:pPr algn="r" rtl="true" marL="0" indent="0" lvl="0">
                <a:lnSpc>
                  <a:spcPts val="2700"/>
                </a:lnSpc>
              </a:pPr>
            </a:p>
            <a:p>
              <a:pPr algn="r" rtl="true" marL="0" indent="0" lvl="0">
                <a:lnSpc>
                  <a:spcPts val="3105"/>
                </a:lnSpc>
              </a:pPr>
              <a:r>
                <a:rPr lang="ar-EG" b="true" sz="2250">
                  <a:solidFill>
                    <a:srgbClr val="000000"/>
                  </a:solidFill>
                  <a:latin typeface="Arial Nova Condensed Bold"/>
                  <a:ea typeface="Arial Nova Condensed Bold"/>
                  <a:cs typeface="Arial Nova Condensed Bold"/>
                  <a:sym typeface="Arial Nova Condensed Bold"/>
                  <a:rtl val="true"/>
                </a:rPr>
                <a:t>السيناريو</a:t>
              </a:r>
              <a:r>
                <a:rPr lang="ar-EG" sz="2250">
                  <a:solidFill>
                    <a:srgbClr val="000000"/>
                  </a:solidFill>
                  <a:latin typeface="Arial Nova Condensed"/>
                  <a:ea typeface="Arial Nova Condensed"/>
                  <a:cs typeface="Arial Nova Condensed"/>
                  <a:sym typeface="Arial Nova Condensed"/>
                  <a:rtl val="true"/>
                </a:rPr>
                <a:t>: نتيجةً للفيضانات المتكررة ووصول نازحين جدد، اتسعت الأراضي المزروعة، مما أدى إلى زحفها على طرق الماشية ومنعها من الوصول إلى النهر. واستمر بعض الرعاة في استخدام الطريق القديم، مما أدى إلى إتلاف المحاصيل، مما أدى إلى صراع بين المزارعين والرعاة. وتصاعدت الخلافات إلى أعمال عنف، مما تسبب في إصابات، وفرّت بعض الأسر بعد تلقيها تهديدات.</a:t>
              </a:r>
            </a:p>
            <a:p>
              <a:pPr algn="r" rtl="true" marL="0" indent="0" lvl="0">
                <a:lnSpc>
                  <a:spcPts val="2700"/>
                </a:lnSpc>
              </a:pPr>
            </a:p>
            <a:p>
              <a:pPr algn="r" rtl="true" marL="0" indent="0" lvl="0">
                <a:lnSpc>
                  <a:spcPts val="3105"/>
                </a:lnSpc>
              </a:pPr>
              <a:r>
                <a:rPr lang="ar-EG" b="true" sz="2250">
                  <a:solidFill>
                    <a:srgbClr val="000000"/>
                  </a:solidFill>
                  <a:latin typeface="Arial Nova Condensed Bold"/>
                  <a:ea typeface="Arial Nova Condensed Bold"/>
                  <a:cs typeface="Arial Nova Condensed Bold"/>
                  <a:sym typeface="Arial Nova Condensed Bold"/>
                  <a:rtl val="true"/>
                </a:rPr>
                <a:t>تعليمات</a:t>
              </a:r>
              <a:r>
                <a:rPr lang="ar-EG" sz="2250">
                  <a:solidFill>
                    <a:srgbClr val="000000"/>
                  </a:solidFill>
                  <a:latin typeface="Arial Nova Condensed"/>
                  <a:ea typeface="Arial Nova Condensed"/>
                  <a:cs typeface="Arial Nova Condensed"/>
                  <a:sym typeface="Arial Nova Condensed"/>
                  <a:rtl val="true"/>
                </a:rPr>
                <a:t>:</a:t>
              </a:r>
            </a:p>
            <a:p>
              <a:pPr algn="r" rtl="true">
                <a:lnSpc>
                  <a:spcPts val="3105"/>
                </a:lnSpc>
              </a:pPr>
              <a:r>
                <a:rPr lang="ar-EG" b="true" sz="2250">
                  <a:solidFill>
                    <a:srgbClr val="000000"/>
                  </a:solidFill>
                  <a:latin typeface="Arial Nova Condensed Bold"/>
                  <a:ea typeface="Arial Nova Condensed Bold"/>
                  <a:cs typeface="Arial Nova Condensed Bold"/>
                  <a:sym typeface="Arial Nova Condensed Bold"/>
                  <a:rtl val="true"/>
                </a:rPr>
                <a:t>أكمل نموذج تقرير الحادث:</a:t>
              </a:r>
            </a:p>
            <a:p>
              <a:pPr algn="r" rtl="true" marL="485777" indent="-242888" lvl="1">
                <a:lnSpc>
                  <a:spcPts val="3105"/>
                </a:lnSpc>
                <a:buFont typeface="Arial"/>
                <a:buChar char="•"/>
              </a:pPr>
              <a:r>
                <a:rPr lang="ar-EG" sz="2250">
                  <a:solidFill>
                    <a:srgbClr val="000000"/>
                  </a:solidFill>
                  <a:latin typeface="Arial Nova Condensed"/>
                  <a:ea typeface="Arial Nova Condensed"/>
                  <a:cs typeface="Arial Nova Condensed"/>
                  <a:sym typeface="Arial Nova Condensed"/>
                  <a:rtl val="true"/>
                </a:rPr>
                <a:t>العمل بشكل فردي أو في مجموعات صغيرة لتوثيق الحادث.</a:t>
              </a:r>
            </a:p>
            <a:p>
              <a:pPr algn="r" rtl="true">
                <a:lnSpc>
                  <a:spcPts val="3105"/>
                </a:lnSpc>
              </a:pPr>
              <a:r>
                <a:rPr lang="ar-EG" b="true" sz="2250">
                  <a:solidFill>
                    <a:srgbClr val="000000"/>
                  </a:solidFill>
                  <a:latin typeface="Arial Nova Condensed Bold"/>
                  <a:ea typeface="Arial Nova Condensed Bold"/>
                  <a:cs typeface="Arial Nova Condensed Bold"/>
                  <a:sym typeface="Arial Nova Condensed Bold"/>
                  <a:rtl val="true"/>
                </a:rPr>
                <a:t>النتائج الحالية (</a:t>
              </a:r>
              <a:r>
                <a:rPr lang="en-US" b="true" sz="2250">
                  <a:solidFill>
                    <a:srgbClr val="000000"/>
                  </a:solidFill>
                  <a:latin typeface="Arial Nova Condensed Bold"/>
                  <a:ea typeface="Arial Nova Condensed Bold"/>
                  <a:cs typeface="Arial Nova Condensed Bold"/>
                  <a:sym typeface="Arial Nova Condensed Bold"/>
                </a:rPr>
                <a:t>10</a:t>
              </a:r>
              <a:r>
                <a:rPr lang="ar-EG" b="true" sz="2250">
                  <a:solidFill>
                    <a:srgbClr val="000000"/>
                  </a:solidFill>
                  <a:latin typeface="Arial Nova Condensed Bold"/>
                  <a:ea typeface="Arial Nova Condensed Bold"/>
                  <a:cs typeface="Arial Nova Condensed Bold"/>
                  <a:sym typeface="Arial Nova Condensed Bold"/>
                  <a:rtl val="true"/>
                </a:rPr>
                <a:t> دقائق):</a:t>
              </a:r>
            </a:p>
            <a:p>
              <a:pPr algn="r" rtl="true" marL="485777" indent="-242888" lvl="1">
                <a:lnSpc>
                  <a:spcPts val="3105"/>
                </a:lnSpc>
                <a:buFont typeface="Arial"/>
                <a:buChar char="•"/>
              </a:pPr>
              <a:r>
                <a:rPr lang="ar-EG" sz="2250">
                  <a:solidFill>
                    <a:srgbClr val="000000"/>
                  </a:solidFill>
                  <a:latin typeface="Arial Nova Condensed"/>
                  <a:ea typeface="Arial Nova Condensed"/>
                  <a:cs typeface="Arial Nova Condensed"/>
                  <a:sym typeface="Arial Nova Condensed"/>
                  <a:rtl val="true"/>
                </a:rPr>
                <a:t>هل كان النموذج سهل الاستخدام؟</a:t>
              </a:r>
            </a:p>
            <a:p>
              <a:pPr algn="r" rtl="true" marL="485777" indent="-242888" lvl="1">
                <a:lnSpc>
                  <a:spcPts val="3105"/>
                </a:lnSpc>
                <a:buFont typeface="Arial"/>
                <a:buChar char="•"/>
              </a:pPr>
              <a:r>
                <a:rPr lang="ar-EG" sz="2250">
                  <a:solidFill>
                    <a:srgbClr val="000000"/>
                  </a:solidFill>
                  <a:latin typeface="Arial Nova Condensed"/>
                  <a:ea typeface="Arial Nova Condensed"/>
                  <a:cs typeface="Arial Nova Condensed"/>
                  <a:sym typeface="Arial Nova Condensed"/>
                  <a:rtl val="true"/>
                </a:rPr>
                <a:t>هل هو مناسب لعمل المساعد القانوني؟</a:t>
              </a:r>
            </a:p>
            <a:p>
              <a:pPr algn="r" rtl="true" marL="485777" indent="-242888" lvl="1">
                <a:lnSpc>
                  <a:spcPts val="3105"/>
                </a:lnSpc>
                <a:buFont typeface="Arial"/>
                <a:buChar char="•"/>
              </a:pPr>
              <a:r>
                <a:rPr lang="ar-EG" sz="2250">
                  <a:solidFill>
                    <a:srgbClr val="000000"/>
                  </a:solidFill>
                  <a:latin typeface="Arial Nova Condensed"/>
                  <a:ea typeface="Arial Nova Condensed"/>
                  <a:cs typeface="Arial Nova Condensed"/>
                  <a:sym typeface="Arial Nova Condensed"/>
                  <a:rtl val="true"/>
                </a:rPr>
                <a:t>ناقش واقترح التعديلات اللازمة لجعلها أكثر ملاءمة لسياقه.</a:t>
              </a:r>
            </a:p>
          </p:txBody>
        </p:sp>
      </p:grpSp>
      <p:sp>
        <p:nvSpPr>
          <p:cNvPr name="Freeform 12" id="12"/>
          <p:cNvSpPr/>
          <p:nvPr/>
        </p:nvSpPr>
        <p:spPr>
          <a:xfrm flipH="false" flipV="false" rot="0">
            <a:off x="414316" y="7270077"/>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045037" y="758379"/>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مراقبة الممارسة القانونية للعدالة الرسمية وغير الرسمية</a:t>
              </a:r>
            </a:p>
          </p:txBody>
        </p:sp>
      </p:grpSp>
      <p:grpSp>
        <p:nvGrpSpPr>
          <p:cNvPr name="Group 8" id="8"/>
          <p:cNvGrpSpPr/>
          <p:nvPr/>
        </p:nvGrpSpPr>
        <p:grpSpPr>
          <a:xfrm rot="0">
            <a:off x="1028700" y="3769518"/>
            <a:ext cx="16230600" cy="2747964"/>
            <a:chOff x="0" y="0"/>
            <a:chExt cx="21640800" cy="3663952"/>
          </a:xfrm>
        </p:grpSpPr>
        <p:sp>
          <p:nvSpPr>
            <p:cNvPr name="Freeform 9" id="9"/>
            <p:cNvSpPr/>
            <p:nvPr/>
          </p:nvSpPr>
          <p:spPr>
            <a:xfrm flipH="false" flipV="false" rot="0">
              <a:off x="0" y="0"/>
              <a:ext cx="21640800" cy="3663952"/>
            </a:xfrm>
            <a:custGeom>
              <a:avLst/>
              <a:gdLst/>
              <a:ahLst/>
              <a:cxnLst/>
              <a:rect r="r" b="b" t="t" l="l"/>
              <a:pathLst>
                <a:path h="3663952" w="21640800">
                  <a:moveTo>
                    <a:pt x="0" y="0"/>
                  </a:moveTo>
                  <a:lnTo>
                    <a:pt x="21640800" y="0"/>
                  </a:lnTo>
                  <a:lnTo>
                    <a:pt x="21640800" y="3663952"/>
                  </a:lnTo>
                  <a:lnTo>
                    <a:pt x="0" y="3663952"/>
                  </a:lnTo>
                  <a:close/>
                </a:path>
              </a:pathLst>
            </a:custGeom>
            <a:solidFill>
              <a:srgbClr val="000000">
                <a:alpha val="0"/>
              </a:srgbClr>
            </a:solidFill>
          </p:spPr>
        </p:sp>
        <p:sp>
          <p:nvSpPr>
            <p:cNvPr name="TextBox 10" id="10"/>
            <p:cNvSpPr txBox="true"/>
            <p:nvPr/>
          </p:nvSpPr>
          <p:spPr>
            <a:xfrm>
              <a:off x="0" y="-57150"/>
              <a:ext cx="21640800" cy="3721102"/>
            </a:xfrm>
            <a:prstGeom prst="rect">
              <a:avLst/>
            </a:prstGeom>
          </p:spPr>
          <p:txBody>
            <a:bodyPr anchor="t" rtlCol="false" tIns="0" lIns="0" bIns="0" rIns="0"/>
            <a:lstStyle/>
            <a:p>
              <a:pPr algn="just" rtl="true" marL="0" indent="0" lvl="0">
                <a:lnSpc>
                  <a:spcPts val="4691"/>
                </a:lnSpc>
              </a:pPr>
              <a:r>
                <a:rPr lang="ar-EG" b="true" sz="3399">
                  <a:solidFill>
                    <a:srgbClr val="000000"/>
                  </a:solidFill>
                  <a:latin typeface="Arial Nova Condensed Bold"/>
                  <a:ea typeface="Arial Nova Condensed Bold"/>
                  <a:cs typeface="Arial Nova Condensed Bold"/>
                  <a:sym typeface="Arial Nova Condensed Bold"/>
                  <a:rtl val="true"/>
                </a:rPr>
                <a:t>لماذا</a:t>
              </a:r>
            </a:p>
            <a:p>
              <a:pPr algn="just"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ويقع على عاتق المساعد القانوني مسؤولية مراقبة حالة حقوق الإنسان على الأرض عن كثب.</a:t>
              </a:r>
            </a:p>
            <a:p>
              <a:pPr algn="just"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ينبغي للمساعد القانوني أن يحلل أنماط واتجاهات الانتهاكات المبلغ عنها بمرور الوقت.</a:t>
              </a:r>
            </a:p>
            <a:p>
              <a:pPr algn="just"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وينبغي توثيق الامتثال لمعايير حقوق الإنسان في تقرير لإعلام الأنشطة الأخرى.</a:t>
              </a:r>
            </a:p>
          </p:txBody>
        </p:sp>
      </p:grpSp>
      <p:sp>
        <p:nvSpPr>
          <p:cNvPr name="Freeform 11" id="11" descr="أدوات ذات حشوة صلبة"/>
          <p:cNvSpPr/>
          <p:nvPr/>
        </p:nvSpPr>
        <p:spPr>
          <a:xfrm flipH="false" flipV="false" rot="0">
            <a:off x="1028700" y="7815102"/>
            <a:ext cx="2032674" cy="2032674"/>
          </a:xfrm>
          <a:custGeom>
            <a:avLst/>
            <a:gdLst/>
            <a:ahLst/>
            <a:cxnLst/>
            <a:rect r="r" b="b" t="t" l="l"/>
            <a:pathLst>
              <a:path h="2032674" w="2032674">
                <a:moveTo>
                  <a:pt x="0" y="0"/>
                </a:moveTo>
                <a:lnTo>
                  <a:pt x="2032674" y="0"/>
                </a:lnTo>
                <a:lnTo>
                  <a:pt x="2032674" y="2032674"/>
                </a:lnTo>
                <a:lnTo>
                  <a:pt x="0" y="2032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3334777" y="8283087"/>
            <a:ext cx="11292327" cy="1096705"/>
            <a:chOff x="0" y="0"/>
            <a:chExt cx="15056436" cy="1462273"/>
          </a:xfrm>
        </p:grpSpPr>
        <p:sp>
          <p:nvSpPr>
            <p:cNvPr name="Freeform 13" id="13"/>
            <p:cNvSpPr/>
            <p:nvPr/>
          </p:nvSpPr>
          <p:spPr>
            <a:xfrm flipH="false" flipV="false" rot="0">
              <a:off x="0" y="0"/>
              <a:ext cx="15056413" cy="1462276"/>
            </a:xfrm>
            <a:custGeom>
              <a:avLst/>
              <a:gdLst/>
              <a:ahLst/>
              <a:cxnLst/>
              <a:rect r="r" b="b" t="t" l="l"/>
              <a:pathLst>
                <a:path h="1462276" w="15056413">
                  <a:moveTo>
                    <a:pt x="0" y="0"/>
                  </a:moveTo>
                  <a:lnTo>
                    <a:pt x="15056413" y="0"/>
                  </a:lnTo>
                  <a:lnTo>
                    <a:pt x="15056413" y="1462276"/>
                  </a:lnTo>
                  <a:lnTo>
                    <a:pt x="0" y="1462276"/>
                  </a:lnTo>
                  <a:close/>
                </a:path>
              </a:pathLst>
            </a:custGeom>
            <a:solidFill>
              <a:srgbClr val="F7E5DD"/>
            </a:solidFill>
          </p:spPr>
        </p:sp>
        <p:sp>
          <p:nvSpPr>
            <p:cNvPr name="TextBox 14" id="14"/>
            <p:cNvSpPr txBox="true"/>
            <p:nvPr/>
          </p:nvSpPr>
          <p:spPr>
            <a:xfrm>
              <a:off x="0" y="-57150"/>
              <a:ext cx="15056436" cy="1519423"/>
            </a:xfrm>
            <a:prstGeom prst="rect">
              <a:avLst/>
            </a:prstGeom>
          </p:spPr>
          <p:txBody>
            <a:bodyPr anchor="t" rtlCol="false" tIns="50800" lIns="50800" bIns="50800" rIns="50800"/>
            <a:lstStyle/>
            <a:p>
              <a:pPr algn="just" rtl="true" marL="0" indent="0" lvl="0">
                <a:lnSpc>
                  <a:spcPts val="4001"/>
                </a:lnSpc>
              </a:pPr>
              <a:r>
                <a:rPr lang="ar-EG" sz="2899" i="true">
                  <a:solidFill>
                    <a:srgbClr val="000000"/>
                  </a:solidFill>
                  <a:latin typeface="Arial Nova Condensed Italics"/>
                  <a:ea typeface="Arial Nova Condensed Italics"/>
                  <a:cs typeface="Arial Nova Condensed Italics"/>
                  <a:sym typeface="Arial Nova Condensed Italics"/>
                  <a:rtl val="true"/>
                </a:rPr>
                <a:t>الملحق - أداة "المراقبة القانونية" - انظر إليها لمساعدتك على فهم نوع المعلومات التي يجب جمعها.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017630" y="743891"/>
            <a:ext cx="11650893" cy="2135671"/>
            <a:chOff x="0" y="0"/>
            <a:chExt cx="15534525" cy="2847561"/>
          </a:xfrm>
        </p:grpSpPr>
        <p:sp>
          <p:nvSpPr>
            <p:cNvPr name="Freeform 6" id="6"/>
            <p:cNvSpPr/>
            <p:nvPr/>
          </p:nvSpPr>
          <p:spPr>
            <a:xfrm flipH="false" flipV="false" rot="0">
              <a:off x="0" y="0"/>
              <a:ext cx="15534525" cy="2847561"/>
            </a:xfrm>
            <a:custGeom>
              <a:avLst/>
              <a:gdLst/>
              <a:ahLst/>
              <a:cxnLst/>
              <a:rect r="r" b="b" t="t" l="l"/>
              <a:pathLst>
                <a:path h="2847561" w="15534525">
                  <a:moveTo>
                    <a:pt x="0" y="0"/>
                  </a:moveTo>
                  <a:lnTo>
                    <a:pt x="15534525" y="0"/>
                  </a:lnTo>
                  <a:lnTo>
                    <a:pt x="15534525" y="2847561"/>
                  </a:lnTo>
                  <a:lnTo>
                    <a:pt x="0" y="2847561"/>
                  </a:lnTo>
                  <a:close/>
                </a:path>
              </a:pathLst>
            </a:custGeom>
            <a:solidFill>
              <a:srgbClr val="000000">
                <a:alpha val="0"/>
              </a:srgbClr>
            </a:solidFill>
          </p:spPr>
        </p:sp>
        <p:sp>
          <p:nvSpPr>
            <p:cNvPr name="TextBox 7" id="7"/>
            <p:cNvSpPr txBox="true"/>
            <p:nvPr/>
          </p:nvSpPr>
          <p:spPr>
            <a:xfrm>
              <a:off x="0" y="133350"/>
              <a:ext cx="15534525"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النشاط </a:t>
              </a:r>
              <a:r>
                <a:rPr lang="en-US" b="true" sz="6999">
                  <a:solidFill>
                    <a:srgbClr val="4E5FA7"/>
                  </a:solidFill>
                  <a:latin typeface="Arial Nova Condensed Bold"/>
                  <a:ea typeface="Arial Nova Condensed Bold"/>
                  <a:cs typeface="Arial Nova Condensed Bold"/>
                  <a:sym typeface="Arial Nova Condensed Bold"/>
                </a:rPr>
                <a:t>3</a:t>
              </a:r>
              <a:r>
                <a:rPr lang="ar-EG" b="true" sz="6999">
                  <a:solidFill>
                    <a:srgbClr val="4E5FA7"/>
                  </a:solidFill>
                  <a:latin typeface="Arial Nova Condensed Bold"/>
                  <a:ea typeface="Arial Nova Condensed Bold"/>
                  <a:cs typeface="Arial Nova Condensed Bold"/>
                  <a:sym typeface="Arial Nova Condensed Bold"/>
                  <a:rtl val="true"/>
                </a:rPr>
                <a:t>: فهم الفجوة بين الإطار والممارسة </a:t>
              </a:r>
            </a:p>
          </p:txBody>
        </p:sp>
      </p:grpSp>
      <p:grpSp>
        <p:nvGrpSpPr>
          <p:cNvPr name="Group 8" id="8"/>
          <p:cNvGrpSpPr/>
          <p:nvPr/>
        </p:nvGrpSpPr>
        <p:grpSpPr>
          <a:xfrm rot="0">
            <a:off x="481066" y="3008636"/>
            <a:ext cx="16435005" cy="6684865"/>
            <a:chOff x="0" y="0"/>
            <a:chExt cx="21913340" cy="8913154"/>
          </a:xfrm>
        </p:grpSpPr>
        <p:sp>
          <p:nvSpPr>
            <p:cNvPr name="Freeform 9" id="9"/>
            <p:cNvSpPr/>
            <p:nvPr/>
          </p:nvSpPr>
          <p:spPr>
            <a:xfrm flipH="false" flipV="false" rot="0">
              <a:off x="19572" y="15656"/>
              <a:ext cx="21874138" cy="8881803"/>
            </a:xfrm>
            <a:custGeom>
              <a:avLst/>
              <a:gdLst/>
              <a:ahLst/>
              <a:cxnLst/>
              <a:rect r="r" b="b" t="t" l="l"/>
              <a:pathLst>
                <a:path h="8881803" w="21874138">
                  <a:moveTo>
                    <a:pt x="0" y="0"/>
                  </a:moveTo>
                  <a:lnTo>
                    <a:pt x="21874138" y="0"/>
                  </a:lnTo>
                  <a:lnTo>
                    <a:pt x="21874138" y="8881803"/>
                  </a:lnTo>
                  <a:lnTo>
                    <a:pt x="0" y="8881803"/>
                  </a:lnTo>
                  <a:close/>
                </a:path>
              </a:pathLst>
            </a:custGeom>
            <a:solidFill>
              <a:srgbClr val="FFFFFF"/>
            </a:solidFill>
          </p:spPr>
        </p:sp>
        <p:sp>
          <p:nvSpPr>
            <p:cNvPr name="Freeform 10" id="10"/>
            <p:cNvSpPr/>
            <p:nvPr/>
          </p:nvSpPr>
          <p:spPr>
            <a:xfrm flipH="false" flipV="false" rot="0">
              <a:off x="0" y="0"/>
              <a:ext cx="21913281" cy="8913115"/>
            </a:xfrm>
            <a:custGeom>
              <a:avLst/>
              <a:gdLst/>
              <a:ahLst/>
              <a:cxnLst/>
              <a:rect r="r" b="b" t="t" l="l"/>
              <a:pathLst>
                <a:path h="8913115" w="21913281">
                  <a:moveTo>
                    <a:pt x="19572" y="0"/>
                  </a:moveTo>
                  <a:lnTo>
                    <a:pt x="21893710" y="0"/>
                  </a:lnTo>
                  <a:cubicBezTo>
                    <a:pt x="21904539" y="0"/>
                    <a:pt x="21913281" y="6993"/>
                    <a:pt x="21913281" y="15656"/>
                  </a:cubicBezTo>
                  <a:lnTo>
                    <a:pt x="21913281" y="8897459"/>
                  </a:lnTo>
                  <a:cubicBezTo>
                    <a:pt x="21913281" y="8906122"/>
                    <a:pt x="21904539" y="8913115"/>
                    <a:pt x="21893710" y="8913115"/>
                  </a:cubicBezTo>
                  <a:lnTo>
                    <a:pt x="19572" y="8913115"/>
                  </a:lnTo>
                  <a:cubicBezTo>
                    <a:pt x="8742" y="8913115"/>
                    <a:pt x="0" y="8906122"/>
                    <a:pt x="0" y="8897459"/>
                  </a:cubicBezTo>
                  <a:lnTo>
                    <a:pt x="0" y="15656"/>
                  </a:lnTo>
                  <a:cubicBezTo>
                    <a:pt x="0" y="6993"/>
                    <a:pt x="8742" y="0"/>
                    <a:pt x="19572" y="0"/>
                  </a:cubicBezTo>
                  <a:moveTo>
                    <a:pt x="19572" y="31312"/>
                  </a:moveTo>
                  <a:lnTo>
                    <a:pt x="19572" y="15656"/>
                  </a:lnTo>
                  <a:lnTo>
                    <a:pt x="39144" y="15656"/>
                  </a:lnTo>
                  <a:lnTo>
                    <a:pt x="39144" y="8897459"/>
                  </a:lnTo>
                  <a:lnTo>
                    <a:pt x="19572" y="8897459"/>
                  </a:lnTo>
                  <a:lnTo>
                    <a:pt x="19572" y="8881803"/>
                  </a:lnTo>
                  <a:lnTo>
                    <a:pt x="21893710" y="8881803"/>
                  </a:lnTo>
                  <a:lnTo>
                    <a:pt x="21893710" y="8897459"/>
                  </a:lnTo>
                  <a:lnTo>
                    <a:pt x="21874138" y="8897459"/>
                  </a:lnTo>
                  <a:lnTo>
                    <a:pt x="21874138" y="15656"/>
                  </a:lnTo>
                  <a:lnTo>
                    <a:pt x="21893710" y="15656"/>
                  </a:lnTo>
                  <a:lnTo>
                    <a:pt x="21893710" y="31312"/>
                  </a:lnTo>
                  <a:lnTo>
                    <a:pt x="19572" y="31312"/>
                  </a:lnTo>
                  <a:close/>
                </a:path>
              </a:pathLst>
            </a:custGeom>
            <a:solidFill>
              <a:srgbClr val="FFFFFF"/>
            </a:solidFill>
          </p:spPr>
        </p:sp>
        <p:sp>
          <p:nvSpPr>
            <p:cNvPr name="TextBox 11" id="11"/>
            <p:cNvSpPr txBox="true"/>
            <p:nvPr/>
          </p:nvSpPr>
          <p:spPr>
            <a:xfrm>
              <a:off x="0" y="-47625"/>
              <a:ext cx="21913340" cy="8960779"/>
            </a:xfrm>
            <a:prstGeom prst="rect">
              <a:avLst/>
            </a:prstGeom>
          </p:spPr>
          <p:txBody>
            <a:bodyPr anchor="t" rtlCol="false" tIns="50800" lIns="50800" bIns="50800" rIns="50800"/>
            <a:lstStyle/>
            <a:p>
              <a:pPr algn="r" rtl="true" marL="0" indent="0" lvl="0">
                <a:lnSpc>
                  <a:spcPts val="3311"/>
                </a:lnSpc>
              </a:pPr>
              <a:r>
                <a:rPr lang="ar-EG" b="true" sz="2400">
                  <a:solidFill>
                    <a:srgbClr val="000000"/>
                  </a:solidFill>
                  <a:latin typeface="Arial Nova Condensed Bold"/>
                  <a:ea typeface="Arial Nova Condensed Bold"/>
                  <a:cs typeface="Arial Nova Condensed Bold"/>
                  <a:sym typeface="Arial Nova Condensed Bold"/>
                  <a:rtl val="true"/>
                </a:rPr>
                <a:t>الوقت: </a:t>
              </a:r>
              <a:r>
                <a:rPr lang="en-US" b="true" sz="2400">
                  <a:solidFill>
                    <a:srgbClr val="000000"/>
                  </a:solidFill>
                  <a:latin typeface="Arial Nova Condensed Bold"/>
                  <a:ea typeface="Arial Nova Condensed Bold"/>
                  <a:cs typeface="Arial Nova Condensed Bold"/>
                  <a:sym typeface="Arial Nova Condensed Bold"/>
                </a:rPr>
                <a:t>15</a:t>
              </a:r>
              <a:r>
                <a:rPr lang="ar-EG" b="true" sz="2400">
                  <a:solidFill>
                    <a:srgbClr val="000000"/>
                  </a:solidFill>
                  <a:latin typeface="Arial Nova Condensed Bold"/>
                  <a:ea typeface="Arial Nova Condensed Bold"/>
                  <a:cs typeface="Arial Nova Condensed Bold"/>
                  <a:sym typeface="Arial Nova Condensed Bold"/>
                  <a:rtl val="true"/>
                </a:rPr>
                <a:t>-</a:t>
              </a:r>
              <a:r>
                <a:rPr lang="en-US" b="true" sz="2400">
                  <a:solidFill>
                    <a:srgbClr val="000000"/>
                  </a:solidFill>
                  <a:latin typeface="Arial Nova Condensed Bold"/>
                  <a:ea typeface="Arial Nova Condensed Bold"/>
                  <a:cs typeface="Arial Nova Condensed Bold"/>
                  <a:sym typeface="Arial Nova Condensed Bold"/>
                </a:rPr>
                <a:t>20</a:t>
              </a:r>
              <a:r>
                <a:rPr lang="ar-EG" b="true" sz="2400">
                  <a:solidFill>
                    <a:srgbClr val="000000"/>
                  </a:solidFill>
                  <a:latin typeface="Arial Nova Condensed Bold"/>
                  <a:ea typeface="Arial Nova Condensed Bold"/>
                  <a:cs typeface="Arial Nova Condensed Bold"/>
                  <a:sym typeface="Arial Nova Condensed Bold"/>
                  <a:rtl val="true"/>
                </a:rPr>
                <a:t> دقيقة </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الهدف: استكشاف الفروق بين الأطر القانونية والممارسات، مع التركيز على أهمية الرقابة القانونية. شرح الفرق بين الأطر القانونية (القوانين واللوائح) والممارسات القانونية (كيفية تطبيق القوانين). </a:t>
              </a:r>
            </a:p>
            <a:p>
              <a:pPr algn="r" rtl="true" marL="0" indent="0" lvl="0">
                <a:lnSpc>
                  <a:spcPts val="2879"/>
                </a:lnSpc>
              </a:pPr>
            </a:p>
            <a:p>
              <a:pPr algn="r" rtl="true" marL="0" indent="0" lvl="0">
                <a:lnSpc>
                  <a:spcPts val="3311"/>
                </a:lnSpc>
              </a:pPr>
              <a:r>
                <a:rPr lang="ar-EG" b="true" sz="2400">
                  <a:solidFill>
                    <a:srgbClr val="000000"/>
                  </a:solidFill>
                  <a:latin typeface="Arial Nova Condensed Bold"/>
                  <a:ea typeface="Arial Nova Condensed Bold"/>
                  <a:cs typeface="Arial Nova Condensed Bold"/>
                  <a:sym typeface="Arial Nova Condensed Bold"/>
                  <a:rtl val="true"/>
                </a:rPr>
                <a:t>ما</a:t>
              </a:r>
              <a:r>
                <a:rPr lang="ar-EG" sz="2400">
                  <a:solidFill>
                    <a:srgbClr val="000000"/>
                  </a:solidFill>
                  <a:latin typeface="Arial Nova Condensed"/>
                  <a:ea typeface="Arial Nova Condensed"/>
                  <a:cs typeface="Arial Nova Condensed"/>
                  <a:sym typeface="Arial Nova Condensed"/>
                  <a:rtl val="true"/>
                </a:rPr>
                <a:t> </a:t>
              </a:r>
              <a:r>
                <a:rPr lang="ar-EG" b="true" sz="2400">
                  <a:solidFill>
                    <a:srgbClr val="000000"/>
                  </a:solidFill>
                  <a:latin typeface="Arial Nova Condensed Bold"/>
                  <a:ea typeface="Arial Nova Condensed Bold"/>
                  <a:cs typeface="Arial Nova Condensed Bold"/>
                  <a:sym typeface="Arial Nova Condensed Bold"/>
                  <a:rtl val="true"/>
                </a:rPr>
                <a:t>تحتاجه</a:t>
              </a:r>
              <a:r>
                <a:rPr lang="ar-EG" sz="2400">
                  <a:solidFill>
                    <a:srgbClr val="000000"/>
                  </a:solidFill>
                  <a:latin typeface="Arial Nova Condensed"/>
                  <a:ea typeface="Arial Nova Condensed"/>
                  <a:cs typeface="Arial Nova Condensed"/>
                  <a:sym typeface="Arial Nova Condensed"/>
                  <a:rtl val="true"/>
                </a:rPr>
                <a:t>: نموذج المراقبة القانونية </a:t>
              </a:r>
            </a:p>
            <a:p>
              <a:pPr algn="r" rtl="true" marL="518160" indent="-259080" lvl="1">
                <a:lnSpc>
                  <a:spcPts val="3311"/>
                </a:lnSpc>
                <a:buFont typeface="Arial"/>
                <a:buChar char="•"/>
              </a:pPr>
              <a:r>
                <a:rPr lang="ar-EG" sz="2400">
                  <a:solidFill>
                    <a:srgbClr val="000000"/>
                  </a:solidFill>
                  <a:latin typeface="Arial Nova Condensed"/>
                  <a:ea typeface="Arial Nova Condensed"/>
                  <a:cs typeface="Arial Nova Condensed"/>
                  <a:sym typeface="Arial Nova Condensed"/>
                  <a:rtl val="true"/>
                </a:rPr>
                <a:t>دراسة الحالة </a:t>
              </a:r>
              <a:r>
                <a:rPr lang="en-US" sz="2400">
                  <a:solidFill>
                    <a:srgbClr val="000000"/>
                  </a:solidFill>
                  <a:latin typeface="Arial Nova Condensed"/>
                  <a:ea typeface="Arial Nova Condensed"/>
                  <a:cs typeface="Arial Nova Condensed"/>
                  <a:sym typeface="Arial Nova Condensed"/>
                </a:rPr>
                <a:t>١</a:t>
              </a:r>
              <a:r>
                <a:rPr lang="ar-EG" sz="2400">
                  <a:solidFill>
                    <a:srgbClr val="000000"/>
                  </a:solidFill>
                  <a:latin typeface="Arial Nova Condensed"/>
                  <a:ea typeface="Arial Nova Condensed"/>
                  <a:cs typeface="Arial Nova Condensed"/>
                  <a:sym typeface="Arial Nova Condensed"/>
                  <a:rtl val="true"/>
                </a:rPr>
                <a:t>: فتاة في الخامسة عشرة من عمرها تعرضت للاغتصاب على يد أحد أفراد المجتمع. وصلت القضية إلى الزعيم المحلي. بالتعاون مع زعيم ديني، يُجري الزعيمان جلسةً تُدعى فيها أسرة الضحية والجاني. يطلبان من الجاني إبلاغ الأسرة بالواقعة والزواج من الفتاة.</a:t>
              </a:r>
            </a:p>
            <a:p>
              <a:pPr algn="r" rtl="true" marL="518160" indent="-259080" lvl="1">
                <a:lnSpc>
                  <a:spcPts val="3311"/>
                </a:lnSpc>
                <a:buFont typeface="Arial"/>
                <a:buChar char="•"/>
              </a:pPr>
              <a:r>
                <a:rPr lang="ar-EG" sz="2400">
                  <a:solidFill>
                    <a:srgbClr val="000000"/>
                  </a:solidFill>
                  <a:latin typeface="Arial Nova Condensed"/>
                  <a:ea typeface="Arial Nova Condensed"/>
                  <a:cs typeface="Arial Nova Condensed"/>
                  <a:sym typeface="Arial Nova Condensed"/>
                  <a:rtl val="true"/>
                </a:rPr>
                <a:t>دراسة الحالة </a:t>
              </a:r>
              <a:r>
                <a:rPr lang="en-US" sz="2400">
                  <a:solidFill>
                    <a:srgbClr val="000000"/>
                  </a:solidFill>
                  <a:latin typeface="Arial Nova Condensed"/>
                  <a:ea typeface="Arial Nova Condensed"/>
                  <a:cs typeface="Arial Nova Condensed"/>
                  <a:sym typeface="Arial Nova Condensed"/>
                </a:rPr>
                <a:t>2</a:t>
              </a:r>
              <a:r>
                <a:rPr lang="ar-EG" sz="2400">
                  <a:solidFill>
                    <a:srgbClr val="000000"/>
                  </a:solidFill>
                  <a:latin typeface="Arial Nova Condensed"/>
                  <a:ea typeface="Arial Nova Condensed"/>
                  <a:cs typeface="Arial Nova Condensed"/>
                  <a:sym typeface="Arial Nova Condensed"/>
                  <a:rtl val="true"/>
                </a:rPr>
                <a:t>: طُلب من أرملة وأطفالها الثلاثة إعادة الأرض التي كانوا يزرعونها مع الزوج إلى عائلة الزوج </a:t>
              </a:r>
            </a:p>
            <a:p>
              <a:pPr algn="r" rtl="true" marL="518160" indent="-259080" lvl="1">
                <a:lnSpc>
                  <a:spcPts val="3311"/>
                </a:lnSpc>
                <a:buFont typeface="Arial"/>
                <a:buChar char="•"/>
              </a:pPr>
              <a:r>
                <a:rPr lang="ar-EG" sz="2400">
                  <a:solidFill>
                    <a:srgbClr val="000000"/>
                  </a:solidFill>
                  <a:latin typeface="Arial Nova Condensed"/>
                  <a:ea typeface="Arial Nova Condensed"/>
                  <a:cs typeface="Arial Nova Condensed"/>
                  <a:sym typeface="Arial Nova Condensed"/>
                  <a:rtl val="true"/>
                </a:rPr>
                <a:t>دراسة الحالة </a:t>
              </a:r>
              <a:r>
                <a:rPr lang="en-US" sz="2400">
                  <a:solidFill>
                    <a:srgbClr val="000000"/>
                  </a:solidFill>
                  <a:latin typeface="Arial Nova Condensed"/>
                  <a:ea typeface="Arial Nova Condensed"/>
                  <a:cs typeface="Arial Nova Condensed"/>
                  <a:sym typeface="Arial Nova Condensed"/>
                </a:rPr>
                <a:t>3</a:t>
              </a:r>
              <a:r>
                <a:rPr lang="ar-EG" sz="2400">
                  <a:solidFill>
                    <a:srgbClr val="000000"/>
                  </a:solidFill>
                  <a:latin typeface="Arial Nova Condensed"/>
                  <a:ea typeface="Arial Nova Condensed"/>
                  <a:cs typeface="Arial Nova Condensed"/>
                  <a:sym typeface="Arial Nova Condensed"/>
                  <a:rtl val="true"/>
                </a:rPr>
                <a:t>: عاد طفل جُنّد سابقًا من قِبل جماعة مسلحة إلى قريته. وبينما ترحب عائلته به، يشعر بعض أفراد المجتمع بالقلق، مشيرين إلى أنه ارتكب جرائم ضدهم. تُعقد محاكمة أمام شيوخ القرية، حيث طُلب منه مغادرة القرية. ويرغب آخرون في إرساله إلى مركز الشرطة لاعتقاله. </a:t>
              </a:r>
            </a:p>
            <a:p>
              <a:pPr algn="r" rtl="true" marL="0" indent="0" lvl="0">
                <a:lnSpc>
                  <a:spcPts val="2879"/>
                </a:lnSpc>
              </a:pPr>
            </a:p>
            <a:p>
              <a:pPr algn="r" rtl="true" marL="0" indent="0" lvl="0">
                <a:lnSpc>
                  <a:spcPts val="3311"/>
                </a:lnSpc>
              </a:pPr>
              <a:r>
                <a:rPr lang="ar-EG" b="true" sz="2400">
                  <a:solidFill>
                    <a:srgbClr val="F9B428"/>
                  </a:solidFill>
                  <a:latin typeface="Arial Nova Condensed Bold"/>
                  <a:ea typeface="Arial Nova Condensed Bold"/>
                  <a:cs typeface="Arial Nova Condensed Bold"/>
                  <a:sym typeface="Arial Nova Condensed Bold"/>
                  <a:rtl val="true"/>
                </a:rPr>
                <a:t>تعليمات:</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يقوم كل مشارك بتحليل السيناريو الخاص به، وملء الأداة لفهم أين لا يتطابق الإطار القانوني مع الممارسة. </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تعمل كل مجموعة على تحديد الفجوة ومناقشة الحلول لتحسين المراقبة القانونية وضمان اتباع القوانين بشكل فعال. </a:t>
              </a:r>
            </a:p>
          </p:txBody>
        </p:sp>
      </p:grpSp>
      <p:sp>
        <p:nvSpPr>
          <p:cNvPr name="Freeform 12" id="12"/>
          <p:cNvSpPr/>
          <p:nvPr/>
        </p:nvSpPr>
        <p:spPr>
          <a:xfrm flipH="false" flipV="false" rot="0">
            <a:off x="593920" y="399191"/>
            <a:ext cx="5818801" cy="2196597"/>
          </a:xfrm>
          <a:custGeom>
            <a:avLst/>
            <a:gdLst/>
            <a:ahLst/>
            <a:cxnLst/>
            <a:rect r="r" b="b" t="t" l="l"/>
            <a:pathLst>
              <a:path h="2196597" w="5818801">
                <a:moveTo>
                  <a:pt x="0" y="0"/>
                </a:moveTo>
                <a:lnTo>
                  <a:pt x="5818801" y="0"/>
                </a:lnTo>
                <a:lnTo>
                  <a:pt x="5818801" y="2196597"/>
                </a:lnTo>
                <a:lnTo>
                  <a:pt x="0" y="2196597"/>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637632" y="684588"/>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مراقبة الممارسة القانونية للعدالة الرسمية وغير الرسمية</a:t>
              </a:r>
            </a:p>
          </p:txBody>
        </p:sp>
      </p:grpSp>
      <p:grpSp>
        <p:nvGrpSpPr>
          <p:cNvPr name="Group 8" id="8"/>
          <p:cNvGrpSpPr/>
          <p:nvPr/>
        </p:nvGrpSpPr>
        <p:grpSpPr>
          <a:xfrm rot="0">
            <a:off x="1028700" y="2973310"/>
            <a:ext cx="16230600" cy="6867329"/>
            <a:chOff x="0" y="0"/>
            <a:chExt cx="21640800" cy="9156439"/>
          </a:xfrm>
        </p:grpSpPr>
        <p:sp>
          <p:nvSpPr>
            <p:cNvPr name="Freeform 9" id="9"/>
            <p:cNvSpPr/>
            <p:nvPr/>
          </p:nvSpPr>
          <p:spPr>
            <a:xfrm flipH="false" flipV="false" rot="0">
              <a:off x="0" y="0"/>
              <a:ext cx="21640800" cy="9156440"/>
            </a:xfrm>
            <a:custGeom>
              <a:avLst/>
              <a:gdLst/>
              <a:ahLst/>
              <a:cxnLst/>
              <a:rect r="r" b="b" t="t" l="l"/>
              <a:pathLst>
                <a:path h="9156440" w="21640800">
                  <a:moveTo>
                    <a:pt x="0" y="0"/>
                  </a:moveTo>
                  <a:lnTo>
                    <a:pt x="21640800" y="0"/>
                  </a:lnTo>
                  <a:lnTo>
                    <a:pt x="21640800" y="9156440"/>
                  </a:lnTo>
                  <a:lnTo>
                    <a:pt x="0" y="9156440"/>
                  </a:lnTo>
                  <a:close/>
                </a:path>
              </a:pathLst>
            </a:custGeom>
            <a:solidFill>
              <a:srgbClr val="000000">
                <a:alpha val="0"/>
              </a:srgbClr>
            </a:solidFill>
          </p:spPr>
        </p:sp>
        <p:sp>
          <p:nvSpPr>
            <p:cNvPr name="TextBox 10" id="10"/>
            <p:cNvSpPr txBox="true"/>
            <p:nvPr/>
          </p:nvSpPr>
          <p:spPr>
            <a:xfrm>
              <a:off x="0" y="-47625"/>
              <a:ext cx="21640800" cy="9204064"/>
            </a:xfrm>
            <a:prstGeom prst="rect">
              <a:avLst/>
            </a:prstGeom>
          </p:spPr>
          <p:txBody>
            <a:bodyPr anchor="t" rtlCol="false" tIns="0" lIns="0" bIns="0" rIns="0"/>
            <a:lstStyle/>
            <a:p>
              <a:pPr algn="just" rtl="true" marL="0" indent="0" lvl="0">
                <a:lnSpc>
                  <a:spcPts val="3439"/>
                </a:lnSpc>
              </a:pPr>
              <a:r>
                <a:rPr lang="ar-EG" b="true" sz="2492">
                  <a:solidFill>
                    <a:srgbClr val="F9B428"/>
                  </a:solidFill>
                  <a:latin typeface="Arial Nova Condensed Bold"/>
                  <a:ea typeface="Arial Nova Condensed Bold"/>
                  <a:cs typeface="Arial Nova Condensed Bold"/>
                  <a:sym typeface="Arial Nova Condensed Bold"/>
                  <a:rtl val="true"/>
                </a:rPr>
                <a:t>كيف؟  </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تنطبق الممارسات القانونية على كل من أنظمة العدالة الرسمية وغير الرسمية.</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تعمل أنظمة العدالة غير الرسمية - والتي يشار إليها غالبًا باسم الأنظمة "التقليدية" أو "الأصلية" أو "العرفية" أو "غير التابعة للدولة" - على حل النزاعات خارج إطار القضاء الرسمي.</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وتشتمل هذه الأنظمة على وسطاء محايدين من أطراف ثالثة ليسوا جزءًا من القضاء، ويستخدمون إجراءات غير منصوص عليها في القانون.</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تشمل أنظمة العدالة غير الرسمية القوانين والممارسات والهياكل التقليدية والعرفية التي تستخدم آليات بديلة لحل النزاعات.</a:t>
              </a:r>
            </a:p>
            <a:p>
              <a:pPr algn="just" rtl="true" marL="0" indent="0" lvl="0">
                <a:lnSpc>
                  <a:spcPts val="3439"/>
                </a:lnSpc>
              </a:pPr>
              <a:r>
                <a:rPr lang="ar-EG" b="true" sz="2492">
                  <a:solidFill>
                    <a:srgbClr val="F9B428"/>
                  </a:solidFill>
                  <a:latin typeface="Arial Nova Condensed Bold"/>
                  <a:ea typeface="Arial Nova Condensed Bold"/>
                  <a:cs typeface="Arial Nova Condensed Bold"/>
                  <a:sym typeface="Arial Nova Condensed Bold"/>
                  <a:rtl val="true"/>
                </a:rPr>
                <a:t>لماذا تعتبر العدالة غير الرسمية مهمة؟</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في الدول التي تمر بمرحلة ما بعد الصراع، تتعايش أنظمة العدالة الرسمية وغير الرسمية، مما يوفر للمجتمعات الضعيفة مسارات متعددة للعدالة.</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غالبًا ما تكون أنظمة العدالة غير الرسمية أكثر سهولة في الوصول إليها بالنسبة للمجتمعات المهمشة، مثل اللاجئين، وخاصة في حالات الطوارئ.</a:t>
              </a:r>
            </a:p>
            <a:p>
              <a:pPr algn="just" rtl="true" marL="0" indent="0" lvl="0">
                <a:lnSpc>
                  <a:spcPts val="3439"/>
                </a:lnSpc>
              </a:pPr>
              <a:r>
                <a:rPr lang="ar-EG" b="true" sz="2492">
                  <a:solidFill>
                    <a:srgbClr val="F9B428"/>
                  </a:solidFill>
                  <a:latin typeface="Arial Nova Condensed Bold"/>
                  <a:ea typeface="Arial Nova Condensed Bold"/>
                  <a:cs typeface="Arial Nova Condensed Bold"/>
                  <a:sym typeface="Arial Nova Condensed Bold"/>
                  <a:rtl val="true"/>
                </a:rPr>
                <a:t>ممارسات المراقبة في كلا النظامين:</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يحتاج المساعدون القانونيون إلى فهم العمليات وأدوار أصحاب المصلحة في العدالة في كل من الأنظمة الرسمية وغير الرسمية.</a:t>
              </a:r>
            </a:p>
            <a:p>
              <a:pPr algn="just" rtl="true" marL="0" indent="0" lvl="0">
                <a:lnSpc>
                  <a:spcPts val="3439"/>
                </a:lnSpc>
              </a:pPr>
              <a:r>
                <a:rPr lang="ar-EG" sz="2492">
                  <a:solidFill>
                    <a:srgbClr val="000000"/>
                  </a:solidFill>
                  <a:latin typeface="Arial Nova Condensed"/>
                  <a:ea typeface="Arial Nova Condensed"/>
                  <a:cs typeface="Arial Nova Condensed"/>
                  <a:sym typeface="Arial Nova Condensed"/>
                  <a:rtl val="true"/>
                </a:rPr>
                <a:t>قد يكون المساعدون القانونيون أكثر دراية بالقوانين غير الرسمية، ولكن عند مراقبة الأنظمة القانونية الرسمية، يجب عليهم التركيز على المسائل التي تم تدريبهم عليها وأن يكون لديهم فهم واضح للقانون</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TextBox 5" id="5"/>
          <p:cNvSpPr txBox="true"/>
          <p:nvPr/>
        </p:nvSpPr>
        <p:spPr>
          <a:xfrm rot="0">
            <a:off x="5721878" y="796467"/>
            <a:ext cx="5421077" cy="1077596"/>
          </a:xfrm>
          <a:prstGeom prst="rect">
            <a:avLst/>
          </a:prstGeom>
        </p:spPr>
        <p:txBody>
          <a:bodyPr anchor="t" rtlCol="false" tIns="0" lIns="0" bIns="0" rIns="0">
            <a:spAutoFit/>
          </a:bodyPr>
          <a:lstStyle/>
          <a:p>
            <a:pPr algn="r" rtl="true" marL="0" indent="0" lvl="0">
              <a:lnSpc>
                <a:spcPts val="8240"/>
              </a:lnSpc>
            </a:pPr>
            <a:r>
              <a:rPr lang="ar-EG" b="true" sz="8000">
                <a:solidFill>
                  <a:srgbClr val="004AAD"/>
                </a:solidFill>
                <a:latin typeface="Arial Nova Condensed Bold"/>
                <a:ea typeface="Arial Nova Condensed Bold"/>
                <a:cs typeface="Arial Nova Condensed Bold"/>
                <a:sym typeface="Arial Nova Condensed Bold"/>
                <a:rtl val="true"/>
              </a:rPr>
              <a:t>الأهداف</a:t>
            </a:r>
          </a:p>
        </p:txBody>
      </p:sp>
      <p:grpSp>
        <p:nvGrpSpPr>
          <p:cNvPr name="Group 6" id="6"/>
          <p:cNvGrpSpPr/>
          <p:nvPr/>
        </p:nvGrpSpPr>
        <p:grpSpPr>
          <a:xfrm rot="0">
            <a:off x="633094" y="4036237"/>
            <a:ext cx="5388446" cy="5222063"/>
            <a:chOff x="0" y="0"/>
            <a:chExt cx="1419179" cy="1375358"/>
          </a:xfrm>
        </p:grpSpPr>
        <p:sp>
          <p:nvSpPr>
            <p:cNvPr name="Freeform 7" id="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8" id="8"/>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9" id="9"/>
          <p:cNvGrpSpPr/>
          <p:nvPr/>
        </p:nvGrpSpPr>
        <p:grpSpPr>
          <a:xfrm rot="0">
            <a:off x="6449777" y="4036237"/>
            <a:ext cx="5388446" cy="5222063"/>
            <a:chOff x="0" y="0"/>
            <a:chExt cx="1419179" cy="1375358"/>
          </a:xfrm>
        </p:grpSpPr>
        <p:sp>
          <p:nvSpPr>
            <p:cNvPr name="Freeform 10" id="10"/>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1" id="11"/>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12" id="12"/>
          <p:cNvGrpSpPr/>
          <p:nvPr/>
        </p:nvGrpSpPr>
        <p:grpSpPr>
          <a:xfrm rot="0">
            <a:off x="12266461" y="4036237"/>
            <a:ext cx="5388446" cy="5222063"/>
            <a:chOff x="0" y="0"/>
            <a:chExt cx="1419179" cy="1375358"/>
          </a:xfrm>
        </p:grpSpPr>
        <p:sp>
          <p:nvSpPr>
            <p:cNvPr name="Freeform 13" id="13"/>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4" id="14"/>
            <p:cNvSpPr txBox="true"/>
            <p:nvPr/>
          </p:nvSpPr>
          <p:spPr>
            <a:xfrm>
              <a:off x="0" y="-38100"/>
              <a:ext cx="1419179" cy="1413458"/>
            </a:xfrm>
            <a:prstGeom prst="rect">
              <a:avLst/>
            </a:prstGeom>
          </p:spPr>
          <p:txBody>
            <a:bodyPr anchor="ctr" rtlCol="false" tIns="50800" lIns="50800" bIns="50800" rIns="50800"/>
            <a:lstStyle/>
            <a:p>
              <a:pPr algn="ctr" rtl="true">
                <a:lnSpc>
                  <a:spcPts val="2659"/>
                </a:lnSpc>
              </a:pPr>
            </a:p>
          </p:txBody>
        </p:sp>
      </p:grpSp>
      <p:grpSp>
        <p:nvGrpSpPr>
          <p:cNvPr name="Group 15" id="15"/>
          <p:cNvGrpSpPr/>
          <p:nvPr/>
        </p:nvGrpSpPr>
        <p:grpSpPr>
          <a:xfrm rot="0">
            <a:off x="1769884" y="2493187"/>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Freeform 18" id="18"/>
          <p:cNvSpPr/>
          <p:nvPr/>
        </p:nvSpPr>
        <p:spPr>
          <a:xfrm flipH="false" flipV="false" rot="0">
            <a:off x="1948007" y="3019677"/>
            <a:ext cx="2729855" cy="2033121"/>
          </a:xfrm>
          <a:custGeom>
            <a:avLst/>
            <a:gdLst/>
            <a:ahLst/>
            <a:cxnLst/>
            <a:rect r="r" b="b" t="t" l="l"/>
            <a:pathLst>
              <a:path h="2033121" w="2729855">
                <a:moveTo>
                  <a:pt x="0" y="0"/>
                </a:moveTo>
                <a:lnTo>
                  <a:pt x="2729854" y="0"/>
                </a:lnTo>
                <a:lnTo>
                  <a:pt x="2729854" y="2033120"/>
                </a:lnTo>
                <a:lnTo>
                  <a:pt x="0" y="2033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7586568" y="2493187"/>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Freeform 22" id="22"/>
          <p:cNvSpPr/>
          <p:nvPr/>
        </p:nvSpPr>
        <p:spPr>
          <a:xfrm flipH="false" flipV="false" rot="0">
            <a:off x="7901956" y="2951207"/>
            <a:ext cx="2484087" cy="2170061"/>
          </a:xfrm>
          <a:custGeom>
            <a:avLst/>
            <a:gdLst/>
            <a:ahLst/>
            <a:cxnLst/>
            <a:rect r="r" b="b" t="t" l="l"/>
            <a:pathLst>
              <a:path h="2170061" w="2484087">
                <a:moveTo>
                  <a:pt x="0" y="0"/>
                </a:moveTo>
                <a:lnTo>
                  <a:pt x="2484088" y="0"/>
                </a:lnTo>
                <a:lnTo>
                  <a:pt x="2484088" y="2170061"/>
                </a:lnTo>
                <a:lnTo>
                  <a:pt x="0" y="2170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13528964" y="2493187"/>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rtl="true">
                <a:lnSpc>
                  <a:spcPts val="2659"/>
                </a:lnSpc>
              </a:pPr>
            </a:p>
          </p:txBody>
        </p:sp>
      </p:grpSp>
      <p:sp>
        <p:nvSpPr>
          <p:cNvPr name="TextBox 26" id="26"/>
          <p:cNvSpPr txBox="true"/>
          <p:nvPr/>
        </p:nvSpPr>
        <p:spPr>
          <a:xfrm rot="0">
            <a:off x="1313539" y="5578817"/>
            <a:ext cx="3998790" cy="2184527"/>
          </a:xfrm>
          <a:prstGeom prst="rect">
            <a:avLst/>
          </a:prstGeom>
        </p:spPr>
        <p:txBody>
          <a:bodyPr anchor="t" rtlCol="false" tIns="0" lIns="0" bIns="0" rIns="0">
            <a:spAutoFit/>
          </a:bodyPr>
          <a:lstStyle/>
          <a:p>
            <a:pPr algn="ctr" rtl="true" marL="0" indent="0" lvl="0">
              <a:lnSpc>
                <a:spcPts val="2884"/>
              </a:lnSpc>
            </a:pPr>
            <a:r>
              <a:rPr lang="ar-EG" b="true" sz="2800">
                <a:solidFill>
                  <a:srgbClr val="004AAD"/>
                </a:solidFill>
                <a:latin typeface="Arial Nova Condensed Bold"/>
                <a:ea typeface="Arial Nova Condensed Bold"/>
                <a:cs typeface="Arial Nova Condensed Bold"/>
                <a:sym typeface="Arial Nova Condensed Bold"/>
                <a:rtl val="true"/>
              </a:rPr>
              <a:t>تطوير فهم شامل للرصد القانوني ودوره في تشكيل القانون. تحديد التحديات الرئيسية وأفضل الممارسات في تنفيذ برامج الرصد القانوني.</a:t>
            </a:r>
          </a:p>
        </p:txBody>
      </p:sp>
      <p:sp>
        <p:nvSpPr>
          <p:cNvPr name="TextBox 27" id="27"/>
          <p:cNvSpPr txBox="true"/>
          <p:nvPr/>
        </p:nvSpPr>
        <p:spPr>
          <a:xfrm rot="0">
            <a:off x="7116280" y="5787915"/>
            <a:ext cx="4026675" cy="1098677"/>
          </a:xfrm>
          <a:prstGeom prst="rect">
            <a:avLst/>
          </a:prstGeom>
        </p:spPr>
        <p:txBody>
          <a:bodyPr anchor="t" rtlCol="false" tIns="0" lIns="0" bIns="0" rIns="0">
            <a:spAutoFit/>
          </a:bodyPr>
          <a:lstStyle/>
          <a:p>
            <a:pPr algn="ctr" rtl="true" marL="0" indent="0" lvl="0">
              <a:lnSpc>
                <a:spcPts val="2884"/>
              </a:lnSpc>
            </a:pPr>
            <a:r>
              <a:rPr lang="ar-EG" b="true" sz="2800">
                <a:solidFill>
                  <a:srgbClr val="004AAD"/>
                </a:solidFill>
                <a:latin typeface="Arial Nova Condensed Bold"/>
                <a:ea typeface="Arial Nova Condensed Bold"/>
                <a:cs typeface="Arial Nova Condensed Bold"/>
                <a:sym typeface="Arial Nova Condensed Bold"/>
                <a:rtl val="true"/>
              </a:rPr>
              <a:t>اكتشاف </a:t>
            </a:r>
            <a:r>
              <a:rPr lang="ar-EG" b="true" sz="2800">
                <a:solidFill>
                  <a:srgbClr val="004AAD"/>
                </a:solidFill>
                <a:latin typeface="Arial Nova Condensed Bold"/>
                <a:ea typeface="Arial Nova Condensed Bold"/>
                <a:cs typeface="Arial Nova Condensed Bold"/>
                <a:sym typeface="Arial Nova Condensed Bold"/>
                <a:rtl val="true"/>
              </a:rPr>
              <a:t>أنواع المراقبة القانونية المختلفة وأغراضها المحددة.</a:t>
            </a:r>
          </a:p>
        </p:txBody>
      </p:sp>
      <p:sp>
        <p:nvSpPr>
          <p:cNvPr name="TextBox 28" id="28"/>
          <p:cNvSpPr txBox="true"/>
          <p:nvPr/>
        </p:nvSpPr>
        <p:spPr>
          <a:xfrm rot="0">
            <a:off x="12549367" y="5994226"/>
            <a:ext cx="4837016" cy="1098677"/>
          </a:xfrm>
          <a:prstGeom prst="rect">
            <a:avLst/>
          </a:prstGeom>
        </p:spPr>
        <p:txBody>
          <a:bodyPr anchor="t" rtlCol="false" tIns="0" lIns="0" bIns="0" rIns="0">
            <a:spAutoFit/>
          </a:bodyPr>
          <a:lstStyle/>
          <a:p>
            <a:pPr algn="ctr" rtl="true" marL="0" indent="0" lvl="0">
              <a:lnSpc>
                <a:spcPts val="2884"/>
              </a:lnSpc>
            </a:pPr>
            <a:r>
              <a:rPr lang="ar-EG" b="true" sz="2800">
                <a:solidFill>
                  <a:srgbClr val="004AAD"/>
                </a:solidFill>
                <a:latin typeface="Arial Nova Condensed Bold"/>
                <a:ea typeface="Arial Nova Condensed Bold"/>
                <a:cs typeface="Arial Nova Condensed Bold"/>
                <a:sym typeface="Arial Nova Condensed Bold"/>
                <a:rtl val="true"/>
              </a:rPr>
              <a:t>فهم </a:t>
            </a:r>
            <a:r>
              <a:rPr lang="ar-EG" b="true" sz="2800">
                <a:solidFill>
                  <a:srgbClr val="004AAD"/>
                </a:solidFill>
                <a:latin typeface="Arial Nova Condensed Bold"/>
                <a:ea typeface="Arial Nova Condensed Bold"/>
                <a:cs typeface="Arial Nova Condensed Bold"/>
                <a:sym typeface="Arial Nova Condensed Bold"/>
                <a:rtl val="true"/>
              </a:rPr>
              <a:t>كيفية مساهمة الحلول القائمة على البيانات في تعزيز فعالية المراقبة القانونية.</a:t>
            </a:r>
          </a:p>
        </p:txBody>
      </p:sp>
      <p:sp>
        <p:nvSpPr>
          <p:cNvPr name="Freeform 29" id="29"/>
          <p:cNvSpPr/>
          <p:nvPr/>
        </p:nvSpPr>
        <p:spPr>
          <a:xfrm flipH="false" flipV="false" rot="0">
            <a:off x="13656456" y="2951207"/>
            <a:ext cx="2831117" cy="2276858"/>
          </a:xfrm>
          <a:custGeom>
            <a:avLst/>
            <a:gdLst/>
            <a:ahLst/>
            <a:cxnLst/>
            <a:rect r="r" b="b" t="t" l="l"/>
            <a:pathLst>
              <a:path h="2276858" w="2831117">
                <a:moveTo>
                  <a:pt x="0" y="0"/>
                </a:moveTo>
                <a:lnTo>
                  <a:pt x="2831117" y="0"/>
                </a:lnTo>
                <a:lnTo>
                  <a:pt x="2831117" y="2276858"/>
                </a:lnTo>
                <a:lnTo>
                  <a:pt x="0" y="22768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28782" y="714162"/>
            <a:ext cx="16352602" cy="1243496"/>
            <a:chOff x="0" y="0"/>
            <a:chExt cx="21803469" cy="1657995"/>
          </a:xfrm>
        </p:grpSpPr>
        <p:sp>
          <p:nvSpPr>
            <p:cNvPr name="Freeform 6" id="6"/>
            <p:cNvSpPr/>
            <p:nvPr/>
          </p:nvSpPr>
          <p:spPr>
            <a:xfrm flipH="false" flipV="false" rot="0">
              <a:off x="0" y="0"/>
              <a:ext cx="21803469" cy="1657995"/>
            </a:xfrm>
            <a:custGeom>
              <a:avLst/>
              <a:gdLst/>
              <a:ahLst/>
              <a:cxnLst/>
              <a:rect r="r" b="b" t="t" l="l"/>
              <a:pathLst>
                <a:path h="1657995" w="21803469">
                  <a:moveTo>
                    <a:pt x="0" y="0"/>
                  </a:moveTo>
                  <a:lnTo>
                    <a:pt x="21803469" y="0"/>
                  </a:lnTo>
                  <a:lnTo>
                    <a:pt x="21803469" y="1657995"/>
                  </a:lnTo>
                  <a:lnTo>
                    <a:pt x="0" y="1657995"/>
                  </a:lnTo>
                  <a:close/>
                </a:path>
              </a:pathLst>
            </a:custGeom>
            <a:solidFill>
              <a:srgbClr val="000000">
                <a:alpha val="0"/>
              </a:srgbClr>
            </a:solidFill>
          </p:spPr>
        </p:sp>
        <p:sp>
          <p:nvSpPr>
            <p:cNvPr name="TextBox 7" id="7"/>
            <p:cNvSpPr txBox="true"/>
            <p:nvPr/>
          </p:nvSpPr>
          <p:spPr>
            <a:xfrm>
              <a:off x="0" y="-200025"/>
              <a:ext cx="21803469" cy="1858020"/>
            </a:xfrm>
            <a:prstGeom prst="rect">
              <a:avLst/>
            </a:prstGeom>
          </p:spPr>
          <p:txBody>
            <a:bodyPr anchor="t" rtlCol="false" tIns="0" lIns="0" bIns="0" rIns="0"/>
            <a:lstStyle/>
            <a:p>
              <a:pPr algn="r" rtl="true" marL="0" indent="0" lvl="0">
                <a:lnSpc>
                  <a:spcPts val="10499"/>
                </a:lnSpc>
              </a:pPr>
              <a:r>
                <a:rPr lang="ar-EG" b="true" sz="6999">
                  <a:solidFill>
                    <a:srgbClr val="4E5FA7"/>
                  </a:solidFill>
                  <a:latin typeface="Arial Nova Condensed Bold"/>
                  <a:ea typeface="Arial Nova Condensed Bold"/>
                  <a:cs typeface="Arial Nova Condensed Bold"/>
                  <a:sym typeface="Arial Nova Condensed Bold"/>
                  <a:rtl val="true"/>
                </a:rPr>
                <a:t>النشاط </a:t>
              </a:r>
              <a:r>
                <a:rPr lang="en-US" b="true" sz="6999">
                  <a:solidFill>
                    <a:srgbClr val="4E5FA7"/>
                  </a:solidFill>
                  <a:latin typeface="Arial Nova Condensed Bold"/>
                  <a:ea typeface="Arial Nova Condensed Bold"/>
                  <a:cs typeface="Arial Nova Condensed Bold"/>
                  <a:sym typeface="Arial Nova Condensed Bold"/>
                </a:rPr>
                <a:t>4</a:t>
              </a:r>
              <a:r>
                <a:rPr lang="ar-EG" b="true" sz="6999">
                  <a:solidFill>
                    <a:srgbClr val="4E5FA7"/>
                  </a:solidFill>
                  <a:latin typeface="Arial Nova Condensed Bold"/>
                  <a:ea typeface="Arial Nova Condensed Bold"/>
                  <a:cs typeface="Arial Nova Condensed Bold"/>
                  <a:sym typeface="Arial Nova Condensed Bold"/>
                  <a:rtl val="true"/>
                </a:rPr>
                <a:t>: مراقبة العدالة غير الرسمية</a:t>
              </a:r>
            </a:p>
          </p:txBody>
        </p:sp>
      </p:grpSp>
      <p:grpSp>
        <p:nvGrpSpPr>
          <p:cNvPr name="Group 8" id="8"/>
          <p:cNvGrpSpPr/>
          <p:nvPr/>
        </p:nvGrpSpPr>
        <p:grpSpPr>
          <a:xfrm rot="0">
            <a:off x="357782" y="2121787"/>
            <a:ext cx="16901518" cy="5952583"/>
            <a:chOff x="0" y="0"/>
            <a:chExt cx="22535357" cy="7936778"/>
          </a:xfrm>
        </p:grpSpPr>
        <p:sp>
          <p:nvSpPr>
            <p:cNvPr name="Freeform 9" id="9"/>
            <p:cNvSpPr/>
            <p:nvPr/>
          </p:nvSpPr>
          <p:spPr>
            <a:xfrm flipH="false" flipV="false" rot="0">
              <a:off x="19981" y="16256"/>
              <a:ext cx="22495432" cy="7904257"/>
            </a:xfrm>
            <a:custGeom>
              <a:avLst/>
              <a:gdLst/>
              <a:ahLst/>
              <a:cxnLst/>
              <a:rect r="r" b="b" t="t" l="l"/>
              <a:pathLst>
                <a:path h="7904257" w="22495432">
                  <a:moveTo>
                    <a:pt x="0" y="0"/>
                  </a:moveTo>
                  <a:lnTo>
                    <a:pt x="22495432" y="0"/>
                  </a:lnTo>
                  <a:lnTo>
                    <a:pt x="22495432" y="7904257"/>
                  </a:lnTo>
                  <a:lnTo>
                    <a:pt x="0" y="7904257"/>
                  </a:lnTo>
                  <a:close/>
                </a:path>
              </a:pathLst>
            </a:custGeom>
            <a:solidFill>
              <a:srgbClr val="FFFFFF"/>
            </a:solidFill>
          </p:spPr>
        </p:sp>
        <p:sp>
          <p:nvSpPr>
            <p:cNvPr name="Freeform 10" id="10"/>
            <p:cNvSpPr/>
            <p:nvPr/>
          </p:nvSpPr>
          <p:spPr>
            <a:xfrm flipH="false" flipV="false" rot="0">
              <a:off x="0" y="0"/>
              <a:ext cx="22535392" cy="7936770"/>
            </a:xfrm>
            <a:custGeom>
              <a:avLst/>
              <a:gdLst/>
              <a:ahLst/>
              <a:cxnLst/>
              <a:rect r="r" b="b" t="t" l="l"/>
              <a:pathLst>
                <a:path h="7936770" w="22535392">
                  <a:moveTo>
                    <a:pt x="19981" y="0"/>
                  </a:moveTo>
                  <a:lnTo>
                    <a:pt x="22515413" y="0"/>
                  </a:lnTo>
                  <a:cubicBezTo>
                    <a:pt x="22526468" y="0"/>
                    <a:pt x="22535392" y="7261"/>
                    <a:pt x="22535392" y="16256"/>
                  </a:cubicBezTo>
                  <a:lnTo>
                    <a:pt x="22535392" y="7920513"/>
                  </a:lnTo>
                  <a:cubicBezTo>
                    <a:pt x="22535392" y="7929509"/>
                    <a:pt x="22526468" y="7936770"/>
                    <a:pt x="22515413" y="7936770"/>
                  </a:cubicBezTo>
                  <a:lnTo>
                    <a:pt x="19981" y="7936770"/>
                  </a:lnTo>
                  <a:cubicBezTo>
                    <a:pt x="8925" y="7936770"/>
                    <a:pt x="0" y="7929509"/>
                    <a:pt x="0" y="7920513"/>
                  </a:cubicBezTo>
                  <a:lnTo>
                    <a:pt x="0" y="16256"/>
                  </a:lnTo>
                  <a:cubicBezTo>
                    <a:pt x="0" y="7261"/>
                    <a:pt x="8925" y="0"/>
                    <a:pt x="19981" y="0"/>
                  </a:cubicBezTo>
                  <a:moveTo>
                    <a:pt x="19981" y="32512"/>
                  </a:moveTo>
                  <a:lnTo>
                    <a:pt x="19981" y="16256"/>
                  </a:lnTo>
                  <a:lnTo>
                    <a:pt x="39963" y="16256"/>
                  </a:lnTo>
                  <a:lnTo>
                    <a:pt x="39963" y="7920513"/>
                  </a:lnTo>
                  <a:lnTo>
                    <a:pt x="19981" y="7920513"/>
                  </a:lnTo>
                  <a:lnTo>
                    <a:pt x="19981" y="7904258"/>
                  </a:lnTo>
                  <a:lnTo>
                    <a:pt x="22515413" y="7904258"/>
                  </a:lnTo>
                  <a:lnTo>
                    <a:pt x="22515413" y="7920513"/>
                  </a:lnTo>
                  <a:lnTo>
                    <a:pt x="22495432" y="7920513"/>
                  </a:lnTo>
                  <a:lnTo>
                    <a:pt x="22495432" y="16256"/>
                  </a:lnTo>
                  <a:lnTo>
                    <a:pt x="22515413" y="16256"/>
                  </a:lnTo>
                  <a:lnTo>
                    <a:pt x="22515413" y="32512"/>
                  </a:lnTo>
                  <a:lnTo>
                    <a:pt x="19981" y="32512"/>
                  </a:lnTo>
                  <a:close/>
                </a:path>
              </a:pathLst>
            </a:custGeom>
            <a:solidFill>
              <a:srgbClr val="FFFFFF"/>
            </a:solidFill>
          </p:spPr>
        </p:sp>
        <p:sp>
          <p:nvSpPr>
            <p:cNvPr name="TextBox 11" id="11"/>
            <p:cNvSpPr txBox="true"/>
            <p:nvPr/>
          </p:nvSpPr>
          <p:spPr>
            <a:xfrm>
              <a:off x="0" y="-47625"/>
              <a:ext cx="22535357" cy="7984403"/>
            </a:xfrm>
            <a:prstGeom prst="rect">
              <a:avLst/>
            </a:prstGeom>
          </p:spPr>
          <p:txBody>
            <a:bodyPr anchor="t" rtlCol="false" tIns="50800" lIns="50800" bIns="50800" rIns="50800"/>
            <a:lstStyle/>
            <a:p>
              <a:pPr algn="r" rtl="true" marL="0" indent="0" lvl="0">
                <a:lnSpc>
                  <a:spcPts val="3311"/>
                </a:lnSpc>
              </a:pPr>
              <a:r>
                <a:rPr lang="ar-EG" b="true" sz="2400">
                  <a:solidFill>
                    <a:srgbClr val="F9B428"/>
                  </a:solidFill>
                  <a:latin typeface="Arial Nova Condensed Bold"/>
                  <a:ea typeface="Arial Nova Condensed Bold"/>
                  <a:cs typeface="Arial Nova Condensed Bold"/>
                  <a:sym typeface="Arial Nova Condensed Bold"/>
                  <a:rtl val="true"/>
                </a:rPr>
                <a:t>النشاط: من يفعل ماذا وأين؟                                                      </a:t>
              </a:r>
            </a:p>
            <a:p>
              <a:pPr algn="r" rtl="true" marL="0" indent="0" lvl="0">
                <a:lnSpc>
                  <a:spcPts val="3311"/>
                </a:lnSpc>
              </a:pPr>
            </a:p>
            <a:p>
              <a:pPr algn="r" rtl="true" marL="0" indent="0" lvl="0">
                <a:lnSpc>
                  <a:spcPts val="3311"/>
                </a:lnSpc>
              </a:pPr>
              <a:r>
                <a:rPr lang="ar-EG" b="true" sz="2400">
                  <a:solidFill>
                    <a:srgbClr val="000000"/>
                  </a:solidFill>
                  <a:latin typeface="Arial Nova Condensed Bold"/>
                  <a:ea typeface="Arial Nova Condensed Bold"/>
                  <a:cs typeface="Arial Nova Condensed Bold"/>
                  <a:sym typeface="Arial Nova Condensed Bold"/>
                  <a:rtl val="true"/>
                </a:rPr>
                <a:t>الوقت</a:t>
              </a:r>
              <a:r>
                <a:rPr lang="ar-EG" sz="2400">
                  <a:solidFill>
                    <a:srgbClr val="000000"/>
                  </a:solidFill>
                  <a:latin typeface="Arial Nova Condensed"/>
                  <a:ea typeface="Arial Nova Condensed"/>
                  <a:cs typeface="Arial Nova Condensed"/>
                  <a:sym typeface="Arial Nova Condensed"/>
                  <a:rtl val="true"/>
                </a:rPr>
                <a:t>: </a:t>
              </a:r>
              <a:r>
                <a:rPr lang="en-US" sz="2400">
                  <a:solidFill>
                    <a:srgbClr val="000000"/>
                  </a:solidFill>
                  <a:latin typeface="Arial Nova Condensed"/>
                  <a:ea typeface="Arial Nova Condensed"/>
                  <a:cs typeface="Arial Nova Condensed"/>
                  <a:sym typeface="Arial Nova Condensed"/>
                </a:rPr>
                <a:t>15</a:t>
              </a:r>
              <a:r>
                <a:rPr lang="ar-EG" sz="2400">
                  <a:solidFill>
                    <a:srgbClr val="000000"/>
                  </a:solidFill>
                  <a:latin typeface="Arial Nova Condensed"/>
                  <a:ea typeface="Arial Nova Condensed"/>
                  <a:cs typeface="Arial Nova Condensed"/>
                  <a:sym typeface="Arial Nova Condensed"/>
                  <a:rtl val="true"/>
                </a:rPr>
                <a:t> دقيقة</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 </a:t>
              </a:r>
              <a:r>
                <a:rPr lang="ar-EG" b="true" sz="2400">
                  <a:solidFill>
                    <a:srgbClr val="000000"/>
                  </a:solidFill>
                  <a:latin typeface="Arial Nova Condensed Bold"/>
                  <a:ea typeface="Arial Nova Condensed Bold"/>
                  <a:cs typeface="Arial Nova Condensed Bold"/>
                  <a:sym typeface="Arial Nova Condensed Bold"/>
                  <a:rtl val="true"/>
                </a:rPr>
                <a:t>الهدف</a:t>
              </a:r>
              <a:r>
                <a:rPr lang="ar-EG" sz="2400">
                  <a:solidFill>
                    <a:srgbClr val="000000"/>
                  </a:solidFill>
                  <a:latin typeface="Arial Nova Condensed"/>
                  <a:ea typeface="Arial Nova Condensed"/>
                  <a:cs typeface="Arial Nova Condensed"/>
                  <a:sym typeface="Arial Nova Condensed"/>
                  <a:rtl val="true"/>
                </a:rPr>
                <a:t>: استكشاف الأدوار داخل أنظمة العدالة غير الرسمية وكيف يمكن للمساعدين القانونيين مراقبة الممارسة القانونية. </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 قم بتقديم تعريف موجز لأنظمة العدالة غير الرسمية، مع تقديم مثالين (في النشرة)</a:t>
              </a:r>
            </a:p>
            <a:p>
              <a:pPr algn="r" rtl="true" marL="0" indent="0" lvl="0">
                <a:lnSpc>
                  <a:spcPts val="3311"/>
                </a:lnSpc>
              </a:pP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تعليمات</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تمرين رسم الخرائط (</a:t>
              </a:r>
              <a:r>
                <a:rPr lang="en-US" sz="2400">
                  <a:solidFill>
                    <a:srgbClr val="000000"/>
                  </a:solidFill>
                  <a:latin typeface="Arial Nova Condensed"/>
                  <a:ea typeface="Arial Nova Condensed"/>
                  <a:cs typeface="Arial Nova Condensed"/>
                  <a:sym typeface="Arial Nova Condensed"/>
                </a:rPr>
                <a:t>5</a:t>
              </a:r>
              <a:r>
                <a:rPr lang="ar-EG" sz="2400">
                  <a:solidFill>
                    <a:srgbClr val="000000"/>
                  </a:solidFill>
                  <a:latin typeface="Arial Nova Condensed"/>
                  <a:ea typeface="Arial Nova Condensed"/>
                  <a:cs typeface="Arial Nova Condensed"/>
                  <a:sym typeface="Arial Nova Condensed"/>
                  <a:rtl val="true"/>
                </a:rPr>
                <a:t> دقائق): في أزواج أو مجموعات صغيرة، يرسم المشاركون بسرعة خريطة بسيطة لمثال واحد تمت مشاركته، ويجيبون على:</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من هم المشاركون في النظام؟</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ما هي الأدوار التي يلعبونها؟</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أين يحدث ذلك؟</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مناقشة: </a:t>
              </a:r>
            </a:p>
            <a:p>
              <a:pPr algn="r" rtl="true" marL="0" indent="0" lvl="0">
                <a:lnSpc>
                  <a:spcPts val="3311"/>
                </a:lnSpc>
              </a:pPr>
              <a:r>
                <a:rPr lang="ar-EG" sz="2400">
                  <a:solidFill>
                    <a:srgbClr val="000000"/>
                  </a:solidFill>
                  <a:latin typeface="Arial Nova Condensed"/>
                  <a:ea typeface="Arial Nova Condensed"/>
                  <a:cs typeface="Arial Nova Condensed"/>
                  <a:sym typeface="Arial Nova Condensed"/>
                  <a:rtl val="true"/>
                </a:rPr>
                <a:t>ما هي الأسئلة التي يمكن للمساعدين القانونيين طرحها لمراقبة الممارسة القانونية في هذا النظام؟ (على سبيل المثال، "كيف تُتخذ القرارات؟" "من يضمن العدالة؟")</a:t>
              </a:r>
            </a:p>
          </p:txBody>
        </p:sp>
      </p:grpSp>
      <p:sp>
        <p:nvSpPr>
          <p:cNvPr name="Freeform 12" id="12"/>
          <p:cNvSpPr/>
          <p:nvPr/>
        </p:nvSpPr>
        <p:spPr>
          <a:xfrm flipH="false" flipV="false" rot="0">
            <a:off x="0" y="7564117"/>
            <a:ext cx="6941092" cy="2620262"/>
          </a:xfrm>
          <a:custGeom>
            <a:avLst/>
            <a:gdLst/>
            <a:ahLst/>
            <a:cxnLst/>
            <a:rect r="r" b="b" t="t" l="l"/>
            <a:pathLst>
              <a:path h="2620262" w="6941092">
                <a:moveTo>
                  <a:pt x="0" y="0"/>
                </a:moveTo>
                <a:lnTo>
                  <a:pt x="6941092" y="0"/>
                </a:lnTo>
                <a:lnTo>
                  <a:pt x="6941092" y="2620263"/>
                </a:lnTo>
                <a:lnTo>
                  <a:pt x="0" y="2620263"/>
                </a:lnTo>
                <a:lnTo>
                  <a:pt x="0" y="0"/>
                </a:lnTo>
                <a:close/>
              </a:path>
            </a:pathLst>
          </a:custGeom>
          <a:blipFill>
            <a:blip r:embed="rId3"/>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195600" y="1028700"/>
            <a:ext cx="7349535" cy="1253017"/>
            <a:chOff x="0" y="0"/>
            <a:chExt cx="9799381" cy="1670690"/>
          </a:xfrm>
        </p:grpSpPr>
        <p:sp>
          <p:nvSpPr>
            <p:cNvPr name="Freeform 6" id="6"/>
            <p:cNvSpPr/>
            <p:nvPr/>
          </p:nvSpPr>
          <p:spPr>
            <a:xfrm flipH="false" flipV="false" rot="0">
              <a:off x="0" y="0"/>
              <a:ext cx="9799380" cy="1670690"/>
            </a:xfrm>
            <a:custGeom>
              <a:avLst/>
              <a:gdLst/>
              <a:ahLst/>
              <a:cxnLst/>
              <a:rect r="r" b="b" t="t" l="l"/>
              <a:pathLst>
                <a:path h="1670690" w="9799380">
                  <a:moveTo>
                    <a:pt x="0" y="0"/>
                  </a:moveTo>
                  <a:lnTo>
                    <a:pt x="9799380" y="0"/>
                  </a:lnTo>
                  <a:lnTo>
                    <a:pt x="9799380" y="1670690"/>
                  </a:lnTo>
                  <a:lnTo>
                    <a:pt x="0" y="1670690"/>
                  </a:lnTo>
                  <a:close/>
                </a:path>
              </a:pathLst>
            </a:custGeom>
            <a:solidFill>
              <a:srgbClr val="000000">
                <a:alpha val="0"/>
              </a:srgbClr>
            </a:solidFill>
          </p:spPr>
        </p:sp>
        <p:sp>
          <p:nvSpPr>
            <p:cNvPr name="TextBox 7" id="7"/>
            <p:cNvSpPr txBox="true"/>
            <p:nvPr/>
          </p:nvSpPr>
          <p:spPr>
            <a:xfrm>
              <a:off x="0" y="-352425"/>
              <a:ext cx="9799381"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536315" y="2820259"/>
            <a:ext cx="16392466" cy="7010981"/>
            <a:chOff x="0" y="0"/>
            <a:chExt cx="21856622" cy="9347975"/>
          </a:xfrm>
        </p:grpSpPr>
        <p:sp>
          <p:nvSpPr>
            <p:cNvPr name="Freeform 9" id="9"/>
            <p:cNvSpPr/>
            <p:nvPr/>
          </p:nvSpPr>
          <p:spPr>
            <a:xfrm flipH="false" flipV="false" rot="0">
              <a:off x="0" y="0"/>
              <a:ext cx="21856622" cy="9347975"/>
            </a:xfrm>
            <a:custGeom>
              <a:avLst/>
              <a:gdLst/>
              <a:ahLst/>
              <a:cxnLst/>
              <a:rect r="r" b="b" t="t" l="l"/>
              <a:pathLst>
                <a:path h="9347975" w="21856622">
                  <a:moveTo>
                    <a:pt x="0" y="0"/>
                  </a:moveTo>
                  <a:lnTo>
                    <a:pt x="21856622" y="0"/>
                  </a:lnTo>
                  <a:lnTo>
                    <a:pt x="21856622" y="9347975"/>
                  </a:lnTo>
                  <a:lnTo>
                    <a:pt x="0" y="9347975"/>
                  </a:lnTo>
                  <a:close/>
                </a:path>
              </a:pathLst>
            </a:custGeom>
            <a:solidFill>
              <a:srgbClr val="000000">
                <a:alpha val="0"/>
              </a:srgbClr>
            </a:solidFill>
          </p:spPr>
        </p:sp>
        <p:sp>
          <p:nvSpPr>
            <p:cNvPr name="TextBox 10" id="10"/>
            <p:cNvSpPr txBox="true"/>
            <p:nvPr/>
          </p:nvSpPr>
          <p:spPr>
            <a:xfrm>
              <a:off x="0" y="-47625"/>
              <a:ext cx="21856622" cy="9395600"/>
            </a:xfrm>
            <a:prstGeom prst="rect">
              <a:avLst/>
            </a:prstGeom>
          </p:spPr>
          <p:txBody>
            <a:bodyPr anchor="t" rtlCol="false" tIns="0" lIns="0" bIns="0" rIns="0"/>
            <a:lstStyle/>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التعاريف الرئيسية: </a:t>
              </a:r>
            </a:p>
            <a:p>
              <a:pPr algn="just" rtl="true" marL="0" indent="0" lvl="0">
                <a:lnSpc>
                  <a:spcPts val="3726"/>
                </a:lnSpc>
              </a:pPr>
              <a:r>
                <a:rPr lang="ar-EG" b="true" sz="2700">
                  <a:solidFill>
                    <a:srgbClr val="F9B428"/>
                  </a:solidFill>
                  <a:latin typeface="Arial Nova Condensed Bold"/>
                  <a:ea typeface="Arial Nova Condensed Bold"/>
                  <a:cs typeface="Arial Nova Condensed Bold"/>
                  <a:sym typeface="Arial Nova Condensed Bold"/>
                  <a:rtl val="true"/>
                </a:rPr>
                <a:t>الحرمان</a:t>
              </a:r>
              <a:r>
                <a:rPr lang="ar-EG" b="true" sz="2700">
                  <a:solidFill>
                    <a:srgbClr val="000000"/>
                  </a:solidFill>
                  <a:latin typeface="Arial Nova Condensed Bold"/>
                  <a:ea typeface="Arial Nova Condensed Bold"/>
                  <a:cs typeface="Arial Nova Condensed Bold"/>
                  <a:sym typeface="Arial Nova Condensed Bold"/>
                  <a:rtl val="true"/>
                </a:rPr>
                <a:t> </a:t>
              </a:r>
              <a:r>
                <a:rPr lang="ar-EG" b="true" sz="2700">
                  <a:solidFill>
                    <a:srgbClr val="F9B428"/>
                  </a:solidFill>
                  <a:latin typeface="Arial Nova Condensed Bold"/>
                  <a:ea typeface="Arial Nova Condensed Bold"/>
                  <a:cs typeface="Arial Nova Condensed Bold"/>
                  <a:sym typeface="Arial Nova Condensed Bold"/>
                  <a:rtl val="true"/>
                </a:rPr>
                <a:t>من الحرية</a:t>
              </a:r>
              <a:r>
                <a:rPr lang="ar-EG" sz="2700">
                  <a:solidFill>
                    <a:srgbClr val="000000"/>
                  </a:solidFill>
                  <a:latin typeface="Arial Nova Condensed"/>
                  <a:ea typeface="Arial Nova Condensed"/>
                  <a:cs typeface="Arial Nova Condensed"/>
                  <a:sym typeface="Arial Nova Condensed"/>
                  <a:rtl val="true"/>
                </a:rPr>
                <a:t>: يمكن حرمان الأشخاص من حريتهم من خلال إجراء قضائي أو إداري أو طبي.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ظروف الاحتجاز: تشمل جميع جوانب حياة الأشخاص المحرومين من حريتهم. هذه الجوانب مترابطة ويجب دراستها في ضوء </a:t>
              </a:r>
              <a:r>
                <a:rPr lang="ar-EG" b="true" sz="2700">
                  <a:solidFill>
                    <a:srgbClr val="F9B428"/>
                  </a:solidFill>
                  <a:latin typeface="Arial Nova Condensed Bold"/>
                  <a:ea typeface="Arial Nova Condensed Bold"/>
                  <a:cs typeface="Arial Nova Condensed Bold"/>
                  <a:sym typeface="Arial Nova Condensed Bold"/>
                  <a:rtl val="true"/>
                </a:rPr>
                <a:t>علاقتها ببعضها البعض</a:t>
              </a:r>
              <a:r>
                <a:rPr lang="ar-EG" sz="2700">
                  <a:solidFill>
                    <a:srgbClr val="000000"/>
                  </a:solidFill>
                  <a:latin typeface="Arial Nova Condensed"/>
                  <a:ea typeface="Arial Nova Condensed"/>
                  <a:cs typeface="Arial Nova Condensed"/>
                  <a:sym typeface="Arial Nova Condensed"/>
                  <a:rtl val="true"/>
                </a:rPr>
                <a:t>: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التدابير القانونية والإدارية التي توضع وتطبق بهدف حماية الشخص وضمان حقه في الحياة والسلامة البدنية والنفسية.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التدابير القانونية والإدارية للاستئناف متاحة حتى يتمكن الأشخاص من سماع أصواتهم ولعب دور في تقرير مصيرهم.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يجب أن تكون ظروف المعيشة أثناء الاحتجاز إنسانية ومتوافقة مع المعايير الدولية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نظام الاحتجاز (الأنشطة، الاتصالات مع العالم الخارجي).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الوصول إلى الرعاية الطبية.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تنظيم ومعالجة الأشخاص المحرومين من حريتهم من قبل السلطات الاحتجازية والموظفين العموميين المكلفين بهذه المهام </a:t>
              </a:r>
            </a:p>
            <a:p>
              <a:pPr algn="just" rtl="true" marL="0" indent="0" lvl="0">
                <a:lnSpc>
                  <a:spcPts val="3726"/>
                </a:lnSpc>
              </a:pPr>
              <a:r>
                <a:rPr lang="ar-EG" b="true" sz="2700">
                  <a:solidFill>
                    <a:srgbClr val="F9B428"/>
                  </a:solidFill>
                  <a:latin typeface="Arial Nova Condensed Bold"/>
                  <a:ea typeface="Arial Nova Condensed Bold"/>
                  <a:cs typeface="Arial Nova Condensed Bold"/>
                  <a:sym typeface="Arial Nova Condensed Bold"/>
                  <a:rtl val="true"/>
                </a:rPr>
                <a:t>مراقبة</a:t>
              </a:r>
              <a:r>
                <a:rPr lang="ar-EG" sz="2700">
                  <a:solidFill>
                    <a:srgbClr val="000000"/>
                  </a:solidFill>
                  <a:latin typeface="Arial Nova Condensed"/>
                  <a:ea typeface="Arial Nova Condensed"/>
                  <a:cs typeface="Arial Nova Condensed"/>
                  <a:sym typeface="Arial Nova Condensed"/>
                  <a:rtl val="true"/>
                </a:rPr>
                <a:t> </a:t>
              </a:r>
              <a:r>
                <a:rPr lang="ar-EG" b="true" sz="2700">
                  <a:solidFill>
                    <a:srgbClr val="F9B428"/>
                  </a:solidFill>
                  <a:latin typeface="Arial Nova Condensed Bold"/>
                  <a:ea typeface="Arial Nova Condensed Bold"/>
                  <a:cs typeface="Arial Nova Condensed Bold"/>
                  <a:sym typeface="Arial Nova Condensed Bold"/>
                  <a:rtl val="true"/>
                </a:rPr>
                <a:t>الاحتجاز</a:t>
              </a:r>
              <a:r>
                <a:rPr lang="ar-EG" sz="2700">
                  <a:solidFill>
                    <a:srgbClr val="000000"/>
                  </a:solidFill>
                  <a:latin typeface="Arial Nova Condensed"/>
                  <a:ea typeface="Arial Nova Condensed"/>
                  <a:cs typeface="Arial Nova Condensed"/>
                  <a:sym typeface="Arial Nova Condensed"/>
                  <a:rtl val="true"/>
                </a:rPr>
                <a:t>: تتضمن المراقبة فحص جميع جوانب الاحتجاز بشكل منتظم لجميع أو فئات محددة من الأشخاص المحرومين من حريتهم في مكان احتجاز واحد أو أكثر.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227061" y="758379"/>
            <a:ext cx="7654823" cy="1253018"/>
            <a:chOff x="0" y="0"/>
            <a:chExt cx="10206431" cy="1670690"/>
          </a:xfrm>
        </p:grpSpPr>
        <p:sp>
          <p:nvSpPr>
            <p:cNvPr name="Freeform 6" id="6"/>
            <p:cNvSpPr/>
            <p:nvPr/>
          </p:nvSpPr>
          <p:spPr>
            <a:xfrm flipH="false" flipV="false" rot="0">
              <a:off x="0" y="0"/>
              <a:ext cx="10206430" cy="1670690"/>
            </a:xfrm>
            <a:custGeom>
              <a:avLst/>
              <a:gdLst/>
              <a:ahLst/>
              <a:cxnLst/>
              <a:rect r="r" b="b" t="t" l="l"/>
              <a:pathLst>
                <a:path h="1670690" w="10206430">
                  <a:moveTo>
                    <a:pt x="0" y="0"/>
                  </a:moveTo>
                  <a:lnTo>
                    <a:pt x="10206430" y="0"/>
                  </a:lnTo>
                  <a:lnTo>
                    <a:pt x="10206430" y="1670690"/>
                  </a:lnTo>
                  <a:lnTo>
                    <a:pt x="0" y="1670690"/>
                  </a:lnTo>
                  <a:close/>
                </a:path>
              </a:pathLst>
            </a:custGeom>
            <a:solidFill>
              <a:srgbClr val="000000">
                <a:alpha val="0"/>
              </a:srgbClr>
            </a:solidFill>
          </p:spPr>
        </p:sp>
        <p:sp>
          <p:nvSpPr>
            <p:cNvPr name="TextBox 7" id="7"/>
            <p:cNvSpPr txBox="true"/>
            <p:nvPr/>
          </p:nvSpPr>
          <p:spPr>
            <a:xfrm>
              <a:off x="0" y="-352425"/>
              <a:ext cx="10206431"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7538182" y="2820259"/>
            <a:ext cx="8855197" cy="7010981"/>
            <a:chOff x="0" y="0"/>
            <a:chExt cx="11806929" cy="9347975"/>
          </a:xfrm>
        </p:grpSpPr>
        <p:sp>
          <p:nvSpPr>
            <p:cNvPr name="Freeform 9" id="9"/>
            <p:cNvSpPr/>
            <p:nvPr/>
          </p:nvSpPr>
          <p:spPr>
            <a:xfrm flipH="false" flipV="false" rot="0">
              <a:off x="0" y="0"/>
              <a:ext cx="11806929" cy="9347975"/>
            </a:xfrm>
            <a:custGeom>
              <a:avLst/>
              <a:gdLst/>
              <a:ahLst/>
              <a:cxnLst/>
              <a:rect r="r" b="b" t="t" l="l"/>
              <a:pathLst>
                <a:path h="9347975" w="11806929">
                  <a:moveTo>
                    <a:pt x="0" y="0"/>
                  </a:moveTo>
                  <a:lnTo>
                    <a:pt x="11806929" y="0"/>
                  </a:lnTo>
                  <a:lnTo>
                    <a:pt x="11806929" y="9347975"/>
                  </a:lnTo>
                  <a:lnTo>
                    <a:pt x="0" y="9347975"/>
                  </a:lnTo>
                  <a:close/>
                </a:path>
              </a:pathLst>
            </a:custGeom>
            <a:solidFill>
              <a:srgbClr val="000000">
                <a:alpha val="0"/>
              </a:srgbClr>
            </a:solidFill>
          </p:spPr>
        </p:sp>
        <p:sp>
          <p:nvSpPr>
            <p:cNvPr name="TextBox 10" id="10"/>
            <p:cNvSpPr txBox="true"/>
            <p:nvPr/>
          </p:nvSpPr>
          <p:spPr>
            <a:xfrm>
              <a:off x="0" y="-47625"/>
              <a:ext cx="11806929" cy="9395600"/>
            </a:xfrm>
            <a:prstGeom prst="rect">
              <a:avLst/>
            </a:prstGeom>
          </p:spPr>
          <p:txBody>
            <a:bodyPr anchor="t" rtlCol="false" tIns="0" lIns="0" bIns="0" rIns="0"/>
            <a:lstStyle/>
            <a:p>
              <a:pPr algn="just" rtl="true" marL="0" indent="0" lvl="0">
                <a:lnSpc>
                  <a:spcPts val="3726"/>
                </a:lnSpc>
              </a:pPr>
              <a:r>
                <a:rPr lang="ar-EG" b="true" sz="2700">
                  <a:solidFill>
                    <a:srgbClr val="F9B428"/>
                  </a:solidFill>
                  <a:latin typeface="Arial Nova Condensed Bold"/>
                  <a:ea typeface="Arial Nova Condensed Bold"/>
                  <a:cs typeface="Arial Nova Condensed Bold"/>
                  <a:sym typeface="Arial Nova Condensed Bold"/>
                  <a:rtl val="true"/>
                </a:rPr>
                <a:t>فهم مرافق الاحتجاز</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تشكل مرافق الاحتجاز جزءًا من نظام العدالة الرسمي، ولكن الجهات الفاعلة في مجال العدالة غير الرسمية قد تدير مرافق الاحتجاز أيضًا.</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قد لا تلبي مرافق الاحتجاز دائمًا احتياجات المجتمعات الضعيفة والنازحة. بصفتك مساعدًا قانونيًا، عليك أن تكون على دراية دائمة بالعوائق القائمة، وأن تواصل رصد تطورها، بالإضافة إلى أي عوائق جديدة ناشئة.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في مراكز الاحتجاز، تتمتع بعض الفئات، وخاصةً الأطفال والنساء المصحوبات بأطفال، بحقوق محددة. وهذه أيضًا مسألة مهمة يجب رصدها.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لضمان فعالية رصد الاحتجاز والمحاكم، ينبغي أن يكون للمساعد القانوني علاقة عمل مع الجهات الفاعلة الأخرى في مجال العدالة. وتُعدّ المشاركة في منصات تجمع الجهات الفاعلة في مجال العدالة وتبنيها لتبادل الملاحظات والتحديات وسيلةً فعّالة لرصد تقديم خدمات العدالة. </a:t>
              </a:r>
            </a:p>
          </p:txBody>
        </p:sp>
      </p:grpSp>
      <p:grpSp>
        <p:nvGrpSpPr>
          <p:cNvPr name="Group 11" id="11"/>
          <p:cNvGrpSpPr/>
          <p:nvPr/>
        </p:nvGrpSpPr>
        <p:grpSpPr>
          <a:xfrm rot="0">
            <a:off x="810547" y="3365642"/>
            <a:ext cx="6032662" cy="4902103"/>
            <a:chOff x="0" y="0"/>
            <a:chExt cx="8043550" cy="6536137"/>
          </a:xfrm>
        </p:grpSpPr>
        <p:sp>
          <p:nvSpPr>
            <p:cNvPr name="Freeform 12" id="12"/>
            <p:cNvSpPr/>
            <p:nvPr/>
          </p:nvSpPr>
          <p:spPr>
            <a:xfrm flipH="false" flipV="false" rot="0">
              <a:off x="0" y="0"/>
              <a:ext cx="8043545" cy="6536122"/>
            </a:xfrm>
            <a:custGeom>
              <a:avLst/>
              <a:gdLst/>
              <a:ahLst/>
              <a:cxnLst/>
              <a:rect r="r" b="b" t="t" l="l"/>
              <a:pathLst>
                <a:path h="6536122" w="8043545">
                  <a:moveTo>
                    <a:pt x="0" y="0"/>
                  </a:moveTo>
                  <a:lnTo>
                    <a:pt x="8043545" y="0"/>
                  </a:lnTo>
                  <a:lnTo>
                    <a:pt x="8043545" y="6536122"/>
                  </a:lnTo>
                  <a:lnTo>
                    <a:pt x="0" y="6536122"/>
                  </a:lnTo>
                  <a:close/>
                </a:path>
              </a:pathLst>
            </a:custGeom>
            <a:solidFill>
              <a:srgbClr val="F7E5DD"/>
            </a:solidFill>
          </p:spPr>
        </p:sp>
        <p:sp>
          <p:nvSpPr>
            <p:cNvPr name="TextBox 13" id="13"/>
            <p:cNvSpPr txBox="true"/>
            <p:nvPr/>
          </p:nvSpPr>
          <p:spPr>
            <a:xfrm>
              <a:off x="0" y="-47625"/>
              <a:ext cx="8043550" cy="6583762"/>
            </a:xfrm>
            <a:prstGeom prst="rect">
              <a:avLst/>
            </a:prstGeom>
          </p:spPr>
          <p:txBody>
            <a:bodyPr anchor="t" rtlCol="false" tIns="50800" lIns="50800" bIns="50800" rIns="50800"/>
            <a:lstStyle/>
            <a:p>
              <a:pPr algn="ctr" rtl="true" marL="0" indent="0" lvl="0">
                <a:lnSpc>
                  <a:spcPts val="3450"/>
                </a:lnSpc>
              </a:pPr>
              <a:r>
                <a:rPr lang="ar-EG" b="true" sz="2500">
                  <a:solidFill>
                    <a:srgbClr val="000000"/>
                  </a:solidFill>
                  <a:latin typeface="Arial Nova Condensed Bold"/>
                  <a:ea typeface="Arial Nova Condensed Bold"/>
                  <a:cs typeface="Arial Nova Condensed Bold"/>
                  <a:sym typeface="Arial Nova Condensed Bold"/>
                  <a:rtl val="true"/>
                </a:rPr>
                <a:t>أدوار المساعدين القانونيين المجتمعيين في مراقبة نظام العدالة الرسمي</a:t>
              </a:r>
            </a:p>
            <a:p>
              <a:pPr algn="r" rtl="true" marL="539751" indent="-269876" lvl="1">
                <a:lnSpc>
                  <a:spcPts val="3450"/>
                </a:lnSpc>
                <a:buFont typeface="Arial"/>
                <a:buChar char="•"/>
              </a:pPr>
              <a:r>
                <a:rPr lang="ar-EG" sz="2500">
                  <a:solidFill>
                    <a:srgbClr val="000000"/>
                  </a:solidFill>
                  <a:latin typeface="Arial Nova Condensed"/>
                  <a:ea typeface="Arial Nova Condensed"/>
                  <a:cs typeface="Arial Nova Condensed"/>
                  <a:sym typeface="Arial Nova Condensed"/>
                  <a:rtl val="true"/>
                </a:rPr>
                <a:t>مراقبة سلوك رجال الشرطة أو ضباط السجن لتجنب سوء المعاملة والانتهاكات. </a:t>
              </a:r>
            </a:p>
            <a:p>
              <a:pPr algn="r" rtl="true" marL="539751" indent="-269876" lvl="1">
                <a:lnSpc>
                  <a:spcPts val="3450"/>
                </a:lnSpc>
                <a:buFont typeface="Arial"/>
                <a:buChar char="•"/>
              </a:pPr>
              <a:r>
                <a:rPr lang="ar-EG" sz="2500">
                  <a:solidFill>
                    <a:srgbClr val="000000"/>
                  </a:solidFill>
                  <a:latin typeface="Arial Nova Condensed"/>
                  <a:ea typeface="Arial Nova Condensed"/>
                  <a:cs typeface="Arial Nova Condensed"/>
                  <a:sym typeface="Arial Nova Condensed"/>
                  <a:rtl val="true"/>
                </a:rPr>
                <a:t>ضمان الإجراءات والضمانات للأطفال والشباب والأشخاص ذوي الإعاقة والمرضى في المراحل النهائية والمرضى العقليين</a:t>
              </a:r>
            </a:p>
            <a:p>
              <a:pPr algn="r" rtl="true" marL="539751" indent="-269876" lvl="1">
                <a:lnSpc>
                  <a:spcPts val="3450"/>
                </a:lnSpc>
                <a:buFont typeface="Arial"/>
                <a:buChar char="•"/>
              </a:pPr>
              <a:r>
                <a:rPr lang="ar-EG" sz="2500">
                  <a:solidFill>
                    <a:srgbClr val="000000"/>
                  </a:solidFill>
                  <a:latin typeface="Arial Nova Condensed"/>
                  <a:ea typeface="Arial Nova Condensed"/>
                  <a:cs typeface="Arial Nova Condensed"/>
                  <a:sym typeface="Arial Nova Condensed"/>
                  <a:rtl val="true"/>
                </a:rPr>
                <a:t>تحديد المحتجزين قبل المحاكمة الذين ظلوا في الاحتجاز لفترة أطول من الحد الأقصى للمدة القانونية.</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816360" y="758379"/>
            <a:ext cx="7496934" cy="1253017"/>
            <a:chOff x="0" y="0"/>
            <a:chExt cx="9995912" cy="1670690"/>
          </a:xfrm>
        </p:grpSpPr>
        <p:sp>
          <p:nvSpPr>
            <p:cNvPr name="Freeform 6" id="6"/>
            <p:cNvSpPr/>
            <p:nvPr/>
          </p:nvSpPr>
          <p:spPr>
            <a:xfrm flipH="false" flipV="false" rot="0">
              <a:off x="0" y="0"/>
              <a:ext cx="9995912" cy="1670690"/>
            </a:xfrm>
            <a:custGeom>
              <a:avLst/>
              <a:gdLst/>
              <a:ahLst/>
              <a:cxnLst/>
              <a:rect r="r" b="b" t="t" l="l"/>
              <a:pathLst>
                <a:path h="1670690" w="9995912">
                  <a:moveTo>
                    <a:pt x="0" y="0"/>
                  </a:moveTo>
                  <a:lnTo>
                    <a:pt x="9995912" y="0"/>
                  </a:lnTo>
                  <a:lnTo>
                    <a:pt x="9995912" y="1670690"/>
                  </a:lnTo>
                  <a:lnTo>
                    <a:pt x="0" y="1670690"/>
                  </a:lnTo>
                  <a:close/>
                </a:path>
              </a:pathLst>
            </a:custGeom>
            <a:solidFill>
              <a:srgbClr val="000000">
                <a:alpha val="0"/>
              </a:srgbClr>
            </a:solidFill>
          </p:spPr>
        </p:sp>
        <p:sp>
          <p:nvSpPr>
            <p:cNvPr name="TextBox 7" id="7"/>
            <p:cNvSpPr txBox="true"/>
            <p:nvPr/>
          </p:nvSpPr>
          <p:spPr>
            <a:xfrm>
              <a:off x="0" y="-352425"/>
              <a:ext cx="9995912"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5679372" y="3036771"/>
            <a:ext cx="11542818" cy="2106729"/>
            <a:chOff x="0" y="0"/>
            <a:chExt cx="15390424" cy="2808972"/>
          </a:xfrm>
        </p:grpSpPr>
        <p:sp>
          <p:nvSpPr>
            <p:cNvPr name="Freeform 9" id="9"/>
            <p:cNvSpPr/>
            <p:nvPr/>
          </p:nvSpPr>
          <p:spPr>
            <a:xfrm flipH="false" flipV="false" rot="0">
              <a:off x="0" y="0"/>
              <a:ext cx="15390423" cy="2808972"/>
            </a:xfrm>
            <a:custGeom>
              <a:avLst/>
              <a:gdLst/>
              <a:ahLst/>
              <a:cxnLst/>
              <a:rect r="r" b="b" t="t" l="l"/>
              <a:pathLst>
                <a:path h="2808972" w="15390423">
                  <a:moveTo>
                    <a:pt x="0" y="0"/>
                  </a:moveTo>
                  <a:lnTo>
                    <a:pt x="15390423" y="0"/>
                  </a:lnTo>
                  <a:lnTo>
                    <a:pt x="15390423" y="2808972"/>
                  </a:lnTo>
                  <a:lnTo>
                    <a:pt x="0" y="2808972"/>
                  </a:lnTo>
                  <a:close/>
                </a:path>
              </a:pathLst>
            </a:custGeom>
            <a:solidFill>
              <a:srgbClr val="000000">
                <a:alpha val="0"/>
              </a:srgbClr>
            </a:solidFill>
          </p:spPr>
        </p:sp>
        <p:sp>
          <p:nvSpPr>
            <p:cNvPr name="TextBox 10" id="10"/>
            <p:cNvSpPr txBox="true"/>
            <p:nvPr/>
          </p:nvSpPr>
          <p:spPr>
            <a:xfrm>
              <a:off x="0" y="-57150"/>
              <a:ext cx="15390424" cy="2866122"/>
            </a:xfrm>
            <a:prstGeom prst="rect">
              <a:avLst/>
            </a:prstGeom>
          </p:spPr>
          <p:txBody>
            <a:bodyPr anchor="t" rtlCol="false" tIns="0" lIns="0" bIns="0" rIns="0"/>
            <a:lstStyle/>
            <a:p>
              <a:pPr algn="just" rtl="true">
                <a:lnSpc>
                  <a:spcPts val="4139"/>
                </a:lnSpc>
              </a:pPr>
              <a:r>
                <a:rPr lang="ar-EG" b="true" sz="2999">
                  <a:solidFill>
                    <a:srgbClr val="F9B428"/>
                  </a:solidFill>
                  <a:latin typeface="Arial Nova Condensed Bold"/>
                  <a:ea typeface="Arial Nova Condensed Bold"/>
                  <a:cs typeface="Arial Nova Condensed Bold"/>
                  <a:sym typeface="Arial Nova Condensed Bold"/>
                  <a:rtl val="true"/>
                </a:rPr>
                <a:t>       أنواع الحرمان من الحرية: </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الاحتجاز قبل توجيه الاتهامات، الاحتجاز قبل المحاكمة، السجن</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الاحتجاز الإداري (على سبيل المثال، احتجاز المهاجرين)</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الاحتجاز النفسي. </a:t>
              </a:r>
            </a:p>
          </p:txBody>
        </p:sp>
      </p:grpSp>
      <p:grpSp>
        <p:nvGrpSpPr>
          <p:cNvPr name="Group 11" id="11"/>
          <p:cNvGrpSpPr/>
          <p:nvPr/>
        </p:nvGrpSpPr>
        <p:grpSpPr>
          <a:xfrm rot="0">
            <a:off x="1065810" y="5735584"/>
            <a:ext cx="16156380" cy="3353381"/>
            <a:chOff x="0" y="0"/>
            <a:chExt cx="21541840" cy="4471175"/>
          </a:xfrm>
        </p:grpSpPr>
        <p:sp>
          <p:nvSpPr>
            <p:cNvPr name="Freeform 12" id="12"/>
            <p:cNvSpPr/>
            <p:nvPr/>
          </p:nvSpPr>
          <p:spPr>
            <a:xfrm flipH="false" flipV="false" rot="0">
              <a:off x="0" y="0"/>
              <a:ext cx="21541867" cy="4471168"/>
            </a:xfrm>
            <a:custGeom>
              <a:avLst/>
              <a:gdLst/>
              <a:ahLst/>
              <a:cxnLst/>
              <a:rect r="r" b="b" t="t" l="l"/>
              <a:pathLst>
                <a:path h="4471168" w="21541867">
                  <a:moveTo>
                    <a:pt x="0" y="0"/>
                  </a:moveTo>
                  <a:lnTo>
                    <a:pt x="21541867" y="0"/>
                  </a:lnTo>
                  <a:lnTo>
                    <a:pt x="21541867" y="4471168"/>
                  </a:lnTo>
                  <a:lnTo>
                    <a:pt x="0" y="4471168"/>
                  </a:lnTo>
                  <a:close/>
                </a:path>
              </a:pathLst>
            </a:custGeom>
            <a:solidFill>
              <a:srgbClr val="F7E5DD"/>
            </a:solidFill>
          </p:spPr>
        </p:sp>
        <p:sp>
          <p:nvSpPr>
            <p:cNvPr name="TextBox 13" id="13"/>
            <p:cNvSpPr txBox="true"/>
            <p:nvPr/>
          </p:nvSpPr>
          <p:spPr>
            <a:xfrm>
              <a:off x="0" y="-47625"/>
              <a:ext cx="21541840" cy="4518800"/>
            </a:xfrm>
            <a:prstGeom prst="rect">
              <a:avLst/>
            </a:prstGeom>
          </p:spPr>
          <p:txBody>
            <a:bodyPr anchor="t" rtlCol="false" tIns="50800" lIns="50800" bIns="50800" rIns="50800"/>
            <a:lstStyle/>
            <a:p>
              <a:pPr algn="just"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أهمية مراقبة مراكز الاحتجاز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إن حرمان شخص من حريته يعد عملاً خطيراً.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ومن خلال فقدان الحرية، يصبح الشخص المحتجز معتمداً بشكل شبه كامل على السلطات والمسؤولين العموميين لضمان حمايته وحقوقه ووسائل وجوده.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إن إمكانيات الأشخاص المحرومين من حريتهم في التأثير على مصيرهم محدودة، إن لم تكن معدومة.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إن أماكن الاحتجاز هي أماكن مغلقة بحكم التعريف، ويجد المحتجزون أنفسهم خارج حدود المجتمع وبعيدًا عن أنظاره.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802001" y="758379"/>
            <a:ext cx="7398253" cy="1253018"/>
            <a:chOff x="0" y="0"/>
            <a:chExt cx="9864338" cy="1670690"/>
          </a:xfrm>
        </p:grpSpPr>
        <p:sp>
          <p:nvSpPr>
            <p:cNvPr name="Freeform 6" id="6"/>
            <p:cNvSpPr/>
            <p:nvPr/>
          </p:nvSpPr>
          <p:spPr>
            <a:xfrm flipH="false" flipV="false" rot="0">
              <a:off x="0" y="0"/>
              <a:ext cx="9864337" cy="1670690"/>
            </a:xfrm>
            <a:custGeom>
              <a:avLst/>
              <a:gdLst/>
              <a:ahLst/>
              <a:cxnLst/>
              <a:rect r="r" b="b" t="t" l="l"/>
              <a:pathLst>
                <a:path h="1670690" w="9864337">
                  <a:moveTo>
                    <a:pt x="0" y="0"/>
                  </a:moveTo>
                  <a:lnTo>
                    <a:pt x="9864337" y="0"/>
                  </a:lnTo>
                  <a:lnTo>
                    <a:pt x="9864337" y="1670690"/>
                  </a:lnTo>
                  <a:lnTo>
                    <a:pt x="0" y="1670690"/>
                  </a:lnTo>
                  <a:close/>
                </a:path>
              </a:pathLst>
            </a:custGeom>
            <a:solidFill>
              <a:srgbClr val="000000">
                <a:alpha val="0"/>
              </a:srgbClr>
            </a:solidFill>
          </p:spPr>
        </p:sp>
        <p:sp>
          <p:nvSpPr>
            <p:cNvPr name="TextBox 7" id="7"/>
            <p:cNvSpPr txBox="true"/>
            <p:nvPr/>
          </p:nvSpPr>
          <p:spPr>
            <a:xfrm>
              <a:off x="0" y="-352425"/>
              <a:ext cx="9864338"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8068794" y="2820259"/>
            <a:ext cx="9963619" cy="6006554"/>
            <a:chOff x="0" y="0"/>
            <a:chExt cx="13284826" cy="8008738"/>
          </a:xfrm>
        </p:grpSpPr>
        <p:sp>
          <p:nvSpPr>
            <p:cNvPr name="Freeform 9" id="9"/>
            <p:cNvSpPr/>
            <p:nvPr/>
          </p:nvSpPr>
          <p:spPr>
            <a:xfrm flipH="false" flipV="false" rot="0">
              <a:off x="0" y="0"/>
              <a:ext cx="13284826" cy="8008738"/>
            </a:xfrm>
            <a:custGeom>
              <a:avLst/>
              <a:gdLst/>
              <a:ahLst/>
              <a:cxnLst/>
              <a:rect r="r" b="b" t="t" l="l"/>
              <a:pathLst>
                <a:path h="8008738" w="13284826">
                  <a:moveTo>
                    <a:pt x="0" y="0"/>
                  </a:moveTo>
                  <a:lnTo>
                    <a:pt x="13284826" y="0"/>
                  </a:lnTo>
                  <a:lnTo>
                    <a:pt x="13284826" y="8008738"/>
                  </a:lnTo>
                  <a:lnTo>
                    <a:pt x="0" y="8008738"/>
                  </a:lnTo>
                  <a:close/>
                </a:path>
              </a:pathLst>
            </a:custGeom>
            <a:solidFill>
              <a:srgbClr val="000000">
                <a:alpha val="0"/>
              </a:srgbClr>
            </a:solidFill>
          </p:spPr>
        </p:sp>
        <p:sp>
          <p:nvSpPr>
            <p:cNvPr name="TextBox 10" id="10"/>
            <p:cNvSpPr txBox="true"/>
            <p:nvPr/>
          </p:nvSpPr>
          <p:spPr>
            <a:xfrm>
              <a:off x="0" y="-47625"/>
              <a:ext cx="13284826" cy="8056363"/>
            </a:xfrm>
            <a:prstGeom prst="rect">
              <a:avLst/>
            </a:prstGeom>
          </p:spPr>
          <p:txBody>
            <a:bodyPr anchor="t" rtlCol="false" tIns="0" lIns="0" bIns="0" rIns="0"/>
            <a:lstStyle/>
            <a:p>
              <a:pPr algn="just" rtl="true" marL="0" indent="0" lvl="0">
                <a:lnSpc>
                  <a:spcPts val="3726"/>
                </a:lnSpc>
              </a:pPr>
              <a:r>
                <a:rPr lang="ar-EG" b="true" sz="2700">
                  <a:solidFill>
                    <a:srgbClr val="F9B428"/>
                  </a:solidFill>
                  <a:latin typeface="Arial Nova Condensed Bold"/>
                  <a:ea typeface="Arial Nova Condensed Bold"/>
                  <a:cs typeface="Arial Nova Condensed Bold"/>
                  <a:sym typeface="Arial Nova Condensed Bold"/>
                  <a:rtl val="true"/>
                </a:rPr>
                <a:t> منع التعذيب والمعاملة القاسية والمعاملة السيئة</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اشرح أنه إلى جانب العبودية والإبادة الجماعية، أقرّ المجتمع الدولي بأن التعذيب وسوء المعاملة محظوران في جميع الأوقات وفي جميع الظروف. حظرهما مطلق، وقد ترسَّخ في القانون العرفي، وهو مُلزم لجميع الدول، سواءً كانت طرفًا في المعاهدات الدولية التي تُنظِّم هذا الحظر أم لا.</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تُظهر التجربة أن التعذيب وسوء المعاملة يحدثان عادةً في أماكن معزولة، حيث يعتقد مرتكبو هذه الأفعال أنهم بعيدون عن نطاق المراقبة والمساءلة الفعّالتين. وتُعدّ أماكن الاحتجاز، بحكم تعريفها، أماكن معزولة كهذه.</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يتطلب منع التعذيب وسوء المعاملة إبقاء أماكن الاحتجاز مفتوحةً للعالم الخارجي. لذا، فإن وصول المعتقلين إلى العالم الخارجي، كالزيارات العائلية والمحامين، ليس حقًا قائمًا بذاته فحسب، بل يُؤدي أيضًا وظيفةً أساسيةً في منع وقوع التعذيب أو سوء المعاملة، ومنع بقاءهما دون كشف أو عقاب.</a:t>
              </a:r>
            </a:p>
          </p:txBody>
        </p:sp>
      </p:grpSp>
      <p:grpSp>
        <p:nvGrpSpPr>
          <p:cNvPr name="Group 11" id="11"/>
          <p:cNvGrpSpPr/>
          <p:nvPr/>
        </p:nvGrpSpPr>
        <p:grpSpPr>
          <a:xfrm rot="0">
            <a:off x="640089" y="2988548"/>
            <a:ext cx="6774299" cy="6269752"/>
            <a:chOff x="0" y="0"/>
            <a:chExt cx="9032399" cy="8359670"/>
          </a:xfrm>
        </p:grpSpPr>
        <p:sp>
          <p:nvSpPr>
            <p:cNvPr name="Freeform 12" id="12"/>
            <p:cNvSpPr/>
            <p:nvPr/>
          </p:nvSpPr>
          <p:spPr>
            <a:xfrm flipH="false" flipV="false" rot="0">
              <a:off x="28137" y="12692"/>
              <a:ext cx="8976189" cy="8334301"/>
            </a:xfrm>
            <a:custGeom>
              <a:avLst/>
              <a:gdLst/>
              <a:ahLst/>
              <a:cxnLst/>
              <a:rect r="r" b="b" t="t" l="l"/>
              <a:pathLst>
                <a:path h="8334301" w="8976189">
                  <a:moveTo>
                    <a:pt x="0" y="0"/>
                  </a:moveTo>
                  <a:lnTo>
                    <a:pt x="8976189" y="0"/>
                  </a:lnTo>
                  <a:lnTo>
                    <a:pt x="8976189" y="8334302"/>
                  </a:lnTo>
                  <a:lnTo>
                    <a:pt x="0" y="8334302"/>
                  </a:lnTo>
                  <a:close/>
                </a:path>
              </a:pathLst>
            </a:custGeom>
            <a:solidFill>
              <a:srgbClr val="F7E5DD"/>
            </a:solidFill>
          </p:spPr>
        </p:sp>
        <p:sp>
          <p:nvSpPr>
            <p:cNvPr name="Freeform 13" id="13"/>
            <p:cNvSpPr/>
            <p:nvPr/>
          </p:nvSpPr>
          <p:spPr>
            <a:xfrm flipH="false" flipV="false" rot="0">
              <a:off x="0" y="0"/>
              <a:ext cx="9032442" cy="8359694"/>
            </a:xfrm>
            <a:custGeom>
              <a:avLst/>
              <a:gdLst/>
              <a:ahLst/>
              <a:cxnLst/>
              <a:rect r="r" b="b" t="t" l="l"/>
              <a:pathLst>
                <a:path h="8359694" w="9032442">
                  <a:moveTo>
                    <a:pt x="28137" y="0"/>
                  </a:moveTo>
                  <a:lnTo>
                    <a:pt x="9004326" y="0"/>
                  </a:lnTo>
                  <a:cubicBezTo>
                    <a:pt x="9019894" y="0"/>
                    <a:pt x="9032442" y="5669"/>
                    <a:pt x="9032442" y="12692"/>
                  </a:cubicBezTo>
                  <a:lnTo>
                    <a:pt x="9032442" y="8346994"/>
                  </a:lnTo>
                  <a:cubicBezTo>
                    <a:pt x="9032442" y="8354016"/>
                    <a:pt x="9019894" y="8359694"/>
                    <a:pt x="9004326" y="8359694"/>
                  </a:cubicBezTo>
                  <a:lnTo>
                    <a:pt x="28137" y="8359694"/>
                  </a:lnTo>
                  <a:cubicBezTo>
                    <a:pt x="12568" y="8359694"/>
                    <a:pt x="0" y="8354016"/>
                    <a:pt x="0" y="8346994"/>
                  </a:cubicBezTo>
                  <a:lnTo>
                    <a:pt x="0" y="12692"/>
                  </a:lnTo>
                  <a:cubicBezTo>
                    <a:pt x="0" y="5669"/>
                    <a:pt x="12568" y="0"/>
                    <a:pt x="28137" y="0"/>
                  </a:cubicBezTo>
                  <a:moveTo>
                    <a:pt x="28137" y="25385"/>
                  </a:moveTo>
                  <a:lnTo>
                    <a:pt x="28137" y="12692"/>
                  </a:lnTo>
                  <a:lnTo>
                    <a:pt x="56274" y="12692"/>
                  </a:lnTo>
                  <a:lnTo>
                    <a:pt x="56274" y="8346994"/>
                  </a:lnTo>
                  <a:lnTo>
                    <a:pt x="28137" y="8346994"/>
                  </a:lnTo>
                  <a:lnTo>
                    <a:pt x="28137" y="8334301"/>
                  </a:lnTo>
                  <a:lnTo>
                    <a:pt x="9004326" y="8334301"/>
                  </a:lnTo>
                  <a:lnTo>
                    <a:pt x="9004326" y="8346994"/>
                  </a:lnTo>
                  <a:lnTo>
                    <a:pt x="8976189" y="8346994"/>
                  </a:lnTo>
                  <a:lnTo>
                    <a:pt x="8976189" y="12692"/>
                  </a:lnTo>
                  <a:lnTo>
                    <a:pt x="9004326" y="12692"/>
                  </a:lnTo>
                  <a:lnTo>
                    <a:pt x="9004326" y="25385"/>
                  </a:lnTo>
                  <a:lnTo>
                    <a:pt x="28137" y="25385"/>
                  </a:lnTo>
                  <a:close/>
                </a:path>
              </a:pathLst>
            </a:custGeom>
            <a:solidFill>
              <a:srgbClr val="F7E5DD"/>
            </a:solidFill>
          </p:spPr>
        </p:sp>
        <p:sp>
          <p:nvSpPr>
            <p:cNvPr name="TextBox 14" id="14"/>
            <p:cNvSpPr txBox="true"/>
            <p:nvPr/>
          </p:nvSpPr>
          <p:spPr>
            <a:xfrm>
              <a:off x="0" y="-38100"/>
              <a:ext cx="9032399" cy="8397770"/>
            </a:xfrm>
            <a:prstGeom prst="rect">
              <a:avLst/>
            </a:prstGeom>
          </p:spPr>
          <p:txBody>
            <a:bodyPr anchor="t" rtlCol="false" tIns="50800" lIns="50800" bIns="50800" rIns="50800"/>
            <a:lstStyle/>
            <a:p>
              <a:pPr algn="ctr" rtl="true" marL="0" indent="0" lvl="0">
                <a:lnSpc>
                  <a:spcPts val="3283"/>
                </a:lnSpc>
              </a:pPr>
              <a:r>
                <a:rPr lang="ar-EG" b="true" sz="2399">
                  <a:solidFill>
                    <a:srgbClr val="000000"/>
                  </a:solidFill>
                  <a:latin typeface="Arial Nova Condensed Bold"/>
                  <a:ea typeface="Arial Nova Condensed Bold"/>
                  <a:cs typeface="Arial Nova Condensed Bold"/>
                  <a:sym typeface="Arial Nova Condensed Bold"/>
                  <a:rtl val="true"/>
                </a:rPr>
                <a:t>المبادئ التوجيهية لمراقبة الاحتجاز</a:t>
              </a:r>
            </a:p>
            <a:p>
              <a:pPr algn="ctr" rtl="true" marL="0" indent="0" lvl="0">
                <a:lnSpc>
                  <a:spcPts val="3693"/>
                </a:lnSpc>
              </a:pPr>
            </a:p>
            <a:p>
              <a:pPr algn="just" rtl="true" marL="518158" indent="-259079" lvl="1">
                <a:lnSpc>
                  <a:spcPts val="3283"/>
                </a:lnSpc>
                <a:buFont typeface="Arial"/>
                <a:buChar char="•"/>
              </a:pPr>
              <a:r>
                <a:rPr lang="ar-EG" b="true" sz="2399">
                  <a:solidFill>
                    <a:srgbClr val="000000"/>
                  </a:solidFill>
                  <a:latin typeface="Arial Nova Condensed Bold"/>
                  <a:ea typeface="Arial Nova Condensed Bold"/>
                  <a:cs typeface="Arial Nova Condensed Bold"/>
                  <a:sym typeface="Arial Nova Condensed Bold"/>
                  <a:rtl val="true"/>
                </a:rPr>
                <a:t>الاستقلال</a:t>
              </a:r>
              <a:r>
                <a:rPr lang="ar-EG" sz="2399">
                  <a:solidFill>
                    <a:srgbClr val="000000"/>
                  </a:solidFill>
                  <a:latin typeface="Arial Nova Condensed"/>
                  <a:ea typeface="Arial Nova Condensed"/>
                  <a:cs typeface="Arial Nova Condensed"/>
                  <a:sym typeface="Arial Nova Condensed"/>
                  <a:rtl val="true"/>
                </a:rPr>
                <a:t>: لا يوجد تضارب في المصالح في هيئات الرقابة.</a:t>
              </a:r>
            </a:p>
            <a:p>
              <a:pPr algn="just" rtl="true" marL="518158" indent="-259079" lvl="1">
                <a:lnSpc>
                  <a:spcPts val="3283"/>
                </a:lnSpc>
                <a:buFont typeface="Arial"/>
                <a:buChar char="•"/>
              </a:pPr>
              <a:r>
                <a:rPr lang="ar-EG" sz="2399">
                  <a:solidFill>
                    <a:srgbClr val="000000"/>
                  </a:solidFill>
                  <a:latin typeface="Arial Nova Condensed"/>
                  <a:ea typeface="Arial Nova Condensed"/>
                  <a:cs typeface="Arial Nova Condensed"/>
                  <a:sym typeface="Arial Nova Condensed"/>
                  <a:rtl val="true"/>
                </a:rPr>
                <a:t>التفويض الشامل: القدرة على التوصية بالتغييرات القانونية والسياسية.</a:t>
              </a:r>
            </a:p>
            <a:p>
              <a:pPr algn="just" rtl="true" marL="518158" indent="-259079" lvl="1">
                <a:lnSpc>
                  <a:spcPts val="3283"/>
                </a:lnSpc>
                <a:buFont typeface="Arial"/>
                <a:buChar char="•"/>
              </a:pPr>
              <a:r>
                <a:rPr lang="ar-EG" b="true" sz="2399">
                  <a:solidFill>
                    <a:srgbClr val="000000"/>
                  </a:solidFill>
                  <a:latin typeface="Arial Nova Condensed Bold"/>
                  <a:ea typeface="Arial Nova Condensed Bold"/>
                  <a:cs typeface="Arial Nova Condensed Bold"/>
                  <a:sym typeface="Arial Nova Condensed Bold"/>
                  <a:rtl val="true"/>
                </a:rPr>
                <a:t>نطاق الزيارات</a:t>
              </a:r>
              <a:r>
                <a:rPr lang="ar-EG" sz="2399">
                  <a:solidFill>
                    <a:srgbClr val="000000"/>
                  </a:solidFill>
                  <a:latin typeface="Arial Nova Condensed"/>
                  <a:ea typeface="Arial Nova Condensed"/>
                  <a:cs typeface="Arial Nova Condensed"/>
                  <a:sym typeface="Arial Nova Condensed"/>
                  <a:rtl val="true"/>
                </a:rPr>
                <a:t>: يغطي جميع مرافق الاحتجاز، بما في ذلك المرافق غير الرسمية.</a:t>
              </a:r>
            </a:p>
            <a:p>
              <a:pPr algn="just" rtl="true" marL="518158" indent="-259079" lvl="1">
                <a:lnSpc>
                  <a:spcPts val="3283"/>
                </a:lnSpc>
                <a:buFont typeface="Arial"/>
                <a:buChar char="•"/>
              </a:pPr>
              <a:r>
                <a:rPr lang="ar-EG" b="true" sz="2399">
                  <a:solidFill>
                    <a:srgbClr val="000000"/>
                  </a:solidFill>
                  <a:latin typeface="Arial Nova Condensed Bold"/>
                  <a:ea typeface="Arial Nova Condensed Bold"/>
                  <a:cs typeface="Arial Nova Condensed Bold"/>
                  <a:sym typeface="Arial Nova Condensed Bold"/>
                  <a:rtl val="true"/>
                </a:rPr>
                <a:t>الزيارات المنتظمة وغير المعلنة</a:t>
              </a:r>
              <a:r>
                <a:rPr lang="ar-EG" sz="2399">
                  <a:solidFill>
                    <a:srgbClr val="000000"/>
                  </a:solidFill>
                  <a:latin typeface="Arial Nova Condensed"/>
                  <a:ea typeface="Arial Nova Condensed"/>
                  <a:cs typeface="Arial Nova Condensed"/>
                  <a:sym typeface="Arial Nova Condensed"/>
                  <a:rtl val="true"/>
                </a:rPr>
                <a:t>: تضمن الشفافية والمساءلة.</a:t>
              </a:r>
            </a:p>
            <a:p>
              <a:pPr algn="just" rtl="true" marL="518158" indent="-259079" lvl="1">
                <a:lnSpc>
                  <a:spcPts val="3283"/>
                </a:lnSpc>
                <a:buFont typeface="Arial"/>
                <a:buChar char="•"/>
              </a:pPr>
              <a:r>
                <a:rPr lang="ar-EG" b="true" sz="2399">
                  <a:solidFill>
                    <a:srgbClr val="000000"/>
                  </a:solidFill>
                  <a:latin typeface="Arial Nova Condensed Bold"/>
                  <a:ea typeface="Arial Nova Condensed Bold"/>
                  <a:cs typeface="Arial Nova Condensed Bold"/>
                  <a:sym typeface="Arial Nova Condensed Bold"/>
                  <a:rtl val="true"/>
                </a:rPr>
                <a:t>الوصول غير المحدود</a:t>
              </a:r>
              <a:r>
                <a:rPr lang="ar-EG" sz="2399">
                  <a:solidFill>
                    <a:srgbClr val="000000"/>
                  </a:solidFill>
                  <a:latin typeface="Arial Nova Condensed"/>
                  <a:ea typeface="Arial Nova Condensed"/>
                  <a:cs typeface="Arial Nova Condensed"/>
                  <a:sym typeface="Arial Nova Condensed"/>
                  <a:rtl val="true"/>
                </a:rPr>
                <a:t>: إلى جميع المعتقلين وسجلات الاحتجاز.</a:t>
              </a:r>
            </a:p>
            <a:p>
              <a:pPr algn="just" rtl="true" marL="518158" indent="-259079" lvl="1">
                <a:lnSpc>
                  <a:spcPts val="3283"/>
                </a:lnSpc>
                <a:buFont typeface="Arial"/>
                <a:buChar char="•"/>
              </a:pPr>
              <a:r>
                <a:rPr lang="ar-EG" b="true" sz="2399">
                  <a:solidFill>
                    <a:srgbClr val="000000"/>
                  </a:solidFill>
                  <a:latin typeface="Arial Nova Condensed Bold"/>
                  <a:ea typeface="Arial Nova Condensed Bold"/>
                  <a:cs typeface="Arial Nova Condensed Bold"/>
                  <a:sym typeface="Arial Nova Condensed Bold"/>
                  <a:rtl val="true"/>
                </a:rPr>
                <a:t>المقابلات الخاصة والسرية</a:t>
              </a:r>
              <a:r>
                <a:rPr lang="ar-EG" sz="2399">
                  <a:solidFill>
                    <a:srgbClr val="000000"/>
                  </a:solidFill>
                  <a:latin typeface="Arial Nova Condensed"/>
                  <a:ea typeface="Arial Nova Condensed"/>
                  <a:cs typeface="Arial Nova Condensed"/>
                  <a:sym typeface="Arial Nova Condensed"/>
                  <a:rtl val="true"/>
                </a:rPr>
                <a:t>: تحمي سلامة المعتقلين وتمنع الأعمال الانتقامية.</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620023" y="1028700"/>
            <a:ext cx="7536406" cy="1253018"/>
            <a:chOff x="0" y="0"/>
            <a:chExt cx="10048542" cy="1670690"/>
          </a:xfrm>
        </p:grpSpPr>
        <p:sp>
          <p:nvSpPr>
            <p:cNvPr name="Freeform 6" id="6"/>
            <p:cNvSpPr/>
            <p:nvPr/>
          </p:nvSpPr>
          <p:spPr>
            <a:xfrm flipH="false" flipV="false" rot="0">
              <a:off x="0" y="0"/>
              <a:ext cx="10048541" cy="1670690"/>
            </a:xfrm>
            <a:custGeom>
              <a:avLst/>
              <a:gdLst/>
              <a:ahLst/>
              <a:cxnLst/>
              <a:rect r="r" b="b" t="t" l="l"/>
              <a:pathLst>
                <a:path h="1670690" w="10048541">
                  <a:moveTo>
                    <a:pt x="0" y="0"/>
                  </a:moveTo>
                  <a:lnTo>
                    <a:pt x="10048541" y="0"/>
                  </a:lnTo>
                  <a:lnTo>
                    <a:pt x="10048541" y="1670690"/>
                  </a:lnTo>
                  <a:lnTo>
                    <a:pt x="0" y="1670690"/>
                  </a:lnTo>
                  <a:close/>
                </a:path>
              </a:pathLst>
            </a:custGeom>
            <a:solidFill>
              <a:srgbClr val="000000">
                <a:alpha val="0"/>
              </a:srgbClr>
            </a:solidFill>
          </p:spPr>
        </p:sp>
        <p:sp>
          <p:nvSpPr>
            <p:cNvPr name="TextBox 7" id="7"/>
            <p:cNvSpPr txBox="true"/>
            <p:nvPr/>
          </p:nvSpPr>
          <p:spPr>
            <a:xfrm>
              <a:off x="0" y="-352425"/>
              <a:ext cx="10048542"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3300603" y="3171509"/>
            <a:ext cx="12616047" cy="3591018"/>
            <a:chOff x="0" y="0"/>
            <a:chExt cx="16821396" cy="4788024"/>
          </a:xfrm>
        </p:grpSpPr>
        <p:sp>
          <p:nvSpPr>
            <p:cNvPr name="Freeform 9" id="9"/>
            <p:cNvSpPr/>
            <p:nvPr/>
          </p:nvSpPr>
          <p:spPr>
            <a:xfrm flipH="false" flipV="false" rot="0">
              <a:off x="0" y="0"/>
              <a:ext cx="16821396" cy="4788024"/>
            </a:xfrm>
            <a:custGeom>
              <a:avLst/>
              <a:gdLst/>
              <a:ahLst/>
              <a:cxnLst/>
              <a:rect r="r" b="b" t="t" l="l"/>
              <a:pathLst>
                <a:path h="4788024" w="16821396">
                  <a:moveTo>
                    <a:pt x="0" y="0"/>
                  </a:moveTo>
                  <a:lnTo>
                    <a:pt x="16821396" y="0"/>
                  </a:lnTo>
                  <a:lnTo>
                    <a:pt x="16821396" y="4788024"/>
                  </a:lnTo>
                  <a:lnTo>
                    <a:pt x="0" y="4788024"/>
                  </a:lnTo>
                  <a:close/>
                </a:path>
              </a:pathLst>
            </a:custGeom>
            <a:solidFill>
              <a:srgbClr val="000000">
                <a:alpha val="0"/>
              </a:srgbClr>
            </a:solidFill>
          </p:spPr>
        </p:sp>
        <p:sp>
          <p:nvSpPr>
            <p:cNvPr name="TextBox 10" id="10"/>
            <p:cNvSpPr txBox="true"/>
            <p:nvPr/>
          </p:nvSpPr>
          <p:spPr>
            <a:xfrm>
              <a:off x="0" y="-47625"/>
              <a:ext cx="16821396" cy="4835649"/>
            </a:xfrm>
            <a:prstGeom prst="rect">
              <a:avLst/>
            </a:prstGeom>
          </p:spPr>
          <p:txBody>
            <a:bodyPr anchor="t" rtlCol="false" tIns="0" lIns="0" bIns="0" rIns="0"/>
            <a:lstStyle/>
            <a:p>
              <a:pPr algn="just" rtl="true" marL="0" indent="0" lvl="0">
                <a:lnSpc>
                  <a:spcPts val="3546"/>
                </a:lnSpc>
              </a:pPr>
              <a:r>
                <a:rPr lang="ar-EG" b="true" sz="2569">
                  <a:solidFill>
                    <a:srgbClr val="F9B428"/>
                  </a:solidFill>
                  <a:latin typeface="Arial Nova Condensed Bold"/>
                  <a:ea typeface="Arial Nova Condensed Bold"/>
                  <a:cs typeface="Arial Nova Condensed Bold"/>
                  <a:sym typeface="Arial Nova Condensed Bold"/>
                  <a:rtl val="true"/>
                </a:rPr>
                <a:t>ما الذي يجب مراقبته في مرافق الاحتجاز</a:t>
              </a:r>
            </a:p>
            <a:p>
              <a:pPr algn="just" rtl="true" marL="554791" indent="-277395" lvl="1">
                <a:lnSpc>
                  <a:spcPts val="3546"/>
                </a:lnSpc>
                <a:buFont typeface="Arial"/>
                <a:buChar char="•"/>
              </a:pPr>
              <a:r>
                <a:rPr lang="ar-EG" b="true" sz="2569">
                  <a:solidFill>
                    <a:srgbClr val="000000"/>
                  </a:solidFill>
                  <a:latin typeface="Arial Nova Condensed Bold"/>
                  <a:ea typeface="Arial Nova Condensed Bold"/>
                  <a:cs typeface="Arial Nova Condensed Bold"/>
                  <a:sym typeface="Arial Nova Condensed Bold"/>
                  <a:rtl val="true"/>
                </a:rPr>
                <a:t>الكرامة والمعاملة الإنسانية</a:t>
              </a:r>
              <a:r>
                <a:rPr lang="ar-EG" sz="2569">
                  <a:solidFill>
                    <a:srgbClr val="000000"/>
                  </a:solidFill>
                  <a:latin typeface="Arial Nova Condensed"/>
                  <a:ea typeface="Arial Nova Condensed"/>
                  <a:cs typeface="Arial Nova Condensed"/>
                  <a:sym typeface="Arial Nova Condensed"/>
                  <a:rtl val="true"/>
                </a:rPr>
                <a:t> (على سبيل المثال، الاحتجاز المنفصل للأطفال، والتدريب المناسب للموظفين).</a:t>
              </a:r>
            </a:p>
            <a:p>
              <a:pPr algn="just" rtl="true" marL="554791" indent="-277395" lvl="1">
                <a:lnSpc>
                  <a:spcPts val="3546"/>
                </a:lnSpc>
                <a:buFont typeface="Arial"/>
                <a:buChar char="•"/>
              </a:pPr>
              <a:r>
                <a:rPr lang="ar-EG" b="true" sz="2569">
                  <a:solidFill>
                    <a:srgbClr val="000000"/>
                  </a:solidFill>
                  <a:latin typeface="Arial Nova Condensed Bold"/>
                  <a:ea typeface="Arial Nova Condensed Bold"/>
                  <a:cs typeface="Arial Nova Condensed Bold"/>
                  <a:sym typeface="Arial Nova Condensed Bold"/>
                  <a:rtl val="true"/>
                </a:rPr>
                <a:t>التدابير الأمنية</a:t>
              </a:r>
              <a:r>
                <a:rPr lang="ar-EG" sz="2569">
                  <a:solidFill>
                    <a:srgbClr val="000000"/>
                  </a:solidFill>
                  <a:latin typeface="Arial Nova Condensed"/>
                  <a:ea typeface="Arial Nova Condensed"/>
                  <a:cs typeface="Arial Nova Condensed"/>
                  <a:sym typeface="Arial Nova Condensed"/>
                  <a:rtl val="true"/>
                </a:rPr>
                <a:t> (على سبيل المثال، أنظمة الإنذار المبكر، والاستخدام المتناسب للقوة).</a:t>
              </a:r>
            </a:p>
            <a:p>
              <a:pPr algn="just" rtl="true" marL="554791" indent="-277395" lvl="1">
                <a:lnSpc>
                  <a:spcPts val="3546"/>
                </a:lnSpc>
                <a:buFont typeface="Arial"/>
                <a:buChar char="•"/>
              </a:pPr>
              <a:r>
                <a:rPr lang="ar-EG" b="true" sz="2569">
                  <a:solidFill>
                    <a:srgbClr val="000000"/>
                  </a:solidFill>
                  <a:latin typeface="Arial Nova Condensed Bold"/>
                  <a:ea typeface="Arial Nova Condensed Bold"/>
                  <a:cs typeface="Arial Nova Condensed Bold"/>
                  <a:sym typeface="Arial Nova Condensed Bold"/>
                  <a:rtl val="true"/>
                </a:rPr>
                <a:t>الرعاية الصحية والطبية</a:t>
              </a:r>
              <a:r>
                <a:rPr lang="ar-EG" sz="2569">
                  <a:solidFill>
                    <a:srgbClr val="000000"/>
                  </a:solidFill>
                  <a:latin typeface="Arial Nova Condensed"/>
                  <a:ea typeface="Arial Nova Condensed"/>
                  <a:cs typeface="Arial Nova Condensed"/>
                  <a:sym typeface="Arial Nova Condensed"/>
                  <a:rtl val="true"/>
                </a:rPr>
                <a:t> (على سبيل المثال، الوصول إلى الأطباء، وعلاج الإصابات).</a:t>
              </a:r>
            </a:p>
            <a:p>
              <a:pPr algn="just" rtl="true" marL="554791" indent="-277395" lvl="1">
                <a:lnSpc>
                  <a:spcPts val="3546"/>
                </a:lnSpc>
                <a:buFont typeface="Arial"/>
                <a:buChar char="•"/>
              </a:pPr>
              <a:r>
                <a:rPr lang="ar-EG" b="true" sz="2569">
                  <a:solidFill>
                    <a:srgbClr val="000000"/>
                  </a:solidFill>
                  <a:latin typeface="Arial Nova Condensed Bold"/>
                  <a:ea typeface="Arial Nova Condensed Bold"/>
                  <a:cs typeface="Arial Nova Condensed Bold"/>
                  <a:sym typeface="Arial Nova Condensed Bold"/>
                  <a:rtl val="true"/>
                </a:rPr>
                <a:t>الضمانات القانونية</a:t>
              </a:r>
              <a:r>
                <a:rPr lang="ar-EG" sz="2569">
                  <a:solidFill>
                    <a:srgbClr val="000000"/>
                  </a:solidFill>
                  <a:latin typeface="Arial Nova Condensed"/>
                  <a:ea typeface="Arial Nova Condensed"/>
                  <a:cs typeface="Arial Nova Condensed"/>
                  <a:sym typeface="Arial Nova Condensed"/>
                  <a:rtl val="true"/>
                </a:rPr>
                <a:t> (على سبيل المثال، جلسات المحكمة في الوقت المناسب، والتمثيل القانوني).</a:t>
              </a:r>
            </a:p>
            <a:p>
              <a:pPr algn="just" rtl="true" marL="554791" indent="-277395" lvl="1">
                <a:lnSpc>
                  <a:spcPts val="3546"/>
                </a:lnSpc>
                <a:buFont typeface="Arial"/>
                <a:buChar char="•"/>
              </a:pPr>
              <a:r>
                <a:rPr lang="ar-EG" b="true" sz="2569">
                  <a:solidFill>
                    <a:srgbClr val="000000"/>
                  </a:solidFill>
                  <a:latin typeface="Arial Nova Condensed Bold"/>
                  <a:ea typeface="Arial Nova Condensed Bold"/>
                  <a:cs typeface="Arial Nova Condensed Bold"/>
                  <a:sym typeface="Arial Nova Condensed Bold"/>
                  <a:rtl val="true"/>
                </a:rPr>
                <a:t>الاحتجاز العادل قبل المحاكمة</a:t>
              </a:r>
              <a:r>
                <a:rPr lang="ar-EG" sz="2569">
                  <a:solidFill>
                    <a:srgbClr val="000000"/>
                  </a:solidFill>
                  <a:latin typeface="Arial Nova Condensed"/>
                  <a:ea typeface="Arial Nova Condensed"/>
                  <a:cs typeface="Arial Nova Condensed"/>
                  <a:sym typeface="Arial Nova Condensed"/>
                  <a:rtl val="true"/>
                </a:rPr>
                <a:t> (على سبيل المثال، البدائل مثل الكفالة والمراقبة الإلكترونية).</a:t>
              </a:r>
            </a:p>
          </p:txBody>
        </p:sp>
      </p:grpSp>
      <p:sp>
        <p:nvSpPr>
          <p:cNvPr name="Freeform 11" id="11" descr="أدوات ذات حشوة صلبة"/>
          <p:cNvSpPr/>
          <p:nvPr/>
        </p:nvSpPr>
        <p:spPr>
          <a:xfrm flipH="false" flipV="false" rot="0">
            <a:off x="1028700" y="7225626"/>
            <a:ext cx="2032674" cy="2032674"/>
          </a:xfrm>
          <a:custGeom>
            <a:avLst/>
            <a:gdLst/>
            <a:ahLst/>
            <a:cxnLst/>
            <a:rect r="r" b="b" t="t" l="l"/>
            <a:pathLst>
              <a:path h="2032674" w="2032674">
                <a:moveTo>
                  <a:pt x="0" y="0"/>
                </a:moveTo>
                <a:lnTo>
                  <a:pt x="2032674" y="0"/>
                </a:lnTo>
                <a:lnTo>
                  <a:pt x="2032674" y="2032674"/>
                </a:lnTo>
                <a:lnTo>
                  <a:pt x="0" y="2032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4322401" y="7734078"/>
            <a:ext cx="11594248" cy="1019756"/>
            <a:chOff x="0" y="0"/>
            <a:chExt cx="15458998" cy="1359675"/>
          </a:xfrm>
        </p:grpSpPr>
        <p:sp>
          <p:nvSpPr>
            <p:cNvPr name="Freeform 13" id="13"/>
            <p:cNvSpPr/>
            <p:nvPr/>
          </p:nvSpPr>
          <p:spPr>
            <a:xfrm flipH="false" flipV="false" rot="0">
              <a:off x="0" y="0"/>
              <a:ext cx="15458974" cy="1359633"/>
            </a:xfrm>
            <a:custGeom>
              <a:avLst/>
              <a:gdLst/>
              <a:ahLst/>
              <a:cxnLst/>
              <a:rect r="r" b="b" t="t" l="l"/>
              <a:pathLst>
                <a:path h="1359633" w="15458974">
                  <a:moveTo>
                    <a:pt x="0" y="0"/>
                  </a:moveTo>
                  <a:lnTo>
                    <a:pt x="15458974" y="0"/>
                  </a:lnTo>
                  <a:lnTo>
                    <a:pt x="15458974" y="1359633"/>
                  </a:lnTo>
                  <a:lnTo>
                    <a:pt x="0" y="1359633"/>
                  </a:lnTo>
                  <a:close/>
                </a:path>
              </a:pathLst>
            </a:custGeom>
            <a:solidFill>
              <a:srgbClr val="F7E5DD"/>
            </a:solidFill>
          </p:spPr>
        </p:sp>
        <p:sp>
          <p:nvSpPr>
            <p:cNvPr name="TextBox 14" id="14"/>
            <p:cNvSpPr txBox="true"/>
            <p:nvPr/>
          </p:nvSpPr>
          <p:spPr>
            <a:xfrm>
              <a:off x="0" y="-47625"/>
              <a:ext cx="15458998" cy="1407300"/>
            </a:xfrm>
            <a:prstGeom prst="rect">
              <a:avLst/>
            </a:prstGeom>
          </p:spPr>
          <p:txBody>
            <a:bodyPr anchor="t" rtlCol="false" tIns="50800" lIns="50800" bIns="50800" rIns="50800"/>
            <a:lstStyle/>
            <a:p>
              <a:pPr algn="just" rtl="true" marL="0" indent="0" lvl="0">
                <a:lnSpc>
                  <a:spcPts val="3726"/>
                </a:lnSpc>
              </a:pPr>
              <a:r>
                <a:rPr lang="ar-EG" sz="2700" i="true">
                  <a:solidFill>
                    <a:srgbClr val="000000"/>
                  </a:solidFill>
                  <a:latin typeface="Arial Nova Condensed Italics"/>
                  <a:ea typeface="Arial Nova Condensed Italics"/>
                  <a:cs typeface="Arial Nova Condensed Italics"/>
                  <a:sym typeface="Arial Nova Condensed Italics"/>
                  <a:rtl val="true"/>
                </a:rPr>
                <a:t>الملحق - أداة "الاحتجاز القانوني - المراقبة" - انظر إلى الأداة لمساعدتك على فهم نوع المراقبة التي يمكنك القيام بها عند زيارة مرافق الاحتجاز.</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579877" y="1028700"/>
            <a:ext cx="7477198" cy="1253017"/>
            <a:chOff x="0" y="0"/>
            <a:chExt cx="9969597" cy="1670690"/>
          </a:xfrm>
        </p:grpSpPr>
        <p:sp>
          <p:nvSpPr>
            <p:cNvPr name="Freeform 6" id="6"/>
            <p:cNvSpPr/>
            <p:nvPr/>
          </p:nvSpPr>
          <p:spPr>
            <a:xfrm flipH="false" flipV="false" rot="0">
              <a:off x="0" y="0"/>
              <a:ext cx="9969597" cy="1670690"/>
            </a:xfrm>
            <a:custGeom>
              <a:avLst/>
              <a:gdLst/>
              <a:ahLst/>
              <a:cxnLst/>
              <a:rect r="r" b="b" t="t" l="l"/>
              <a:pathLst>
                <a:path h="1670690" w="9969597">
                  <a:moveTo>
                    <a:pt x="0" y="0"/>
                  </a:moveTo>
                  <a:lnTo>
                    <a:pt x="9969597" y="0"/>
                  </a:lnTo>
                  <a:lnTo>
                    <a:pt x="9969597" y="1670690"/>
                  </a:lnTo>
                  <a:lnTo>
                    <a:pt x="0" y="1670690"/>
                  </a:lnTo>
                  <a:close/>
                </a:path>
              </a:pathLst>
            </a:custGeom>
            <a:solidFill>
              <a:srgbClr val="000000">
                <a:alpha val="0"/>
              </a:srgbClr>
            </a:solidFill>
          </p:spPr>
        </p:sp>
        <p:sp>
          <p:nvSpPr>
            <p:cNvPr name="TextBox 7" id="7"/>
            <p:cNvSpPr txBox="true"/>
            <p:nvPr/>
          </p:nvSpPr>
          <p:spPr>
            <a:xfrm>
              <a:off x="0" y="-352425"/>
              <a:ext cx="9969597"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449801" y="2730804"/>
            <a:ext cx="15087600" cy="4355003"/>
            <a:chOff x="0" y="0"/>
            <a:chExt cx="20116800" cy="5806671"/>
          </a:xfrm>
        </p:grpSpPr>
        <p:sp>
          <p:nvSpPr>
            <p:cNvPr name="Freeform 9" id="9"/>
            <p:cNvSpPr/>
            <p:nvPr/>
          </p:nvSpPr>
          <p:spPr>
            <a:xfrm flipH="false" flipV="false" rot="0">
              <a:off x="0" y="0"/>
              <a:ext cx="20116800" cy="5806671"/>
            </a:xfrm>
            <a:custGeom>
              <a:avLst/>
              <a:gdLst/>
              <a:ahLst/>
              <a:cxnLst/>
              <a:rect r="r" b="b" t="t" l="l"/>
              <a:pathLst>
                <a:path h="5806671" w="20116800">
                  <a:moveTo>
                    <a:pt x="0" y="0"/>
                  </a:moveTo>
                  <a:lnTo>
                    <a:pt x="20116800" y="0"/>
                  </a:lnTo>
                  <a:lnTo>
                    <a:pt x="20116800" y="5806671"/>
                  </a:lnTo>
                  <a:lnTo>
                    <a:pt x="0" y="5806671"/>
                  </a:lnTo>
                  <a:close/>
                </a:path>
              </a:pathLst>
            </a:custGeom>
            <a:solidFill>
              <a:srgbClr val="000000">
                <a:alpha val="0"/>
              </a:srgbClr>
            </a:solidFill>
          </p:spPr>
        </p:sp>
        <p:sp>
          <p:nvSpPr>
            <p:cNvPr name="TextBox 10" id="10"/>
            <p:cNvSpPr txBox="true"/>
            <p:nvPr/>
          </p:nvSpPr>
          <p:spPr>
            <a:xfrm>
              <a:off x="0" y="-47625"/>
              <a:ext cx="20116800" cy="5854296"/>
            </a:xfrm>
            <a:prstGeom prst="rect">
              <a:avLst/>
            </a:prstGeom>
          </p:spPr>
          <p:txBody>
            <a:bodyPr anchor="t" rtlCol="false" tIns="0" lIns="0" bIns="0" rIns="0"/>
            <a:lstStyle/>
            <a:p>
              <a:pPr algn="just" rtl="true">
                <a:lnSpc>
                  <a:spcPts val="4277"/>
                </a:lnSpc>
              </a:pPr>
              <a:r>
                <a:rPr lang="ar-EG" b="true" sz="3099">
                  <a:solidFill>
                    <a:srgbClr val="F9B428"/>
                  </a:solidFill>
                  <a:latin typeface="Arial Nova Condensed Bold"/>
                  <a:ea typeface="Arial Nova Condensed Bold"/>
                  <a:cs typeface="Arial Nova Condensed Bold"/>
                  <a:sym typeface="Arial Nova Condensed Bold"/>
                  <a:rtl val="true"/>
                </a:rPr>
                <a:t>       عوامل الخطر التي يجب مراقبتها</a:t>
              </a:r>
            </a:p>
            <a:p>
              <a:pPr algn="just" rtl="true" marL="669288" indent="-334644"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التعذيب والإساءة أثناء الاعتقال أو النقل.</a:t>
              </a:r>
            </a:p>
            <a:p>
              <a:pPr algn="just" rtl="true" marL="669288" indent="-334644"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الإفراط في استخدام الحبس الاحتياطي، مما يؤدي إلى الاكتظاظ في السجون</a:t>
              </a:r>
            </a:p>
            <a:p>
              <a:pPr algn="just" rtl="true" marL="669288" indent="-334644"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الفساد في نظام العدالة يؤثر على حقوق المعتقلين.</a:t>
              </a:r>
            </a:p>
            <a:p>
              <a:pPr algn="just" rtl="true" marL="669288" indent="-334644"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التمييز ضد مجموعات محددة (مثل المهاجرين والأقليات العرقية).</a:t>
              </a:r>
            </a:p>
            <a:p>
              <a:pPr algn="just" rtl="true" marL="669288" indent="-334644"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عدم القدرة على الوصول إلى العالم الخارجي: </a:t>
              </a:r>
            </a:p>
            <a:p>
              <a:pPr algn="just" rtl="true" marL="669288" indent="-334644"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عدم القدرة على الحصول على التمثيل القانوني/المساعدة القانونية</a:t>
              </a:r>
            </a:p>
            <a:p>
              <a:pPr algn="just" rtl="true" marL="669288" indent="-334644"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أوجه القصور في توثيق الاعتقال والاحتجاز</a:t>
              </a:r>
            </a:p>
          </p:txBody>
        </p:sp>
      </p:grpSp>
      <p:grpSp>
        <p:nvGrpSpPr>
          <p:cNvPr name="Group 11" id="11"/>
          <p:cNvGrpSpPr/>
          <p:nvPr/>
        </p:nvGrpSpPr>
        <p:grpSpPr>
          <a:xfrm rot="0">
            <a:off x="1816924" y="7534893"/>
            <a:ext cx="13240151" cy="692498"/>
            <a:chOff x="0" y="0"/>
            <a:chExt cx="17653534" cy="923330"/>
          </a:xfrm>
        </p:grpSpPr>
        <p:sp>
          <p:nvSpPr>
            <p:cNvPr name="Freeform 12" id="12"/>
            <p:cNvSpPr/>
            <p:nvPr/>
          </p:nvSpPr>
          <p:spPr>
            <a:xfrm flipH="false" flipV="false" rot="0">
              <a:off x="0" y="0"/>
              <a:ext cx="17653533" cy="923330"/>
            </a:xfrm>
            <a:custGeom>
              <a:avLst/>
              <a:gdLst/>
              <a:ahLst/>
              <a:cxnLst/>
              <a:rect r="r" b="b" t="t" l="l"/>
              <a:pathLst>
                <a:path h="923330" w="17653533">
                  <a:moveTo>
                    <a:pt x="0" y="0"/>
                  </a:moveTo>
                  <a:lnTo>
                    <a:pt x="17653533" y="0"/>
                  </a:lnTo>
                  <a:lnTo>
                    <a:pt x="17653533" y="923330"/>
                  </a:lnTo>
                  <a:lnTo>
                    <a:pt x="0" y="923330"/>
                  </a:lnTo>
                  <a:close/>
                </a:path>
              </a:pathLst>
            </a:custGeom>
            <a:solidFill>
              <a:srgbClr val="000000">
                <a:alpha val="0"/>
              </a:srgbClr>
            </a:solidFill>
          </p:spPr>
        </p:sp>
        <p:sp>
          <p:nvSpPr>
            <p:cNvPr name="TextBox 13" id="13"/>
            <p:cNvSpPr txBox="true"/>
            <p:nvPr/>
          </p:nvSpPr>
          <p:spPr>
            <a:xfrm>
              <a:off x="0" y="0"/>
              <a:ext cx="17653534" cy="923330"/>
            </a:xfrm>
            <a:prstGeom prst="rect">
              <a:avLst/>
            </a:prstGeom>
          </p:spPr>
          <p:txBody>
            <a:bodyPr anchor="t" rtlCol="false" tIns="0" lIns="0" bIns="0" rIns="0"/>
            <a:lstStyle/>
            <a:p>
              <a:pPr algn="ctr" rtl="true" marL="0" indent="0" lvl="0">
                <a:lnSpc>
                  <a:spcPts val="4320"/>
                </a:lnSpc>
              </a:pPr>
              <a:r>
                <a:rPr lang="ar-EG" b="true" sz="3600">
                  <a:solidFill>
                    <a:srgbClr val="000000"/>
                  </a:solidFill>
                  <a:latin typeface="Arial Nova Condensed Bold"/>
                  <a:ea typeface="Arial Nova Condensed Bold"/>
                  <a:cs typeface="Arial Nova Condensed Bold"/>
                  <a:sym typeface="Arial Nova Condensed Bold"/>
                  <a:rtl val="true"/>
                </a:rPr>
                <a:t>هل يمكنك شرح/ تقديم مثال لكل فئة؟</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803633" y="1028700"/>
            <a:ext cx="7733768" cy="1253018"/>
            <a:chOff x="0" y="0"/>
            <a:chExt cx="10311690" cy="1670690"/>
          </a:xfrm>
        </p:grpSpPr>
        <p:sp>
          <p:nvSpPr>
            <p:cNvPr name="Freeform 6" id="6"/>
            <p:cNvSpPr/>
            <p:nvPr/>
          </p:nvSpPr>
          <p:spPr>
            <a:xfrm flipH="false" flipV="false" rot="0">
              <a:off x="0" y="0"/>
              <a:ext cx="10311690" cy="1670690"/>
            </a:xfrm>
            <a:custGeom>
              <a:avLst/>
              <a:gdLst/>
              <a:ahLst/>
              <a:cxnLst/>
              <a:rect r="r" b="b" t="t" l="l"/>
              <a:pathLst>
                <a:path h="1670690" w="10311690">
                  <a:moveTo>
                    <a:pt x="0" y="0"/>
                  </a:moveTo>
                  <a:lnTo>
                    <a:pt x="10311690" y="0"/>
                  </a:lnTo>
                  <a:lnTo>
                    <a:pt x="10311690" y="1670690"/>
                  </a:lnTo>
                  <a:lnTo>
                    <a:pt x="0" y="1670690"/>
                  </a:lnTo>
                  <a:close/>
                </a:path>
              </a:pathLst>
            </a:custGeom>
            <a:solidFill>
              <a:srgbClr val="000000">
                <a:alpha val="0"/>
              </a:srgbClr>
            </a:solidFill>
          </p:spPr>
        </p:sp>
        <p:sp>
          <p:nvSpPr>
            <p:cNvPr name="TextBox 7" id="7"/>
            <p:cNvSpPr txBox="true"/>
            <p:nvPr/>
          </p:nvSpPr>
          <p:spPr>
            <a:xfrm>
              <a:off x="0" y="-352425"/>
              <a:ext cx="10311690"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4052121" y="3164713"/>
            <a:ext cx="12758736" cy="4186922"/>
            <a:chOff x="0" y="0"/>
            <a:chExt cx="17011647" cy="5582563"/>
          </a:xfrm>
        </p:grpSpPr>
        <p:sp>
          <p:nvSpPr>
            <p:cNvPr name="Freeform 9" id="9"/>
            <p:cNvSpPr/>
            <p:nvPr/>
          </p:nvSpPr>
          <p:spPr>
            <a:xfrm flipH="false" flipV="false" rot="0">
              <a:off x="0" y="0"/>
              <a:ext cx="17011647" cy="5582563"/>
            </a:xfrm>
            <a:custGeom>
              <a:avLst/>
              <a:gdLst/>
              <a:ahLst/>
              <a:cxnLst/>
              <a:rect r="r" b="b" t="t" l="l"/>
              <a:pathLst>
                <a:path h="5582563" w="17011647">
                  <a:moveTo>
                    <a:pt x="0" y="0"/>
                  </a:moveTo>
                  <a:lnTo>
                    <a:pt x="17011647" y="0"/>
                  </a:lnTo>
                  <a:lnTo>
                    <a:pt x="17011647" y="5582563"/>
                  </a:lnTo>
                  <a:lnTo>
                    <a:pt x="0" y="5582563"/>
                  </a:lnTo>
                  <a:close/>
                </a:path>
              </a:pathLst>
            </a:custGeom>
            <a:solidFill>
              <a:srgbClr val="000000">
                <a:alpha val="0"/>
              </a:srgbClr>
            </a:solidFill>
          </p:spPr>
        </p:sp>
        <p:sp>
          <p:nvSpPr>
            <p:cNvPr name="TextBox 10" id="10"/>
            <p:cNvSpPr txBox="true"/>
            <p:nvPr/>
          </p:nvSpPr>
          <p:spPr>
            <a:xfrm>
              <a:off x="0" y="-66675"/>
              <a:ext cx="17011647" cy="5649238"/>
            </a:xfrm>
            <a:prstGeom prst="rect">
              <a:avLst/>
            </a:prstGeom>
          </p:spPr>
          <p:txBody>
            <a:bodyPr anchor="t" rtlCol="false" tIns="0" lIns="0" bIns="0" rIns="0"/>
            <a:lstStyle/>
            <a:p>
              <a:pPr algn="just" rtl="true">
                <a:lnSpc>
                  <a:spcPts val="5519"/>
                </a:lnSpc>
              </a:pPr>
              <a:r>
                <a:rPr lang="ar-EG" b="true" sz="3999">
                  <a:solidFill>
                    <a:srgbClr val="F9B428"/>
                  </a:solidFill>
                  <a:latin typeface="Arial Nova Condensed Bold"/>
                  <a:ea typeface="Arial Nova Condensed Bold"/>
                  <a:cs typeface="Arial Nova Condensed Bold"/>
                  <a:sym typeface="Arial Nova Condensed Bold"/>
                  <a:rtl val="true"/>
                </a:rPr>
                <a:t>        اعتبارات خاصة لطالبي اللجوء والمهاجرين</a:t>
              </a:r>
            </a:p>
            <a:p>
              <a:pPr algn="just" rtl="true" marL="863595" indent="-431797"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الاحتجاز التعسفي أثناء التسجيل أو بسبب الاعتقالات غير القانونية.</a:t>
              </a:r>
            </a:p>
            <a:p>
              <a:pPr algn="just" rtl="true" marL="863595" indent="-431797"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عدم وجود تمثيل قانوني في قضايا الترحيل.</a:t>
              </a:r>
            </a:p>
            <a:p>
              <a:pPr algn="just" rtl="true" marL="863595" indent="-431797" lvl="1">
                <a:lnSpc>
                  <a:spcPts val="5519"/>
                </a:lnSpc>
                <a:buFont typeface="Arial"/>
                <a:buChar char="•"/>
              </a:pPr>
              <a:r>
                <a:rPr lang="ar-EG" sz="3999">
                  <a:solidFill>
                    <a:srgbClr val="000000"/>
                  </a:solidFill>
                  <a:latin typeface="Arial Nova Condensed"/>
                  <a:ea typeface="Arial Nova Condensed"/>
                  <a:cs typeface="Arial Nova Condensed"/>
                  <a:sym typeface="Arial Nova Condensed"/>
                  <a:rtl val="true"/>
                </a:rPr>
                <a:t>المعاملة غير العادلة في المحاكم تؤدي إلى الترحيل غير القانوني.</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9880783" y="636025"/>
            <a:ext cx="7378517" cy="1253018"/>
            <a:chOff x="0" y="0"/>
            <a:chExt cx="9838023" cy="1670690"/>
          </a:xfrm>
        </p:grpSpPr>
        <p:sp>
          <p:nvSpPr>
            <p:cNvPr name="Freeform 6" id="6"/>
            <p:cNvSpPr/>
            <p:nvPr/>
          </p:nvSpPr>
          <p:spPr>
            <a:xfrm flipH="false" flipV="false" rot="0">
              <a:off x="0" y="0"/>
              <a:ext cx="9838023" cy="1670690"/>
            </a:xfrm>
            <a:custGeom>
              <a:avLst/>
              <a:gdLst/>
              <a:ahLst/>
              <a:cxnLst/>
              <a:rect r="r" b="b" t="t" l="l"/>
              <a:pathLst>
                <a:path h="1670690" w="9838023">
                  <a:moveTo>
                    <a:pt x="0" y="0"/>
                  </a:moveTo>
                  <a:lnTo>
                    <a:pt x="9838023" y="0"/>
                  </a:lnTo>
                  <a:lnTo>
                    <a:pt x="9838023" y="1670690"/>
                  </a:lnTo>
                  <a:lnTo>
                    <a:pt x="0" y="1670690"/>
                  </a:lnTo>
                  <a:close/>
                </a:path>
              </a:pathLst>
            </a:custGeom>
            <a:solidFill>
              <a:srgbClr val="000000">
                <a:alpha val="0"/>
              </a:srgbClr>
            </a:solidFill>
          </p:spPr>
        </p:sp>
        <p:sp>
          <p:nvSpPr>
            <p:cNvPr name="TextBox 7" id="7"/>
            <p:cNvSpPr txBox="true"/>
            <p:nvPr/>
          </p:nvSpPr>
          <p:spPr>
            <a:xfrm>
              <a:off x="0" y="-352425"/>
              <a:ext cx="9838023"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الاحتجاز</a:t>
              </a:r>
            </a:p>
          </p:txBody>
        </p:sp>
      </p:grpSp>
      <p:grpSp>
        <p:nvGrpSpPr>
          <p:cNvPr name="Group 8" id="8"/>
          <p:cNvGrpSpPr/>
          <p:nvPr/>
        </p:nvGrpSpPr>
        <p:grpSpPr>
          <a:xfrm rot="0">
            <a:off x="1701856" y="2493125"/>
            <a:ext cx="15953385" cy="6124782"/>
            <a:chOff x="0" y="0"/>
            <a:chExt cx="21271180" cy="8166376"/>
          </a:xfrm>
        </p:grpSpPr>
        <p:sp>
          <p:nvSpPr>
            <p:cNvPr name="Freeform 9" id="9"/>
            <p:cNvSpPr/>
            <p:nvPr/>
          </p:nvSpPr>
          <p:spPr>
            <a:xfrm flipH="false" flipV="false" rot="0">
              <a:off x="19050" y="15315"/>
              <a:ext cx="21233130" cy="8135761"/>
            </a:xfrm>
            <a:custGeom>
              <a:avLst/>
              <a:gdLst/>
              <a:ahLst/>
              <a:cxnLst/>
              <a:rect r="r" b="b" t="t" l="l"/>
              <a:pathLst>
                <a:path h="8135761" w="21233130">
                  <a:moveTo>
                    <a:pt x="0" y="0"/>
                  </a:moveTo>
                  <a:lnTo>
                    <a:pt x="21233130" y="0"/>
                  </a:lnTo>
                  <a:lnTo>
                    <a:pt x="21233130" y="8135760"/>
                  </a:lnTo>
                  <a:lnTo>
                    <a:pt x="0" y="8135760"/>
                  </a:lnTo>
                  <a:close/>
                </a:path>
              </a:pathLst>
            </a:custGeom>
            <a:solidFill>
              <a:srgbClr val="FFFFFF"/>
            </a:solidFill>
          </p:spPr>
        </p:sp>
        <p:sp>
          <p:nvSpPr>
            <p:cNvPr name="Freeform 10" id="10"/>
            <p:cNvSpPr/>
            <p:nvPr/>
          </p:nvSpPr>
          <p:spPr>
            <a:xfrm flipH="false" flipV="false" rot="0">
              <a:off x="0" y="0"/>
              <a:ext cx="21271230" cy="8166394"/>
            </a:xfrm>
            <a:custGeom>
              <a:avLst/>
              <a:gdLst/>
              <a:ahLst/>
              <a:cxnLst/>
              <a:rect r="r" b="b" t="t" l="l"/>
              <a:pathLst>
                <a:path h="8166394" w="21271230">
                  <a:moveTo>
                    <a:pt x="19050" y="0"/>
                  </a:moveTo>
                  <a:lnTo>
                    <a:pt x="21252180" y="0"/>
                  </a:lnTo>
                  <a:cubicBezTo>
                    <a:pt x="21262721" y="0"/>
                    <a:pt x="21271230" y="6841"/>
                    <a:pt x="21271230" y="15315"/>
                  </a:cubicBezTo>
                  <a:lnTo>
                    <a:pt x="21271230" y="8151075"/>
                  </a:lnTo>
                  <a:cubicBezTo>
                    <a:pt x="21271230" y="8159550"/>
                    <a:pt x="21262721" y="8166394"/>
                    <a:pt x="21252180" y="8166394"/>
                  </a:cubicBezTo>
                  <a:lnTo>
                    <a:pt x="19050" y="8166394"/>
                  </a:lnTo>
                  <a:cubicBezTo>
                    <a:pt x="8509" y="8166394"/>
                    <a:pt x="0" y="8159550"/>
                    <a:pt x="0" y="8151075"/>
                  </a:cubicBezTo>
                  <a:lnTo>
                    <a:pt x="0" y="15315"/>
                  </a:lnTo>
                  <a:cubicBezTo>
                    <a:pt x="0" y="6841"/>
                    <a:pt x="8509" y="0"/>
                    <a:pt x="19050" y="0"/>
                  </a:cubicBezTo>
                  <a:moveTo>
                    <a:pt x="19050" y="30629"/>
                  </a:moveTo>
                  <a:lnTo>
                    <a:pt x="19050" y="15315"/>
                  </a:lnTo>
                  <a:lnTo>
                    <a:pt x="38100" y="15315"/>
                  </a:lnTo>
                  <a:lnTo>
                    <a:pt x="38100" y="8151075"/>
                  </a:lnTo>
                  <a:lnTo>
                    <a:pt x="19050" y="8151075"/>
                  </a:lnTo>
                  <a:lnTo>
                    <a:pt x="19050" y="8135761"/>
                  </a:lnTo>
                  <a:lnTo>
                    <a:pt x="21252180" y="8135761"/>
                  </a:lnTo>
                  <a:lnTo>
                    <a:pt x="21252180" y="8151075"/>
                  </a:lnTo>
                  <a:lnTo>
                    <a:pt x="21233130" y="8151075"/>
                  </a:lnTo>
                  <a:lnTo>
                    <a:pt x="21233130" y="15315"/>
                  </a:lnTo>
                  <a:lnTo>
                    <a:pt x="21252180" y="15315"/>
                  </a:lnTo>
                  <a:lnTo>
                    <a:pt x="21252180" y="30629"/>
                  </a:lnTo>
                  <a:lnTo>
                    <a:pt x="19050" y="30629"/>
                  </a:lnTo>
                  <a:close/>
                </a:path>
              </a:pathLst>
            </a:custGeom>
            <a:solidFill>
              <a:srgbClr val="FFFFFF"/>
            </a:solidFill>
          </p:spPr>
        </p:sp>
        <p:sp>
          <p:nvSpPr>
            <p:cNvPr name="TextBox 11" id="11"/>
            <p:cNvSpPr txBox="true"/>
            <p:nvPr/>
          </p:nvSpPr>
          <p:spPr>
            <a:xfrm>
              <a:off x="0" y="-47625"/>
              <a:ext cx="21271180" cy="8214001"/>
            </a:xfrm>
            <a:prstGeom prst="rect">
              <a:avLst/>
            </a:prstGeom>
          </p:spPr>
          <p:txBody>
            <a:bodyPr anchor="t" rtlCol="false" tIns="50800" lIns="50800" bIns="50800" rIns="50800"/>
            <a:lstStyle/>
            <a:p>
              <a:pPr algn="r" rtl="true" marL="0" indent="0" lvl="0">
                <a:lnSpc>
                  <a:spcPts val="3588"/>
                </a:lnSpc>
              </a:pPr>
              <a:r>
                <a:rPr lang="ar-EG" sz="2600">
                  <a:solidFill>
                    <a:srgbClr val="000000"/>
                  </a:solidFill>
                  <a:latin typeface="Arial Nova Condensed"/>
                  <a:ea typeface="Arial Nova Condensed"/>
                  <a:cs typeface="Arial Nova Condensed"/>
                  <a:sym typeface="Arial Nova Condensed"/>
                  <a:rtl val="true"/>
                </a:rPr>
                <a:t> </a:t>
              </a:r>
              <a:r>
                <a:rPr lang="ar-EG" b="true" sz="2600">
                  <a:solidFill>
                    <a:srgbClr val="000000"/>
                  </a:solidFill>
                  <a:latin typeface="Arial Nova Condensed Bold"/>
                  <a:ea typeface="Arial Nova Condensed Bold"/>
                  <a:cs typeface="Arial Nova Condensed Bold"/>
                  <a:sym typeface="Arial Nova Condensed Bold"/>
                  <a:rtl val="true"/>
                </a:rPr>
                <a:t>النشاط</a:t>
              </a:r>
              <a:r>
                <a:rPr lang="ar-EG" sz="2600">
                  <a:solidFill>
                    <a:srgbClr val="000000"/>
                  </a:solidFill>
                  <a:latin typeface="Arial Nova Condensed"/>
                  <a:ea typeface="Arial Nova Condensed"/>
                  <a:cs typeface="Arial Nova Condensed"/>
                  <a:sym typeface="Arial Nova Condensed"/>
                  <a:rtl val="true"/>
                </a:rPr>
                <a:t>: تمرين مراقبة مركز الاحتجاز</a:t>
              </a:r>
            </a:p>
            <a:p>
              <a:pPr algn="r" rtl="true" marL="0" indent="0" lvl="0">
                <a:lnSpc>
                  <a:spcPts val="3588"/>
                </a:lnSpc>
              </a:pPr>
            </a:p>
            <a:p>
              <a:pPr algn="r" rtl="true" marL="0" indent="0" lvl="0">
                <a:lnSpc>
                  <a:spcPts val="3588"/>
                </a:lnSpc>
              </a:pPr>
              <a:r>
                <a:rPr lang="ar-EG" b="true" sz="2600">
                  <a:solidFill>
                    <a:srgbClr val="000000"/>
                  </a:solidFill>
                  <a:latin typeface="Arial Nova Condensed Bold"/>
                  <a:ea typeface="Arial Nova Condensed Bold"/>
                  <a:cs typeface="Arial Nova Condensed Bold"/>
                  <a:sym typeface="Arial Nova Condensed Bold"/>
                  <a:rtl val="true"/>
                </a:rPr>
                <a:t>الوقت</a:t>
              </a:r>
              <a:r>
                <a:rPr lang="ar-EG" sz="2600">
                  <a:solidFill>
                    <a:srgbClr val="000000"/>
                  </a:solidFill>
                  <a:latin typeface="Arial Nova Condensed"/>
                  <a:ea typeface="Arial Nova Condensed"/>
                  <a:cs typeface="Arial Nova Condensed"/>
                  <a:sym typeface="Arial Nova Condensed"/>
                  <a:rtl val="true"/>
                </a:rPr>
                <a:t>: </a:t>
              </a:r>
              <a:r>
                <a:rPr lang="en-US" sz="2600">
                  <a:solidFill>
                    <a:srgbClr val="000000"/>
                  </a:solidFill>
                  <a:latin typeface="Arial Nova Condensed"/>
                  <a:ea typeface="Arial Nova Condensed"/>
                  <a:cs typeface="Arial Nova Condensed"/>
                  <a:sym typeface="Arial Nova Condensed"/>
                </a:rPr>
                <a:t>30</a:t>
              </a:r>
              <a:r>
                <a:rPr lang="ar-EG" sz="2600">
                  <a:solidFill>
                    <a:srgbClr val="000000"/>
                  </a:solidFill>
                  <a:latin typeface="Arial Nova Condensed"/>
                  <a:ea typeface="Arial Nova Condensed"/>
                  <a:cs typeface="Arial Nova Condensed"/>
                  <a:sym typeface="Arial Nova Condensed"/>
                  <a:rtl val="true"/>
                </a:rPr>
                <a:t> دقيقة</a:t>
              </a:r>
            </a:p>
            <a:p>
              <a:pPr algn="r" rtl="true" marL="0" indent="0" lvl="0">
                <a:lnSpc>
                  <a:spcPts val="3588"/>
                </a:lnSpc>
              </a:pPr>
              <a:r>
                <a:rPr lang="ar-EG" b="true" sz="2600">
                  <a:solidFill>
                    <a:srgbClr val="000000"/>
                  </a:solidFill>
                  <a:latin typeface="Arial Nova Condensed Bold"/>
                  <a:ea typeface="Arial Nova Condensed Bold"/>
                  <a:cs typeface="Arial Nova Condensed Bold"/>
                  <a:sym typeface="Arial Nova Condensed Bold"/>
                  <a:rtl val="true"/>
                </a:rPr>
                <a:t> الهدف</a:t>
              </a:r>
              <a:r>
                <a:rPr lang="ar-EG" sz="2600">
                  <a:solidFill>
                    <a:srgbClr val="000000"/>
                  </a:solidFill>
                  <a:latin typeface="Arial Nova Condensed"/>
                  <a:ea typeface="Arial Nova Condensed"/>
                  <a:cs typeface="Arial Nova Condensed"/>
                  <a:sym typeface="Arial Nova Condensed"/>
                  <a:rtl val="true"/>
                </a:rPr>
                <a:t>: تمكين المشاركين من استخدام قائمة التحقق الخاصة بمراقبة مراكز الاحتجاز لتحديد الانتهاكات واقتراح الحلول.</a:t>
              </a:r>
            </a:p>
            <a:p>
              <a:pPr algn="r" rtl="true" marL="0" indent="0" lvl="0">
                <a:lnSpc>
                  <a:spcPts val="3120"/>
                </a:lnSpc>
              </a:pPr>
            </a:p>
            <a:p>
              <a:pPr algn="r" rtl="true" marL="0" indent="0" lvl="0">
                <a:lnSpc>
                  <a:spcPts val="3588"/>
                </a:lnSpc>
              </a:pPr>
              <a:r>
                <a:rPr lang="ar-EG" sz="2600">
                  <a:solidFill>
                    <a:srgbClr val="000000"/>
                  </a:solidFill>
                  <a:latin typeface="Arial Nova Condensed"/>
                  <a:ea typeface="Arial Nova Condensed"/>
                  <a:cs typeface="Arial Nova Condensed"/>
                  <a:sym typeface="Arial Nova Condensed"/>
                  <a:rtl val="true"/>
                </a:rPr>
                <a:t>قدّم للمشاركين سيناريو احتجاز خياليًا: "يحتجز مركز احتجاز </a:t>
              </a:r>
              <a:r>
                <a:rPr lang="en-US" sz="2600">
                  <a:solidFill>
                    <a:srgbClr val="000000"/>
                  </a:solidFill>
                  <a:latin typeface="Arial Nova Condensed"/>
                  <a:ea typeface="Arial Nova Condensed"/>
                  <a:cs typeface="Arial Nova Condensed"/>
                  <a:sym typeface="Arial Nova Condensed"/>
                </a:rPr>
                <a:t>50</a:t>
              </a:r>
              <a:r>
                <a:rPr lang="ar-EG" sz="2600">
                  <a:solidFill>
                    <a:srgbClr val="000000"/>
                  </a:solidFill>
                  <a:latin typeface="Arial Nova Condensed"/>
                  <a:ea typeface="Arial Nova Condensed"/>
                  <a:cs typeface="Arial Nova Condensed"/>
                  <a:sym typeface="Arial Nova Condensed"/>
                  <a:rtl val="true"/>
                </a:rPr>
                <a:t> شخصًا، من بينهم </a:t>
              </a:r>
              <a:r>
                <a:rPr lang="en-US" sz="2600">
                  <a:solidFill>
                    <a:srgbClr val="000000"/>
                  </a:solidFill>
                  <a:latin typeface="Arial Nova Condensed"/>
                  <a:ea typeface="Arial Nova Condensed"/>
                  <a:cs typeface="Arial Nova Condensed"/>
                  <a:sym typeface="Arial Nova Condensed"/>
                </a:rPr>
                <a:t>10</a:t>
              </a:r>
              <a:r>
                <a:rPr lang="ar-EG" sz="2600">
                  <a:solidFill>
                    <a:srgbClr val="000000"/>
                  </a:solidFill>
                  <a:latin typeface="Arial Nova Condensed"/>
                  <a:ea typeface="Arial Nova Condensed"/>
                  <a:cs typeface="Arial Nova Condensed"/>
                  <a:sym typeface="Arial Nova Condensed"/>
                  <a:rtl val="true"/>
                </a:rPr>
                <a:t> طالبي لجوء غير موثقين. يُبلغ المحتجزون عن الاكتظاظ، ونقص الرعاية الصحية، وعدم وجود تمثيل قانوني".</a:t>
              </a:r>
            </a:p>
            <a:p>
              <a:pPr algn="r" rtl="true" marL="0" indent="0" lvl="0">
                <a:lnSpc>
                  <a:spcPts val="3588"/>
                </a:lnSpc>
              </a:pPr>
            </a:p>
            <a:p>
              <a:pPr algn="r" rtl="true" marL="0" indent="0" lvl="0">
                <a:lnSpc>
                  <a:spcPts val="3588"/>
                </a:lnSpc>
              </a:pPr>
              <a:r>
                <a:rPr lang="ar-EG" b="true" sz="2600">
                  <a:solidFill>
                    <a:srgbClr val="F9B428"/>
                  </a:solidFill>
                  <a:latin typeface="Arial Nova Condensed Bold"/>
                  <a:ea typeface="Arial Nova Condensed Bold"/>
                  <a:cs typeface="Arial Nova Condensed Bold"/>
                  <a:sym typeface="Arial Nova Condensed Bold"/>
                  <a:rtl val="true"/>
                </a:rPr>
                <a:t>تعليمات:</a:t>
              </a:r>
            </a:p>
            <a:p>
              <a:pPr algn="r" rtl="true" marL="0" indent="0" lvl="0">
                <a:lnSpc>
                  <a:spcPts val="3588"/>
                </a:lnSpc>
              </a:pPr>
              <a:r>
                <a:rPr lang="ar-EG" b="true" sz="2600">
                  <a:solidFill>
                    <a:srgbClr val="000000"/>
                  </a:solidFill>
                  <a:latin typeface="Arial Nova Condensed Bold"/>
                  <a:ea typeface="Arial Nova Condensed Bold"/>
                  <a:cs typeface="Arial Nova Condensed Bold"/>
                  <a:sym typeface="Arial Nova Condensed Bold"/>
                  <a:rtl val="true"/>
                </a:rPr>
                <a:t>العمل</a:t>
              </a:r>
              <a:r>
                <a:rPr lang="ar-EG" sz="2600">
                  <a:solidFill>
                    <a:srgbClr val="000000"/>
                  </a:solidFill>
                  <a:latin typeface="Arial Nova Condensed"/>
                  <a:ea typeface="Arial Nova Condensed"/>
                  <a:cs typeface="Arial Nova Condensed"/>
                  <a:sym typeface="Arial Nova Condensed"/>
                  <a:rtl val="true"/>
                </a:rPr>
                <a:t> </a:t>
              </a:r>
              <a:r>
                <a:rPr lang="ar-EG" b="true" sz="2600">
                  <a:solidFill>
                    <a:srgbClr val="000000"/>
                  </a:solidFill>
                  <a:latin typeface="Arial Nova Condensed Bold"/>
                  <a:ea typeface="Arial Nova Condensed Bold"/>
                  <a:cs typeface="Arial Nova Condensed Bold"/>
                  <a:sym typeface="Arial Nova Condensed Bold"/>
                  <a:rtl val="true"/>
                </a:rPr>
                <a:t>الجماعي (</a:t>
              </a:r>
              <a:r>
                <a:rPr lang="en-US" b="true" sz="2600">
                  <a:solidFill>
                    <a:srgbClr val="000000"/>
                  </a:solidFill>
                  <a:latin typeface="Arial Nova Condensed Bold"/>
                  <a:ea typeface="Arial Nova Condensed Bold"/>
                  <a:cs typeface="Arial Nova Condensed Bold"/>
                  <a:sym typeface="Arial Nova Condensed Bold"/>
                </a:rPr>
                <a:t>15</a:t>
              </a:r>
              <a:r>
                <a:rPr lang="ar-EG" b="true" sz="2600">
                  <a:solidFill>
                    <a:srgbClr val="000000"/>
                  </a:solidFill>
                  <a:latin typeface="Arial Nova Condensed Bold"/>
                  <a:ea typeface="Arial Nova Condensed Bold"/>
                  <a:cs typeface="Arial Nova Condensed Bold"/>
                  <a:sym typeface="Arial Nova Condensed Bold"/>
                  <a:rtl val="true"/>
                </a:rPr>
                <a:t> دقيقة)</a:t>
              </a:r>
              <a:r>
                <a:rPr lang="ar-EG" sz="2600">
                  <a:solidFill>
                    <a:srgbClr val="000000"/>
                  </a:solidFill>
                  <a:latin typeface="Arial Nova Condensed"/>
                  <a:ea typeface="Arial Nova Condensed"/>
                  <a:cs typeface="Arial Nova Condensed"/>
                  <a:sym typeface="Arial Nova Condensed"/>
                  <a:rtl val="true"/>
                </a:rPr>
                <a:t>: أكمل قائمة التحقق من المراقبة بناءً على السيناريو. </a:t>
              </a:r>
            </a:p>
            <a:p>
              <a:pPr algn="r" rtl="true" marL="0" indent="0" lvl="0">
                <a:lnSpc>
                  <a:spcPts val="3588"/>
                </a:lnSpc>
              </a:pPr>
              <a:r>
                <a:rPr lang="ar-EG" b="true" sz="2600">
                  <a:solidFill>
                    <a:srgbClr val="000000"/>
                  </a:solidFill>
                  <a:latin typeface="Arial Nova Condensed Bold"/>
                  <a:ea typeface="Arial Nova Condensed Bold"/>
                  <a:cs typeface="Arial Nova Condensed Bold"/>
                  <a:sym typeface="Arial Nova Condensed Bold"/>
                  <a:rtl val="true"/>
                </a:rPr>
                <a:t>العصف الذهني لإيجاد الحلول (</a:t>
              </a:r>
              <a:r>
                <a:rPr lang="en-US" b="true" sz="2600">
                  <a:solidFill>
                    <a:srgbClr val="000000"/>
                  </a:solidFill>
                  <a:latin typeface="Arial Nova Condensed Bold"/>
                  <a:ea typeface="Arial Nova Condensed Bold"/>
                  <a:cs typeface="Arial Nova Condensed Bold"/>
                  <a:sym typeface="Arial Nova Condensed Bold"/>
                </a:rPr>
                <a:t>10</a:t>
              </a:r>
              <a:r>
                <a:rPr lang="ar-EG" b="true" sz="2600">
                  <a:solidFill>
                    <a:srgbClr val="000000"/>
                  </a:solidFill>
                  <a:latin typeface="Arial Nova Condensed Bold"/>
                  <a:ea typeface="Arial Nova Condensed Bold"/>
                  <a:cs typeface="Arial Nova Condensed Bold"/>
                  <a:sym typeface="Arial Nova Condensed Bold"/>
                  <a:rtl val="true"/>
                </a:rPr>
                <a:t> دقائق)</a:t>
              </a:r>
              <a:r>
                <a:rPr lang="ar-EG" sz="2600">
                  <a:solidFill>
                    <a:srgbClr val="000000"/>
                  </a:solidFill>
                  <a:latin typeface="Arial Nova Condensed"/>
                  <a:ea typeface="Arial Nova Condensed"/>
                  <a:cs typeface="Arial Nova Condensed"/>
                  <a:sym typeface="Arial Nova Condensed"/>
                  <a:rtl val="true"/>
                </a:rPr>
                <a:t>: تقوم المجموعات بتحليل قوائم المراجعة المكتملة واقتراح الحلول. المناقشة </a:t>
              </a:r>
              <a:r>
                <a:rPr lang="ar-EG" b="true" sz="2600">
                  <a:solidFill>
                    <a:srgbClr val="000000"/>
                  </a:solidFill>
                  <a:latin typeface="Arial Nova Condensed Bold"/>
                  <a:ea typeface="Arial Nova Condensed Bold"/>
                  <a:cs typeface="Arial Nova Condensed Bold"/>
                  <a:sym typeface="Arial Nova Condensed Bold"/>
                  <a:rtl val="true"/>
                </a:rPr>
                <a:t>العامة (</a:t>
              </a:r>
              <a:r>
                <a:rPr lang="en-US" b="true" sz="2600">
                  <a:solidFill>
                    <a:srgbClr val="000000"/>
                  </a:solidFill>
                  <a:latin typeface="Arial Nova Condensed Bold"/>
                  <a:ea typeface="Arial Nova Condensed Bold"/>
                  <a:cs typeface="Arial Nova Condensed Bold"/>
                  <a:sym typeface="Arial Nova Condensed Bold"/>
                </a:rPr>
                <a:t>5</a:t>
              </a:r>
              <a:r>
                <a:rPr lang="ar-EG" b="true" sz="2600">
                  <a:solidFill>
                    <a:srgbClr val="000000"/>
                  </a:solidFill>
                  <a:latin typeface="Arial Nova Condensed Bold"/>
                  <a:ea typeface="Arial Nova Condensed Bold"/>
                  <a:cs typeface="Arial Nova Condensed Bold"/>
                  <a:sym typeface="Arial Nova Condensed Bold"/>
                  <a:rtl val="true"/>
                </a:rPr>
                <a:t> دقائق)</a:t>
              </a:r>
              <a:r>
                <a:rPr lang="ar-EG" sz="2600">
                  <a:solidFill>
                    <a:srgbClr val="000000"/>
                  </a:solidFill>
                  <a:latin typeface="Arial Nova Condensed"/>
                  <a:ea typeface="Arial Nova Condensed"/>
                  <a:cs typeface="Arial Nova Condensed"/>
                  <a:sym typeface="Arial Nova Condensed"/>
                  <a:rtl val="true"/>
                </a:rPr>
                <a:t>: ناقش كيف يمكن للبيانات التي تم جمعها من خلال مراقبة الاحتجاز أن تفيد ملخصات السياسات أو حملات المناصرة أو الإحالات إلى منظمات حقوق الإنسان.</a:t>
              </a:r>
            </a:p>
          </p:txBody>
        </p:sp>
      </p:grpSp>
      <p:sp>
        <p:nvSpPr>
          <p:cNvPr name="Freeform 12" id="12"/>
          <p:cNvSpPr/>
          <p:nvPr/>
        </p:nvSpPr>
        <p:spPr>
          <a:xfrm flipH="false" flipV="false" rot="0">
            <a:off x="243578" y="348315"/>
            <a:ext cx="6413704" cy="2421173"/>
          </a:xfrm>
          <a:custGeom>
            <a:avLst/>
            <a:gdLst/>
            <a:ahLst/>
            <a:cxnLst/>
            <a:rect r="r" b="b" t="t" l="l"/>
            <a:pathLst>
              <a:path h="2421173" w="6413704">
                <a:moveTo>
                  <a:pt x="0" y="0"/>
                </a:moveTo>
                <a:lnTo>
                  <a:pt x="6413704" y="0"/>
                </a:lnTo>
                <a:lnTo>
                  <a:pt x="6413704" y="2421173"/>
                </a:lnTo>
                <a:lnTo>
                  <a:pt x="0" y="2421173"/>
                </a:lnTo>
                <a:lnTo>
                  <a:pt x="0" y="0"/>
                </a:lnTo>
                <a:close/>
              </a:path>
            </a:pathLst>
          </a:custGeom>
          <a:blipFill>
            <a:blip r:embed="rId3"/>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309014" y="1028700"/>
            <a:ext cx="11669972" cy="1253018"/>
            <a:chOff x="0" y="0"/>
            <a:chExt cx="15559963" cy="1670690"/>
          </a:xfrm>
        </p:grpSpPr>
        <p:sp>
          <p:nvSpPr>
            <p:cNvPr name="Freeform 6" id="6"/>
            <p:cNvSpPr/>
            <p:nvPr/>
          </p:nvSpPr>
          <p:spPr>
            <a:xfrm flipH="false" flipV="false" rot="0">
              <a:off x="0" y="0"/>
              <a:ext cx="15559962" cy="1670690"/>
            </a:xfrm>
            <a:custGeom>
              <a:avLst/>
              <a:gdLst/>
              <a:ahLst/>
              <a:cxnLst/>
              <a:rect r="r" b="b" t="t" l="l"/>
              <a:pathLst>
                <a:path h="1670690" w="15559962">
                  <a:moveTo>
                    <a:pt x="0" y="0"/>
                  </a:moveTo>
                  <a:lnTo>
                    <a:pt x="15559962" y="0"/>
                  </a:lnTo>
                  <a:lnTo>
                    <a:pt x="15559962" y="1670690"/>
                  </a:lnTo>
                  <a:lnTo>
                    <a:pt x="0" y="1670690"/>
                  </a:lnTo>
                  <a:close/>
                </a:path>
              </a:pathLst>
            </a:custGeom>
            <a:solidFill>
              <a:srgbClr val="000000">
                <a:alpha val="0"/>
              </a:srgbClr>
            </a:solidFill>
          </p:spPr>
        </p:sp>
        <p:sp>
          <p:nvSpPr>
            <p:cNvPr name="TextBox 7" id="7"/>
            <p:cNvSpPr txBox="true"/>
            <p:nvPr/>
          </p:nvSpPr>
          <p:spPr>
            <a:xfrm>
              <a:off x="0" y="-352425"/>
              <a:ext cx="15559963"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grpSp>
        <p:nvGrpSpPr>
          <p:cNvPr name="Group 8" id="8"/>
          <p:cNvGrpSpPr/>
          <p:nvPr/>
        </p:nvGrpSpPr>
        <p:grpSpPr>
          <a:xfrm rot="0">
            <a:off x="866834" y="3418656"/>
            <a:ext cx="16392466" cy="5353965"/>
            <a:chOff x="0" y="0"/>
            <a:chExt cx="21856622" cy="7138620"/>
          </a:xfrm>
        </p:grpSpPr>
        <p:sp>
          <p:nvSpPr>
            <p:cNvPr name="Freeform 9" id="9"/>
            <p:cNvSpPr/>
            <p:nvPr/>
          </p:nvSpPr>
          <p:spPr>
            <a:xfrm flipH="false" flipV="false" rot="0">
              <a:off x="0" y="0"/>
              <a:ext cx="21856621" cy="7138620"/>
            </a:xfrm>
            <a:custGeom>
              <a:avLst/>
              <a:gdLst/>
              <a:ahLst/>
              <a:cxnLst/>
              <a:rect r="r" b="b" t="t" l="l"/>
              <a:pathLst>
                <a:path h="7138620" w="21856621">
                  <a:moveTo>
                    <a:pt x="0" y="0"/>
                  </a:moveTo>
                  <a:lnTo>
                    <a:pt x="21856621" y="0"/>
                  </a:lnTo>
                  <a:lnTo>
                    <a:pt x="21856621" y="7138620"/>
                  </a:lnTo>
                  <a:lnTo>
                    <a:pt x="0" y="7138620"/>
                  </a:lnTo>
                  <a:close/>
                </a:path>
              </a:pathLst>
            </a:custGeom>
            <a:solidFill>
              <a:srgbClr val="000000">
                <a:alpha val="0"/>
              </a:srgbClr>
            </a:solidFill>
          </p:spPr>
        </p:sp>
        <p:sp>
          <p:nvSpPr>
            <p:cNvPr name="TextBox 10" id="10"/>
            <p:cNvSpPr txBox="true"/>
            <p:nvPr/>
          </p:nvSpPr>
          <p:spPr>
            <a:xfrm>
              <a:off x="0" y="-57150"/>
              <a:ext cx="21856622" cy="7195770"/>
            </a:xfrm>
            <a:prstGeom prst="rect">
              <a:avLst/>
            </a:prstGeom>
          </p:spPr>
          <p:txBody>
            <a:bodyPr anchor="t" rtlCol="false" tIns="0" lIns="0" bIns="0" rIns="0"/>
            <a:lstStyle/>
            <a:p>
              <a:pPr algn="just" rtl="true" marL="0" indent="0" lvl="0">
                <a:lnSpc>
                  <a:spcPts val="4139"/>
                </a:lnSpc>
              </a:pPr>
              <a:r>
                <a:rPr lang="ar-EG" b="true" sz="2999">
                  <a:solidFill>
                    <a:srgbClr val="000000"/>
                  </a:solidFill>
                  <a:latin typeface="Arial Nova Condensed Bold"/>
                  <a:ea typeface="Arial Nova Condensed Bold"/>
                  <a:cs typeface="Arial Nova Condensed Bold"/>
                  <a:sym typeface="Arial Nova Condensed Bold"/>
                  <a:rtl val="true"/>
                </a:rPr>
                <a:t>تعريف</a:t>
              </a:r>
            </a:p>
            <a:p>
              <a:pPr algn="just"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مراقبة المحاكمة هي ممارسة مراقبة وجمع المعلومات حول جلسات المحكمة وإجراءاتها لتقييم مدى امتثالها لمعايير المحاكمة العادلة. </a:t>
              </a:r>
            </a:p>
            <a:p>
              <a:pPr algn="just"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وتتبع مشاريع مراقبة المحاكمات دورة تتضمن نشر تقرير يتضمن توصيات تهدف إلى تحسين نظام العدالة في بلد ما. </a:t>
              </a:r>
            </a:p>
            <a:p>
              <a:pPr algn="just"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وتأتي مرحلة الدعوة كمرحلة تالية في دورة مراقبة المحاكمة وتهدف إلى ضمان متابعة التوصيات الواردة في التقرير.</a:t>
              </a:r>
            </a:p>
            <a:p>
              <a:pPr algn="just"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ويتم مراقبة المحاكمات لأغراض متعددة: على وجه الخصوص، لتوليد أدلة تجريبية لتحليل أوسع لنظام إدارة العدالة في بلد معين، ودعم الجهود الرامية إلى إصلاح نظام العدالة، والتواصل بشأن المخاوف أو بشأن قضية أو عملية معينة.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11318592" y="2213224"/>
            <a:ext cx="5115417" cy="885744"/>
          </a:xfrm>
          <a:prstGeom prst="rect">
            <a:avLst/>
          </a:prstGeom>
        </p:spPr>
        <p:txBody>
          <a:bodyPr anchor="t" rtlCol="false" tIns="0" lIns="0" bIns="0" rIns="0">
            <a:spAutoFit/>
          </a:bodyPr>
          <a:lstStyle/>
          <a:p>
            <a:pPr algn="r" rtl="true" marL="0" indent="0" lvl="0">
              <a:lnSpc>
                <a:spcPts val="6746"/>
              </a:lnSpc>
            </a:pPr>
            <a:r>
              <a:rPr lang="ar-EG" b="true" sz="6746">
                <a:solidFill>
                  <a:srgbClr val="4E5FA7"/>
                </a:solidFill>
                <a:latin typeface="Arial Nova Condensed Bold"/>
                <a:ea typeface="Arial Nova Condensed Bold"/>
                <a:cs typeface="Arial Nova Condensed Bold"/>
                <a:sym typeface="Arial Nova Condensed Bold"/>
                <a:rtl val="true"/>
              </a:rPr>
              <a:t>الجلسة الأولى</a:t>
            </a:r>
          </a:p>
        </p:txBody>
      </p:sp>
      <p:sp>
        <p:nvSpPr>
          <p:cNvPr name="TextBox 15" id="15"/>
          <p:cNvSpPr txBox="true"/>
          <p:nvPr/>
        </p:nvSpPr>
        <p:spPr>
          <a:xfrm rot="0">
            <a:off x="8817181" y="3766966"/>
            <a:ext cx="7290009" cy="1069342"/>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فهم المراقبة القانونية </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926279" y="1028700"/>
            <a:ext cx="11597881" cy="1253017"/>
            <a:chOff x="0" y="0"/>
            <a:chExt cx="15463842" cy="1670690"/>
          </a:xfrm>
        </p:grpSpPr>
        <p:sp>
          <p:nvSpPr>
            <p:cNvPr name="Freeform 6" id="6"/>
            <p:cNvSpPr/>
            <p:nvPr/>
          </p:nvSpPr>
          <p:spPr>
            <a:xfrm flipH="false" flipV="false" rot="0">
              <a:off x="0" y="0"/>
              <a:ext cx="15463841" cy="1670690"/>
            </a:xfrm>
            <a:custGeom>
              <a:avLst/>
              <a:gdLst/>
              <a:ahLst/>
              <a:cxnLst/>
              <a:rect r="r" b="b" t="t" l="l"/>
              <a:pathLst>
                <a:path h="1670690" w="15463841">
                  <a:moveTo>
                    <a:pt x="0" y="0"/>
                  </a:moveTo>
                  <a:lnTo>
                    <a:pt x="15463841" y="0"/>
                  </a:lnTo>
                  <a:lnTo>
                    <a:pt x="15463841" y="1670690"/>
                  </a:lnTo>
                  <a:lnTo>
                    <a:pt x="0" y="1670690"/>
                  </a:lnTo>
                  <a:close/>
                </a:path>
              </a:pathLst>
            </a:custGeom>
            <a:solidFill>
              <a:srgbClr val="000000">
                <a:alpha val="0"/>
              </a:srgbClr>
            </a:solidFill>
          </p:spPr>
        </p:sp>
        <p:sp>
          <p:nvSpPr>
            <p:cNvPr name="TextBox 7" id="7"/>
            <p:cNvSpPr txBox="true"/>
            <p:nvPr/>
          </p:nvSpPr>
          <p:spPr>
            <a:xfrm>
              <a:off x="0" y="-352425"/>
              <a:ext cx="15463842"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grpSp>
        <p:nvGrpSpPr>
          <p:cNvPr name="Group 8" id="8"/>
          <p:cNvGrpSpPr/>
          <p:nvPr/>
        </p:nvGrpSpPr>
        <p:grpSpPr>
          <a:xfrm rot="0">
            <a:off x="9144000" y="3079011"/>
            <a:ext cx="7473127" cy="6755869"/>
            <a:chOff x="0" y="0"/>
            <a:chExt cx="9964170" cy="9007826"/>
          </a:xfrm>
        </p:grpSpPr>
        <p:sp>
          <p:nvSpPr>
            <p:cNvPr name="Freeform 9" id="9"/>
            <p:cNvSpPr/>
            <p:nvPr/>
          </p:nvSpPr>
          <p:spPr>
            <a:xfrm flipH="false" flipV="false" rot="0">
              <a:off x="0" y="0"/>
              <a:ext cx="9964169" cy="9007826"/>
            </a:xfrm>
            <a:custGeom>
              <a:avLst/>
              <a:gdLst/>
              <a:ahLst/>
              <a:cxnLst/>
              <a:rect r="r" b="b" t="t" l="l"/>
              <a:pathLst>
                <a:path h="9007826" w="9964169">
                  <a:moveTo>
                    <a:pt x="0" y="0"/>
                  </a:moveTo>
                  <a:lnTo>
                    <a:pt x="9964169" y="0"/>
                  </a:lnTo>
                  <a:lnTo>
                    <a:pt x="9964169" y="9007826"/>
                  </a:lnTo>
                  <a:lnTo>
                    <a:pt x="0" y="9007826"/>
                  </a:lnTo>
                  <a:close/>
                </a:path>
              </a:pathLst>
            </a:custGeom>
            <a:solidFill>
              <a:srgbClr val="000000">
                <a:alpha val="0"/>
              </a:srgbClr>
            </a:solidFill>
          </p:spPr>
        </p:sp>
        <p:sp>
          <p:nvSpPr>
            <p:cNvPr name="TextBox 10" id="10"/>
            <p:cNvSpPr txBox="true"/>
            <p:nvPr/>
          </p:nvSpPr>
          <p:spPr>
            <a:xfrm>
              <a:off x="0" y="-57150"/>
              <a:ext cx="9964170" cy="9064976"/>
            </a:xfrm>
            <a:prstGeom prst="rect">
              <a:avLst/>
            </a:prstGeom>
          </p:spPr>
          <p:txBody>
            <a:bodyPr anchor="t" rtlCol="false" tIns="0" lIns="0" bIns="0" rIns="0"/>
            <a:lstStyle/>
            <a:p>
              <a:pPr algn="just" rtl="true" marL="0" indent="0" lvl="0">
                <a:lnSpc>
                  <a:spcPts val="4486"/>
                </a:lnSpc>
              </a:pPr>
              <a:r>
                <a:rPr lang="ar-EG" sz="3251">
                  <a:solidFill>
                    <a:srgbClr val="000000"/>
                  </a:solidFill>
                  <a:latin typeface="Arial Nova Condensed"/>
                  <a:ea typeface="Arial Nova Condensed"/>
                  <a:cs typeface="Arial Nova Condensed"/>
                  <a:sym typeface="Arial Nova Condensed"/>
                  <a:rtl val="true"/>
                </a:rPr>
                <a:t>توجد نماذج مؤسسية مختلفة لمراقبة التجارب، ولكن النماذج الأكثر شيوعًا هي </a:t>
              </a:r>
            </a:p>
            <a:p>
              <a:pPr algn="just" rtl="true" marL="0" indent="0" lvl="0">
                <a:lnSpc>
                  <a:spcPts val="4486"/>
                </a:lnSpc>
              </a:pPr>
              <a:r>
                <a:rPr lang="ar-EG" sz="3251">
                  <a:solidFill>
                    <a:srgbClr val="000000"/>
                  </a:solidFill>
                  <a:latin typeface="Arial Nova Condensed"/>
                  <a:ea typeface="Arial Nova Condensed"/>
                  <a:cs typeface="Arial Nova Condensed"/>
                  <a:sym typeface="Arial Nova Condensed"/>
                  <a:rtl val="true"/>
                </a:rPr>
                <a:t>ال</a:t>
              </a:r>
              <a:r>
                <a:rPr lang="ar-EG" sz="3251">
                  <a:solidFill>
                    <a:srgbClr val="000000"/>
                  </a:solidFill>
                  <a:latin typeface="Arial Nova Condensed"/>
                  <a:ea typeface="Arial Nova Condensed"/>
                  <a:cs typeface="Arial Nova Condensed"/>
                  <a:sym typeface="Arial Nova Condensed"/>
                  <a:rtl val="true"/>
                </a:rPr>
                <a:t>م</a:t>
              </a:r>
              <a:r>
                <a:rPr lang="ar-EG" sz="3251">
                  <a:solidFill>
                    <a:srgbClr val="000000"/>
                  </a:solidFill>
                  <a:latin typeface="Arial Nova Condensed"/>
                  <a:ea typeface="Arial Nova Condensed"/>
                  <a:cs typeface="Arial Nova Condensed"/>
                  <a:sym typeface="Arial Nova Condensed"/>
                  <a:rtl val="true"/>
                </a:rPr>
                <a:t>ر</a:t>
              </a:r>
              <a:r>
                <a:rPr lang="ar-EG" sz="3251">
                  <a:solidFill>
                    <a:srgbClr val="000000"/>
                  </a:solidFill>
                  <a:latin typeface="Arial Nova Condensed"/>
                  <a:ea typeface="Arial Nova Condensed"/>
                  <a:cs typeface="Arial Nova Condensed"/>
                  <a:sym typeface="Arial Nova Condensed"/>
                  <a:rtl val="true"/>
                </a:rPr>
                <a:t>اقبة</a:t>
              </a:r>
              <a:r>
                <a:rPr lang="ar-EG" sz="3251">
                  <a:solidFill>
                    <a:srgbClr val="000000"/>
                  </a:solidFill>
                  <a:latin typeface="Arial Nova Condensed"/>
                  <a:ea typeface="Arial Nova Condensed"/>
                  <a:cs typeface="Arial Nova Condensed"/>
                  <a:sym typeface="Arial Nova Condensed"/>
                  <a:rtl val="true"/>
                </a:rPr>
                <a:t> الم</a:t>
              </a:r>
              <a:r>
                <a:rPr lang="ar-EG" sz="3251">
                  <a:solidFill>
                    <a:srgbClr val="000000"/>
                  </a:solidFill>
                  <a:latin typeface="Arial Nova Condensed"/>
                  <a:ea typeface="Arial Nova Condensed"/>
                  <a:cs typeface="Arial Nova Condensed"/>
                  <a:sym typeface="Arial Nova Condensed"/>
                  <a:rtl val="true"/>
                </a:rPr>
                <a:t>نهج</a:t>
              </a:r>
              <a:r>
                <a:rPr lang="ar-EG" sz="3251">
                  <a:solidFill>
                    <a:srgbClr val="000000"/>
                  </a:solidFill>
                  <a:latin typeface="Arial Nova Condensed"/>
                  <a:ea typeface="Arial Nova Condensed"/>
                  <a:cs typeface="Arial Nova Condensed"/>
                  <a:sym typeface="Arial Nova Condensed"/>
                  <a:rtl val="true"/>
                </a:rPr>
                <a:t>ي</a:t>
              </a:r>
              <a:r>
                <a:rPr lang="ar-EG" sz="3251">
                  <a:solidFill>
                    <a:srgbClr val="000000"/>
                  </a:solidFill>
                  <a:latin typeface="Arial Nova Condensed"/>
                  <a:ea typeface="Arial Nova Condensed"/>
                  <a:cs typeface="Arial Nova Condensed"/>
                  <a:sym typeface="Arial Nova Condensed"/>
                  <a:rtl val="true"/>
                </a:rPr>
                <a:t>ة: تقييمات واسعة النطاق للأنظمة القضائية (على سبيل المثال، تحالف "الجميع من أجل المحاكمات العادلة" في مقدونيا).</a:t>
              </a:r>
            </a:p>
            <a:p>
              <a:pPr algn="just" rtl="true" marL="0" indent="0" lvl="0">
                <a:lnSpc>
                  <a:spcPts val="4486"/>
                </a:lnSpc>
              </a:pPr>
              <a:r>
                <a:rPr lang="ar-EG" sz="3251">
                  <a:solidFill>
                    <a:srgbClr val="000000"/>
                  </a:solidFill>
                  <a:latin typeface="Arial Nova Condensed"/>
                  <a:ea typeface="Arial Nova Condensed"/>
                  <a:cs typeface="Arial Nova Condensed"/>
                  <a:sym typeface="Arial Nova Condensed"/>
                  <a:rtl val="true"/>
                </a:rPr>
                <a:t>الرصد القائم على الموضوعات: التركيز على قضايا محددة (على سبيل المثال، قيام بعثة الأمم المتحدة لمساعدة العراق برصد قضايا عقوبة الإعدام في العراق).</a:t>
              </a:r>
            </a:p>
            <a:p>
              <a:pPr algn="just" rtl="true" marL="0" indent="0" lvl="0">
                <a:lnSpc>
                  <a:spcPts val="4486"/>
                </a:lnSpc>
              </a:pPr>
              <a:r>
                <a:rPr lang="ar-EG" sz="3251">
                  <a:solidFill>
                    <a:srgbClr val="000000"/>
                  </a:solidFill>
                  <a:latin typeface="Arial Nova Condensed"/>
                  <a:ea typeface="Arial Nova Condensed"/>
                  <a:cs typeface="Arial Nova Condensed"/>
                  <a:sym typeface="Arial Nova Condensed"/>
                  <a:rtl val="true"/>
                </a:rPr>
                <a:t>المراقبة المخصصة: مراقبة القضايا البارزة أو مجموعات القضايا.</a:t>
              </a:r>
            </a:p>
          </p:txBody>
        </p:sp>
      </p:grpSp>
      <p:grpSp>
        <p:nvGrpSpPr>
          <p:cNvPr name="Group 11" id="11"/>
          <p:cNvGrpSpPr/>
          <p:nvPr/>
        </p:nvGrpSpPr>
        <p:grpSpPr>
          <a:xfrm rot="0">
            <a:off x="1028700" y="3266905"/>
            <a:ext cx="7063716" cy="6380081"/>
            <a:chOff x="0" y="0"/>
            <a:chExt cx="9418288" cy="8506775"/>
          </a:xfrm>
        </p:grpSpPr>
        <p:sp>
          <p:nvSpPr>
            <p:cNvPr name="Freeform 12" id="12"/>
            <p:cNvSpPr/>
            <p:nvPr/>
          </p:nvSpPr>
          <p:spPr>
            <a:xfrm flipH="false" flipV="false" rot="0">
              <a:off x="19050" y="20785"/>
              <a:ext cx="9380220" cy="8465151"/>
            </a:xfrm>
            <a:custGeom>
              <a:avLst/>
              <a:gdLst/>
              <a:ahLst/>
              <a:cxnLst/>
              <a:rect r="r" b="b" t="t" l="l"/>
              <a:pathLst>
                <a:path h="8465151" w="9380220">
                  <a:moveTo>
                    <a:pt x="0" y="0"/>
                  </a:moveTo>
                  <a:lnTo>
                    <a:pt x="9380220" y="0"/>
                  </a:lnTo>
                  <a:lnTo>
                    <a:pt x="9380220" y="8465151"/>
                  </a:lnTo>
                  <a:lnTo>
                    <a:pt x="0" y="8465151"/>
                  </a:lnTo>
                  <a:close/>
                </a:path>
              </a:pathLst>
            </a:custGeom>
            <a:solidFill>
              <a:srgbClr val="F7E5DD"/>
            </a:solidFill>
          </p:spPr>
        </p:sp>
        <p:sp>
          <p:nvSpPr>
            <p:cNvPr name="Freeform 13" id="13"/>
            <p:cNvSpPr/>
            <p:nvPr/>
          </p:nvSpPr>
          <p:spPr>
            <a:xfrm flipH="false" flipV="false" rot="0">
              <a:off x="0" y="0"/>
              <a:ext cx="9418320" cy="8506721"/>
            </a:xfrm>
            <a:custGeom>
              <a:avLst/>
              <a:gdLst/>
              <a:ahLst/>
              <a:cxnLst/>
              <a:rect r="r" b="b" t="t" l="l"/>
              <a:pathLst>
                <a:path h="8506721" w="9418320">
                  <a:moveTo>
                    <a:pt x="19050" y="0"/>
                  </a:moveTo>
                  <a:lnTo>
                    <a:pt x="9399270" y="0"/>
                  </a:lnTo>
                  <a:cubicBezTo>
                    <a:pt x="9409811" y="0"/>
                    <a:pt x="9418320" y="9284"/>
                    <a:pt x="9418320" y="20785"/>
                  </a:cubicBezTo>
                  <a:lnTo>
                    <a:pt x="9418320" y="8485936"/>
                  </a:lnTo>
                  <a:cubicBezTo>
                    <a:pt x="9418320" y="8497437"/>
                    <a:pt x="9409811" y="8506721"/>
                    <a:pt x="9399270" y="8506721"/>
                  </a:cubicBezTo>
                  <a:lnTo>
                    <a:pt x="19050" y="8506721"/>
                  </a:lnTo>
                  <a:cubicBezTo>
                    <a:pt x="8509" y="8506721"/>
                    <a:pt x="0" y="8497437"/>
                    <a:pt x="0" y="8485936"/>
                  </a:cubicBezTo>
                  <a:lnTo>
                    <a:pt x="0" y="20785"/>
                  </a:lnTo>
                  <a:cubicBezTo>
                    <a:pt x="0" y="9284"/>
                    <a:pt x="8509" y="0"/>
                    <a:pt x="19050" y="0"/>
                  </a:cubicBezTo>
                  <a:moveTo>
                    <a:pt x="19050" y="41570"/>
                  </a:moveTo>
                  <a:lnTo>
                    <a:pt x="19050" y="20785"/>
                  </a:lnTo>
                  <a:lnTo>
                    <a:pt x="38100" y="20785"/>
                  </a:lnTo>
                  <a:lnTo>
                    <a:pt x="38100" y="8485936"/>
                  </a:lnTo>
                  <a:lnTo>
                    <a:pt x="19050" y="8485936"/>
                  </a:lnTo>
                  <a:lnTo>
                    <a:pt x="19050" y="8465151"/>
                  </a:lnTo>
                  <a:lnTo>
                    <a:pt x="9399270" y="8465151"/>
                  </a:lnTo>
                  <a:lnTo>
                    <a:pt x="9399270" y="8485936"/>
                  </a:lnTo>
                  <a:lnTo>
                    <a:pt x="9380220" y="8485936"/>
                  </a:lnTo>
                  <a:lnTo>
                    <a:pt x="9380220" y="20785"/>
                  </a:lnTo>
                  <a:lnTo>
                    <a:pt x="9399270" y="20785"/>
                  </a:lnTo>
                  <a:lnTo>
                    <a:pt x="9399270" y="41570"/>
                  </a:lnTo>
                  <a:lnTo>
                    <a:pt x="19050" y="41570"/>
                  </a:lnTo>
                  <a:close/>
                </a:path>
              </a:pathLst>
            </a:custGeom>
            <a:solidFill>
              <a:srgbClr val="F7E5DD"/>
            </a:solidFill>
          </p:spPr>
        </p:sp>
        <p:sp>
          <p:nvSpPr>
            <p:cNvPr name="TextBox 14" id="14"/>
            <p:cNvSpPr txBox="true"/>
            <p:nvPr/>
          </p:nvSpPr>
          <p:spPr>
            <a:xfrm>
              <a:off x="0" y="-57150"/>
              <a:ext cx="9418288" cy="8563925"/>
            </a:xfrm>
            <a:prstGeom prst="rect">
              <a:avLst/>
            </a:prstGeom>
          </p:spPr>
          <p:txBody>
            <a:bodyPr anchor="t" rtlCol="false" tIns="50800" lIns="50800" bIns="50800" rIns="50800"/>
            <a:lstStyle/>
            <a:p>
              <a:pPr algn="ctr" rtl="true" marL="0" indent="0" lvl="0">
                <a:lnSpc>
                  <a:spcPts val="4514"/>
                </a:lnSpc>
              </a:pPr>
              <a:r>
                <a:rPr lang="ar-EG" b="true" sz="3299">
                  <a:solidFill>
                    <a:srgbClr val="000000"/>
                  </a:solidFill>
                  <a:latin typeface="Arial Nova Condensed Bold"/>
                  <a:ea typeface="Arial Nova Condensed Bold"/>
                  <a:cs typeface="Arial Nova Condensed Bold"/>
                  <a:sym typeface="Arial Nova Condensed Bold"/>
                  <a:rtl val="true"/>
                </a:rPr>
                <a:t>المبادئ التوجيهية </a:t>
              </a:r>
            </a:p>
            <a:p>
              <a:pPr algn="r" rtl="true" marL="712464" indent="-356232" lvl="1">
                <a:lnSpc>
                  <a:spcPts val="4514"/>
                </a:lnSpc>
                <a:buFont typeface="Arial"/>
                <a:buChar char="•"/>
              </a:pPr>
              <a:r>
                <a:rPr lang="ar-EG" b="true" sz="3299">
                  <a:solidFill>
                    <a:srgbClr val="000000"/>
                  </a:solidFill>
                  <a:latin typeface="Arial Nova Condensed Bold"/>
                  <a:ea typeface="Arial Nova Condensed Bold"/>
                  <a:cs typeface="Arial Nova Condensed Bold"/>
                  <a:sym typeface="Arial Nova Condensed Bold"/>
                  <a:rtl val="true"/>
                </a:rPr>
                <a:t>عدم التدخل</a:t>
              </a:r>
              <a:r>
                <a:rPr lang="ar-EG" sz="3299">
                  <a:solidFill>
                    <a:srgbClr val="000000"/>
                  </a:solidFill>
                  <a:latin typeface="Arial Nova Condensed"/>
                  <a:ea typeface="Arial Nova Condensed"/>
                  <a:cs typeface="Arial Nova Condensed"/>
                  <a:sym typeface="Arial Nova Condensed"/>
                  <a:rtl val="true"/>
                </a:rPr>
                <a:t>: الحفاظ على استقلال القضاء؛ عدم التأثير على نتائج القضايا.</a:t>
              </a:r>
            </a:p>
            <a:p>
              <a:pPr algn="r" rtl="true" marL="712464" indent="-356232" lvl="1">
                <a:lnSpc>
                  <a:spcPts val="4514"/>
                </a:lnSpc>
                <a:buFont typeface="Arial"/>
                <a:buChar char="•"/>
              </a:pPr>
              <a:r>
                <a:rPr lang="ar-EG" b="true" sz="3299">
                  <a:solidFill>
                    <a:srgbClr val="000000"/>
                  </a:solidFill>
                  <a:latin typeface="Arial Nova Condensed Bold"/>
                  <a:ea typeface="Arial Nova Condensed Bold"/>
                  <a:cs typeface="Arial Nova Condensed Bold"/>
                  <a:sym typeface="Arial Nova Condensed Bold"/>
                  <a:rtl val="true"/>
                </a:rPr>
                <a:t>الموضوعية</a:t>
              </a:r>
              <a:r>
                <a:rPr lang="ar-EG" sz="3299">
                  <a:solidFill>
                    <a:srgbClr val="000000"/>
                  </a:solidFill>
                  <a:latin typeface="Arial Nova Condensed"/>
                  <a:ea typeface="Arial Nova Condensed"/>
                  <a:cs typeface="Arial Nova Condensed"/>
                  <a:sym typeface="Arial Nova Condensed"/>
                  <a:rtl val="true"/>
                </a:rPr>
                <a:t>: استخدام معايير واضحة ومقبولة لضمان المصداقية.</a:t>
              </a:r>
            </a:p>
            <a:p>
              <a:pPr algn="r" rtl="true" marL="712464" indent="-356232" lvl="1">
                <a:lnSpc>
                  <a:spcPts val="4514"/>
                </a:lnSpc>
                <a:buFont typeface="Arial"/>
                <a:buChar char="•"/>
              </a:pPr>
              <a:r>
                <a:rPr lang="ar-EG" b="true" sz="3299">
                  <a:solidFill>
                    <a:srgbClr val="000000"/>
                  </a:solidFill>
                  <a:latin typeface="Arial Nova Condensed Bold"/>
                  <a:ea typeface="Arial Nova Condensed Bold"/>
                  <a:cs typeface="Arial Nova Condensed Bold"/>
                  <a:sym typeface="Arial Nova Condensed Bold"/>
                  <a:rtl val="true"/>
                </a:rPr>
                <a:t>الحياد</a:t>
              </a:r>
              <a:r>
                <a:rPr lang="ar-EG" sz="3299">
                  <a:solidFill>
                    <a:srgbClr val="000000"/>
                  </a:solidFill>
                  <a:latin typeface="Arial Nova Condensed"/>
                  <a:ea typeface="Arial Nova Condensed"/>
                  <a:cs typeface="Arial Nova Condensed"/>
                  <a:sym typeface="Arial Nova Condensed"/>
                  <a:rtl val="true"/>
                </a:rPr>
                <a:t>: مراقبة جميع الجهات الفاعلة بشكل عادل دون تحيز.</a:t>
              </a:r>
            </a:p>
            <a:p>
              <a:pPr algn="r" rtl="true" marL="712464" indent="-356232" lvl="1">
                <a:lnSpc>
                  <a:spcPts val="4514"/>
                </a:lnSpc>
                <a:buFont typeface="Arial"/>
                <a:buChar char="•"/>
              </a:pPr>
              <a:r>
                <a:rPr lang="ar-EG" b="true" sz="3299">
                  <a:solidFill>
                    <a:srgbClr val="000000"/>
                  </a:solidFill>
                  <a:latin typeface="Arial Nova Condensed Bold"/>
                  <a:ea typeface="Arial Nova Condensed Bold"/>
                  <a:cs typeface="Arial Nova Condensed Bold"/>
                  <a:sym typeface="Arial Nova Condensed Bold"/>
                  <a:rtl val="true"/>
                </a:rPr>
                <a:t>الاحترافية</a:t>
              </a:r>
              <a:r>
                <a:rPr lang="ar-EG" sz="3299">
                  <a:solidFill>
                    <a:srgbClr val="000000"/>
                  </a:solidFill>
                  <a:latin typeface="Arial Nova Condensed"/>
                  <a:ea typeface="Arial Nova Condensed"/>
                  <a:cs typeface="Arial Nova Condensed"/>
                  <a:sym typeface="Arial Nova Condensed"/>
                  <a:rtl val="true"/>
                </a:rPr>
                <a:t>: الحفاظ على المعايير الأخلاقية العالية والسرية.</a:t>
              </a:r>
            </a:p>
            <a:p>
              <a:pPr algn="r" rtl="true" marL="712464" indent="-356232" lvl="1">
                <a:lnSpc>
                  <a:spcPts val="4514"/>
                </a:lnSpc>
                <a:buFont typeface="Arial"/>
                <a:buChar char="•"/>
              </a:pPr>
              <a:r>
                <a:rPr lang="ar-EG" b="true" sz="3299">
                  <a:solidFill>
                    <a:srgbClr val="000000"/>
                  </a:solidFill>
                  <a:latin typeface="Arial Nova Condensed Bold"/>
                  <a:ea typeface="Arial Nova Condensed Bold"/>
                  <a:cs typeface="Arial Nova Condensed Bold"/>
                  <a:sym typeface="Arial Nova Condensed Bold"/>
                  <a:rtl val="true"/>
                </a:rPr>
                <a:t>السرية</a:t>
              </a:r>
              <a:r>
                <a:rPr lang="ar-EG" sz="3299">
                  <a:solidFill>
                    <a:srgbClr val="000000"/>
                  </a:solidFill>
                  <a:latin typeface="Arial Nova Condensed"/>
                  <a:ea typeface="Arial Nova Condensed"/>
                  <a:cs typeface="Arial Nova Condensed"/>
                  <a:sym typeface="Arial Nova Condensed"/>
                  <a:rtl val="true"/>
                </a:rPr>
                <a:t>: حماية المعلومات والنتائج الحساسة.</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283445" y="1281134"/>
            <a:ext cx="8464005" cy="1157396"/>
            <a:chOff x="0" y="0"/>
            <a:chExt cx="11285340" cy="1543194"/>
          </a:xfrm>
        </p:grpSpPr>
        <p:sp>
          <p:nvSpPr>
            <p:cNvPr name="Freeform 6" id="6"/>
            <p:cNvSpPr/>
            <p:nvPr/>
          </p:nvSpPr>
          <p:spPr>
            <a:xfrm flipH="false" flipV="false" rot="0">
              <a:off x="0" y="0"/>
              <a:ext cx="11285339" cy="1543194"/>
            </a:xfrm>
            <a:custGeom>
              <a:avLst/>
              <a:gdLst/>
              <a:ahLst/>
              <a:cxnLst/>
              <a:rect r="r" b="b" t="t" l="l"/>
              <a:pathLst>
                <a:path h="1543194" w="11285339">
                  <a:moveTo>
                    <a:pt x="0" y="0"/>
                  </a:moveTo>
                  <a:lnTo>
                    <a:pt x="11285339" y="0"/>
                  </a:lnTo>
                  <a:lnTo>
                    <a:pt x="11285339" y="1543194"/>
                  </a:lnTo>
                  <a:lnTo>
                    <a:pt x="0" y="1543194"/>
                  </a:lnTo>
                  <a:close/>
                </a:path>
              </a:pathLst>
            </a:custGeom>
            <a:solidFill>
              <a:srgbClr val="000000">
                <a:alpha val="0"/>
              </a:srgbClr>
            </a:solidFill>
          </p:spPr>
        </p:sp>
        <p:sp>
          <p:nvSpPr>
            <p:cNvPr name="TextBox 7" id="7"/>
            <p:cNvSpPr txBox="true"/>
            <p:nvPr/>
          </p:nvSpPr>
          <p:spPr>
            <a:xfrm>
              <a:off x="0" y="-323850"/>
              <a:ext cx="11285340" cy="1867044"/>
            </a:xfrm>
            <a:prstGeom prst="rect">
              <a:avLst/>
            </a:prstGeom>
          </p:spPr>
          <p:txBody>
            <a:bodyPr anchor="t" rtlCol="false" tIns="0" lIns="0" bIns="0" rIns="0"/>
            <a:lstStyle/>
            <a:p>
              <a:pPr algn="r" rtl="true" marL="0" indent="0" lvl="0">
                <a:lnSpc>
                  <a:spcPts val="11172"/>
                </a:lnSpc>
              </a:pPr>
              <a:r>
                <a:rPr lang="ar-EG" b="true" sz="6517">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grpSp>
        <p:nvGrpSpPr>
          <p:cNvPr name="Group 8" id="8"/>
          <p:cNvGrpSpPr/>
          <p:nvPr/>
        </p:nvGrpSpPr>
        <p:grpSpPr>
          <a:xfrm rot="0">
            <a:off x="1028700" y="3460320"/>
            <a:ext cx="16230600" cy="6088928"/>
            <a:chOff x="0" y="0"/>
            <a:chExt cx="21640800" cy="8118570"/>
          </a:xfrm>
        </p:grpSpPr>
        <p:sp>
          <p:nvSpPr>
            <p:cNvPr name="Freeform 9" id="9"/>
            <p:cNvSpPr/>
            <p:nvPr/>
          </p:nvSpPr>
          <p:spPr>
            <a:xfrm flipH="false" flipV="false" rot="0">
              <a:off x="0" y="0"/>
              <a:ext cx="21640800" cy="8118570"/>
            </a:xfrm>
            <a:custGeom>
              <a:avLst/>
              <a:gdLst/>
              <a:ahLst/>
              <a:cxnLst/>
              <a:rect r="r" b="b" t="t" l="l"/>
              <a:pathLst>
                <a:path h="8118570" w="21640800">
                  <a:moveTo>
                    <a:pt x="0" y="0"/>
                  </a:moveTo>
                  <a:lnTo>
                    <a:pt x="21640800" y="0"/>
                  </a:lnTo>
                  <a:lnTo>
                    <a:pt x="21640800" y="8118570"/>
                  </a:lnTo>
                  <a:lnTo>
                    <a:pt x="0" y="8118570"/>
                  </a:lnTo>
                  <a:close/>
                </a:path>
              </a:pathLst>
            </a:custGeom>
            <a:solidFill>
              <a:srgbClr val="000000">
                <a:alpha val="0"/>
              </a:srgbClr>
            </a:solidFill>
          </p:spPr>
        </p:sp>
        <p:sp>
          <p:nvSpPr>
            <p:cNvPr name="TextBox 10" id="10"/>
            <p:cNvSpPr txBox="true"/>
            <p:nvPr/>
          </p:nvSpPr>
          <p:spPr>
            <a:xfrm>
              <a:off x="0" y="-57150"/>
              <a:ext cx="21640800" cy="8175720"/>
            </a:xfrm>
            <a:prstGeom prst="rect">
              <a:avLst/>
            </a:prstGeom>
          </p:spPr>
          <p:txBody>
            <a:bodyPr anchor="t" rtlCol="false" tIns="0" lIns="0" bIns="0" rIns="0"/>
            <a:lstStyle/>
            <a:p>
              <a:pPr algn="r" rtl="true">
                <a:lnSpc>
                  <a:spcPts val="4415"/>
                </a:lnSpc>
              </a:pPr>
              <a:r>
                <a:rPr lang="ar-EG" sz="3199">
                  <a:solidFill>
                    <a:srgbClr val="000000"/>
                  </a:solidFill>
                  <a:latin typeface="Arial Nova Condensed"/>
                  <a:ea typeface="Arial Nova Condensed"/>
                  <a:cs typeface="Arial Nova Condensed"/>
                  <a:sym typeface="Arial Nova Condensed"/>
                  <a:rtl val="true"/>
                </a:rPr>
                <a:t>  </a:t>
              </a:r>
              <a:r>
                <a:rPr lang="ar-EG" b="true" sz="3199">
                  <a:solidFill>
                    <a:srgbClr val="F9B428"/>
                  </a:solidFill>
                  <a:latin typeface="Arial Nova Condensed Bold"/>
                  <a:ea typeface="Arial Nova Condensed Bold"/>
                  <a:cs typeface="Arial Nova Condensed Bold"/>
                  <a:sym typeface="Arial Nova Condensed Bold"/>
                  <a:rtl val="true"/>
                </a:rPr>
                <a:t>      </a:t>
              </a:r>
              <a:r>
                <a:rPr lang="ar-EG" b="true" sz="3199">
                  <a:solidFill>
                    <a:srgbClr val="F9B428"/>
                  </a:solidFill>
                  <a:latin typeface="Arial Nova Condensed Bold"/>
                  <a:ea typeface="Arial Nova Condensed Bold"/>
                  <a:cs typeface="Arial Nova Condensed Bold"/>
                  <a:sym typeface="Arial Nova Condensed Bold"/>
                  <a:rtl val="true"/>
                </a:rPr>
                <a:t>العناصر الأساسية للمحاكمة العادلة:</a:t>
              </a:r>
              <a:r>
                <a:rPr lang="ar-EG" sz="3199">
                  <a:solidFill>
                    <a:srgbClr val="000000"/>
                  </a:solidFill>
                  <a:latin typeface="Arial Nova Condensed"/>
                  <a:ea typeface="Arial Nova Condensed"/>
                  <a:cs typeface="Arial Nova Condensed"/>
                  <a:sym typeface="Arial Nova Condensed"/>
                  <a:rtl val="true"/>
                </a:rPr>
                <a:t> </a:t>
              </a:r>
            </a:p>
            <a:p>
              <a:pPr algn="r" rtl="true" marL="690877" indent="-345439" lvl="1">
                <a:lnSpc>
                  <a:spcPts val="4415"/>
                </a:lnSpc>
                <a:buFont typeface="Arial"/>
                <a:buChar char="•"/>
              </a:pPr>
              <a:r>
                <a:rPr lang="ar-EG" b="true" sz="3199">
                  <a:solidFill>
                    <a:srgbClr val="000000"/>
                  </a:solidFill>
                  <a:latin typeface="Arial Nova Condensed Bold"/>
                  <a:ea typeface="Arial Nova Condensed Bold"/>
                  <a:cs typeface="Arial Nova Condensed Bold"/>
                  <a:sym typeface="Arial Nova Condensed Bold"/>
                  <a:rtl val="true"/>
                </a:rPr>
                <a:t>محكمة مختصة ومستقلة ونزيهة</a:t>
              </a:r>
              <a:r>
                <a:rPr lang="ar-EG" sz="3199">
                  <a:solidFill>
                    <a:srgbClr val="000000"/>
                  </a:solidFill>
                  <a:latin typeface="Arial Nova Condensed"/>
                  <a:ea typeface="Arial Nova Condensed"/>
                  <a:cs typeface="Arial Nova Condensed"/>
                  <a:sym typeface="Arial Nova Condensed"/>
                  <a:rtl val="true"/>
                </a:rPr>
                <a:t>: يجب إنشاؤها بموجب القانون، وخالية من أي تأثير غير لائق، ومنفصلة عن السلطتين التنفيذية والتشريعية.</a:t>
              </a:r>
            </a:p>
            <a:p>
              <a:pPr algn="r" rtl="true" marL="690877" indent="-345439" lvl="1">
                <a:lnSpc>
                  <a:spcPts val="4415"/>
                </a:lnSpc>
                <a:buFont typeface="Arial"/>
                <a:buChar char="•"/>
              </a:pPr>
              <a:r>
                <a:rPr lang="ar-EG" b="true" sz="3199">
                  <a:solidFill>
                    <a:srgbClr val="000000"/>
                  </a:solidFill>
                  <a:latin typeface="Arial Nova Condensed Bold"/>
                  <a:ea typeface="Arial Nova Condensed Bold"/>
                  <a:cs typeface="Arial Nova Condensed Bold"/>
                  <a:sym typeface="Arial Nova Condensed Bold"/>
                  <a:rtl val="true"/>
                </a:rPr>
                <a:t>جلسات الاستماع العامة</a:t>
              </a:r>
              <a:r>
                <a:rPr lang="ar-EG" sz="3199">
                  <a:solidFill>
                    <a:srgbClr val="000000"/>
                  </a:solidFill>
                  <a:latin typeface="Arial Nova Condensed"/>
                  <a:ea typeface="Arial Nova Condensed"/>
                  <a:cs typeface="Arial Nova Condensed"/>
                  <a:sym typeface="Arial Nova Condensed"/>
                  <a:rtl val="true"/>
                </a:rPr>
                <a:t>: يجب أن تكون الأحكام متاحة للعامة، حتى لو كانت المحاكمات مغلقة.</a:t>
              </a:r>
            </a:p>
            <a:p>
              <a:pPr algn="r" rtl="true" marL="690877" indent="-345439" lvl="1">
                <a:lnSpc>
                  <a:spcPts val="4415"/>
                </a:lnSpc>
                <a:buFont typeface="Arial"/>
                <a:buChar char="•"/>
              </a:pPr>
              <a:r>
                <a:rPr lang="ar-EG" b="true" sz="3199">
                  <a:solidFill>
                    <a:srgbClr val="000000"/>
                  </a:solidFill>
                  <a:latin typeface="Arial Nova Condensed Bold"/>
                  <a:ea typeface="Arial Nova Condensed Bold"/>
                  <a:cs typeface="Arial Nova Condensed Bold"/>
                  <a:sym typeface="Arial Nova Condensed Bold"/>
                  <a:rtl val="true"/>
                </a:rPr>
                <a:t>الاستماع العادل والمساواة</a:t>
              </a:r>
              <a:r>
                <a:rPr lang="ar-EG" sz="3199">
                  <a:solidFill>
                    <a:srgbClr val="000000"/>
                  </a:solidFill>
                  <a:latin typeface="Arial Nova Condensed"/>
                  <a:ea typeface="Arial Nova Condensed"/>
                  <a:cs typeface="Arial Nova Condensed"/>
                  <a:sym typeface="Arial Nova Condensed"/>
                  <a:rtl val="true"/>
                </a:rPr>
                <a:t>: حقوق إجرائية متساوية لجميع الأطراف، مع استثناءات مبررة.</a:t>
              </a:r>
            </a:p>
            <a:p>
              <a:pPr algn="r" rtl="true" marL="690877" indent="-345439" lvl="1">
                <a:lnSpc>
                  <a:spcPts val="4415"/>
                </a:lnSpc>
                <a:buFont typeface="Arial"/>
                <a:buChar char="•"/>
              </a:pPr>
              <a:r>
                <a:rPr lang="ar-EG" b="true" sz="3199">
                  <a:solidFill>
                    <a:srgbClr val="000000"/>
                  </a:solidFill>
                  <a:latin typeface="Arial Nova Condensed Bold"/>
                  <a:ea typeface="Arial Nova Condensed Bold"/>
                  <a:cs typeface="Arial Nova Condensed Bold"/>
                  <a:sym typeface="Arial Nova Condensed Bold"/>
                  <a:rtl val="true"/>
                </a:rPr>
                <a:t>الحق في الحصول على المعلومات</a:t>
              </a:r>
              <a:r>
                <a:rPr lang="ar-EG" sz="3199">
                  <a:solidFill>
                    <a:srgbClr val="000000"/>
                  </a:solidFill>
                  <a:latin typeface="Arial Nova Condensed"/>
                  <a:ea typeface="Arial Nova Condensed"/>
                  <a:cs typeface="Arial Nova Condensed"/>
                  <a:sym typeface="Arial Nova Condensed"/>
                  <a:rtl val="true"/>
                </a:rPr>
                <a:t>: يجب أن يتلقى المتهم على الفور التهم التفصيلية باللغة التي يفهمها.</a:t>
              </a:r>
            </a:p>
            <a:p>
              <a:pPr algn="r" rtl="true" marL="690877" indent="-345439" lvl="1">
                <a:lnSpc>
                  <a:spcPts val="4415"/>
                </a:lnSpc>
                <a:buFont typeface="Arial"/>
                <a:buChar char="•"/>
              </a:pPr>
              <a:r>
                <a:rPr lang="ar-EG" b="true" sz="3199">
                  <a:solidFill>
                    <a:srgbClr val="000000"/>
                  </a:solidFill>
                  <a:latin typeface="Arial Nova Condensed Bold"/>
                  <a:ea typeface="Arial Nova Condensed Bold"/>
                  <a:cs typeface="Arial Nova Condensed Bold"/>
                  <a:sym typeface="Arial Nova Condensed Bold"/>
                  <a:rtl val="true"/>
                </a:rPr>
                <a:t>افتراض البراءة</a:t>
              </a:r>
              <a:r>
                <a:rPr lang="ar-EG" sz="3199">
                  <a:solidFill>
                    <a:srgbClr val="000000"/>
                  </a:solidFill>
                  <a:latin typeface="Arial Nova Condensed"/>
                  <a:ea typeface="Arial Nova Condensed"/>
                  <a:cs typeface="Arial Nova Condensed"/>
                  <a:sym typeface="Arial Nova Condensed"/>
                  <a:rtl val="true"/>
                </a:rPr>
                <a:t>: حتى تثبت الإدانة بالقانون.</a:t>
              </a:r>
            </a:p>
            <a:p>
              <a:pPr algn="r" rtl="true" marL="690877" indent="-345439" lvl="1">
                <a:lnSpc>
                  <a:spcPts val="4415"/>
                </a:lnSpc>
                <a:buFont typeface="Arial"/>
                <a:buChar char="•"/>
              </a:pPr>
              <a:r>
                <a:rPr lang="ar-EG" b="true" sz="3199">
                  <a:solidFill>
                    <a:srgbClr val="000000"/>
                  </a:solidFill>
                  <a:latin typeface="Arial Nova Condensed Bold"/>
                  <a:ea typeface="Arial Nova Condensed Bold"/>
                  <a:cs typeface="Arial Nova Condensed Bold"/>
                  <a:sym typeface="Arial Nova Condensed Bold"/>
                  <a:rtl val="true"/>
                </a:rPr>
                <a:t>الحق في الدفاع</a:t>
              </a:r>
              <a:r>
                <a:rPr lang="ar-EG" sz="3199">
                  <a:solidFill>
                    <a:srgbClr val="000000"/>
                  </a:solidFill>
                  <a:latin typeface="Arial Nova Condensed"/>
                  <a:ea typeface="Arial Nova Condensed"/>
                  <a:cs typeface="Arial Nova Condensed"/>
                  <a:sym typeface="Arial Nova Condensed"/>
                  <a:rtl val="true"/>
                </a:rPr>
                <a:t>: يمكن للمتهم الدفاع عن نفسه أو اختيار مستشار قانوني.</a:t>
              </a:r>
            </a:p>
            <a:p>
              <a:pPr algn="r" rtl="true" marL="690877" indent="-345439" lvl="1">
                <a:lnSpc>
                  <a:spcPts val="4415"/>
                </a:lnSpc>
                <a:buFont typeface="Arial"/>
                <a:buChar char="•"/>
              </a:pPr>
              <a:r>
                <a:rPr lang="ar-EG" b="true" sz="3199">
                  <a:solidFill>
                    <a:srgbClr val="000000"/>
                  </a:solidFill>
                  <a:latin typeface="Arial Nova Condensed Bold"/>
                  <a:ea typeface="Arial Nova Condensed Bold"/>
                  <a:cs typeface="Arial Nova Condensed Bold"/>
                  <a:sym typeface="Arial Nova Condensed Bold"/>
                  <a:rtl val="true"/>
                </a:rPr>
                <a:t>الوقت الكافي والمرافق الكافية للدفاع</a:t>
              </a:r>
              <a:r>
                <a:rPr lang="ar-EG" sz="3199">
                  <a:solidFill>
                    <a:srgbClr val="000000"/>
                  </a:solidFill>
                  <a:latin typeface="Arial Nova Condensed"/>
                  <a:ea typeface="Arial Nova Condensed"/>
                  <a:cs typeface="Arial Nova Condensed"/>
                  <a:sym typeface="Arial Nova Condensed"/>
                  <a:rtl val="true"/>
                </a:rPr>
                <a:t>: يجب أن يكون هناك وقت كافٍ، والوصول إلى الأدلة، والتواصل السري مع المحامي.</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915532" y="758379"/>
            <a:ext cx="10806355" cy="1253017"/>
            <a:chOff x="0" y="0"/>
            <a:chExt cx="14408473" cy="1670690"/>
          </a:xfrm>
        </p:grpSpPr>
        <p:sp>
          <p:nvSpPr>
            <p:cNvPr name="Freeform 6" id="6"/>
            <p:cNvSpPr/>
            <p:nvPr/>
          </p:nvSpPr>
          <p:spPr>
            <a:xfrm flipH="false" flipV="false" rot="0">
              <a:off x="0" y="0"/>
              <a:ext cx="14408472" cy="1670690"/>
            </a:xfrm>
            <a:custGeom>
              <a:avLst/>
              <a:gdLst/>
              <a:ahLst/>
              <a:cxnLst/>
              <a:rect r="r" b="b" t="t" l="l"/>
              <a:pathLst>
                <a:path h="1670690" w="14408472">
                  <a:moveTo>
                    <a:pt x="0" y="0"/>
                  </a:moveTo>
                  <a:lnTo>
                    <a:pt x="14408472" y="0"/>
                  </a:lnTo>
                  <a:lnTo>
                    <a:pt x="14408472" y="1670690"/>
                  </a:lnTo>
                  <a:lnTo>
                    <a:pt x="0" y="1670690"/>
                  </a:lnTo>
                  <a:close/>
                </a:path>
              </a:pathLst>
            </a:custGeom>
            <a:solidFill>
              <a:srgbClr val="000000">
                <a:alpha val="0"/>
              </a:srgbClr>
            </a:solidFill>
          </p:spPr>
        </p:sp>
        <p:sp>
          <p:nvSpPr>
            <p:cNvPr name="TextBox 7" id="7"/>
            <p:cNvSpPr txBox="true"/>
            <p:nvPr/>
          </p:nvSpPr>
          <p:spPr>
            <a:xfrm>
              <a:off x="0" y="-352425"/>
              <a:ext cx="14408473"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grpSp>
        <p:nvGrpSpPr>
          <p:cNvPr name="Group 8" id="8"/>
          <p:cNvGrpSpPr/>
          <p:nvPr/>
        </p:nvGrpSpPr>
        <p:grpSpPr>
          <a:xfrm rot="0">
            <a:off x="1028700" y="2206870"/>
            <a:ext cx="14845573" cy="7689876"/>
            <a:chOff x="0" y="0"/>
            <a:chExt cx="19794097" cy="10253168"/>
          </a:xfrm>
        </p:grpSpPr>
        <p:sp>
          <p:nvSpPr>
            <p:cNvPr name="Freeform 9" id="9"/>
            <p:cNvSpPr/>
            <p:nvPr/>
          </p:nvSpPr>
          <p:spPr>
            <a:xfrm flipH="false" flipV="false" rot="0">
              <a:off x="0" y="0"/>
              <a:ext cx="19794097" cy="10253168"/>
            </a:xfrm>
            <a:custGeom>
              <a:avLst/>
              <a:gdLst/>
              <a:ahLst/>
              <a:cxnLst/>
              <a:rect r="r" b="b" t="t" l="l"/>
              <a:pathLst>
                <a:path h="10253168" w="19794097">
                  <a:moveTo>
                    <a:pt x="0" y="0"/>
                  </a:moveTo>
                  <a:lnTo>
                    <a:pt x="19794097" y="0"/>
                  </a:lnTo>
                  <a:lnTo>
                    <a:pt x="19794097" y="10253168"/>
                  </a:lnTo>
                  <a:lnTo>
                    <a:pt x="0" y="10253168"/>
                  </a:lnTo>
                  <a:close/>
                </a:path>
              </a:pathLst>
            </a:custGeom>
            <a:solidFill>
              <a:srgbClr val="000000">
                <a:alpha val="0"/>
              </a:srgbClr>
            </a:solidFill>
          </p:spPr>
        </p:sp>
        <p:sp>
          <p:nvSpPr>
            <p:cNvPr name="TextBox 10" id="10"/>
            <p:cNvSpPr txBox="true"/>
            <p:nvPr/>
          </p:nvSpPr>
          <p:spPr>
            <a:xfrm>
              <a:off x="0" y="-57150"/>
              <a:ext cx="19794097" cy="10310318"/>
            </a:xfrm>
            <a:prstGeom prst="rect">
              <a:avLst/>
            </a:prstGeom>
          </p:spPr>
          <p:txBody>
            <a:bodyPr anchor="t" rtlCol="false" tIns="0" lIns="0" bIns="0" rIns="0"/>
            <a:lstStyle/>
            <a:p>
              <a:pPr algn="r" rtl="true">
                <a:lnSpc>
                  <a:spcPts val="4691"/>
                </a:lnSpc>
              </a:pPr>
              <a:r>
                <a:rPr lang="ar-EG" b="true" sz="3399">
                  <a:solidFill>
                    <a:srgbClr val="F9B428"/>
                  </a:solidFill>
                  <a:latin typeface="Arial Nova Condensed Bold"/>
                  <a:ea typeface="Arial Nova Condensed Bold"/>
                  <a:cs typeface="Arial Nova Condensed Bold"/>
                  <a:sym typeface="Arial Nova Condensed Bold"/>
                  <a:rtl val="true"/>
                </a:rPr>
                <a:t>       </a:t>
              </a:r>
              <a:r>
                <a:rPr lang="ar-EG" b="true" sz="3399">
                  <a:solidFill>
                    <a:srgbClr val="F9B428"/>
                  </a:solidFill>
                  <a:latin typeface="Arial Nova Condensed Bold"/>
                  <a:ea typeface="Arial Nova Condensed Bold"/>
                  <a:cs typeface="Arial Nova Condensed Bold"/>
                  <a:sym typeface="Arial Nova Condensed Bold"/>
                  <a:rtl val="true"/>
                </a:rPr>
                <a:t>العناصر الأساسية للمحاكمة العادلة: </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المحاكمة دون تأخير غير مبرر</a:t>
              </a:r>
              <a:r>
                <a:rPr lang="ar-EG" sz="3399">
                  <a:solidFill>
                    <a:srgbClr val="000000"/>
                  </a:solidFill>
                  <a:latin typeface="Arial Nova Condensed"/>
                  <a:ea typeface="Arial Nova Condensed"/>
                  <a:cs typeface="Arial Nova Condensed"/>
                  <a:sym typeface="Arial Nova Condensed"/>
                  <a:rtl val="true"/>
                </a:rPr>
                <a:t>: يجب تبرير التأخير على أساس تعقيد القضية وعوامل أخرى.</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الحضور الى المحاكمة</a:t>
              </a:r>
              <a:r>
                <a:rPr lang="ar-EG" sz="3399">
                  <a:solidFill>
                    <a:srgbClr val="000000"/>
                  </a:solidFill>
                  <a:latin typeface="Arial Nova Condensed"/>
                  <a:ea typeface="Arial Nova Condensed"/>
                  <a:cs typeface="Arial Nova Condensed"/>
                  <a:sym typeface="Arial Nova Condensed"/>
                  <a:rtl val="true"/>
                </a:rPr>
                <a:t>: للمتهم الحق في الحضور.</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المترجم</a:t>
              </a:r>
              <a:r>
                <a:rPr lang="ar-EG" sz="3399">
                  <a:solidFill>
                    <a:srgbClr val="000000"/>
                  </a:solidFill>
                  <a:latin typeface="Arial Nova Condensed"/>
                  <a:ea typeface="Arial Nova Condensed"/>
                  <a:cs typeface="Arial Nova Condensed"/>
                  <a:sym typeface="Arial Nova Condensed"/>
                  <a:rtl val="true"/>
                </a:rPr>
                <a:t>: يتم توفيره مجانًا إذا كان المتهم لا يفهم لغة المحكمة.</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استجواب الشهود</a:t>
              </a:r>
              <a:r>
                <a:rPr lang="ar-EG" sz="3399">
                  <a:solidFill>
                    <a:srgbClr val="000000"/>
                  </a:solidFill>
                  <a:latin typeface="Arial Nova Condensed"/>
                  <a:ea typeface="Arial Nova Condensed"/>
                  <a:cs typeface="Arial Nova Condensed"/>
                  <a:sym typeface="Arial Nova Condensed"/>
                  <a:rtl val="true"/>
                </a:rPr>
                <a:t>: الحق في الاعتراض على شهود الإدعاء وتقديم شهود الدفاع.</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الحماية من تجريم الذات</a:t>
              </a:r>
              <a:r>
                <a:rPr lang="ar-EG" sz="3399">
                  <a:solidFill>
                    <a:srgbClr val="000000"/>
                  </a:solidFill>
                  <a:latin typeface="Arial Nova Condensed"/>
                  <a:ea typeface="Arial Nova Condensed"/>
                  <a:cs typeface="Arial Nova Condensed"/>
                  <a:sym typeface="Arial Nova Condensed"/>
                  <a:rtl val="true"/>
                </a:rPr>
                <a:t>: لا يجوز إجبار الشخص على الشهادة ضد نفسه أو الاعتراف بالذنب.</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الحق في الاستئناف</a:t>
              </a:r>
              <a:r>
                <a:rPr lang="ar-EG" sz="3399">
                  <a:solidFill>
                    <a:srgbClr val="000000"/>
                  </a:solidFill>
                  <a:latin typeface="Arial Nova Condensed"/>
                  <a:ea typeface="Arial Nova Condensed"/>
                  <a:cs typeface="Arial Nova Condensed"/>
                  <a:sym typeface="Arial Nova Condensed"/>
                  <a:rtl val="true"/>
                </a:rPr>
                <a:t>: يجب أن تكون الإدانات والأحكام قابلة للاستئناف من قبل محكمة أعلى.</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الحماية الخاصة للأطفال</a:t>
              </a:r>
              <a:r>
                <a:rPr lang="ar-EG" sz="3399">
                  <a:solidFill>
                    <a:srgbClr val="000000"/>
                  </a:solidFill>
                  <a:latin typeface="Arial Nova Condensed"/>
                  <a:ea typeface="Arial Nova Condensed"/>
                  <a:cs typeface="Arial Nova Condensed"/>
                  <a:sym typeface="Arial Nova Condensed"/>
                  <a:rtl val="true"/>
                </a:rPr>
                <a:t>: التركيز على الكرامة وإعادة التأهيل والتحويل.</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لا إدانة بأثر رجعي</a:t>
              </a:r>
              <a:r>
                <a:rPr lang="ar-EG" sz="3399">
                  <a:solidFill>
                    <a:srgbClr val="000000"/>
                  </a:solidFill>
                  <a:latin typeface="Arial Nova Condensed"/>
                  <a:ea typeface="Arial Nova Condensed"/>
                  <a:cs typeface="Arial Nova Condensed"/>
                  <a:sym typeface="Arial Nova Condensed"/>
                  <a:rtl val="true"/>
                </a:rPr>
                <a:t>: لا يمكن إدانة الشخص بفعل لم يكن مجرما عند ارتكابه.</a:t>
              </a:r>
            </a:p>
            <a:p>
              <a:pPr algn="r" rtl="true" marL="734056" indent="-367028" lvl="1">
                <a:lnSpc>
                  <a:spcPts val="4691"/>
                </a:lnSpc>
                <a:buFont typeface="Arial"/>
                <a:buChar char="•"/>
              </a:pPr>
              <a:r>
                <a:rPr lang="ar-EG" b="true" sz="3399">
                  <a:solidFill>
                    <a:srgbClr val="000000"/>
                  </a:solidFill>
                  <a:latin typeface="Arial Nova Condensed Bold"/>
                  <a:ea typeface="Arial Nova Condensed Bold"/>
                  <a:cs typeface="Arial Nova Condensed Bold"/>
                  <a:sym typeface="Arial Nova Condensed Bold"/>
                  <a:rtl val="true"/>
                </a:rPr>
                <a:t>حماية الضحايا والشهود</a:t>
              </a:r>
              <a:r>
                <a:rPr lang="ar-EG" sz="3399">
                  <a:solidFill>
                    <a:srgbClr val="000000"/>
                  </a:solidFill>
                  <a:latin typeface="Arial Nova Condensed"/>
                  <a:ea typeface="Arial Nova Condensed"/>
                  <a:cs typeface="Arial Nova Condensed"/>
                  <a:sym typeface="Arial Nova Condensed"/>
                  <a:rtl val="true"/>
                </a:rPr>
                <a:t>: تدابير خاصة للسلامة والدعم.</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150485" y="1567241"/>
            <a:ext cx="11987031" cy="1253017"/>
            <a:chOff x="0" y="0"/>
            <a:chExt cx="15982707" cy="1670690"/>
          </a:xfrm>
        </p:grpSpPr>
        <p:sp>
          <p:nvSpPr>
            <p:cNvPr name="Freeform 6" id="6"/>
            <p:cNvSpPr/>
            <p:nvPr/>
          </p:nvSpPr>
          <p:spPr>
            <a:xfrm flipH="false" flipV="false" rot="0">
              <a:off x="0" y="0"/>
              <a:ext cx="15982707" cy="1670690"/>
            </a:xfrm>
            <a:custGeom>
              <a:avLst/>
              <a:gdLst/>
              <a:ahLst/>
              <a:cxnLst/>
              <a:rect r="r" b="b" t="t" l="l"/>
              <a:pathLst>
                <a:path h="1670690" w="15982707">
                  <a:moveTo>
                    <a:pt x="0" y="0"/>
                  </a:moveTo>
                  <a:lnTo>
                    <a:pt x="15982707" y="0"/>
                  </a:lnTo>
                  <a:lnTo>
                    <a:pt x="15982707" y="1670690"/>
                  </a:lnTo>
                  <a:lnTo>
                    <a:pt x="0" y="1670690"/>
                  </a:lnTo>
                  <a:close/>
                </a:path>
              </a:pathLst>
            </a:custGeom>
            <a:solidFill>
              <a:srgbClr val="000000">
                <a:alpha val="0"/>
              </a:srgbClr>
            </a:solidFill>
          </p:spPr>
        </p:sp>
        <p:sp>
          <p:nvSpPr>
            <p:cNvPr name="TextBox 7" id="7"/>
            <p:cNvSpPr txBox="true"/>
            <p:nvPr/>
          </p:nvSpPr>
          <p:spPr>
            <a:xfrm>
              <a:off x="0" y="-352425"/>
              <a:ext cx="15982707"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grpSp>
        <p:nvGrpSpPr>
          <p:cNvPr name="Group 8" id="8"/>
          <p:cNvGrpSpPr/>
          <p:nvPr/>
        </p:nvGrpSpPr>
        <p:grpSpPr>
          <a:xfrm rot="0">
            <a:off x="1028700" y="3418520"/>
            <a:ext cx="16230600" cy="5907204"/>
            <a:chOff x="0" y="0"/>
            <a:chExt cx="21640800" cy="7876272"/>
          </a:xfrm>
        </p:grpSpPr>
        <p:sp>
          <p:nvSpPr>
            <p:cNvPr name="Freeform 9" id="9"/>
            <p:cNvSpPr/>
            <p:nvPr/>
          </p:nvSpPr>
          <p:spPr>
            <a:xfrm flipH="false" flipV="false" rot="0">
              <a:off x="0" y="0"/>
              <a:ext cx="21640800" cy="7876272"/>
            </a:xfrm>
            <a:custGeom>
              <a:avLst/>
              <a:gdLst/>
              <a:ahLst/>
              <a:cxnLst/>
              <a:rect r="r" b="b" t="t" l="l"/>
              <a:pathLst>
                <a:path h="7876272" w="21640800">
                  <a:moveTo>
                    <a:pt x="0" y="0"/>
                  </a:moveTo>
                  <a:lnTo>
                    <a:pt x="21640800" y="0"/>
                  </a:lnTo>
                  <a:lnTo>
                    <a:pt x="21640800" y="7876272"/>
                  </a:lnTo>
                  <a:lnTo>
                    <a:pt x="0" y="7876272"/>
                  </a:lnTo>
                  <a:close/>
                </a:path>
              </a:pathLst>
            </a:custGeom>
            <a:solidFill>
              <a:srgbClr val="000000">
                <a:alpha val="0"/>
              </a:srgbClr>
            </a:solidFill>
          </p:spPr>
        </p:sp>
        <p:sp>
          <p:nvSpPr>
            <p:cNvPr name="TextBox 10" id="10"/>
            <p:cNvSpPr txBox="true"/>
            <p:nvPr/>
          </p:nvSpPr>
          <p:spPr>
            <a:xfrm>
              <a:off x="0" y="-57150"/>
              <a:ext cx="21640800" cy="7933422"/>
            </a:xfrm>
            <a:prstGeom prst="rect">
              <a:avLst/>
            </a:prstGeom>
          </p:spPr>
          <p:txBody>
            <a:bodyPr anchor="t" rtlCol="false" tIns="0" lIns="0" bIns="0" rIns="0"/>
            <a:lstStyle/>
            <a:p>
              <a:pPr algn="just" rtl="true" marL="0" indent="0" lvl="0">
                <a:lnSpc>
                  <a:spcPts val="4415"/>
                </a:lnSpc>
              </a:pPr>
              <a:r>
                <a:rPr lang="ar-EG" b="true" sz="3199">
                  <a:solidFill>
                    <a:srgbClr val="F9B428"/>
                  </a:solidFill>
                  <a:latin typeface="Arial Nova Condensed Bold"/>
                  <a:ea typeface="Arial Nova Condensed Bold"/>
                  <a:cs typeface="Arial Nova Condensed Bold"/>
                  <a:sym typeface="Arial Nova Condensed Bold"/>
                  <a:rtl val="true"/>
                </a:rPr>
                <a:t>تدوين الملاحظات</a:t>
              </a:r>
            </a:p>
            <a:p>
              <a:pPr algn="just"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ينبغي على المراقبين تدوين ملاحظات مفصلة أثناء المحاكمة، حتى في حال تسجيل الإجراءات أو توفر محاضر الجلسات. بحيث يتم انشاء سجلًا مستقلًا للإجراءات، يُمكّن المراقبين من تقييم دقة سجلات المحكمة. كما يسمح ببدء التحليل فورًا بدلًا من انتظار السجل المكتوب "الرسمي". </a:t>
              </a:r>
            </a:p>
            <a:p>
              <a:pPr algn="just"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يمكن تسهيل تدوين الملاحظات من خلال استخدام قوائم المراجعة أو أدوات الملاحظة أو القوالب، واستكمالها. </a:t>
              </a:r>
            </a:p>
            <a:p>
              <a:pPr algn="just"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ولضمان الدقة، ينبغي مراجعة الملاحظات فورًا بعد المحاكمة، ويجب حل أي فجوات أو تناقضات مع المراقبين المشاركين و/أو المترجم. </a:t>
              </a:r>
            </a:p>
            <a:p>
              <a:pPr algn="just"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مع ذلك، ينبغي للمراقب أن يكون على علم بأن بعض الدول تمنع تدوين الملاحظات إلا للمحامين المشاركين والصحافة. ​​وكما ذُكر، ينبغي توضيح ذلك في الاجتماعات التي تسبق المحاكمة. </a:t>
              </a:r>
            </a:p>
            <a:p>
              <a:pPr algn="just"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من الصعوبات الأخرى المتعلقة بتدوين الملاحظات، وخاصةً بعد مقابلة المُقابلين والمُخبرين الآخرين، ضمان سرية هذه الملاحظات وأمنها. لذلك، ينبغي على المراقبين العاملين في بيئات أقل أمانًا عدم تدوين ملاحظات مُعمّقة، وأن يُعدّوا تقريرهم الكامل فقط بعد الوصول إلى موقع آمن.</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603935" y="1028700"/>
            <a:ext cx="12412981" cy="1253017"/>
            <a:chOff x="0" y="0"/>
            <a:chExt cx="16550642" cy="1670690"/>
          </a:xfrm>
        </p:grpSpPr>
        <p:sp>
          <p:nvSpPr>
            <p:cNvPr name="Freeform 6" id="6"/>
            <p:cNvSpPr/>
            <p:nvPr/>
          </p:nvSpPr>
          <p:spPr>
            <a:xfrm flipH="false" flipV="false" rot="0">
              <a:off x="0" y="0"/>
              <a:ext cx="16550641" cy="1670690"/>
            </a:xfrm>
            <a:custGeom>
              <a:avLst/>
              <a:gdLst/>
              <a:ahLst/>
              <a:cxnLst/>
              <a:rect r="r" b="b" t="t" l="l"/>
              <a:pathLst>
                <a:path h="1670690" w="16550641">
                  <a:moveTo>
                    <a:pt x="0" y="0"/>
                  </a:moveTo>
                  <a:lnTo>
                    <a:pt x="16550641" y="0"/>
                  </a:lnTo>
                  <a:lnTo>
                    <a:pt x="16550641" y="1670690"/>
                  </a:lnTo>
                  <a:lnTo>
                    <a:pt x="0" y="1670690"/>
                  </a:lnTo>
                  <a:close/>
                </a:path>
              </a:pathLst>
            </a:custGeom>
            <a:solidFill>
              <a:srgbClr val="000000">
                <a:alpha val="0"/>
              </a:srgbClr>
            </a:solidFill>
          </p:spPr>
        </p:sp>
        <p:sp>
          <p:nvSpPr>
            <p:cNvPr name="TextBox 7" id="7"/>
            <p:cNvSpPr txBox="true"/>
            <p:nvPr/>
          </p:nvSpPr>
          <p:spPr>
            <a:xfrm>
              <a:off x="0" y="-352425"/>
              <a:ext cx="16550642"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grpSp>
        <p:nvGrpSpPr>
          <p:cNvPr name="Group 8" id="8"/>
          <p:cNvGrpSpPr/>
          <p:nvPr/>
        </p:nvGrpSpPr>
        <p:grpSpPr>
          <a:xfrm rot="0">
            <a:off x="1190566" y="2820259"/>
            <a:ext cx="16230600" cy="7071958"/>
            <a:chOff x="0" y="0"/>
            <a:chExt cx="21640800" cy="9429277"/>
          </a:xfrm>
        </p:grpSpPr>
        <p:sp>
          <p:nvSpPr>
            <p:cNvPr name="Freeform 9" id="9"/>
            <p:cNvSpPr/>
            <p:nvPr/>
          </p:nvSpPr>
          <p:spPr>
            <a:xfrm flipH="false" flipV="false" rot="0">
              <a:off x="0" y="0"/>
              <a:ext cx="21640800" cy="9429277"/>
            </a:xfrm>
            <a:custGeom>
              <a:avLst/>
              <a:gdLst/>
              <a:ahLst/>
              <a:cxnLst/>
              <a:rect r="r" b="b" t="t" l="l"/>
              <a:pathLst>
                <a:path h="9429277" w="21640800">
                  <a:moveTo>
                    <a:pt x="0" y="0"/>
                  </a:moveTo>
                  <a:lnTo>
                    <a:pt x="21640800" y="0"/>
                  </a:lnTo>
                  <a:lnTo>
                    <a:pt x="21640800" y="9429277"/>
                  </a:lnTo>
                  <a:lnTo>
                    <a:pt x="0" y="9429277"/>
                  </a:lnTo>
                  <a:close/>
                </a:path>
              </a:pathLst>
            </a:custGeom>
            <a:solidFill>
              <a:srgbClr val="000000">
                <a:alpha val="0"/>
              </a:srgbClr>
            </a:solidFill>
          </p:spPr>
        </p:sp>
        <p:sp>
          <p:nvSpPr>
            <p:cNvPr name="TextBox 10" id="10"/>
            <p:cNvSpPr txBox="true"/>
            <p:nvPr/>
          </p:nvSpPr>
          <p:spPr>
            <a:xfrm>
              <a:off x="0" y="-57150"/>
              <a:ext cx="21640800" cy="9486427"/>
            </a:xfrm>
            <a:prstGeom prst="rect">
              <a:avLst/>
            </a:prstGeom>
          </p:spPr>
          <p:txBody>
            <a:bodyPr anchor="t" rtlCol="false" tIns="0" lIns="0" bIns="0" rIns="0"/>
            <a:lstStyle/>
            <a:p>
              <a:pPr algn="just" rtl="true" marL="0" indent="0" lvl="0">
                <a:lnSpc>
                  <a:spcPts val="4415"/>
                </a:lnSpc>
              </a:pPr>
              <a:r>
                <a:rPr lang="ar-EG" b="true" sz="3199">
                  <a:solidFill>
                    <a:srgbClr val="F9B428"/>
                  </a:solidFill>
                  <a:latin typeface="Arial Nova Condensed Bold"/>
                  <a:ea typeface="Arial Nova Condensed Bold"/>
                  <a:cs typeface="Arial Nova Condensed Bold"/>
                  <a:sym typeface="Arial Nova Condensed Bold"/>
                  <a:rtl val="true"/>
                </a:rPr>
                <a:t>التفاعل مع المشاركين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لا يجوز للمراقبين مطلقًا تقديم المشورة القانونية أو تقديم أي شيء يمكن اعتباره تعليمات أو توجيهات؛ فبالإضافة إلى تعريض مصداقية البرنامج للخطر، فإن تقديم المشورة يتعارض مع نزاهة العملية القضائية.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ويجب على المراقبين الحفاظ على الحدود في علاقاتهم مع مسؤولي العدالة والمحامين المشاركين في القضية والأطراف.</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يجب على المراقبين عدم مقاطعة أو مداخلة أي شيء أثناء الإجراءات. ولا يجوز لهم استجواب الشهود أو محاولة التأثير على نزاهة إجراءات تقصي الحقائق. حتى لو طُلب منهم التعليق، أو سُئلوا عما إذا كانت لديهم أسئلة لشاهد من قِبل القاضي أو أحد الأطراف أثناء المحاكمة، فيجب عليهم رفض التعليق بأدب وحزم.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ينبغي للمراقبين استباق طلبات المساعدة التقنية من الجهات القضائية، والنظر فيها في الحالات التي قد تكون فيها هذه المساعدة ضرورية. مع ذلك، يجب على المراقبين عدم تقديم وعود بشأن هذه المساعدة. هـ. في حال تقديم طلبات المساعدة من قِبل المتهمين أو الضحايا أو أطراف أخرى، ينبغي للمراقبين إحالة الجهة المعنية ومساعدتها في الحصول على الخدمات ذات الصلة.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وكما هو مذكور، لا يجوز للمراقبين التعليق لأي شخص (المحاورين، وسائل الإعلام، موظفي المحكمة) حول العملية القضائية التي يتم مراقبتها، أو الكشف عن النتائج أو الآراء، حتى تتخذ إدارة البرنامج قرارًا بذلك.</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233085" y="1028700"/>
            <a:ext cx="12489428" cy="1253017"/>
            <a:chOff x="0" y="0"/>
            <a:chExt cx="16652570" cy="1670690"/>
          </a:xfrm>
        </p:grpSpPr>
        <p:sp>
          <p:nvSpPr>
            <p:cNvPr name="Freeform 6" id="6"/>
            <p:cNvSpPr/>
            <p:nvPr/>
          </p:nvSpPr>
          <p:spPr>
            <a:xfrm flipH="false" flipV="false" rot="0">
              <a:off x="0" y="0"/>
              <a:ext cx="16652570" cy="1670690"/>
            </a:xfrm>
            <a:custGeom>
              <a:avLst/>
              <a:gdLst/>
              <a:ahLst/>
              <a:cxnLst/>
              <a:rect r="r" b="b" t="t" l="l"/>
              <a:pathLst>
                <a:path h="1670690" w="16652570">
                  <a:moveTo>
                    <a:pt x="0" y="0"/>
                  </a:moveTo>
                  <a:lnTo>
                    <a:pt x="16652570" y="0"/>
                  </a:lnTo>
                  <a:lnTo>
                    <a:pt x="16652570" y="1670690"/>
                  </a:lnTo>
                  <a:lnTo>
                    <a:pt x="0" y="1670690"/>
                  </a:lnTo>
                  <a:close/>
                </a:path>
              </a:pathLst>
            </a:custGeom>
            <a:solidFill>
              <a:srgbClr val="000000">
                <a:alpha val="0"/>
              </a:srgbClr>
            </a:solidFill>
          </p:spPr>
        </p:sp>
        <p:sp>
          <p:nvSpPr>
            <p:cNvPr name="TextBox 7" id="7"/>
            <p:cNvSpPr txBox="true"/>
            <p:nvPr/>
          </p:nvSpPr>
          <p:spPr>
            <a:xfrm>
              <a:off x="0" y="-352425"/>
              <a:ext cx="16652570"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grpSp>
        <p:nvGrpSpPr>
          <p:cNvPr name="Group 8" id="8"/>
          <p:cNvGrpSpPr/>
          <p:nvPr/>
        </p:nvGrpSpPr>
        <p:grpSpPr>
          <a:xfrm rot="0">
            <a:off x="1028700" y="3154247"/>
            <a:ext cx="16230600" cy="6490849"/>
            <a:chOff x="0" y="0"/>
            <a:chExt cx="21640800" cy="8654465"/>
          </a:xfrm>
        </p:grpSpPr>
        <p:sp>
          <p:nvSpPr>
            <p:cNvPr name="Freeform 9" id="9"/>
            <p:cNvSpPr/>
            <p:nvPr/>
          </p:nvSpPr>
          <p:spPr>
            <a:xfrm flipH="false" flipV="false" rot="0">
              <a:off x="0" y="0"/>
              <a:ext cx="21640800" cy="8654466"/>
            </a:xfrm>
            <a:custGeom>
              <a:avLst/>
              <a:gdLst/>
              <a:ahLst/>
              <a:cxnLst/>
              <a:rect r="r" b="b" t="t" l="l"/>
              <a:pathLst>
                <a:path h="8654466" w="21640800">
                  <a:moveTo>
                    <a:pt x="0" y="0"/>
                  </a:moveTo>
                  <a:lnTo>
                    <a:pt x="21640800" y="0"/>
                  </a:lnTo>
                  <a:lnTo>
                    <a:pt x="21640800" y="8654466"/>
                  </a:lnTo>
                  <a:lnTo>
                    <a:pt x="0" y="8654466"/>
                  </a:lnTo>
                  <a:close/>
                </a:path>
              </a:pathLst>
            </a:custGeom>
            <a:solidFill>
              <a:srgbClr val="000000">
                <a:alpha val="0"/>
              </a:srgbClr>
            </a:solidFill>
          </p:spPr>
        </p:sp>
        <p:sp>
          <p:nvSpPr>
            <p:cNvPr name="TextBox 10" id="10"/>
            <p:cNvSpPr txBox="true"/>
            <p:nvPr/>
          </p:nvSpPr>
          <p:spPr>
            <a:xfrm>
              <a:off x="0" y="-66675"/>
              <a:ext cx="21640800" cy="8721140"/>
            </a:xfrm>
            <a:prstGeom prst="rect">
              <a:avLst/>
            </a:prstGeom>
          </p:spPr>
          <p:txBody>
            <a:bodyPr anchor="t" rtlCol="false" tIns="0" lIns="0" bIns="0" rIns="0"/>
            <a:lstStyle/>
            <a:p>
              <a:pPr algn="just" rtl="true">
                <a:lnSpc>
                  <a:spcPts val="5105"/>
                </a:lnSpc>
              </a:pPr>
              <a:r>
                <a:rPr lang="ar-EG" b="true" sz="3699">
                  <a:solidFill>
                    <a:srgbClr val="F9B428"/>
                  </a:solidFill>
                  <a:latin typeface="Arial Nova Condensed Bold"/>
                  <a:ea typeface="Arial Nova Condensed Bold"/>
                  <a:cs typeface="Arial Nova Condensed Bold"/>
                  <a:sym typeface="Arial Nova Condensed Bold"/>
                  <a:rtl val="true"/>
                </a:rPr>
                <a:t>       </a:t>
              </a:r>
              <a:r>
                <a:rPr lang="ar-EG" b="true" sz="3699">
                  <a:solidFill>
                    <a:srgbClr val="F9B428"/>
                  </a:solidFill>
                  <a:latin typeface="Arial Nova Condensed Bold"/>
                  <a:ea typeface="Arial Nova Condensed Bold"/>
                  <a:cs typeface="Arial Nova Condensed Bold"/>
                  <a:sym typeface="Arial Nova Condensed Bold"/>
                  <a:rtl val="true"/>
                </a:rPr>
                <a:t>ملخص هيكل التقارير</a:t>
              </a:r>
            </a:p>
            <a:p>
              <a:pPr algn="just" rtl="true">
                <a:lnSpc>
                  <a:spcPts val="5105"/>
                </a:lnSpc>
              </a:pPr>
              <a:r>
                <a:rPr lang="ar-EG" b="true" sz="3699">
                  <a:solidFill>
                    <a:srgbClr val="000000"/>
                  </a:solidFill>
                  <a:latin typeface="Arial Nova Condensed Bold"/>
                  <a:ea typeface="Arial Nova Condensed Bold"/>
                  <a:cs typeface="Arial Nova Condensed Bold"/>
                  <a:sym typeface="Arial Nova Condensed Bold"/>
                  <a:rtl val="true"/>
                </a:rPr>
                <a:t>المحاكمات الجنائية المؤقتة</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تحديد أهداف البرنامج، ومهامه، ومنهجيته.</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توفير الخلفية والسياق للقضية وعملية المحاكمة.</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تلخيص التهم والقوانين وإجراءات ما قبل المحاكمة.</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عرض الحقائق الرئيسية والأدلة والحجج من كلا الجانبين.</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تقييم حالة المتهم وظروف احتجازه.</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توثيق الحكم والإجراءات اللاحقة.</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تحليل مدى عدالة المحاكمة وفقا للمعايير الوطنية والدولية.</a:t>
              </a:r>
            </a:p>
            <a:p>
              <a:pPr algn="just" rtl="true" marL="798825" indent="-399412" lvl="1">
                <a:lnSpc>
                  <a:spcPts val="5105"/>
                </a:lnSpc>
                <a:buFont typeface="Arial"/>
                <a:buChar char="•"/>
              </a:pPr>
              <a:r>
                <a:rPr lang="ar-EG" sz="3699">
                  <a:solidFill>
                    <a:srgbClr val="000000"/>
                  </a:solidFill>
                  <a:latin typeface="Arial Nova Condensed"/>
                  <a:ea typeface="Arial Nova Condensed"/>
                  <a:cs typeface="Arial Nova Condensed"/>
                  <a:sym typeface="Arial Nova Condensed"/>
                  <a:rtl val="true"/>
                </a:rPr>
                <a:t>اختتم بالتوصيات.</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3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2820259"/>
            <a:ext cx="15022286" cy="5727352"/>
            <a:chOff x="0" y="0"/>
            <a:chExt cx="20029714" cy="7636469"/>
          </a:xfrm>
        </p:grpSpPr>
        <p:sp>
          <p:nvSpPr>
            <p:cNvPr name="Freeform 6" id="6"/>
            <p:cNvSpPr/>
            <p:nvPr/>
          </p:nvSpPr>
          <p:spPr>
            <a:xfrm flipH="false" flipV="false" rot="0">
              <a:off x="0" y="0"/>
              <a:ext cx="20029714" cy="7636469"/>
            </a:xfrm>
            <a:custGeom>
              <a:avLst/>
              <a:gdLst/>
              <a:ahLst/>
              <a:cxnLst/>
              <a:rect r="r" b="b" t="t" l="l"/>
              <a:pathLst>
                <a:path h="7636469" w="20029714">
                  <a:moveTo>
                    <a:pt x="0" y="0"/>
                  </a:moveTo>
                  <a:lnTo>
                    <a:pt x="20029714" y="0"/>
                  </a:lnTo>
                  <a:lnTo>
                    <a:pt x="20029714" y="7636469"/>
                  </a:lnTo>
                  <a:lnTo>
                    <a:pt x="0" y="7636469"/>
                  </a:lnTo>
                  <a:close/>
                </a:path>
              </a:pathLst>
            </a:custGeom>
            <a:solidFill>
              <a:srgbClr val="000000">
                <a:alpha val="0"/>
              </a:srgbClr>
            </a:solidFill>
          </p:spPr>
        </p:sp>
        <p:sp>
          <p:nvSpPr>
            <p:cNvPr name="TextBox 7" id="7"/>
            <p:cNvSpPr txBox="true"/>
            <p:nvPr/>
          </p:nvSpPr>
          <p:spPr>
            <a:xfrm>
              <a:off x="0" y="-57150"/>
              <a:ext cx="20029714" cy="7693619"/>
            </a:xfrm>
            <a:prstGeom prst="rect">
              <a:avLst/>
            </a:prstGeom>
          </p:spPr>
          <p:txBody>
            <a:bodyPr anchor="t" rtlCol="false" tIns="0" lIns="0" bIns="0" rIns="0"/>
            <a:lstStyle/>
            <a:p>
              <a:pPr algn="r" rtl="true" marL="0" indent="0" lvl="0">
                <a:lnSpc>
                  <a:spcPts val="4553"/>
                </a:lnSpc>
              </a:pPr>
              <a:r>
                <a:rPr lang="ar-EG" b="true" sz="3299">
                  <a:solidFill>
                    <a:srgbClr val="000000"/>
                  </a:solidFill>
                  <a:latin typeface="Arial Nova Condensed Bold"/>
                  <a:ea typeface="Arial Nova Condensed Bold"/>
                  <a:cs typeface="Arial Nova Condensed Bold"/>
                  <a:sym typeface="Arial Nova Condensed Bold"/>
                  <a:rtl val="true"/>
                </a:rPr>
                <a:t>التقارير المواضيعية/المنهجية</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تحديد التفويض والمنهجية والمصادر.</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توفير البيانات حول الحالات التي تمت ملاحظتها (الأنواع والمواقع والفترة الزمنية).</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تقييم الإجراءات وفقًا للمعايير القانونية ومعايير حقوق الإنسان.</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تسليط الضوء على الحالات الرمزية لتوضيح القضايا النظامية.</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اختتم بالتوصيات.</a:t>
              </a:r>
            </a:p>
            <a:p>
              <a:pPr algn="r" rtl="true" marL="0" indent="0" lvl="0">
                <a:lnSpc>
                  <a:spcPts val="4553"/>
                </a:lnSpc>
              </a:pPr>
            </a:p>
            <a:p>
              <a:pPr algn="r" rtl="true" marL="0" indent="0" lvl="0">
                <a:lnSpc>
                  <a:spcPts val="4553"/>
                </a:lnSpc>
              </a:pPr>
              <a:r>
                <a:rPr lang="ar-EG" b="true" sz="3299">
                  <a:solidFill>
                    <a:srgbClr val="000000"/>
                  </a:solidFill>
                  <a:latin typeface="Arial Nova Condensed Bold"/>
                  <a:ea typeface="Arial Nova Condensed Bold"/>
                  <a:cs typeface="Arial Nova Condensed Bold"/>
                  <a:sym typeface="Arial Nova Condensed Bold"/>
                  <a:rtl val="true"/>
                </a:rPr>
                <a:t>المستندات الداعمة</a:t>
              </a:r>
            </a:p>
            <a:p>
              <a:pPr algn="r"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أوامر مراقبة المحاكمات، مذكرات التفاهم، القواعد الإجرائية، قرارات المحكمة، محاضر الجلسات.</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3288749" y="1196989"/>
            <a:ext cx="12762236" cy="1253017"/>
            <a:chOff x="0" y="0"/>
            <a:chExt cx="17016315" cy="1670690"/>
          </a:xfrm>
        </p:grpSpPr>
        <p:sp>
          <p:nvSpPr>
            <p:cNvPr name="Freeform 19" id="19"/>
            <p:cNvSpPr/>
            <p:nvPr/>
          </p:nvSpPr>
          <p:spPr>
            <a:xfrm flipH="false" flipV="false" rot="0">
              <a:off x="0" y="0"/>
              <a:ext cx="17016315" cy="1670690"/>
            </a:xfrm>
            <a:custGeom>
              <a:avLst/>
              <a:gdLst/>
              <a:ahLst/>
              <a:cxnLst/>
              <a:rect r="r" b="b" t="t" l="l"/>
              <a:pathLst>
                <a:path h="1670690" w="17016315">
                  <a:moveTo>
                    <a:pt x="0" y="0"/>
                  </a:moveTo>
                  <a:lnTo>
                    <a:pt x="17016315" y="0"/>
                  </a:lnTo>
                  <a:lnTo>
                    <a:pt x="17016315" y="1670690"/>
                  </a:lnTo>
                  <a:lnTo>
                    <a:pt x="0" y="1670690"/>
                  </a:lnTo>
                  <a:close/>
                </a:path>
              </a:pathLst>
            </a:custGeom>
            <a:solidFill>
              <a:srgbClr val="000000">
                <a:alpha val="0"/>
              </a:srgbClr>
            </a:solidFill>
          </p:spPr>
        </p:sp>
        <p:sp>
          <p:nvSpPr>
            <p:cNvPr name="TextBox 20" id="20"/>
            <p:cNvSpPr txBox="true"/>
            <p:nvPr/>
          </p:nvSpPr>
          <p:spPr>
            <a:xfrm>
              <a:off x="0" y="-352425"/>
              <a:ext cx="17016315"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66834" y="3244014"/>
            <a:ext cx="16392466" cy="6309516"/>
            <a:chOff x="0" y="0"/>
            <a:chExt cx="21856622" cy="8412688"/>
          </a:xfrm>
        </p:grpSpPr>
        <p:sp>
          <p:nvSpPr>
            <p:cNvPr name="Freeform 6" id="6"/>
            <p:cNvSpPr/>
            <p:nvPr/>
          </p:nvSpPr>
          <p:spPr>
            <a:xfrm flipH="false" flipV="false" rot="0">
              <a:off x="0" y="0"/>
              <a:ext cx="21856622" cy="8412688"/>
            </a:xfrm>
            <a:custGeom>
              <a:avLst/>
              <a:gdLst/>
              <a:ahLst/>
              <a:cxnLst/>
              <a:rect r="r" b="b" t="t" l="l"/>
              <a:pathLst>
                <a:path h="8412688" w="21856622">
                  <a:moveTo>
                    <a:pt x="0" y="0"/>
                  </a:moveTo>
                  <a:lnTo>
                    <a:pt x="21856622" y="0"/>
                  </a:lnTo>
                  <a:lnTo>
                    <a:pt x="21856622" y="8412688"/>
                  </a:lnTo>
                  <a:lnTo>
                    <a:pt x="0" y="8412688"/>
                  </a:lnTo>
                  <a:close/>
                </a:path>
              </a:pathLst>
            </a:custGeom>
            <a:solidFill>
              <a:srgbClr val="000000">
                <a:alpha val="0"/>
              </a:srgbClr>
            </a:solidFill>
          </p:spPr>
        </p:sp>
        <p:sp>
          <p:nvSpPr>
            <p:cNvPr name="TextBox 7" id="7"/>
            <p:cNvSpPr txBox="true"/>
            <p:nvPr/>
          </p:nvSpPr>
          <p:spPr>
            <a:xfrm>
              <a:off x="0" y="-47625"/>
              <a:ext cx="21856622" cy="8460313"/>
            </a:xfrm>
            <a:prstGeom prst="rect">
              <a:avLst/>
            </a:prstGeom>
          </p:spPr>
          <p:txBody>
            <a:bodyPr anchor="t" rtlCol="false" tIns="0" lIns="0" bIns="0" rIns="0"/>
            <a:lstStyle/>
            <a:p>
              <a:pPr algn="just" rtl="true">
                <a:lnSpc>
                  <a:spcPts val="3726"/>
                </a:lnSpc>
              </a:pPr>
              <a:r>
                <a:rPr lang="ar-EG" b="true" sz="2700">
                  <a:solidFill>
                    <a:srgbClr val="F9B428"/>
                  </a:solidFill>
                  <a:latin typeface="Arial Nova Condensed Bold"/>
                  <a:ea typeface="Arial Nova Condensed Bold"/>
                  <a:cs typeface="Arial Nova Condensed Bold"/>
                  <a:sym typeface="Arial Nova Condensed Bold"/>
                  <a:rtl val="true"/>
                </a:rPr>
                <a:t>     ولكي تنجح الإصلاحات، يجب أن تكون التوصيات: </a:t>
              </a:r>
            </a:p>
            <a:p>
              <a:pPr algn="just">
                <a:lnSpc>
                  <a:spcPts val="3726"/>
                </a:lnSpc>
              </a:pPr>
              <a:r>
                <a:rPr lang="en-US" sz="2700">
                  <a:solidFill>
                    <a:srgbClr val="000000"/>
                  </a:solidFill>
                  <a:latin typeface="Arial Nova Condensed"/>
                  <a:ea typeface="Arial Nova Condensed"/>
                  <a:cs typeface="Arial Nova Condensed"/>
                  <a:sym typeface="Arial Nova Condensed"/>
                </a:rPr>
                <a:t> </a:t>
              </a:r>
            </a:p>
            <a:p>
              <a:pPr algn="just" rtl="true" marL="582930" indent="-291465" lvl="1">
                <a:lnSpc>
                  <a:spcPts val="3726"/>
                </a:lnSpc>
                <a:buFont typeface="Arial"/>
                <a:buChar char="•"/>
              </a:pPr>
              <a:r>
                <a:rPr lang="ar-EG" b="true" sz="2700">
                  <a:solidFill>
                    <a:srgbClr val="000000"/>
                  </a:solidFill>
                  <a:latin typeface="Arial Nova Condensed Bold"/>
                  <a:ea typeface="Arial Nova Condensed Bold"/>
                  <a:cs typeface="Arial Nova Condensed Bold"/>
                  <a:sym typeface="Arial Nova Condensed Bold"/>
                  <a:rtl val="true"/>
                </a:rPr>
                <a:t>مستهدفة</a:t>
              </a:r>
              <a:r>
                <a:rPr lang="ar-EG" sz="2700">
                  <a:solidFill>
                    <a:srgbClr val="000000"/>
                  </a:solidFill>
                  <a:latin typeface="Arial Nova Condensed"/>
                  <a:ea typeface="Arial Nova Condensed"/>
                  <a:cs typeface="Arial Nova Condensed"/>
                  <a:sym typeface="Arial Nova Condensed"/>
                  <a:rtl val="true"/>
                </a:rPr>
                <a:t> - تحديد أصحاب المصلحة (السلطة التشريعية، جمعيات أو مجالس القضاة، المحكمة، الجهات المانحة، المجتمع المدني، وما إلى ذلك) الذين يتعين اتخاذ إجراء منهم. </a:t>
              </a:r>
            </a:p>
            <a:p>
              <a:pPr algn="just" rtl="true" marL="582930" indent="-291465" lvl="1">
                <a:lnSpc>
                  <a:spcPts val="3726"/>
                </a:lnSpc>
                <a:buFont typeface="Arial"/>
                <a:buChar char="•"/>
              </a:pPr>
              <a:r>
                <a:rPr lang="ar-EG" b="true" sz="2700">
                  <a:solidFill>
                    <a:srgbClr val="000000"/>
                  </a:solidFill>
                  <a:latin typeface="Arial Nova Condensed Bold"/>
                  <a:ea typeface="Arial Nova Condensed Bold"/>
                  <a:cs typeface="Arial Nova Condensed Bold"/>
                  <a:sym typeface="Arial Nova Condensed Bold"/>
                  <a:rtl val="true"/>
                </a:rPr>
                <a:t>مفصلة بشكل كافٍ</a:t>
              </a:r>
              <a:r>
                <a:rPr lang="ar-EG" sz="2700">
                  <a:solidFill>
                    <a:srgbClr val="000000"/>
                  </a:solidFill>
                  <a:latin typeface="Arial Nova Condensed"/>
                  <a:ea typeface="Arial Nova Condensed"/>
                  <a:cs typeface="Arial Nova Condensed"/>
                  <a:sym typeface="Arial Nova Condensed"/>
                  <a:rtl val="true"/>
                </a:rPr>
                <a:t> - تقديم مؤشرات واضحة ودقيقة للإجراءات اللازمة فيما يتعلق بكل قضية مثيرة للقلق تم تحديدها في التقرير.</a:t>
              </a:r>
              <a:r>
                <a:rPr lang="en-US" sz="2700">
                  <a:solidFill>
                    <a:srgbClr val="000000"/>
                  </a:solidFill>
                  <a:latin typeface="Arial Nova Condensed"/>
                  <a:ea typeface="Arial Nova Condensed"/>
                  <a:cs typeface="Arial Nova Condensed"/>
                  <a:sym typeface="Arial Nova Condensed"/>
                </a:rPr>
                <a:t>97</a:t>
              </a:r>
              <a:r>
                <a:rPr lang="ar-EG" sz="2700">
                  <a:solidFill>
                    <a:srgbClr val="000000"/>
                  </a:solidFill>
                  <a:latin typeface="Arial Nova Condensed"/>
                  <a:ea typeface="Arial Nova Condensed"/>
                  <a:cs typeface="Arial Nova Condensed"/>
                  <a:sym typeface="Arial Nova Condensed"/>
                  <a:rtl val="true"/>
                </a:rPr>
                <a:t> </a:t>
              </a:r>
            </a:p>
            <a:p>
              <a:pPr algn="just" rtl="true" marL="582930" indent="-291465" lvl="1">
                <a:lnSpc>
                  <a:spcPts val="3726"/>
                </a:lnSpc>
                <a:buFont typeface="Arial"/>
                <a:buChar char="•"/>
              </a:pPr>
              <a:r>
                <a:rPr lang="ar-EG" b="true" sz="2700">
                  <a:solidFill>
                    <a:srgbClr val="000000"/>
                  </a:solidFill>
                  <a:latin typeface="Arial Nova Condensed Bold"/>
                  <a:ea typeface="Arial Nova Condensed Bold"/>
                  <a:cs typeface="Arial Nova Condensed Bold"/>
                  <a:sym typeface="Arial Nova Condensed Bold"/>
                  <a:rtl val="true"/>
                </a:rPr>
                <a:t>مدعومة تجريبيا</a:t>
              </a:r>
              <a:r>
                <a:rPr lang="ar-EG" sz="2700">
                  <a:solidFill>
                    <a:srgbClr val="000000"/>
                  </a:solidFill>
                  <a:latin typeface="Arial Nova Condensed"/>
                  <a:ea typeface="Arial Nova Condensed"/>
                  <a:cs typeface="Arial Nova Condensed"/>
                  <a:sym typeface="Arial Nova Condensed"/>
                  <a:rtl val="true"/>
                </a:rPr>
                <a:t> - مبنية على البيانات الناتجة عن الملاحظات إلى جانب التحليل الخبير (القانوني)؛ يجب أن يكون الارتباط بين السبب الجذري والحل المقترح واضحا. </a:t>
              </a:r>
            </a:p>
            <a:p>
              <a:pPr algn="just" rtl="true" marL="582930" indent="-291465" lvl="1">
                <a:lnSpc>
                  <a:spcPts val="3726"/>
                </a:lnSpc>
                <a:buFont typeface="Arial"/>
                <a:buChar char="•"/>
              </a:pPr>
              <a:r>
                <a:rPr lang="ar-EG" b="true" sz="2700">
                  <a:solidFill>
                    <a:srgbClr val="000000"/>
                  </a:solidFill>
                  <a:latin typeface="Arial Nova Condensed Bold"/>
                  <a:ea typeface="Arial Nova Condensed Bold"/>
                  <a:cs typeface="Arial Nova Condensed Bold"/>
                  <a:sym typeface="Arial Nova Condensed Bold"/>
                  <a:rtl val="true"/>
                </a:rPr>
                <a:t>بناءة وقابلة للتطبيق</a:t>
              </a:r>
              <a:r>
                <a:rPr lang="ar-EG" sz="2700">
                  <a:solidFill>
                    <a:srgbClr val="000000"/>
                  </a:solidFill>
                  <a:latin typeface="Arial Nova Condensed"/>
                  <a:ea typeface="Arial Nova Condensed"/>
                  <a:cs typeface="Arial Nova Condensed"/>
                  <a:sym typeface="Arial Nova Condensed"/>
                  <a:rtl val="true"/>
                </a:rPr>
                <a:t> - تعتمد على فهم شامل للممارسات الحالية في النظام الوطني، والتي يمكن ترقيتها بشكل فعال و/أو تعتمد على ممارسات مماثلة في ولاية قضائية أخرى، والتي يمكن تكييفها.</a:t>
              </a:r>
            </a:p>
            <a:p>
              <a:pPr algn="just" rtl="true" marL="582930" indent="-291465" lvl="1">
                <a:lnSpc>
                  <a:spcPts val="3726"/>
                </a:lnSpc>
                <a:buFont typeface="Arial"/>
                <a:buChar char="•"/>
              </a:pPr>
              <a:r>
                <a:rPr lang="ar-EG" b="true" sz="2700">
                  <a:solidFill>
                    <a:srgbClr val="000000"/>
                  </a:solidFill>
                  <a:latin typeface="Arial Nova Condensed Bold"/>
                  <a:ea typeface="Arial Nova Condensed Bold"/>
                  <a:cs typeface="Arial Nova Condensed Bold"/>
                  <a:sym typeface="Arial Nova Condensed Bold"/>
                  <a:rtl val="true"/>
                </a:rPr>
                <a:t>مستدامة</a:t>
              </a:r>
              <a:r>
                <a:rPr lang="ar-EG" sz="2700">
                  <a:solidFill>
                    <a:srgbClr val="000000"/>
                  </a:solidFill>
                  <a:latin typeface="Arial Nova Condensed"/>
                  <a:ea typeface="Arial Nova Condensed"/>
                  <a:cs typeface="Arial Nova Condensed"/>
                  <a:sym typeface="Arial Nova Condensed"/>
                  <a:rtl val="true"/>
                </a:rPr>
                <a:t> - تُقدّم حلولاً طويلة الأمد. على سبيل المثال، يجب على أي توصية تقترح تدريبًا أن تأخذ في الاعتبار من سيُجري التدريب مستقبلًا، و/أو كيفية دمجه في نظام التعليم القانوني.</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3557314" y="1028700"/>
            <a:ext cx="11335238" cy="1253017"/>
            <a:chOff x="0" y="0"/>
            <a:chExt cx="15113651" cy="1670690"/>
          </a:xfrm>
        </p:grpSpPr>
        <p:sp>
          <p:nvSpPr>
            <p:cNvPr name="Freeform 19" id="19"/>
            <p:cNvSpPr/>
            <p:nvPr/>
          </p:nvSpPr>
          <p:spPr>
            <a:xfrm flipH="false" flipV="false" rot="0">
              <a:off x="0" y="0"/>
              <a:ext cx="15113651" cy="1670690"/>
            </a:xfrm>
            <a:custGeom>
              <a:avLst/>
              <a:gdLst/>
              <a:ahLst/>
              <a:cxnLst/>
              <a:rect r="r" b="b" t="t" l="l"/>
              <a:pathLst>
                <a:path h="1670690" w="15113651">
                  <a:moveTo>
                    <a:pt x="0" y="0"/>
                  </a:moveTo>
                  <a:lnTo>
                    <a:pt x="15113651" y="0"/>
                  </a:lnTo>
                  <a:lnTo>
                    <a:pt x="15113651" y="1670690"/>
                  </a:lnTo>
                  <a:lnTo>
                    <a:pt x="0" y="1670690"/>
                  </a:lnTo>
                  <a:close/>
                </a:path>
              </a:pathLst>
            </a:custGeom>
            <a:solidFill>
              <a:srgbClr val="000000">
                <a:alpha val="0"/>
              </a:srgbClr>
            </a:solidFill>
          </p:spPr>
        </p:sp>
        <p:sp>
          <p:nvSpPr>
            <p:cNvPr name="TextBox 20" id="20"/>
            <p:cNvSpPr txBox="true"/>
            <p:nvPr/>
          </p:nvSpPr>
          <p:spPr>
            <a:xfrm>
              <a:off x="0" y="-352425"/>
              <a:ext cx="15113651"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المحاكمات والمحكمة</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r" rtl="true" marL="0" indent="0" lvl="0">
              <a:lnSpc>
                <a:spcPts val="7925"/>
              </a:lnSpc>
            </a:pPr>
            <a:r>
              <a:rPr lang="ar-EG" b="true" sz="7925">
                <a:solidFill>
                  <a:srgbClr val="4E5FA7"/>
                </a:solidFill>
                <a:latin typeface="Arial Nova Condensed Bold"/>
                <a:ea typeface="Arial Nova Condensed Bold"/>
                <a:cs typeface="Arial Nova Condensed Bold"/>
                <a:sym typeface="Arial Nova Condensed Bold"/>
                <a:rtl val="true"/>
              </a:rPr>
              <a:t>الجلسة </a:t>
            </a:r>
            <a:r>
              <a:rPr lang="en-US" b="true" sz="7925">
                <a:solidFill>
                  <a:srgbClr val="4E5FA7"/>
                </a:solidFill>
                <a:latin typeface="Arial Nova Condensed Bold"/>
                <a:ea typeface="Arial Nova Condensed Bold"/>
                <a:cs typeface="Arial Nova Condensed Bold"/>
                <a:sym typeface="Arial Nova Condensed Bold"/>
              </a:rPr>
              <a:t>3</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r" rtl="true">
              <a:lnSpc>
                <a:spcPts val="8784"/>
              </a:lnSpc>
            </a:pPr>
            <a:r>
              <a:rPr lang="ar-EG" sz="6274">
                <a:solidFill>
                  <a:srgbClr val="171717"/>
                </a:solidFill>
                <a:latin typeface="Arial Nova Condensed"/>
                <a:ea typeface="Arial Nova Condensed"/>
                <a:cs typeface="Arial Nova Condensed"/>
                <a:sym typeface="Arial Nova Condensed"/>
                <a:rtl val="true"/>
              </a:rPr>
              <a:t>الحلول القانونية القائمة على البيانات</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345197" y="1028700"/>
            <a:ext cx="11933297" cy="2300771"/>
            <a:chOff x="0" y="0"/>
            <a:chExt cx="15911062" cy="3067695"/>
          </a:xfrm>
        </p:grpSpPr>
        <p:sp>
          <p:nvSpPr>
            <p:cNvPr name="Freeform 6" id="6"/>
            <p:cNvSpPr/>
            <p:nvPr/>
          </p:nvSpPr>
          <p:spPr>
            <a:xfrm flipH="false" flipV="false" rot="0">
              <a:off x="0" y="0"/>
              <a:ext cx="15911063" cy="3067695"/>
            </a:xfrm>
            <a:custGeom>
              <a:avLst/>
              <a:gdLst/>
              <a:ahLst/>
              <a:cxnLst/>
              <a:rect r="r" b="b" t="t" l="l"/>
              <a:pathLst>
                <a:path h="3067695" w="15911063">
                  <a:moveTo>
                    <a:pt x="0" y="0"/>
                  </a:moveTo>
                  <a:lnTo>
                    <a:pt x="15911063" y="0"/>
                  </a:lnTo>
                  <a:lnTo>
                    <a:pt x="15911063" y="3067695"/>
                  </a:lnTo>
                  <a:lnTo>
                    <a:pt x="0" y="3067695"/>
                  </a:lnTo>
                  <a:close/>
                </a:path>
              </a:pathLst>
            </a:custGeom>
            <a:solidFill>
              <a:srgbClr val="000000">
                <a:alpha val="0"/>
              </a:srgbClr>
            </a:solidFill>
          </p:spPr>
        </p:sp>
        <p:sp>
          <p:nvSpPr>
            <p:cNvPr name="TextBox 7" id="7"/>
            <p:cNvSpPr txBox="true"/>
            <p:nvPr/>
          </p:nvSpPr>
          <p:spPr>
            <a:xfrm>
              <a:off x="0" y="0"/>
              <a:ext cx="15911062" cy="3067695"/>
            </a:xfrm>
            <a:prstGeom prst="rect">
              <a:avLst/>
            </a:prstGeom>
          </p:spPr>
          <p:txBody>
            <a:bodyPr anchor="t" rtlCol="false" tIns="0" lIns="0" bIns="0" rIns="0"/>
            <a:lstStyle/>
            <a:p>
              <a:pPr algn="r" rtl="true" marL="0" indent="0" lvl="0">
                <a:lnSpc>
                  <a:spcPts val="8399"/>
                </a:lnSpc>
              </a:pPr>
              <a:r>
                <a:rPr lang="ar-EG" b="true" sz="6999">
                  <a:solidFill>
                    <a:srgbClr val="4E5FA7"/>
                  </a:solidFill>
                  <a:latin typeface="Arial Nova Condensed Bold"/>
                  <a:ea typeface="Arial Nova Condensed Bold"/>
                  <a:cs typeface="Arial Nova Condensed Bold"/>
                  <a:sym typeface="Arial Nova Condensed Bold"/>
                  <a:rtl val="true"/>
                </a:rPr>
                <a:t>الحلول القانونية القائمة على البيانات</a:t>
              </a:r>
            </a:p>
          </p:txBody>
        </p:sp>
      </p:grpSp>
      <p:grpSp>
        <p:nvGrpSpPr>
          <p:cNvPr name="Group 8" id="8"/>
          <p:cNvGrpSpPr/>
          <p:nvPr/>
        </p:nvGrpSpPr>
        <p:grpSpPr>
          <a:xfrm rot="0">
            <a:off x="1018215" y="3949155"/>
            <a:ext cx="16241085" cy="5309145"/>
            <a:chOff x="0" y="0"/>
            <a:chExt cx="21654780" cy="7078860"/>
          </a:xfrm>
        </p:grpSpPr>
        <p:sp>
          <p:nvSpPr>
            <p:cNvPr name="Freeform 9" id="9"/>
            <p:cNvSpPr/>
            <p:nvPr/>
          </p:nvSpPr>
          <p:spPr>
            <a:xfrm flipH="false" flipV="false" rot="0">
              <a:off x="0" y="0"/>
              <a:ext cx="21654781" cy="7078860"/>
            </a:xfrm>
            <a:custGeom>
              <a:avLst/>
              <a:gdLst/>
              <a:ahLst/>
              <a:cxnLst/>
              <a:rect r="r" b="b" t="t" l="l"/>
              <a:pathLst>
                <a:path h="7078860" w="21654781">
                  <a:moveTo>
                    <a:pt x="0" y="0"/>
                  </a:moveTo>
                  <a:lnTo>
                    <a:pt x="21654781" y="0"/>
                  </a:lnTo>
                  <a:lnTo>
                    <a:pt x="21654781" y="7078860"/>
                  </a:lnTo>
                  <a:lnTo>
                    <a:pt x="0" y="7078860"/>
                  </a:lnTo>
                  <a:close/>
                </a:path>
              </a:pathLst>
            </a:custGeom>
            <a:solidFill>
              <a:srgbClr val="000000">
                <a:alpha val="0"/>
              </a:srgbClr>
            </a:solidFill>
          </p:spPr>
        </p:sp>
        <p:sp>
          <p:nvSpPr>
            <p:cNvPr name="TextBox 10" id="10"/>
            <p:cNvSpPr txBox="true"/>
            <p:nvPr/>
          </p:nvSpPr>
          <p:spPr>
            <a:xfrm>
              <a:off x="0" y="0"/>
              <a:ext cx="21654780" cy="7078860"/>
            </a:xfrm>
            <a:prstGeom prst="rect">
              <a:avLst/>
            </a:prstGeom>
          </p:spPr>
          <p:txBody>
            <a:bodyPr anchor="ctr" rtlCol="false" tIns="0" lIns="0" bIns="0" rIns="0"/>
            <a:lstStyle/>
            <a:p>
              <a:pPr algn="r" rtl="true" marL="0" indent="0" lvl="0">
                <a:lnSpc>
                  <a:spcPts val="5759"/>
                </a:lnSpc>
              </a:pPr>
              <a:r>
                <a:rPr lang="en-US" sz="4800">
                  <a:solidFill>
                    <a:srgbClr val="000000"/>
                  </a:solidFill>
                  <a:latin typeface="Arial Nova Condensed"/>
                  <a:ea typeface="Arial Nova Condensed"/>
                  <a:cs typeface="Arial Nova Condensed"/>
                  <a:sym typeface="Arial Nova Condensed"/>
                </a:rPr>
                <a:t>1</a:t>
              </a:r>
              <a:r>
                <a:rPr lang="ar-EG" sz="4800">
                  <a:solidFill>
                    <a:srgbClr val="000000"/>
                  </a:solidFill>
                  <a:latin typeface="Arial Nova Condensed"/>
                  <a:ea typeface="Arial Nova Condensed"/>
                  <a:cs typeface="Arial Nova Condensed"/>
                  <a:sym typeface="Arial Nova Condensed"/>
                  <a:rtl val="true"/>
                </a:rPr>
                <a:t>. استخدام البيانات التي يمتلكها المساعد القانوني والخبرات الموثقة</a:t>
              </a:r>
            </a:p>
            <a:p>
              <a:pPr algn="r" rtl="true" marL="0" indent="0" lvl="0">
                <a:lnSpc>
                  <a:spcPts val="5759"/>
                </a:lnSpc>
              </a:pPr>
              <a:r>
                <a:rPr lang="en-US" sz="4800">
                  <a:solidFill>
                    <a:srgbClr val="000000"/>
                  </a:solidFill>
                  <a:latin typeface="Arial Nova Condensed"/>
                  <a:ea typeface="Arial Nova Condensed"/>
                  <a:cs typeface="Arial Nova Condensed"/>
                  <a:sym typeface="Arial Nova Condensed"/>
                </a:rPr>
                <a:t>2</a:t>
              </a:r>
              <a:r>
                <a:rPr lang="ar-EG" sz="4800">
                  <a:solidFill>
                    <a:srgbClr val="000000"/>
                  </a:solidFill>
                  <a:latin typeface="Arial Nova Condensed"/>
                  <a:ea typeface="Arial Nova Condensed"/>
                  <a:cs typeface="Arial Nova Condensed"/>
                  <a:sym typeface="Arial Nova Condensed"/>
                  <a:rtl val="true"/>
                </a:rPr>
                <a:t>. بيانات المناصرة والإصلاحات القانونية (الرسمية وغير الرسمية)</a:t>
              </a:r>
            </a:p>
            <a:p>
              <a:pPr algn="r" rtl="true" marL="0" indent="0" lvl="0">
                <a:lnSpc>
                  <a:spcPts val="5759"/>
                </a:lnSpc>
              </a:pPr>
              <a:r>
                <a:rPr lang="en-US" sz="4800">
                  <a:solidFill>
                    <a:srgbClr val="000000"/>
                  </a:solidFill>
                  <a:latin typeface="Arial Nova Condensed"/>
                  <a:ea typeface="Arial Nova Condensed"/>
                  <a:cs typeface="Arial Nova Condensed"/>
                  <a:sym typeface="Arial Nova Condensed"/>
                </a:rPr>
                <a:t>3</a:t>
              </a:r>
              <a:r>
                <a:rPr lang="ar-EG" sz="4800">
                  <a:solidFill>
                    <a:srgbClr val="000000"/>
                  </a:solidFill>
                  <a:latin typeface="Arial Nova Condensed"/>
                  <a:ea typeface="Arial Nova Condensed"/>
                  <a:cs typeface="Arial Nova Condensed"/>
                  <a:sym typeface="Arial Nova Condensed"/>
                  <a:rtl val="true"/>
                </a:rPr>
                <a:t>. رصد الحواجز/الممارسات (العدالة الرسمية وغير الرسمية) بهدف تعزيز النظام</a:t>
              </a:r>
            </a:p>
            <a:p>
              <a:pPr algn="r" rtl="true" marL="0" indent="0" lvl="0">
                <a:lnSpc>
                  <a:spcPts val="5759"/>
                </a:lnSpc>
              </a:pPr>
              <a:r>
                <a:rPr lang="en-US" sz="4800">
                  <a:solidFill>
                    <a:srgbClr val="000000"/>
                  </a:solidFill>
                  <a:latin typeface="Arial Nova Condensed"/>
                  <a:ea typeface="Arial Nova Condensed"/>
                  <a:cs typeface="Arial Nova Condensed"/>
                  <a:sym typeface="Arial Nova Condensed"/>
                </a:rPr>
                <a:t>4</a:t>
              </a:r>
              <a:r>
                <a:rPr lang="ar-EG" sz="4800">
                  <a:solidFill>
                    <a:srgbClr val="000000"/>
                  </a:solidFill>
                  <a:latin typeface="Arial Nova Condensed"/>
                  <a:ea typeface="Arial Nova Condensed"/>
                  <a:cs typeface="Arial Nova Condensed"/>
                  <a:sym typeface="Arial Nova Condensed"/>
                  <a:rtl val="true"/>
                </a:rPr>
                <a:t>. البيانات لدعم التقاضي الاستراتيجي</a:t>
              </a:r>
            </a:p>
            <a:p>
              <a:pPr algn="r" rtl="true" marL="0" indent="0" lvl="0">
                <a:lnSpc>
                  <a:spcPts val="5759"/>
                </a:lnSpc>
              </a:pPr>
              <a:r>
                <a:rPr lang="en-US" sz="4800">
                  <a:solidFill>
                    <a:srgbClr val="000000"/>
                  </a:solidFill>
                  <a:latin typeface="Arial Nova Condensed"/>
                  <a:ea typeface="Arial Nova Condensed"/>
                  <a:cs typeface="Arial Nova Condensed"/>
                  <a:sym typeface="Arial Nova Condensed"/>
                </a:rPr>
                <a:t>5</a:t>
              </a:r>
              <a:r>
                <a:rPr lang="ar-EG" sz="4800">
                  <a:solidFill>
                    <a:srgbClr val="000000"/>
                  </a:solidFill>
                  <a:latin typeface="Arial Nova Condensed"/>
                  <a:ea typeface="Arial Nova Condensed"/>
                  <a:cs typeface="Arial Nova Condensed"/>
                  <a:sym typeface="Arial Nova Condensed"/>
                  <a:rtl val="true"/>
                </a:rPr>
                <a:t>. التقارير </a:t>
              </a:r>
            </a:p>
            <a:p>
              <a:pPr algn="r" rtl="true" marL="0" indent="0" lvl="0">
                <a:lnSpc>
                  <a:spcPts val="5759"/>
                </a:lnSpc>
              </a:pPr>
              <a:r>
                <a:rPr lang="en-US" sz="4800">
                  <a:solidFill>
                    <a:srgbClr val="000000"/>
                  </a:solidFill>
                  <a:latin typeface="Arial Nova Condensed"/>
                  <a:ea typeface="Arial Nova Condensed"/>
                  <a:cs typeface="Arial Nova Condensed"/>
                  <a:sym typeface="Arial Nova Condensed"/>
                </a:rPr>
                <a:t>6</a:t>
              </a:r>
              <a:r>
                <a:rPr lang="ar-EG" sz="4800">
                  <a:solidFill>
                    <a:srgbClr val="000000"/>
                  </a:solidFill>
                  <a:latin typeface="Arial Nova Condensed"/>
                  <a:ea typeface="Arial Nova Condensed"/>
                  <a:cs typeface="Arial Nova Condensed"/>
                  <a:sym typeface="Arial Nova Condensed"/>
                  <a:rtl val="true"/>
                </a:rPr>
                <a:t>. البيانات لدعم البرمجة القانونية الجيدة</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579675" y="1028700"/>
            <a:ext cx="13533120" cy="1243496"/>
            <a:chOff x="0" y="0"/>
            <a:chExt cx="18044160" cy="1657995"/>
          </a:xfrm>
        </p:grpSpPr>
        <p:sp>
          <p:nvSpPr>
            <p:cNvPr name="Freeform 6" id="6"/>
            <p:cNvSpPr/>
            <p:nvPr/>
          </p:nvSpPr>
          <p:spPr>
            <a:xfrm flipH="false" flipV="false" rot="0">
              <a:off x="0" y="0"/>
              <a:ext cx="18044161" cy="1657995"/>
            </a:xfrm>
            <a:custGeom>
              <a:avLst/>
              <a:gdLst/>
              <a:ahLst/>
              <a:cxnLst/>
              <a:rect r="r" b="b" t="t" l="l"/>
              <a:pathLst>
                <a:path h="1657995" w="18044161">
                  <a:moveTo>
                    <a:pt x="0" y="0"/>
                  </a:moveTo>
                  <a:lnTo>
                    <a:pt x="18044161" y="0"/>
                  </a:lnTo>
                  <a:lnTo>
                    <a:pt x="18044161" y="1657995"/>
                  </a:lnTo>
                  <a:lnTo>
                    <a:pt x="0" y="1657995"/>
                  </a:lnTo>
                  <a:close/>
                </a:path>
              </a:pathLst>
            </a:custGeom>
            <a:solidFill>
              <a:srgbClr val="000000">
                <a:alpha val="0"/>
              </a:srgbClr>
            </a:solidFill>
          </p:spPr>
        </p:sp>
        <p:sp>
          <p:nvSpPr>
            <p:cNvPr name="TextBox 7" id="7"/>
            <p:cNvSpPr txBox="true"/>
            <p:nvPr/>
          </p:nvSpPr>
          <p:spPr>
            <a:xfrm>
              <a:off x="0" y="0"/>
              <a:ext cx="18044160" cy="1657995"/>
            </a:xfrm>
            <a:prstGeom prst="rect">
              <a:avLst/>
            </a:prstGeom>
          </p:spPr>
          <p:txBody>
            <a:bodyPr anchor="t" rtlCol="false" tIns="0" lIns="0" bIns="0" rIns="0"/>
            <a:lstStyle/>
            <a:p>
              <a:pPr algn="r" rtl="true" marL="0" indent="0" lvl="0">
                <a:lnSpc>
                  <a:spcPts val="8399"/>
                </a:lnSpc>
              </a:pPr>
              <a:r>
                <a:rPr lang="ar-EG" b="true" sz="6999">
                  <a:solidFill>
                    <a:srgbClr val="4E5FA7"/>
                  </a:solidFill>
                  <a:latin typeface="Arial Nova Condensed Bold"/>
                  <a:ea typeface="Arial Nova Condensed Bold"/>
                  <a:cs typeface="Arial Nova Condensed Bold"/>
                  <a:sym typeface="Arial Nova Condensed Bold"/>
                  <a:rtl val="true"/>
                </a:rPr>
                <a:t>فهم إدارة الحالات القانونية</a:t>
              </a:r>
            </a:p>
          </p:txBody>
        </p:sp>
      </p:grpSp>
      <p:grpSp>
        <p:nvGrpSpPr>
          <p:cNvPr name="Group 8" id="8"/>
          <p:cNvGrpSpPr/>
          <p:nvPr/>
        </p:nvGrpSpPr>
        <p:grpSpPr>
          <a:xfrm rot="0">
            <a:off x="10972418" y="2575646"/>
            <a:ext cx="3062222" cy="923329"/>
            <a:chOff x="0" y="0"/>
            <a:chExt cx="4082962" cy="1231106"/>
          </a:xfrm>
        </p:grpSpPr>
        <p:sp>
          <p:nvSpPr>
            <p:cNvPr name="Freeform 9" id="9"/>
            <p:cNvSpPr/>
            <p:nvPr/>
          </p:nvSpPr>
          <p:spPr>
            <a:xfrm flipH="false" flipV="false" rot="0">
              <a:off x="0" y="0"/>
              <a:ext cx="4082962" cy="1231106"/>
            </a:xfrm>
            <a:custGeom>
              <a:avLst/>
              <a:gdLst/>
              <a:ahLst/>
              <a:cxnLst/>
              <a:rect r="r" b="b" t="t" l="l"/>
              <a:pathLst>
                <a:path h="1231106" w="4082962">
                  <a:moveTo>
                    <a:pt x="0" y="0"/>
                  </a:moveTo>
                  <a:lnTo>
                    <a:pt x="4082962" y="0"/>
                  </a:lnTo>
                  <a:lnTo>
                    <a:pt x="4082962" y="1231106"/>
                  </a:lnTo>
                  <a:lnTo>
                    <a:pt x="0" y="1231106"/>
                  </a:lnTo>
                  <a:close/>
                </a:path>
              </a:pathLst>
            </a:custGeom>
            <a:solidFill>
              <a:srgbClr val="000000">
                <a:alpha val="0"/>
              </a:srgbClr>
            </a:solidFill>
          </p:spPr>
        </p:sp>
        <p:sp>
          <p:nvSpPr>
            <p:cNvPr name="TextBox 10" id="10"/>
            <p:cNvSpPr txBox="true"/>
            <p:nvPr/>
          </p:nvSpPr>
          <p:spPr>
            <a:xfrm>
              <a:off x="0" y="0"/>
              <a:ext cx="4082962" cy="1231106"/>
            </a:xfrm>
            <a:prstGeom prst="rect">
              <a:avLst/>
            </a:prstGeom>
          </p:spPr>
          <p:txBody>
            <a:bodyPr anchor="t" rtlCol="false" tIns="0" lIns="0" bIns="0" rIns="0"/>
            <a:lstStyle/>
            <a:p>
              <a:pPr algn="ctr" rtl="true" marL="0" indent="0" lvl="0">
                <a:lnSpc>
                  <a:spcPts val="6000"/>
                </a:lnSpc>
              </a:pPr>
              <a:r>
                <a:rPr lang="ar-EG" b="true" sz="5000">
                  <a:solidFill>
                    <a:srgbClr val="F9B57D"/>
                  </a:solidFill>
                  <a:latin typeface="Arial Nova Condensed Bold"/>
                  <a:ea typeface="Arial Nova Condensed Bold"/>
                  <a:cs typeface="Arial Nova Condensed Bold"/>
                  <a:sym typeface="Arial Nova Condensed Bold"/>
                  <a:rtl val="true"/>
                </a:rPr>
                <a:t>الأهداف</a:t>
              </a:r>
            </a:p>
          </p:txBody>
        </p:sp>
      </p:grpSp>
      <p:grpSp>
        <p:nvGrpSpPr>
          <p:cNvPr name="Group 11" id="11"/>
          <p:cNvGrpSpPr/>
          <p:nvPr/>
        </p:nvGrpSpPr>
        <p:grpSpPr>
          <a:xfrm rot="0">
            <a:off x="1854691" y="4056969"/>
            <a:ext cx="13258104" cy="4471095"/>
            <a:chOff x="0" y="0"/>
            <a:chExt cx="17677472" cy="5961459"/>
          </a:xfrm>
        </p:grpSpPr>
        <p:sp>
          <p:nvSpPr>
            <p:cNvPr name="Freeform 12" id="12"/>
            <p:cNvSpPr/>
            <p:nvPr/>
          </p:nvSpPr>
          <p:spPr>
            <a:xfrm flipH="false" flipV="false" rot="0">
              <a:off x="0" y="0"/>
              <a:ext cx="17677471" cy="5961459"/>
            </a:xfrm>
            <a:custGeom>
              <a:avLst/>
              <a:gdLst/>
              <a:ahLst/>
              <a:cxnLst/>
              <a:rect r="r" b="b" t="t" l="l"/>
              <a:pathLst>
                <a:path h="5961459" w="17677471">
                  <a:moveTo>
                    <a:pt x="0" y="0"/>
                  </a:moveTo>
                  <a:lnTo>
                    <a:pt x="17677471" y="0"/>
                  </a:lnTo>
                  <a:lnTo>
                    <a:pt x="17677471" y="5961459"/>
                  </a:lnTo>
                  <a:lnTo>
                    <a:pt x="0" y="5961459"/>
                  </a:lnTo>
                  <a:close/>
                </a:path>
              </a:pathLst>
            </a:custGeom>
            <a:solidFill>
              <a:srgbClr val="000000">
                <a:alpha val="0"/>
              </a:srgbClr>
            </a:solidFill>
          </p:spPr>
        </p:sp>
        <p:sp>
          <p:nvSpPr>
            <p:cNvPr name="TextBox 13" id="13"/>
            <p:cNvSpPr txBox="true"/>
            <p:nvPr/>
          </p:nvSpPr>
          <p:spPr>
            <a:xfrm>
              <a:off x="0" y="0"/>
              <a:ext cx="17677472" cy="5961459"/>
            </a:xfrm>
            <a:prstGeom prst="rect">
              <a:avLst/>
            </a:prstGeom>
          </p:spPr>
          <p:txBody>
            <a:bodyPr anchor="ctr" rtlCol="false" tIns="0" lIns="0" bIns="0" rIns="0"/>
            <a:lstStyle/>
            <a:p>
              <a:pPr algn="r" rtl="true" marL="868680" indent="-434340" lvl="1">
                <a:lnSpc>
                  <a:spcPts val="5759"/>
                </a:lnSpc>
                <a:buAutoNum type="arabicPeriod" startAt="1"/>
              </a:pPr>
              <a:r>
                <a:rPr lang="ar-EG" sz="4800">
                  <a:solidFill>
                    <a:srgbClr val="000000"/>
                  </a:solidFill>
                  <a:latin typeface="Arial Nova Condensed"/>
                  <a:ea typeface="Arial Nova Condensed"/>
                  <a:cs typeface="Arial Nova Condensed"/>
                  <a:sym typeface="Arial Nova Condensed"/>
                  <a:rtl val="true"/>
                </a:rPr>
                <a:t>فهم حقوق الإنسان والمراقبة القانونية </a:t>
              </a:r>
            </a:p>
            <a:p>
              <a:pPr algn="r" rtl="true" marL="868680" indent="-434340" lvl="1">
                <a:lnSpc>
                  <a:spcPts val="5759"/>
                </a:lnSpc>
                <a:buAutoNum type="arabicPeriod" startAt="1"/>
              </a:pPr>
              <a:r>
                <a:rPr lang="ar-EG" sz="4800">
                  <a:solidFill>
                    <a:srgbClr val="000000"/>
                  </a:solidFill>
                  <a:latin typeface="Arial Nova Condensed"/>
                  <a:ea typeface="Arial Nova Condensed"/>
                  <a:cs typeface="Arial Nova Condensed"/>
                  <a:sym typeface="Arial Nova Condensed"/>
                  <a:rtl val="true"/>
                </a:rPr>
                <a:t>فرص لا حصر لها لإجراء المراقبة القانونية</a:t>
              </a:r>
            </a:p>
            <a:p>
              <a:pPr algn="r" rtl="true" marL="868680" indent="-434340" lvl="1">
                <a:lnSpc>
                  <a:spcPts val="5759"/>
                </a:lnSpc>
                <a:buAutoNum type="arabicPeriod" startAt="1"/>
              </a:pPr>
              <a:r>
                <a:rPr lang="ar-EG" sz="4800">
                  <a:solidFill>
                    <a:srgbClr val="000000"/>
                  </a:solidFill>
                  <a:latin typeface="Arial Nova Condensed"/>
                  <a:ea typeface="Arial Nova Condensed"/>
                  <a:cs typeface="Arial Nova Condensed"/>
                  <a:sym typeface="Arial Nova Condensed"/>
                  <a:rtl val="true"/>
                </a:rPr>
                <a:t>ما الذي يحتاجه المساعد القانوني لمراقبته/ملاحظته بشكل صحيح؟</a:t>
              </a:r>
            </a:p>
            <a:p>
              <a:pPr algn="r" rtl="true" marL="868680" indent="-434340" lvl="1">
                <a:lnSpc>
                  <a:spcPts val="5759"/>
                </a:lnSpc>
                <a:buAutoNum type="arabicPeriod" startAt="1"/>
              </a:pPr>
              <a:r>
                <a:rPr lang="ar-EG" sz="4800">
                  <a:solidFill>
                    <a:srgbClr val="000000"/>
                  </a:solidFill>
                  <a:latin typeface="Arial Nova Condensed"/>
                  <a:ea typeface="Arial Nova Condensed"/>
                  <a:cs typeface="Arial Nova Condensed"/>
                  <a:sym typeface="Arial Nova Condensed"/>
                  <a:rtl val="true"/>
                </a:rPr>
                <a:t>إعداد التقارير بشأن المراقبة القانونية</a:t>
              </a:r>
            </a:p>
            <a:p>
              <a:pPr algn="r" rtl="true" marL="868680" indent="-434340" lvl="1">
                <a:lnSpc>
                  <a:spcPts val="5759"/>
                </a:lnSpc>
                <a:buAutoNum type="arabicPeriod" startAt="1"/>
              </a:pPr>
              <a:r>
                <a:rPr lang="ar-EG" sz="4800">
                  <a:solidFill>
                    <a:srgbClr val="000000"/>
                  </a:solidFill>
                  <a:latin typeface="Arial Nova Condensed"/>
                  <a:ea typeface="Arial Nova Condensed"/>
                  <a:cs typeface="Arial Nova Condensed"/>
                  <a:sym typeface="Arial Nova Condensed"/>
                  <a:rtl val="true"/>
                </a:rPr>
                <a:t>قائمة التحقق للتحليل:</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078866" y="1028700"/>
            <a:ext cx="7121947" cy="1253017"/>
            <a:chOff x="0" y="0"/>
            <a:chExt cx="9495930" cy="1670690"/>
          </a:xfrm>
        </p:grpSpPr>
        <p:sp>
          <p:nvSpPr>
            <p:cNvPr name="Freeform 6" id="6"/>
            <p:cNvSpPr/>
            <p:nvPr/>
          </p:nvSpPr>
          <p:spPr>
            <a:xfrm flipH="false" flipV="false" rot="0">
              <a:off x="0" y="0"/>
              <a:ext cx="9495930" cy="1670690"/>
            </a:xfrm>
            <a:custGeom>
              <a:avLst/>
              <a:gdLst/>
              <a:ahLst/>
              <a:cxnLst/>
              <a:rect r="r" b="b" t="t" l="l"/>
              <a:pathLst>
                <a:path h="1670690" w="9495930">
                  <a:moveTo>
                    <a:pt x="0" y="0"/>
                  </a:moveTo>
                  <a:lnTo>
                    <a:pt x="9495930" y="0"/>
                  </a:lnTo>
                  <a:lnTo>
                    <a:pt x="9495930" y="1670690"/>
                  </a:lnTo>
                  <a:lnTo>
                    <a:pt x="0" y="1670690"/>
                  </a:lnTo>
                  <a:close/>
                </a:path>
              </a:pathLst>
            </a:custGeom>
            <a:solidFill>
              <a:srgbClr val="000000">
                <a:alpha val="0"/>
              </a:srgbClr>
            </a:solidFill>
          </p:spPr>
        </p:sp>
        <p:sp>
          <p:nvSpPr>
            <p:cNvPr name="TextBox 7" id="7"/>
            <p:cNvSpPr txBox="true"/>
            <p:nvPr/>
          </p:nvSpPr>
          <p:spPr>
            <a:xfrm>
              <a:off x="0" y="-352425"/>
              <a:ext cx="9495930"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للتأثير</a:t>
              </a:r>
            </a:p>
          </p:txBody>
        </p:sp>
      </p:grpSp>
      <p:grpSp>
        <p:nvGrpSpPr>
          <p:cNvPr name="Group 8" id="8"/>
          <p:cNvGrpSpPr/>
          <p:nvPr/>
        </p:nvGrpSpPr>
        <p:grpSpPr>
          <a:xfrm rot="0">
            <a:off x="1028700" y="3530948"/>
            <a:ext cx="15718971" cy="5727352"/>
            <a:chOff x="0" y="0"/>
            <a:chExt cx="20958628" cy="7636469"/>
          </a:xfrm>
        </p:grpSpPr>
        <p:sp>
          <p:nvSpPr>
            <p:cNvPr name="Freeform 9" id="9"/>
            <p:cNvSpPr/>
            <p:nvPr/>
          </p:nvSpPr>
          <p:spPr>
            <a:xfrm flipH="false" flipV="false" rot="0">
              <a:off x="0" y="0"/>
              <a:ext cx="20958628" cy="7636470"/>
            </a:xfrm>
            <a:custGeom>
              <a:avLst/>
              <a:gdLst/>
              <a:ahLst/>
              <a:cxnLst/>
              <a:rect r="r" b="b" t="t" l="l"/>
              <a:pathLst>
                <a:path h="7636470" w="20958628">
                  <a:moveTo>
                    <a:pt x="0" y="0"/>
                  </a:moveTo>
                  <a:lnTo>
                    <a:pt x="20958628" y="0"/>
                  </a:lnTo>
                  <a:lnTo>
                    <a:pt x="20958628" y="7636470"/>
                  </a:lnTo>
                  <a:lnTo>
                    <a:pt x="0" y="7636470"/>
                  </a:lnTo>
                  <a:close/>
                </a:path>
              </a:pathLst>
            </a:custGeom>
            <a:solidFill>
              <a:srgbClr val="000000">
                <a:alpha val="0"/>
              </a:srgbClr>
            </a:solidFill>
          </p:spPr>
        </p:sp>
        <p:sp>
          <p:nvSpPr>
            <p:cNvPr name="TextBox 10" id="10"/>
            <p:cNvSpPr txBox="true"/>
            <p:nvPr/>
          </p:nvSpPr>
          <p:spPr>
            <a:xfrm>
              <a:off x="0" y="-57150"/>
              <a:ext cx="20958628" cy="7693619"/>
            </a:xfrm>
            <a:prstGeom prst="rect">
              <a:avLst/>
            </a:prstGeom>
          </p:spPr>
          <p:txBody>
            <a:bodyPr anchor="t" rtlCol="false" tIns="0" lIns="0" bIns="0" rIns="0"/>
            <a:lstStyle/>
            <a:p>
              <a:pPr algn="just"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لا ينتهي التمكين القانوني بحل القضايا وإغلاقها. يمكن للمساعد القانوني دعم المجتمعات والعملاء للمشاركة في معالجة العوائق النظامية أمام تحقيق العدالة، بالإضافة إلى الظلم الفردي. إن تعزيز الأنظمة، المستند إلى الخبرة العملية، يمكن أن يعالج الظروف الأساسية التي تستلزم وجود مساعدين قانونيين مجتمعيين. </a:t>
              </a:r>
            </a:p>
            <a:p>
              <a:pPr algn="just" rtl="true" marL="0" indent="0" lvl="0">
                <a:lnSpc>
                  <a:spcPts val="4553"/>
                </a:lnSpc>
              </a:pPr>
            </a:p>
            <a:p>
              <a:pPr algn="just"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تُصبح الخبرات العملية للمساعدين القانونيين والعملاء والمجتمعات المحلية في استخدام القانون واتباع الآليات والإجراءات الرسمية مصدرًا قيّمًا للمعلومات للأنظمة والجهات المعنية وصانعي السياسات وطالبي العدالة والمستخدمين وغيرهم. ويهدف تبادل المعلومات إلى إحداث تغييرات إيجابية في القانون (الرسمي وغير الرسمي) من خلال استخدام القوانين واللوائح والسياسات والأنظمة والإجراءات التي يستخدمها المسؤولون المحليون.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338939" y="3257500"/>
            <a:ext cx="15610114" cy="5272023"/>
            <a:chOff x="0" y="0"/>
            <a:chExt cx="20813486" cy="7029365"/>
          </a:xfrm>
        </p:grpSpPr>
        <p:sp>
          <p:nvSpPr>
            <p:cNvPr name="Freeform 6" id="6"/>
            <p:cNvSpPr/>
            <p:nvPr/>
          </p:nvSpPr>
          <p:spPr>
            <a:xfrm flipH="false" flipV="false" rot="0">
              <a:off x="0" y="0"/>
              <a:ext cx="20813486" cy="7029365"/>
            </a:xfrm>
            <a:custGeom>
              <a:avLst/>
              <a:gdLst/>
              <a:ahLst/>
              <a:cxnLst/>
              <a:rect r="r" b="b" t="t" l="l"/>
              <a:pathLst>
                <a:path h="7029365" w="20813486">
                  <a:moveTo>
                    <a:pt x="0" y="0"/>
                  </a:moveTo>
                  <a:lnTo>
                    <a:pt x="20813486" y="0"/>
                  </a:lnTo>
                  <a:lnTo>
                    <a:pt x="20813486" y="7029365"/>
                  </a:lnTo>
                  <a:lnTo>
                    <a:pt x="0" y="7029365"/>
                  </a:lnTo>
                  <a:close/>
                </a:path>
              </a:pathLst>
            </a:custGeom>
            <a:solidFill>
              <a:srgbClr val="000000">
                <a:alpha val="0"/>
              </a:srgbClr>
            </a:solidFill>
          </p:spPr>
        </p:sp>
        <p:sp>
          <p:nvSpPr>
            <p:cNvPr name="TextBox 7" id="7"/>
            <p:cNvSpPr txBox="true"/>
            <p:nvPr/>
          </p:nvSpPr>
          <p:spPr>
            <a:xfrm>
              <a:off x="0" y="-66675"/>
              <a:ext cx="20813486" cy="7096040"/>
            </a:xfrm>
            <a:prstGeom prst="rect">
              <a:avLst/>
            </a:prstGeom>
          </p:spPr>
          <p:txBody>
            <a:bodyPr anchor="t" rtlCol="false" tIns="0" lIns="0" bIns="0" rIns="0"/>
            <a:lstStyle/>
            <a:p>
              <a:pPr algn="just"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تشمل أنظمة العدالة غير الرسمية القوانين والممارسات والهياكل التقليدية والعرفية التي تُحل النزاعات من خلالها عبر آليات بديلة لتسوية النزاعات. في العديد من الدول الخارجة من الصراعات، تعمل أنظمة العدالة غير الرسمية والرسمية جنبًا إلى جنب، مما يوفر للمجتمعات الضعيفة سبلًا متعددة للوصول إلى العدالة. </a:t>
              </a:r>
            </a:p>
            <a:p>
              <a:pPr algn="just" rtl="true" marL="0" indent="0" lvl="0">
                <a:lnSpc>
                  <a:spcPts val="5243"/>
                </a:lnSpc>
              </a:pPr>
            </a:p>
            <a:p>
              <a:pPr algn="just"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إن مشاركة المساعدين القانونيين المجتمعيين والمجتمعات المتضررة في تحسين وتعزيز القانون والأنظمة تتكون من مستوى أعمق من الديمقراطية وتؤدي إلى قوانين وأنظمة عادلة وعادلة تستجيب لاحتياجات الناس وتغير حياة الناس.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7863895" y="1206316"/>
            <a:ext cx="7121947" cy="1253017"/>
            <a:chOff x="0" y="0"/>
            <a:chExt cx="9495930" cy="1670690"/>
          </a:xfrm>
        </p:grpSpPr>
        <p:sp>
          <p:nvSpPr>
            <p:cNvPr name="Freeform 19" id="19"/>
            <p:cNvSpPr/>
            <p:nvPr/>
          </p:nvSpPr>
          <p:spPr>
            <a:xfrm flipH="false" flipV="false" rot="0">
              <a:off x="0" y="0"/>
              <a:ext cx="9495930" cy="1670690"/>
            </a:xfrm>
            <a:custGeom>
              <a:avLst/>
              <a:gdLst/>
              <a:ahLst/>
              <a:cxnLst/>
              <a:rect r="r" b="b" t="t" l="l"/>
              <a:pathLst>
                <a:path h="1670690" w="9495930">
                  <a:moveTo>
                    <a:pt x="0" y="0"/>
                  </a:moveTo>
                  <a:lnTo>
                    <a:pt x="9495930" y="0"/>
                  </a:lnTo>
                  <a:lnTo>
                    <a:pt x="9495930" y="1670690"/>
                  </a:lnTo>
                  <a:lnTo>
                    <a:pt x="0" y="1670690"/>
                  </a:lnTo>
                  <a:close/>
                </a:path>
              </a:pathLst>
            </a:custGeom>
            <a:solidFill>
              <a:srgbClr val="000000">
                <a:alpha val="0"/>
              </a:srgbClr>
            </a:solidFill>
          </p:spPr>
        </p:sp>
        <p:sp>
          <p:nvSpPr>
            <p:cNvPr name="TextBox 20" id="20"/>
            <p:cNvSpPr txBox="true"/>
            <p:nvPr/>
          </p:nvSpPr>
          <p:spPr>
            <a:xfrm>
              <a:off x="0" y="-352425"/>
              <a:ext cx="9495930"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للتأثير</a:t>
              </a:r>
            </a:p>
          </p:txBody>
        </p:sp>
      </p:grpSp>
    </p:spTree>
  </p:cSld>
  <p:clrMapOvr>
    <a:masterClrMapping/>
  </p:clrMapOvr>
</p:sld>
</file>

<file path=ppt/slides/slide4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107375" y="2820259"/>
            <a:ext cx="16151925" cy="6870352"/>
            <a:chOff x="0" y="0"/>
            <a:chExt cx="21535900" cy="9160469"/>
          </a:xfrm>
        </p:grpSpPr>
        <p:sp>
          <p:nvSpPr>
            <p:cNvPr name="Freeform 6" id="6"/>
            <p:cNvSpPr/>
            <p:nvPr/>
          </p:nvSpPr>
          <p:spPr>
            <a:xfrm flipH="false" flipV="false" rot="0">
              <a:off x="0" y="0"/>
              <a:ext cx="21535901" cy="9160470"/>
            </a:xfrm>
            <a:custGeom>
              <a:avLst/>
              <a:gdLst/>
              <a:ahLst/>
              <a:cxnLst/>
              <a:rect r="r" b="b" t="t" l="l"/>
              <a:pathLst>
                <a:path h="9160470" w="21535901">
                  <a:moveTo>
                    <a:pt x="0" y="0"/>
                  </a:moveTo>
                  <a:lnTo>
                    <a:pt x="21535901" y="0"/>
                  </a:lnTo>
                  <a:lnTo>
                    <a:pt x="21535901" y="9160470"/>
                  </a:lnTo>
                  <a:lnTo>
                    <a:pt x="0" y="9160470"/>
                  </a:lnTo>
                  <a:close/>
                </a:path>
              </a:pathLst>
            </a:custGeom>
            <a:solidFill>
              <a:srgbClr val="000000">
                <a:alpha val="0"/>
              </a:srgbClr>
            </a:solidFill>
          </p:spPr>
        </p:sp>
        <p:sp>
          <p:nvSpPr>
            <p:cNvPr name="TextBox 7" id="7"/>
            <p:cNvSpPr txBox="true"/>
            <p:nvPr/>
          </p:nvSpPr>
          <p:spPr>
            <a:xfrm>
              <a:off x="0" y="-57150"/>
              <a:ext cx="21535900" cy="9217619"/>
            </a:xfrm>
            <a:prstGeom prst="rect">
              <a:avLst/>
            </a:prstGeom>
          </p:spPr>
          <p:txBody>
            <a:bodyPr anchor="t" rtlCol="false" tIns="0" lIns="0" bIns="0" rIns="0"/>
            <a:lstStyle/>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دور المساعدين القانونيين في التمكين القانوني</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دعم المجتمعات المحلية في معالجة الحواجز العدالة النظامية التي تتجاوز الحالات الفردية.</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جمع الأدلة الشعبية لإعلام صناع السياسات وتعزيز أنظمة العدالة.</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ربط أنظمة العدالة الرسمية وغير الرسمية، وضمان إمكانية الوصول إليها والعدالة.</a:t>
              </a:r>
            </a:p>
            <a:p>
              <a:pPr algn="r" rtl="true" marL="712467" indent="-356233" lvl="1">
                <a:lnSpc>
                  <a:spcPts val="4553"/>
                </a:lnSpc>
                <a:buFont typeface="Arial"/>
                <a:buChar char="•"/>
              </a:pP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مراقبة القوانين والأعراف والأنظمة والتأثير عليها</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جمع البيانات حول الحالات القانونية والاتجاهات والاستجابات المؤسسية.</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كتابة ملخصات السياسات والعرائض للدفاع عن الإصلاحات.</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إشراك صناع القرار من خلال الاجتماعات والحوارات وحملات المناصرة.</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حشد المجتمعات المحلية من أجل التوعية وجهود الدعوة السلمية.</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استغلال وسائل الإعلام من خلال البيانات الصحفية والمقالات الرأي والمنصات الاجتماعية.</a:t>
              </a:r>
            </a:p>
            <a:p>
              <a:pPr algn="just" rtl="true" marL="712467" indent="-356233"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ملاحقة التقاضي الاستراتيجي لتحدي القوانين والممارسات غير العادلة.</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7818571" y="1028700"/>
            <a:ext cx="7121947" cy="1253018"/>
            <a:chOff x="0" y="0"/>
            <a:chExt cx="9495930" cy="1670690"/>
          </a:xfrm>
        </p:grpSpPr>
        <p:sp>
          <p:nvSpPr>
            <p:cNvPr name="Freeform 19" id="19"/>
            <p:cNvSpPr/>
            <p:nvPr/>
          </p:nvSpPr>
          <p:spPr>
            <a:xfrm flipH="false" flipV="false" rot="0">
              <a:off x="0" y="0"/>
              <a:ext cx="9495930" cy="1670690"/>
            </a:xfrm>
            <a:custGeom>
              <a:avLst/>
              <a:gdLst/>
              <a:ahLst/>
              <a:cxnLst/>
              <a:rect r="r" b="b" t="t" l="l"/>
              <a:pathLst>
                <a:path h="1670690" w="9495930">
                  <a:moveTo>
                    <a:pt x="0" y="0"/>
                  </a:moveTo>
                  <a:lnTo>
                    <a:pt x="9495930" y="0"/>
                  </a:lnTo>
                  <a:lnTo>
                    <a:pt x="9495930" y="1670690"/>
                  </a:lnTo>
                  <a:lnTo>
                    <a:pt x="0" y="1670690"/>
                  </a:lnTo>
                  <a:close/>
                </a:path>
              </a:pathLst>
            </a:custGeom>
            <a:solidFill>
              <a:srgbClr val="000000">
                <a:alpha val="0"/>
              </a:srgbClr>
            </a:solidFill>
          </p:spPr>
        </p:sp>
        <p:sp>
          <p:nvSpPr>
            <p:cNvPr name="TextBox 20" id="20"/>
            <p:cNvSpPr txBox="true"/>
            <p:nvPr/>
          </p:nvSpPr>
          <p:spPr>
            <a:xfrm>
              <a:off x="0" y="-352425"/>
              <a:ext cx="9495930"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للتأثير</a:t>
              </a:r>
            </a:p>
          </p:txBody>
        </p:sp>
      </p:grpSp>
    </p:spTree>
  </p:cSld>
  <p:clrMapOvr>
    <a:masterClrMapping/>
  </p:clrMapOvr>
</p:sld>
</file>

<file path=ppt/slides/slide4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152399" y="3183299"/>
            <a:ext cx="16106901" cy="6005448"/>
            <a:chOff x="0" y="0"/>
            <a:chExt cx="21475868" cy="8007265"/>
          </a:xfrm>
        </p:grpSpPr>
        <p:sp>
          <p:nvSpPr>
            <p:cNvPr name="Freeform 6" id="6"/>
            <p:cNvSpPr/>
            <p:nvPr/>
          </p:nvSpPr>
          <p:spPr>
            <a:xfrm flipH="false" flipV="false" rot="0">
              <a:off x="0" y="0"/>
              <a:ext cx="21475922" cy="8007297"/>
            </a:xfrm>
            <a:custGeom>
              <a:avLst/>
              <a:gdLst/>
              <a:ahLst/>
              <a:cxnLst/>
              <a:rect r="r" b="b" t="t" l="l"/>
              <a:pathLst>
                <a:path h="8007297" w="21475922">
                  <a:moveTo>
                    <a:pt x="0" y="0"/>
                  </a:moveTo>
                  <a:lnTo>
                    <a:pt x="21475922" y="0"/>
                  </a:lnTo>
                  <a:lnTo>
                    <a:pt x="21475922" y="8007297"/>
                  </a:lnTo>
                  <a:lnTo>
                    <a:pt x="0" y="8007297"/>
                  </a:lnTo>
                  <a:close/>
                </a:path>
              </a:pathLst>
            </a:custGeom>
            <a:solidFill>
              <a:srgbClr val="FFFFFF"/>
            </a:solidFill>
          </p:spPr>
        </p:sp>
        <p:sp>
          <p:nvSpPr>
            <p:cNvPr name="TextBox 7" id="7"/>
            <p:cNvSpPr txBox="true"/>
            <p:nvPr/>
          </p:nvSpPr>
          <p:spPr>
            <a:xfrm>
              <a:off x="0" y="-66675"/>
              <a:ext cx="21475868" cy="8073940"/>
            </a:xfrm>
            <a:prstGeom prst="rect">
              <a:avLst/>
            </a:prstGeom>
          </p:spPr>
          <p:txBody>
            <a:bodyPr anchor="t" rtlCol="false" tIns="50800" lIns="50800" bIns="50800" rIns="50800"/>
            <a:lstStyle/>
            <a:p>
              <a:pPr algn="just" rtl="true" marL="0" indent="0" lvl="0">
                <a:lnSpc>
                  <a:spcPts val="5243"/>
                </a:lnSpc>
              </a:pPr>
              <a:r>
                <a:rPr lang="ar-EG" sz="3799">
                  <a:solidFill>
                    <a:srgbClr val="000000"/>
                  </a:solidFill>
                  <a:latin typeface="Arial Nova Condensed"/>
                  <a:ea typeface="Arial Nova Condensed"/>
                  <a:cs typeface="Arial Nova Condensed"/>
                  <a:sym typeface="Arial Nova Condensed"/>
                  <a:rtl val="true"/>
                </a:rPr>
                <a:t>سيساعدك الرصد المستمر لانتهاكات حقوق الإنسان على تكوين صورة أشمل لحالة حقوق الإنسان في مجتمعك أو بلدك. يمكنك استخدام المعلومات التي تجمعها من خلال الرصد لجذب انتباه صانعي القرار في مختلف الجهات الحكومية. انتبه إلى أنه في بعض المجتمعات، وخاصةً تلك التي تعمل فيها لجنة الإنقاذ الدولية، قد يكون هناك بالفعل أعضاء من المجتمع (مثل: جهة الاتصال) مدربون على جمع البيانات حول انتهاكات حقوق الإنسان ومراقبة الحماية. ليس دورك تكرار ما تم إنجازه، بل يمكنك التعاون معًا لمشاركة المعلومات. في هذه الحالة، سيكون دورك هو التركيز بشكل أكثر تحديدًا على الرصد القانوني، ورصد عوائق أنظمة العدالة (الرسمية وغير الرسمية)، والوصول إليها.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7651463" y="1227301"/>
            <a:ext cx="7121947" cy="1253018"/>
            <a:chOff x="0" y="0"/>
            <a:chExt cx="9495930" cy="1670690"/>
          </a:xfrm>
        </p:grpSpPr>
        <p:sp>
          <p:nvSpPr>
            <p:cNvPr name="Freeform 19" id="19"/>
            <p:cNvSpPr/>
            <p:nvPr/>
          </p:nvSpPr>
          <p:spPr>
            <a:xfrm flipH="false" flipV="false" rot="0">
              <a:off x="0" y="0"/>
              <a:ext cx="9495930" cy="1670690"/>
            </a:xfrm>
            <a:custGeom>
              <a:avLst/>
              <a:gdLst/>
              <a:ahLst/>
              <a:cxnLst/>
              <a:rect r="r" b="b" t="t" l="l"/>
              <a:pathLst>
                <a:path h="1670690" w="9495930">
                  <a:moveTo>
                    <a:pt x="0" y="0"/>
                  </a:moveTo>
                  <a:lnTo>
                    <a:pt x="9495930" y="0"/>
                  </a:lnTo>
                  <a:lnTo>
                    <a:pt x="9495930" y="1670690"/>
                  </a:lnTo>
                  <a:lnTo>
                    <a:pt x="0" y="1670690"/>
                  </a:lnTo>
                  <a:close/>
                </a:path>
              </a:pathLst>
            </a:custGeom>
            <a:solidFill>
              <a:srgbClr val="000000">
                <a:alpha val="0"/>
              </a:srgbClr>
            </a:solidFill>
          </p:spPr>
        </p:sp>
        <p:sp>
          <p:nvSpPr>
            <p:cNvPr name="TextBox 20" id="20"/>
            <p:cNvSpPr txBox="true"/>
            <p:nvPr/>
          </p:nvSpPr>
          <p:spPr>
            <a:xfrm>
              <a:off x="0" y="-352425"/>
              <a:ext cx="9495930"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للتأثير</a:t>
              </a:r>
            </a:p>
          </p:txBody>
        </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317875" y="2111920"/>
            <a:ext cx="1652247" cy="1652247"/>
            <a:chOff x="0" y="0"/>
            <a:chExt cx="2202996" cy="2202996"/>
          </a:xfrm>
        </p:grpSpPr>
        <p:sp>
          <p:nvSpPr>
            <p:cNvPr name="Freeform 6" id="6"/>
            <p:cNvSpPr/>
            <p:nvPr/>
          </p:nvSpPr>
          <p:spPr>
            <a:xfrm flipH="false" flipV="false" rot="0">
              <a:off x="0" y="0"/>
              <a:ext cx="2202996" cy="2202996"/>
            </a:xfrm>
            <a:custGeom>
              <a:avLst/>
              <a:gdLst/>
              <a:ahLst/>
              <a:cxnLst/>
              <a:rect r="r" b="b" t="t" l="l"/>
              <a:pathLst>
                <a:path h="2202996" w="2202996">
                  <a:moveTo>
                    <a:pt x="0" y="0"/>
                  </a:moveTo>
                  <a:lnTo>
                    <a:pt x="2202996" y="0"/>
                  </a:lnTo>
                  <a:lnTo>
                    <a:pt x="2202996" y="2202996"/>
                  </a:lnTo>
                  <a:lnTo>
                    <a:pt x="0" y="2202996"/>
                  </a:lnTo>
                  <a:close/>
                </a:path>
              </a:pathLst>
            </a:custGeom>
            <a:solidFill>
              <a:srgbClr val="000000">
                <a:alpha val="0"/>
              </a:srgbClr>
            </a:solidFill>
          </p:spPr>
        </p:sp>
        <p:sp>
          <p:nvSpPr>
            <p:cNvPr name="TextBox 7" id="7"/>
            <p:cNvSpPr txBox="true"/>
            <p:nvPr/>
          </p:nvSpPr>
          <p:spPr>
            <a:xfrm>
              <a:off x="0" y="9525"/>
              <a:ext cx="2202996" cy="2193471"/>
            </a:xfrm>
            <a:prstGeom prst="rect">
              <a:avLst/>
            </a:prstGeom>
          </p:spPr>
          <p:txBody>
            <a:bodyPr anchor="ctr" rtlCol="false" tIns="0" lIns="0" bIns="0" rIns="0"/>
            <a:lstStyle/>
            <a:p>
              <a:pPr algn="ctr" rtl="true" marL="0" indent="0" lvl="0">
                <a:lnSpc>
                  <a:spcPts val="1296"/>
                </a:lnSpc>
              </a:pPr>
              <a:r>
                <a:rPr lang="ar-EG" sz="1200">
                  <a:solidFill>
                    <a:srgbClr val="FFFFFF"/>
                  </a:solidFill>
                  <a:latin typeface="Arial Nova Condensed"/>
                  <a:ea typeface="Arial Nova Condensed"/>
                  <a:cs typeface="Arial Nova Condensed"/>
                  <a:sym typeface="Arial Nova Condensed"/>
                  <a:rtl val="true"/>
                </a:rPr>
                <a:t>تعزيز النظام/برمجة الجودة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7380377" y="858903"/>
            <a:ext cx="7121947" cy="1253018"/>
            <a:chOff x="0" y="0"/>
            <a:chExt cx="9495930" cy="1670690"/>
          </a:xfrm>
        </p:grpSpPr>
        <p:sp>
          <p:nvSpPr>
            <p:cNvPr name="Freeform 19" id="19"/>
            <p:cNvSpPr/>
            <p:nvPr/>
          </p:nvSpPr>
          <p:spPr>
            <a:xfrm flipH="false" flipV="false" rot="0">
              <a:off x="0" y="0"/>
              <a:ext cx="9495930" cy="1670690"/>
            </a:xfrm>
            <a:custGeom>
              <a:avLst/>
              <a:gdLst/>
              <a:ahLst/>
              <a:cxnLst/>
              <a:rect r="r" b="b" t="t" l="l"/>
              <a:pathLst>
                <a:path h="1670690" w="9495930">
                  <a:moveTo>
                    <a:pt x="0" y="0"/>
                  </a:moveTo>
                  <a:lnTo>
                    <a:pt x="9495930" y="0"/>
                  </a:lnTo>
                  <a:lnTo>
                    <a:pt x="9495930" y="1670690"/>
                  </a:lnTo>
                  <a:lnTo>
                    <a:pt x="0" y="1670690"/>
                  </a:lnTo>
                  <a:close/>
                </a:path>
              </a:pathLst>
            </a:custGeom>
            <a:solidFill>
              <a:srgbClr val="000000">
                <a:alpha val="0"/>
              </a:srgbClr>
            </a:solidFill>
          </p:spPr>
        </p:sp>
        <p:sp>
          <p:nvSpPr>
            <p:cNvPr name="TextBox 20" id="20"/>
            <p:cNvSpPr txBox="true"/>
            <p:nvPr/>
          </p:nvSpPr>
          <p:spPr>
            <a:xfrm>
              <a:off x="0" y="-352425"/>
              <a:ext cx="9495930"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مراقبة للتأثير</a:t>
              </a:r>
            </a:p>
          </p:txBody>
        </p:sp>
      </p:grpSp>
      <p:grpSp>
        <p:nvGrpSpPr>
          <p:cNvPr name="Group 21" id="21"/>
          <p:cNvGrpSpPr/>
          <p:nvPr/>
        </p:nvGrpSpPr>
        <p:grpSpPr>
          <a:xfrm rot="0">
            <a:off x="3553558" y="2375224"/>
            <a:ext cx="7653638" cy="7444902"/>
            <a:chOff x="0" y="0"/>
            <a:chExt cx="10204851" cy="9926537"/>
          </a:xfrm>
        </p:grpSpPr>
        <p:sp>
          <p:nvSpPr>
            <p:cNvPr name="Freeform 22" id="22"/>
            <p:cNvSpPr/>
            <p:nvPr/>
          </p:nvSpPr>
          <p:spPr>
            <a:xfrm flipH="false" flipV="false" rot="0">
              <a:off x="0" y="0"/>
              <a:ext cx="10204851" cy="9926537"/>
            </a:xfrm>
            <a:custGeom>
              <a:avLst/>
              <a:gdLst/>
              <a:ahLst/>
              <a:cxnLst/>
              <a:rect r="r" b="b" t="t" l="l"/>
              <a:pathLst>
                <a:path h="9926537" w="10204851">
                  <a:moveTo>
                    <a:pt x="0" y="0"/>
                  </a:moveTo>
                  <a:lnTo>
                    <a:pt x="10204851" y="0"/>
                  </a:lnTo>
                  <a:lnTo>
                    <a:pt x="10204851" y="9926537"/>
                  </a:lnTo>
                  <a:lnTo>
                    <a:pt x="0" y="99265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3" id="23"/>
            <p:cNvGrpSpPr/>
            <p:nvPr/>
          </p:nvGrpSpPr>
          <p:grpSpPr>
            <a:xfrm rot="0">
              <a:off x="3469608" y="3330451"/>
              <a:ext cx="3265635" cy="326563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B428"/>
              </a:soli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rtl="true" marL="0" indent="0" lvl="0">
                  <a:lnSpc>
                    <a:spcPts val="1540"/>
                  </a:lnSpc>
                  <a:spcBef>
                    <a:spcPct val="0"/>
                  </a:spcBef>
                </a:pPr>
                <a:r>
                  <a:rPr lang="ar-EG" b="true" sz="1100">
                    <a:solidFill>
                      <a:srgbClr val="000000"/>
                    </a:solidFill>
                    <a:latin typeface="Arial Nova Condensed Bold"/>
                    <a:ea typeface="Arial Nova Condensed Bold"/>
                    <a:cs typeface="Arial Nova Condensed Bold"/>
                    <a:sym typeface="Arial Nova Condensed Bold"/>
                    <a:rtl val="true"/>
                  </a:rPr>
                  <a:t>الأدلة من المراقبة القانونية </a:t>
                </a:r>
              </a:p>
            </p:txBody>
          </p:sp>
        </p:grpSp>
        <p:sp>
          <p:nvSpPr>
            <p:cNvPr name="AutoShape 26" id="26"/>
            <p:cNvSpPr/>
            <p:nvPr/>
          </p:nvSpPr>
          <p:spPr>
            <a:xfrm flipV="true">
              <a:off x="6366583" y="3330451"/>
              <a:ext cx="501007" cy="599300"/>
            </a:xfrm>
            <a:prstGeom prst="line">
              <a:avLst/>
            </a:prstGeom>
            <a:ln cap="flat" w="109718">
              <a:solidFill>
                <a:srgbClr val="000000"/>
              </a:solidFill>
              <a:prstDash val="solid"/>
              <a:headEnd type="none" len="sm" w="sm"/>
              <a:tailEnd type="arrow" len="sm" w="med"/>
            </a:ln>
          </p:spPr>
        </p:sp>
        <p:sp>
          <p:nvSpPr>
            <p:cNvPr name="AutoShape 27" id="27"/>
            <p:cNvSpPr/>
            <p:nvPr/>
          </p:nvSpPr>
          <p:spPr>
            <a:xfrm flipH="true" flipV="true">
              <a:off x="3320716" y="3198103"/>
              <a:ext cx="646826" cy="591224"/>
            </a:xfrm>
            <a:prstGeom prst="line">
              <a:avLst/>
            </a:prstGeom>
            <a:ln cap="flat" w="109718">
              <a:solidFill>
                <a:srgbClr val="000000"/>
              </a:solidFill>
              <a:prstDash val="solid"/>
              <a:headEnd type="none" len="sm" w="sm"/>
              <a:tailEnd type="arrow" len="sm" w="med"/>
            </a:ln>
          </p:spPr>
        </p:sp>
        <p:sp>
          <p:nvSpPr>
            <p:cNvPr name="AutoShape 28" id="28"/>
            <p:cNvSpPr/>
            <p:nvPr/>
          </p:nvSpPr>
          <p:spPr>
            <a:xfrm flipH="true">
              <a:off x="3120556" y="5868022"/>
              <a:ext cx="698103" cy="529699"/>
            </a:xfrm>
            <a:prstGeom prst="line">
              <a:avLst/>
            </a:prstGeom>
            <a:ln cap="flat" w="109718">
              <a:solidFill>
                <a:srgbClr val="000000"/>
              </a:solidFill>
              <a:prstDash val="solid"/>
              <a:headEnd type="none" len="sm" w="sm"/>
              <a:tailEnd type="arrow" len="sm" w="med"/>
            </a:ln>
          </p:spPr>
        </p:sp>
        <p:sp>
          <p:nvSpPr>
            <p:cNvPr name="AutoShape 29" id="29"/>
            <p:cNvSpPr/>
            <p:nvPr/>
          </p:nvSpPr>
          <p:spPr>
            <a:xfrm>
              <a:off x="6262283" y="6062071"/>
              <a:ext cx="563283" cy="671299"/>
            </a:xfrm>
            <a:prstGeom prst="line">
              <a:avLst/>
            </a:prstGeom>
            <a:ln cap="flat" w="109718">
              <a:solidFill>
                <a:srgbClr val="000000"/>
              </a:solidFill>
              <a:prstDash val="solid"/>
              <a:headEnd type="none" len="sm" w="sm"/>
              <a:tailEnd type="arrow" len="sm" w="med"/>
            </a:ln>
          </p:spPr>
        </p:sp>
        <p:sp>
          <p:nvSpPr>
            <p:cNvPr name="TextBox 30" id="30"/>
            <p:cNvSpPr txBox="true"/>
            <p:nvPr/>
          </p:nvSpPr>
          <p:spPr>
            <a:xfrm rot="0">
              <a:off x="378623" y="1295307"/>
              <a:ext cx="3324232" cy="961945"/>
            </a:xfrm>
            <a:prstGeom prst="rect">
              <a:avLst/>
            </a:prstGeom>
          </p:spPr>
          <p:txBody>
            <a:bodyPr anchor="t" rtlCol="false" tIns="0" lIns="0" bIns="0" rIns="0">
              <a:spAutoFit/>
            </a:bodyPr>
            <a:lstStyle/>
            <a:p>
              <a:pPr algn="ctr" rtl="true" marL="0" indent="0" lvl="0">
                <a:lnSpc>
                  <a:spcPts val="3023"/>
                </a:lnSpc>
              </a:pPr>
              <a:r>
                <a:rPr lang="ar-EG" b="true" sz="2159">
                  <a:solidFill>
                    <a:srgbClr val="000000"/>
                  </a:solidFill>
                  <a:latin typeface="Arial Nova Condensed Bold"/>
                  <a:ea typeface="Arial Nova Condensed Bold"/>
                  <a:cs typeface="Arial Nova Condensed Bold"/>
                  <a:sym typeface="Arial Nova Condensed Bold"/>
                  <a:rtl val="true"/>
                </a:rPr>
                <a:t>تعزيز النظام/برمجة الجودة</a:t>
              </a:r>
            </a:p>
          </p:txBody>
        </p:sp>
        <p:sp>
          <p:nvSpPr>
            <p:cNvPr name="TextBox 31" id="31"/>
            <p:cNvSpPr txBox="true"/>
            <p:nvPr/>
          </p:nvSpPr>
          <p:spPr>
            <a:xfrm rot="0">
              <a:off x="6366583" y="1789040"/>
              <a:ext cx="3324232" cy="468212"/>
            </a:xfrm>
            <a:prstGeom prst="rect">
              <a:avLst/>
            </a:prstGeom>
          </p:spPr>
          <p:txBody>
            <a:bodyPr anchor="t" rtlCol="false" tIns="0" lIns="0" bIns="0" rIns="0">
              <a:spAutoFit/>
            </a:bodyPr>
            <a:lstStyle/>
            <a:p>
              <a:pPr algn="ctr" rtl="true" marL="0" indent="0" lvl="0">
                <a:lnSpc>
                  <a:spcPts val="3023"/>
                </a:lnSpc>
              </a:pPr>
              <a:r>
                <a:rPr lang="ar-EG" b="true" sz="2159">
                  <a:solidFill>
                    <a:srgbClr val="000000"/>
                  </a:solidFill>
                  <a:latin typeface="Arial Nova Condensed Bold"/>
                  <a:ea typeface="Arial Nova Condensed Bold"/>
                  <a:cs typeface="Arial Nova Condensed Bold"/>
                  <a:sym typeface="Arial Nova Condensed Bold"/>
                  <a:rtl val="true"/>
                </a:rPr>
                <a:t>المناصرة</a:t>
              </a:r>
            </a:p>
          </p:txBody>
        </p:sp>
        <p:sp>
          <p:nvSpPr>
            <p:cNvPr name="TextBox 32" id="32"/>
            <p:cNvSpPr txBox="true"/>
            <p:nvPr/>
          </p:nvSpPr>
          <p:spPr>
            <a:xfrm rot="0">
              <a:off x="6366583" y="7637632"/>
              <a:ext cx="3324232" cy="468212"/>
            </a:xfrm>
            <a:prstGeom prst="rect">
              <a:avLst/>
            </a:prstGeom>
          </p:spPr>
          <p:txBody>
            <a:bodyPr anchor="t" rtlCol="false" tIns="0" lIns="0" bIns="0" rIns="0">
              <a:spAutoFit/>
            </a:bodyPr>
            <a:lstStyle/>
            <a:p>
              <a:pPr algn="ctr" rtl="true" marL="0" indent="0" lvl="0">
                <a:lnSpc>
                  <a:spcPts val="3023"/>
                </a:lnSpc>
              </a:pPr>
              <a:r>
                <a:rPr lang="ar-EG" b="true" sz="2159">
                  <a:solidFill>
                    <a:srgbClr val="000000"/>
                  </a:solidFill>
                  <a:latin typeface="Arial Nova Condensed Bold"/>
                  <a:ea typeface="Arial Nova Condensed Bold"/>
                  <a:cs typeface="Arial Nova Condensed Bold"/>
                  <a:sym typeface="Arial Nova Condensed Bold"/>
                  <a:rtl val="true"/>
                </a:rPr>
                <a:t>التقاضي الاستراتيجي</a:t>
              </a:r>
            </a:p>
          </p:txBody>
        </p:sp>
        <p:sp>
          <p:nvSpPr>
            <p:cNvPr name="TextBox 33" id="33"/>
            <p:cNvSpPr txBox="true"/>
            <p:nvPr/>
          </p:nvSpPr>
          <p:spPr>
            <a:xfrm rot="0">
              <a:off x="378623" y="7637632"/>
              <a:ext cx="3324232" cy="468212"/>
            </a:xfrm>
            <a:prstGeom prst="rect">
              <a:avLst/>
            </a:prstGeom>
          </p:spPr>
          <p:txBody>
            <a:bodyPr anchor="t" rtlCol="false" tIns="0" lIns="0" bIns="0" rIns="0">
              <a:spAutoFit/>
            </a:bodyPr>
            <a:lstStyle/>
            <a:p>
              <a:pPr algn="ctr" rtl="true" marL="0" indent="0" lvl="0">
                <a:lnSpc>
                  <a:spcPts val="3023"/>
                </a:lnSpc>
              </a:pPr>
              <a:r>
                <a:rPr lang="ar-EG" b="true" sz="2159">
                  <a:solidFill>
                    <a:srgbClr val="000000"/>
                  </a:solidFill>
                  <a:latin typeface="Arial Nova Condensed Bold"/>
                  <a:ea typeface="Arial Nova Condensed Bold"/>
                  <a:cs typeface="Arial Nova Condensed Bold"/>
                  <a:sym typeface="Arial Nova Condensed Bold"/>
                  <a:rtl val="true"/>
                </a:rPr>
                <a:t>الإجراءات الجماعية</a:t>
              </a:r>
            </a:p>
          </p:txBody>
        </p:sp>
      </p:grpSp>
    </p:spTree>
  </p:cSld>
  <p:clrMapOvr>
    <a:masterClrMapping/>
  </p:clrMapOvr>
</p:sld>
</file>

<file path=ppt/slides/slide4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2545188" y="1028700"/>
            <a:ext cx="12490177" cy="2135671"/>
            <a:chOff x="0" y="0"/>
            <a:chExt cx="16653570" cy="2847561"/>
          </a:xfrm>
        </p:grpSpPr>
        <p:sp>
          <p:nvSpPr>
            <p:cNvPr name="Freeform 6" id="6"/>
            <p:cNvSpPr/>
            <p:nvPr/>
          </p:nvSpPr>
          <p:spPr>
            <a:xfrm flipH="false" flipV="false" rot="0">
              <a:off x="0" y="0"/>
              <a:ext cx="16653570" cy="2847561"/>
            </a:xfrm>
            <a:custGeom>
              <a:avLst/>
              <a:gdLst/>
              <a:ahLst/>
              <a:cxnLst/>
              <a:rect r="r" b="b" t="t" l="l"/>
              <a:pathLst>
                <a:path h="2847561" w="16653570">
                  <a:moveTo>
                    <a:pt x="0" y="0"/>
                  </a:moveTo>
                  <a:lnTo>
                    <a:pt x="16653570" y="0"/>
                  </a:lnTo>
                  <a:lnTo>
                    <a:pt x="16653570" y="2847561"/>
                  </a:lnTo>
                  <a:lnTo>
                    <a:pt x="0" y="2847561"/>
                  </a:lnTo>
                  <a:close/>
                </a:path>
              </a:pathLst>
            </a:custGeom>
            <a:solidFill>
              <a:srgbClr val="000000">
                <a:alpha val="0"/>
              </a:srgbClr>
            </a:solidFill>
          </p:spPr>
        </p:sp>
        <p:sp>
          <p:nvSpPr>
            <p:cNvPr name="TextBox 7" id="7"/>
            <p:cNvSpPr txBox="true"/>
            <p:nvPr/>
          </p:nvSpPr>
          <p:spPr>
            <a:xfrm>
              <a:off x="0" y="133350"/>
              <a:ext cx="16653570"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بيانات المناصرة والإصلاحات القانونية (الرسمية وغير الرسمية)</a:t>
              </a:r>
            </a:p>
          </p:txBody>
        </p:sp>
      </p:grpSp>
      <p:grpSp>
        <p:nvGrpSpPr>
          <p:cNvPr name="Group 8" id="8"/>
          <p:cNvGrpSpPr/>
          <p:nvPr/>
        </p:nvGrpSpPr>
        <p:grpSpPr>
          <a:xfrm rot="0">
            <a:off x="1028700" y="3484446"/>
            <a:ext cx="16264737" cy="5773854"/>
            <a:chOff x="0" y="0"/>
            <a:chExt cx="21686316" cy="7698472"/>
          </a:xfrm>
        </p:grpSpPr>
        <p:sp>
          <p:nvSpPr>
            <p:cNvPr name="Freeform 9" id="9"/>
            <p:cNvSpPr/>
            <p:nvPr/>
          </p:nvSpPr>
          <p:spPr>
            <a:xfrm flipH="false" flipV="false" rot="0">
              <a:off x="0" y="0"/>
              <a:ext cx="21686317" cy="7698472"/>
            </a:xfrm>
            <a:custGeom>
              <a:avLst/>
              <a:gdLst/>
              <a:ahLst/>
              <a:cxnLst/>
              <a:rect r="r" b="b" t="t" l="l"/>
              <a:pathLst>
                <a:path h="7698472" w="21686317">
                  <a:moveTo>
                    <a:pt x="0" y="0"/>
                  </a:moveTo>
                  <a:lnTo>
                    <a:pt x="21686317" y="0"/>
                  </a:lnTo>
                  <a:lnTo>
                    <a:pt x="21686317" y="7698472"/>
                  </a:lnTo>
                  <a:lnTo>
                    <a:pt x="0" y="7698472"/>
                  </a:lnTo>
                  <a:close/>
                </a:path>
              </a:pathLst>
            </a:custGeom>
            <a:solidFill>
              <a:srgbClr val="000000">
                <a:alpha val="0"/>
              </a:srgbClr>
            </a:solidFill>
          </p:spPr>
        </p:sp>
        <p:sp>
          <p:nvSpPr>
            <p:cNvPr name="TextBox 10" id="10"/>
            <p:cNvSpPr txBox="true"/>
            <p:nvPr/>
          </p:nvSpPr>
          <p:spPr>
            <a:xfrm>
              <a:off x="0" y="-57150"/>
              <a:ext cx="21686316" cy="7755622"/>
            </a:xfrm>
            <a:prstGeom prst="rect">
              <a:avLst/>
            </a:prstGeom>
          </p:spPr>
          <p:txBody>
            <a:bodyPr anchor="t" rtlCol="false" tIns="0" lIns="0" bIns="0" rIns="0"/>
            <a:lstStyle/>
            <a:p>
              <a:pPr algn="r" rtl="true" marL="0" indent="0" lvl="0">
                <a:lnSpc>
                  <a:spcPts val="4139"/>
                </a:lnSpc>
              </a:pPr>
            </a:p>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يمكن استخدام البيانات لدعم المناصرة، لا سيما على المستوى المحلي. ويمكن أن تتخذ المناصرة أشكالًا متعددة (مثل: تقديم عريضة)، كما يمكن إجراؤها على مستويات مختلفة: </a:t>
              </a:r>
            </a:p>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الدعوة المحلية تجاه الجهات الرسمية لتنفيذ القانون بشكل فعال وصحيح</a:t>
              </a:r>
            </a:p>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الدعوة المحلية تجاه الجهات الفاعلة في مجال العدالة غير الرسمية لوقف/تغيير الممارسات والمعايير السلبية التي تخلق عدالة غير عادلة لمجموعة من الأشخاص</a:t>
              </a:r>
            </a:p>
            <a:p>
              <a:pPr algn="just" rtl="true" marL="0" indent="0" lvl="0">
                <a:lnSpc>
                  <a:spcPts val="4139"/>
                </a:lnSpc>
              </a:pPr>
            </a:p>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على سبيل المثال، يمكن لبيانات المساعدين القانونيين أن توفر معلومات حول عدد الأشخاص المتضررين ومدى تأثرهم. ويمكن للأنماط الرئيسية المستمدة من معلومات المساعدين القانونيين أن تُسهم في صياغة توصيات واقعية للتعديلات القانونية، والتي يمكن عرضها بعد ذلك في نقاشات سياسية مع كبار صناع القرار، مثل المسؤولين الحكوميين وأعضاء البرلمان والوزراء.</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887506" y="583687"/>
            <a:ext cx="16371794" cy="1243496"/>
            <a:chOff x="0" y="0"/>
            <a:chExt cx="21829058" cy="1657995"/>
          </a:xfrm>
        </p:grpSpPr>
        <p:sp>
          <p:nvSpPr>
            <p:cNvPr name="Freeform 6" id="6"/>
            <p:cNvSpPr/>
            <p:nvPr/>
          </p:nvSpPr>
          <p:spPr>
            <a:xfrm flipH="false" flipV="false" rot="0">
              <a:off x="0" y="0"/>
              <a:ext cx="21829058" cy="1657995"/>
            </a:xfrm>
            <a:custGeom>
              <a:avLst/>
              <a:gdLst/>
              <a:ahLst/>
              <a:cxnLst/>
              <a:rect r="r" b="b" t="t" l="l"/>
              <a:pathLst>
                <a:path h="1657995" w="21829058">
                  <a:moveTo>
                    <a:pt x="0" y="0"/>
                  </a:moveTo>
                  <a:lnTo>
                    <a:pt x="21829058" y="0"/>
                  </a:lnTo>
                  <a:lnTo>
                    <a:pt x="21829058" y="1657995"/>
                  </a:lnTo>
                  <a:lnTo>
                    <a:pt x="0" y="1657995"/>
                  </a:lnTo>
                  <a:close/>
                </a:path>
              </a:pathLst>
            </a:custGeom>
            <a:solidFill>
              <a:srgbClr val="000000">
                <a:alpha val="0"/>
              </a:srgbClr>
            </a:solidFill>
          </p:spPr>
        </p:sp>
        <p:sp>
          <p:nvSpPr>
            <p:cNvPr name="TextBox 7" id="7"/>
            <p:cNvSpPr txBox="true"/>
            <p:nvPr/>
          </p:nvSpPr>
          <p:spPr>
            <a:xfrm>
              <a:off x="0" y="-200025"/>
              <a:ext cx="21829058" cy="1858020"/>
            </a:xfrm>
            <a:prstGeom prst="rect">
              <a:avLst/>
            </a:prstGeom>
          </p:spPr>
          <p:txBody>
            <a:bodyPr anchor="t" rtlCol="false" tIns="0" lIns="0" bIns="0" rIns="0"/>
            <a:lstStyle/>
            <a:p>
              <a:pPr algn="r" rtl="true" marL="0" indent="0" lvl="0">
                <a:lnSpc>
                  <a:spcPts val="10499"/>
                </a:lnSpc>
              </a:pPr>
              <a:r>
                <a:rPr lang="ar-EG" b="true" sz="6999">
                  <a:solidFill>
                    <a:srgbClr val="4E5FA7"/>
                  </a:solidFill>
                  <a:latin typeface="Arial Nova Condensed Bold"/>
                  <a:ea typeface="Arial Nova Condensed Bold"/>
                  <a:cs typeface="Arial Nova Condensed Bold"/>
                  <a:sym typeface="Arial Nova Condensed Bold"/>
                  <a:rtl val="true"/>
                </a:rPr>
                <a:t>النشاط </a:t>
              </a:r>
              <a:r>
                <a:rPr lang="en-US" b="true" sz="6999">
                  <a:solidFill>
                    <a:srgbClr val="4E5FA7"/>
                  </a:solidFill>
                  <a:latin typeface="Arial Nova Condensed Bold"/>
                  <a:ea typeface="Arial Nova Condensed Bold"/>
                  <a:cs typeface="Arial Nova Condensed Bold"/>
                  <a:sym typeface="Arial Nova Condensed Bold"/>
                </a:rPr>
                <a:t>5</a:t>
              </a:r>
              <a:r>
                <a:rPr lang="ar-EG" b="true" sz="6999">
                  <a:solidFill>
                    <a:srgbClr val="4E5FA7"/>
                  </a:solidFill>
                  <a:latin typeface="Arial Nova Condensed Bold"/>
                  <a:ea typeface="Arial Nova Condensed Bold"/>
                  <a:cs typeface="Arial Nova Condensed Bold"/>
                  <a:sym typeface="Arial Nova Condensed Bold"/>
                  <a:rtl val="true"/>
                </a:rPr>
                <a:t>: ممارسة الإبلاغ عن الحوادث</a:t>
              </a:r>
            </a:p>
          </p:txBody>
        </p:sp>
      </p:grpSp>
      <p:grpSp>
        <p:nvGrpSpPr>
          <p:cNvPr name="Group 8" id="8"/>
          <p:cNvGrpSpPr/>
          <p:nvPr/>
        </p:nvGrpSpPr>
        <p:grpSpPr>
          <a:xfrm rot="0">
            <a:off x="5077902" y="2014790"/>
            <a:ext cx="12181398" cy="7685724"/>
            <a:chOff x="0" y="0"/>
            <a:chExt cx="16241864" cy="10247632"/>
          </a:xfrm>
        </p:grpSpPr>
        <p:sp>
          <p:nvSpPr>
            <p:cNvPr name="Freeform 9" id="9"/>
            <p:cNvSpPr/>
            <p:nvPr/>
          </p:nvSpPr>
          <p:spPr>
            <a:xfrm flipH="false" flipV="false" rot="0">
              <a:off x="15006" y="19050"/>
              <a:ext cx="16211838" cy="10209530"/>
            </a:xfrm>
            <a:custGeom>
              <a:avLst/>
              <a:gdLst/>
              <a:ahLst/>
              <a:cxnLst/>
              <a:rect r="r" b="b" t="t" l="l"/>
              <a:pathLst>
                <a:path h="10209530" w="16211838">
                  <a:moveTo>
                    <a:pt x="0" y="0"/>
                  </a:moveTo>
                  <a:lnTo>
                    <a:pt x="16211838" y="0"/>
                  </a:lnTo>
                  <a:lnTo>
                    <a:pt x="16211838" y="10209530"/>
                  </a:lnTo>
                  <a:lnTo>
                    <a:pt x="0" y="10209530"/>
                  </a:lnTo>
                  <a:close/>
                </a:path>
              </a:pathLst>
            </a:custGeom>
            <a:solidFill>
              <a:srgbClr val="FFFFFF"/>
            </a:solidFill>
          </p:spPr>
        </p:sp>
        <p:sp>
          <p:nvSpPr>
            <p:cNvPr name="Freeform 10" id="10"/>
            <p:cNvSpPr/>
            <p:nvPr/>
          </p:nvSpPr>
          <p:spPr>
            <a:xfrm flipH="false" flipV="false" rot="0">
              <a:off x="0" y="0"/>
              <a:ext cx="16241850" cy="10247630"/>
            </a:xfrm>
            <a:custGeom>
              <a:avLst/>
              <a:gdLst/>
              <a:ahLst/>
              <a:cxnLst/>
              <a:rect r="r" b="b" t="t" l="l"/>
              <a:pathLst>
                <a:path h="10247630" w="16241850">
                  <a:moveTo>
                    <a:pt x="15006" y="0"/>
                  </a:moveTo>
                  <a:lnTo>
                    <a:pt x="16226844" y="0"/>
                  </a:lnTo>
                  <a:cubicBezTo>
                    <a:pt x="16235147" y="0"/>
                    <a:pt x="16241850" y="8509"/>
                    <a:pt x="16241850" y="19050"/>
                  </a:cubicBezTo>
                  <a:lnTo>
                    <a:pt x="16241850" y="10228580"/>
                  </a:lnTo>
                  <a:cubicBezTo>
                    <a:pt x="16241850" y="10239122"/>
                    <a:pt x="16235147" y="10247630"/>
                    <a:pt x="16226844" y="10247630"/>
                  </a:cubicBezTo>
                  <a:lnTo>
                    <a:pt x="15006" y="10247630"/>
                  </a:lnTo>
                  <a:cubicBezTo>
                    <a:pt x="6703" y="10247630"/>
                    <a:pt x="0" y="10239122"/>
                    <a:pt x="0" y="10228580"/>
                  </a:cubicBezTo>
                  <a:lnTo>
                    <a:pt x="0" y="19050"/>
                  </a:lnTo>
                  <a:cubicBezTo>
                    <a:pt x="0" y="8509"/>
                    <a:pt x="6703" y="0"/>
                    <a:pt x="15006" y="0"/>
                  </a:cubicBezTo>
                  <a:moveTo>
                    <a:pt x="15006" y="38100"/>
                  </a:moveTo>
                  <a:lnTo>
                    <a:pt x="15006" y="19050"/>
                  </a:lnTo>
                  <a:lnTo>
                    <a:pt x="30011" y="19050"/>
                  </a:lnTo>
                  <a:lnTo>
                    <a:pt x="30011" y="10228580"/>
                  </a:lnTo>
                  <a:lnTo>
                    <a:pt x="15006" y="10228580"/>
                  </a:lnTo>
                  <a:lnTo>
                    <a:pt x="15006" y="10209530"/>
                  </a:lnTo>
                  <a:lnTo>
                    <a:pt x="16226844" y="10209530"/>
                  </a:lnTo>
                  <a:lnTo>
                    <a:pt x="16226844" y="10228580"/>
                  </a:lnTo>
                  <a:lnTo>
                    <a:pt x="16211838" y="10228580"/>
                  </a:lnTo>
                  <a:lnTo>
                    <a:pt x="16211838" y="19050"/>
                  </a:lnTo>
                  <a:lnTo>
                    <a:pt x="16226844" y="19050"/>
                  </a:lnTo>
                  <a:lnTo>
                    <a:pt x="16226844" y="38100"/>
                  </a:lnTo>
                  <a:lnTo>
                    <a:pt x="15006" y="38100"/>
                  </a:lnTo>
                  <a:close/>
                </a:path>
              </a:pathLst>
            </a:custGeom>
            <a:solidFill>
              <a:srgbClr val="FFFFFF"/>
            </a:solidFill>
          </p:spPr>
        </p:sp>
        <p:sp>
          <p:nvSpPr>
            <p:cNvPr name="TextBox 11" id="11"/>
            <p:cNvSpPr txBox="true"/>
            <p:nvPr/>
          </p:nvSpPr>
          <p:spPr>
            <a:xfrm>
              <a:off x="0" y="-47625"/>
              <a:ext cx="16241864" cy="10295257"/>
            </a:xfrm>
            <a:prstGeom prst="rect">
              <a:avLst/>
            </a:prstGeom>
          </p:spPr>
          <p:txBody>
            <a:bodyPr anchor="t" rtlCol="false" tIns="50800" lIns="50800" bIns="50800" rIns="50800"/>
            <a:lstStyle/>
            <a:p>
              <a:pPr algn="r"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الوقت</a:t>
              </a:r>
              <a:r>
                <a:rPr lang="ar-EG" sz="2700">
                  <a:solidFill>
                    <a:srgbClr val="000000"/>
                  </a:solidFill>
                  <a:latin typeface="Arial Nova Condensed"/>
                  <a:ea typeface="Arial Nova Condensed"/>
                  <a:cs typeface="Arial Nova Condensed"/>
                  <a:sym typeface="Arial Nova Condensed"/>
                  <a:rtl val="true"/>
                </a:rPr>
                <a:t>: </a:t>
              </a:r>
              <a:r>
                <a:rPr lang="en-US" sz="2700">
                  <a:solidFill>
                    <a:srgbClr val="000000"/>
                  </a:solidFill>
                  <a:latin typeface="Arial Nova Condensed"/>
                  <a:ea typeface="Arial Nova Condensed"/>
                  <a:cs typeface="Arial Nova Condensed"/>
                  <a:sym typeface="Arial Nova Condensed"/>
                </a:rPr>
                <a:t>20</a:t>
              </a:r>
              <a:r>
                <a:rPr lang="ar-EG" sz="2700">
                  <a:solidFill>
                    <a:srgbClr val="000000"/>
                  </a:solidFill>
                  <a:latin typeface="Arial Nova Condensed"/>
                  <a:ea typeface="Arial Nova Condensed"/>
                  <a:cs typeface="Arial Nova Condensed"/>
                  <a:sym typeface="Arial Nova Condensed"/>
                  <a:rtl val="true"/>
                </a:rPr>
                <a:t> دقيقة الهدف: تدريب المشاركين على استخدام نموذج حوادث المساعد القانوني المجتمعي لتوثيق الحوادث بشكل فعال وتحديد فرص المناصرة الرئيسية.</a:t>
              </a:r>
            </a:p>
            <a:p>
              <a:pPr algn="r" rtl="true" marL="0" indent="0" lvl="0">
                <a:lnSpc>
                  <a:spcPts val="3240"/>
                </a:lnSpc>
              </a:pPr>
            </a:p>
            <a:p>
              <a:pPr algn="r"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محاكاة السيناريو (</a:t>
              </a:r>
              <a:r>
                <a:rPr lang="en-US" b="true" sz="2700">
                  <a:solidFill>
                    <a:srgbClr val="000000"/>
                  </a:solidFill>
                  <a:latin typeface="Arial Nova Condensed Bold"/>
                  <a:ea typeface="Arial Nova Condensed Bold"/>
                  <a:cs typeface="Arial Nova Condensed Bold"/>
                  <a:sym typeface="Arial Nova Condensed Bold"/>
                </a:rPr>
                <a:t>5</a:t>
              </a:r>
              <a:r>
                <a:rPr lang="ar-EG" b="true" sz="2700">
                  <a:solidFill>
                    <a:srgbClr val="000000"/>
                  </a:solidFill>
                  <a:latin typeface="Arial Nova Condensed Bold"/>
                  <a:ea typeface="Arial Nova Condensed Bold"/>
                  <a:cs typeface="Arial Nova Condensed Bold"/>
                  <a:sym typeface="Arial Nova Condensed Bold"/>
                  <a:rtl val="true"/>
                </a:rPr>
                <a:t> دقائق)</a:t>
              </a:r>
              <a:r>
                <a:rPr lang="ar-EG" sz="2700">
                  <a:solidFill>
                    <a:srgbClr val="000000"/>
                  </a:solidFill>
                  <a:latin typeface="Arial Nova Condensed"/>
                  <a:ea typeface="Arial Nova Condensed"/>
                  <a:cs typeface="Arial Nova Condensed"/>
                  <a:sym typeface="Arial Nova Condensed"/>
                  <a:rtl val="true"/>
                </a:rPr>
                <a:t>: تقديم سيناريو حادث خيالي، على سبيل المثال:</a:t>
              </a:r>
            </a:p>
            <a:p>
              <a:pPr algn="r"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في إحدى القرى، هاجمت جماعات مسلحة مدرسة ونهبت ممتلكاتها، ما أدى إلى نزوح </a:t>
              </a:r>
              <a:r>
                <a:rPr lang="en-US" sz="2700">
                  <a:solidFill>
                    <a:srgbClr val="000000"/>
                  </a:solidFill>
                  <a:latin typeface="Arial Nova Condensed"/>
                  <a:ea typeface="Arial Nova Condensed"/>
                  <a:cs typeface="Arial Nova Condensed"/>
                  <a:sym typeface="Arial Nova Condensed"/>
                </a:rPr>
                <a:t>30</a:t>
              </a:r>
              <a:r>
                <a:rPr lang="ar-EG" sz="2700">
                  <a:solidFill>
                    <a:srgbClr val="000000"/>
                  </a:solidFill>
                  <a:latin typeface="Arial Nova Condensed"/>
                  <a:ea typeface="Arial Nova Condensed"/>
                  <a:cs typeface="Arial Nova Condensed"/>
                  <a:sym typeface="Arial Nova Condensed"/>
                  <a:rtl val="true"/>
                </a:rPr>
                <a:t> طفلاً. وأفاد بعض أولياء الأمور بمحاولات تجنيد قسري لطلاب أكبر سناً.</a:t>
              </a:r>
            </a:p>
            <a:p>
              <a:pPr algn="r" rtl="true" marL="0" indent="0" lvl="0">
                <a:lnSpc>
                  <a:spcPts val="3726"/>
                </a:lnSpc>
              </a:pPr>
            </a:p>
            <a:p>
              <a:pPr algn="r" rtl="true" marL="0" indent="0" lvl="0">
                <a:lnSpc>
                  <a:spcPts val="3726"/>
                </a:lnSpc>
              </a:pPr>
              <a:r>
                <a:rPr lang="ar-EG" b="true" sz="2700">
                  <a:solidFill>
                    <a:srgbClr val="F9B428"/>
                  </a:solidFill>
                  <a:latin typeface="Arial Nova Condensed Bold"/>
                  <a:ea typeface="Arial Nova Condensed Bold"/>
                  <a:cs typeface="Arial Nova Condensed Bold"/>
                  <a:sym typeface="Arial Nova Condensed Bold"/>
                  <a:rtl val="true"/>
                </a:rPr>
                <a:t>تعليمات:</a:t>
              </a:r>
            </a:p>
            <a:p>
              <a:pPr algn="r"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اطلب من المشاركين إكمال نموذج حادثة المساعد القانوني المجتمعي بناءً على السيناريو.</a:t>
              </a:r>
            </a:p>
            <a:p>
              <a:pPr algn="r"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شدد على مجالات مثل: نوع الحادث، وصف الأحداث، انتهاكات الحقوق، التوصيات</a:t>
              </a:r>
            </a:p>
            <a:p>
              <a:pPr algn="r" rtl="true" marL="0" indent="0" lvl="0">
                <a:lnSpc>
                  <a:spcPts val="3726"/>
                </a:lnSpc>
              </a:pPr>
            </a:p>
            <a:p>
              <a:pPr algn="r" rtl="true" marL="0" indent="0" lvl="0">
                <a:lnSpc>
                  <a:spcPts val="3726"/>
                </a:lnSpc>
              </a:pPr>
              <a:r>
                <a:rPr lang="ar-EG" b="true" sz="2700">
                  <a:solidFill>
                    <a:srgbClr val="000000"/>
                  </a:solidFill>
                  <a:latin typeface="Arial Nova Condensed Bold"/>
                  <a:ea typeface="Arial Nova Condensed Bold"/>
                  <a:cs typeface="Arial Nova Condensed Bold"/>
                  <a:sym typeface="Arial Nova Condensed Bold"/>
                  <a:rtl val="true"/>
                </a:rPr>
                <a:t>مناقشة جماعية (</a:t>
              </a:r>
              <a:r>
                <a:rPr lang="en-US" b="true" sz="2700">
                  <a:solidFill>
                    <a:srgbClr val="000000"/>
                  </a:solidFill>
                  <a:latin typeface="Arial Nova Condensed Bold"/>
                  <a:ea typeface="Arial Nova Condensed Bold"/>
                  <a:cs typeface="Arial Nova Condensed Bold"/>
                  <a:sym typeface="Arial Nova Condensed Bold"/>
                </a:rPr>
                <a:t>5</a:t>
              </a:r>
              <a:r>
                <a:rPr lang="ar-EG" b="true" sz="2700">
                  <a:solidFill>
                    <a:srgbClr val="000000"/>
                  </a:solidFill>
                  <a:latin typeface="Arial Nova Condensed Bold"/>
                  <a:ea typeface="Arial Nova Condensed Bold"/>
                  <a:cs typeface="Arial Nova Condensed Bold"/>
                  <a:sym typeface="Arial Nova Condensed Bold"/>
                  <a:rtl val="true"/>
                </a:rPr>
                <a:t> دقائق)</a:t>
              </a:r>
              <a:r>
                <a:rPr lang="ar-EG" sz="2700">
                  <a:solidFill>
                    <a:srgbClr val="000000"/>
                  </a:solidFill>
                  <a:latin typeface="Arial Nova Condensed"/>
                  <a:ea typeface="Arial Nova Condensed"/>
                  <a:cs typeface="Arial Nova Condensed"/>
                  <a:sym typeface="Arial Nova Condensed"/>
                  <a:rtl val="true"/>
                </a:rPr>
                <a:t>:</a:t>
              </a:r>
            </a:p>
            <a:p>
              <a:pPr algn="r"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قم بمراجعة النماذج المكتملة في أزواج أو مجموعات صغيرة.</a:t>
              </a:r>
            </a:p>
            <a:p>
              <a:pPr algn="r"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ناقش كيف يمكن استخدام البيانات الملتقطة للدفاع عن العدالة (على سبيل المثال، الاجتماعات المحلية، وملخصات السياسات).</a:t>
              </a:r>
            </a:p>
          </p:txBody>
        </p:sp>
      </p:grpSp>
      <p:sp>
        <p:nvSpPr>
          <p:cNvPr name="Freeform 12" id="12"/>
          <p:cNvSpPr/>
          <p:nvPr/>
        </p:nvSpPr>
        <p:spPr>
          <a:xfrm flipH="false" flipV="false" rot="0">
            <a:off x="263847" y="7758285"/>
            <a:ext cx="5818470" cy="2196473"/>
          </a:xfrm>
          <a:custGeom>
            <a:avLst/>
            <a:gdLst/>
            <a:ahLst/>
            <a:cxnLst/>
            <a:rect r="r" b="b" t="t" l="l"/>
            <a:pathLst>
              <a:path h="2196473" w="5818470">
                <a:moveTo>
                  <a:pt x="0" y="0"/>
                </a:moveTo>
                <a:lnTo>
                  <a:pt x="5818470" y="0"/>
                </a:lnTo>
                <a:lnTo>
                  <a:pt x="5818470" y="2196472"/>
                </a:lnTo>
                <a:lnTo>
                  <a:pt x="0" y="2196472"/>
                </a:lnTo>
                <a:lnTo>
                  <a:pt x="0" y="0"/>
                </a:lnTo>
                <a:close/>
              </a:path>
            </a:pathLst>
          </a:custGeom>
          <a:blipFill>
            <a:blip r:embed="rId3"/>
            <a:stretch>
              <a:fillRect l="0" t="0" r="0" b="0"/>
            </a:stretch>
          </a:blipFill>
        </p:spPr>
      </p:sp>
    </p:spTree>
  </p:cSld>
  <p:clrMapOvr>
    <a:masterClrMapping/>
  </p:clrMapOvr>
</p:sld>
</file>

<file path=ppt/slides/slide4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352724" y="758379"/>
            <a:ext cx="13792775" cy="2135671"/>
            <a:chOff x="0" y="0"/>
            <a:chExt cx="18390367" cy="2847561"/>
          </a:xfrm>
        </p:grpSpPr>
        <p:sp>
          <p:nvSpPr>
            <p:cNvPr name="Freeform 6" id="6"/>
            <p:cNvSpPr/>
            <p:nvPr/>
          </p:nvSpPr>
          <p:spPr>
            <a:xfrm flipH="false" flipV="false" rot="0">
              <a:off x="0" y="0"/>
              <a:ext cx="18390366" cy="2847561"/>
            </a:xfrm>
            <a:custGeom>
              <a:avLst/>
              <a:gdLst/>
              <a:ahLst/>
              <a:cxnLst/>
              <a:rect r="r" b="b" t="t" l="l"/>
              <a:pathLst>
                <a:path h="2847561" w="18390366">
                  <a:moveTo>
                    <a:pt x="0" y="0"/>
                  </a:moveTo>
                  <a:lnTo>
                    <a:pt x="18390366" y="0"/>
                  </a:lnTo>
                  <a:lnTo>
                    <a:pt x="18390366" y="2847561"/>
                  </a:lnTo>
                  <a:lnTo>
                    <a:pt x="0" y="2847561"/>
                  </a:lnTo>
                  <a:close/>
                </a:path>
              </a:pathLst>
            </a:custGeom>
            <a:solidFill>
              <a:srgbClr val="000000">
                <a:alpha val="0"/>
              </a:srgbClr>
            </a:solidFill>
          </p:spPr>
        </p:sp>
        <p:sp>
          <p:nvSpPr>
            <p:cNvPr name="TextBox 7" id="7"/>
            <p:cNvSpPr txBox="true"/>
            <p:nvPr/>
          </p:nvSpPr>
          <p:spPr>
            <a:xfrm>
              <a:off x="0" y="133350"/>
              <a:ext cx="18390367"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ممارسات المراقبة/العوائق لأغراض أنشطة تعزيز النظام</a:t>
              </a:r>
            </a:p>
          </p:txBody>
        </p:sp>
      </p:grpSp>
      <p:grpSp>
        <p:nvGrpSpPr>
          <p:cNvPr name="Group 8" id="8"/>
          <p:cNvGrpSpPr/>
          <p:nvPr/>
        </p:nvGrpSpPr>
        <p:grpSpPr>
          <a:xfrm rot="0">
            <a:off x="1028700" y="3245681"/>
            <a:ext cx="16230600" cy="6544256"/>
            <a:chOff x="0" y="0"/>
            <a:chExt cx="21640800" cy="8725675"/>
          </a:xfrm>
        </p:grpSpPr>
        <p:sp>
          <p:nvSpPr>
            <p:cNvPr name="Freeform 9" id="9"/>
            <p:cNvSpPr/>
            <p:nvPr/>
          </p:nvSpPr>
          <p:spPr>
            <a:xfrm flipH="false" flipV="false" rot="0">
              <a:off x="0" y="0"/>
              <a:ext cx="21640800" cy="8725674"/>
            </a:xfrm>
            <a:custGeom>
              <a:avLst/>
              <a:gdLst/>
              <a:ahLst/>
              <a:cxnLst/>
              <a:rect r="r" b="b" t="t" l="l"/>
              <a:pathLst>
                <a:path h="8725674" w="21640800">
                  <a:moveTo>
                    <a:pt x="0" y="0"/>
                  </a:moveTo>
                  <a:lnTo>
                    <a:pt x="21640800" y="0"/>
                  </a:lnTo>
                  <a:lnTo>
                    <a:pt x="21640800" y="8725674"/>
                  </a:lnTo>
                  <a:lnTo>
                    <a:pt x="0" y="8725674"/>
                  </a:lnTo>
                  <a:close/>
                </a:path>
              </a:pathLst>
            </a:custGeom>
            <a:solidFill>
              <a:srgbClr val="000000">
                <a:alpha val="0"/>
              </a:srgbClr>
            </a:solidFill>
          </p:spPr>
        </p:sp>
        <p:sp>
          <p:nvSpPr>
            <p:cNvPr name="TextBox 10" id="10"/>
            <p:cNvSpPr txBox="true"/>
            <p:nvPr/>
          </p:nvSpPr>
          <p:spPr>
            <a:xfrm>
              <a:off x="0" y="-47625"/>
              <a:ext cx="21640800" cy="8773300"/>
            </a:xfrm>
            <a:prstGeom prst="rect">
              <a:avLst/>
            </a:prstGeom>
          </p:spPr>
          <p:txBody>
            <a:bodyPr anchor="t" rtlCol="false" tIns="0" lIns="0" bIns="0" rIns="0"/>
            <a:lstStyle/>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يعتمد التركيز على المراقبة على:</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 المخاطر والاحتياجات القانونية ذات الأولوية والتي تم تحديدها في مجتمعهم ونوع المؤسسات التي تحكم و/أو لديها سلطة اتخاذ القرار أو التأثير على هذه المخاطر ذات الأولوية</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الوصول المادي الذي يمكن أن يتمتع به المساعد القانوني إلى هذه المؤسسات (يرتبط أيضًا بالسلامة والأمن للمساعد القانوني بالإضافة إلى مستوى تأثير وتأثير عمل المساعد القانوني.)</a:t>
              </a:r>
            </a:p>
            <a:p>
              <a:pPr algn="just" rtl="true" marL="0" indent="0" lvl="0">
                <a:lnSpc>
                  <a:spcPts val="3726"/>
                </a:lnSpc>
              </a:pP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سيتم بعد ذلك تحليل بيانات المراقبة هذه واستخدامها من قبل المساعد القانوني لتحديد إجراءات تعزيز النظام المتعددة التي يمكن للمساعد القانوني اتخاذها والتي يمكن أن تشمل: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التدريب وبناء القدرات في مجال المعرفة القانونية: تدريب الجهات الفاعلة الرئيسية على الإطار القانوني المعمول به، وما يقوله القانون وكيفية الامتثال له.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الحوار والتبادل لتطبيق القانون والمبادئ الأساسية بشكل أفضل، إذا كانت العوائق التي تم تحديدها ليست عدم معرفة القانون ولكن تطبيقه الذي لا يتم بالطريقة الصحيحة. </a:t>
              </a: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بناء الشبكات ودعم التعاون القوي بين المؤسسات إذا كانت المشكلة والحواجز التي تم تحديدها مرتبطة بنقص المعرفة والتنسيق بين المؤسسات وكيفية التعاون والترابط.</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4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164771" y="3238026"/>
            <a:ext cx="15958456" cy="5831788"/>
            <a:chOff x="0" y="0"/>
            <a:chExt cx="21277942" cy="7775718"/>
          </a:xfrm>
        </p:grpSpPr>
        <p:sp>
          <p:nvSpPr>
            <p:cNvPr name="Freeform 6" id="6"/>
            <p:cNvSpPr/>
            <p:nvPr/>
          </p:nvSpPr>
          <p:spPr>
            <a:xfrm flipH="false" flipV="false" rot="0">
              <a:off x="0" y="0"/>
              <a:ext cx="21277942" cy="7775718"/>
            </a:xfrm>
            <a:custGeom>
              <a:avLst/>
              <a:gdLst/>
              <a:ahLst/>
              <a:cxnLst/>
              <a:rect r="r" b="b" t="t" l="l"/>
              <a:pathLst>
                <a:path h="7775718" w="21277942">
                  <a:moveTo>
                    <a:pt x="0" y="0"/>
                  </a:moveTo>
                  <a:lnTo>
                    <a:pt x="21277942" y="0"/>
                  </a:lnTo>
                  <a:lnTo>
                    <a:pt x="21277942" y="7775718"/>
                  </a:lnTo>
                  <a:lnTo>
                    <a:pt x="0" y="7775718"/>
                  </a:lnTo>
                  <a:close/>
                </a:path>
              </a:pathLst>
            </a:custGeom>
            <a:solidFill>
              <a:srgbClr val="000000">
                <a:alpha val="0"/>
              </a:srgbClr>
            </a:solidFill>
          </p:spPr>
        </p:sp>
        <p:sp>
          <p:nvSpPr>
            <p:cNvPr name="TextBox 7" id="7"/>
            <p:cNvSpPr txBox="true"/>
            <p:nvPr/>
          </p:nvSpPr>
          <p:spPr>
            <a:xfrm>
              <a:off x="0" y="-57150"/>
              <a:ext cx="21277942" cy="7832868"/>
            </a:xfrm>
            <a:prstGeom prst="rect">
              <a:avLst/>
            </a:prstGeom>
          </p:spPr>
          <p:txBody>
            <a:bodyPr anchor="t" rtlCol="false" tIns="0" lIns="0" bIns="0" rIns="0"/>
            <a:lstStyle/>
            <a:p>
              <a:pPr algn="just" rtl="true" marL="0" indent="0" lvl="0">
                <a:lnSpc>
                  <a:spcPts val="4139"/>
                </a:lnSpc>
              </a:pPr>
              <a:r>
                <a:rPr lang="ar-EG" b="true" sz="2999">
                  <a:solidFill>
                    <a:srgbClr val="F9B428"/>
                  </a:solidFill>
                  <a:latin typeface="Arial Nova Condensed Bold"/>
                  <a:ea typeface="Arial Nova Condensed Bold"/>
                  <a:cs typeface="Arial Nova Condensed Bold"/>
                  <a:sym typeface="Arial Nova Condensed Bold"/>
                  <a:rtl val="true"/>
                </a:rPr>
                <a:t>المثال </a:t>
              </a:r>
              <a:r>
                <a:rPr lang="en-US" b="true" sz="2999">
                  <a:solidFill>
                    <a:srgbClr val="F9B428"/>
                  </a:solidFill>
                  <a:latin typeface="Arial Nova Condensed Bold"/>
                  <a:ea typeface="Arial Nova Condensed Bold"/>
                  <a:cs typeface="Arial Nova Condensed Bold"/>
                  <a:sym typeface="Arial Nova Condensed Bold"/>
                </a:rPr>
                <a:t>1</a:t>
              </a:r>
              <a:r>
                <a:rPr lang="ar-EG" b="true" sz="2999">
                  <a:solidFill>
                    <a:srgbClr val="F9B428"/>
                  </a:solidFill>
                  <a:latin typeface="Arial Nova Condensed Bold"/>
                  <a:ea typeface="Arial Nova Condensed Bold"/>
                  <a:cs typeface="Arial Nova Condensed Bold"/>
                  <a:sym typeface="Arial Nova Condensed Bold"/>
                  <a:rtl val="true"/>
                </a:rPr>
                <a:t> - مراقبة الاحتجاز والمحكمة </a:t>
              </a:r>
            </a:p>
            <a:p>
              <a:pPr algn="just" rtl="true">
                <a:lnSpc>
                  <a:spcPts val="4139"/>
                </a:lnSpc>
              </a:pPr>
              <a:r>
                <a:rPr lang="ar-EG" sz="2999">
                  <a:solidFill>
                    <a:srgbClr val="000000"/>
                  </a:solidFill>
                  <a:latin typeface="Arial Nova Condensed"/>
                  <a:ea typeface="Arial Nova Condensed"/>
                  <a:cs typeface="Arial Nova Condensed"/>
                  <a:sym typeface="Arial Nova Condensed"/>
                  <a:rtl val="true"/>
                </a:rPr>
                <a:t>لمراقبة الاحتجاز والمحاكم، سينظر المساعد القانوني في الآتي:</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مدة الاحتجاز قبل المحاكمة. </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طريقة الاعتقالات التي تستهدف النازحين المسجلين وغير المسجلين.</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هل يوجد أي محتجزين في مراكز الشرطة أو مراكز الإصلاح أو مراكز الاحتجاز الاحتياطي؟</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ظروف الاحتجاز محترمة وملائمة للجنس والعمر.</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الظروف داخل مراكز الاحتجاز للتأكد من احترامها لحقوق الإنسان</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يتم احترام مبادئ وحقوق المتهم أثناء المحاكمة (أي: الحق في الدفاع، والحق في الاستئناف، وما إلى ذلك ...)</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عدد القضايا المعروضة على المحكمة والتي تتعلق بالنازحين و/أو طالبي اللجوء. </a:t>
              </a:r>
            </a:p>
            <a:p>
              <a:pPr algn="just" rtl="true" marL="647698" indent="-323849" lvl="1">
                <a:lnSpc>
                  <a:spcPts val="4139"/>
                </a:lnSpc>
                <a:buFont typeface="Arial"/>
                <a:buChar char="•"/>
              </a:pPr>
              <a:r>
                <a:rPr lang="ar-EG" sz="2999">
                  <a:solidFill>
                    <a:srgbClr val="000000"/>
                  </a:solidFill>
                  <a:latin typeface="Arial Nova Condensed"/>
                  <a:ea typeface="Arial Nova Condensed"/>
                  <a:cs typeface="Arial Nova Condensed"/>
                  <a:sym typeface="Arial Nova Condensed"/>
                  <a:rtl val="true"/>
                </a:rPr>
                <a:t>وجود أوامر الترحيل أو الإعادة إلى الوطن في الحالات التي تتعلق باللاجئين و/أو طالبي اللجوء.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1500007" y="758379"/>
            <a:ext cx="13792775" cy="2135671"/>
            <a:chOff x="0" y="0"/>
            <a:chExt cx="18390367" cy="2847561"/>
          </a:xfrm>
        </p:grpSpPr>
        <p:sp>
          <p:nvSpPr>
            <p:cNvPr name="Freeform 19" id="19"/>
            <p:cNvSpPr/>
            <p:nvPr/>
          </p:nvSpPr>
          <p:spPr>
            <a:xfrm flipH="false" flipV="false" rot="0">
              <a:off x="0" y="0"/>
              <a:ext cx="18390366" cy="2847561"/>
            </a:xfrm>
            <a:custGeom>
              <a:avLst/>
              <a:gdLst/>
              <a:ahLst/>
              <a:cxnLst/>
              <a:rect r="r" b="b" t="t" l="l"/>
              <a:pathLst>
                <a:path h="2847561" w="18390366">
                  <a:moveTo>
                    <a:pt x="0" y="0"/>
                  </a:moveTo>
                  <a:lnTo>
                    <a:pt x="18390366" y="0"/>
                  </a:lnTo>
                  <a:lnTo>
                    <a:pt x="18390366" y="2847561"/>
                  </a:lnTo>
                  <a:lnTo>
                    <a:pt x="0" y="2847561"/>
                  </a:lnTo>
                  <a:close/>
                </a:path>
              </a:pathLst>
            </a:custGeom>
            <a:solidFill>
              <a:srgbClr val="000000">
                <a:alpha val="0"/>
              </a:srgbClr>
            </a:solidFill>
          </p:spPr>
        </p:sp>
        <p:sp>
          <p:nvSpPr>
            <p:cNvPr name="TextBox 20" id="20"/>
            <p:cNvSpPr txBox="true"/>
            <p:nvPr/>
          </p:nvSpPr>
          <p:spPr>
            <a:xfrm>
              <a:off x="0" y="133350"/>
              <a:ext cx="18390367"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ممارسات المراقبة/العوائق لأغراض أنشطة تعزيز النظام</a:t>
              </a:r>
            </a:p>
          </p:txBody>
        </p:sp>
      </p:grpSp>
    </p:spTree>
  </p:cSld>
  <p:clrMapOvr>
    <a:masterClrMapping/>
  </p:clrMapOvr>
</p:sld>
</file>

<file path=ppt/slides/slide4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900034"/>
            <a:ext cx="16138071" cy="2946052"/>
            <a:chOff x="0" y="0"/>
            <a:chExt cx="21517428" cy="3928069"/>
          </a:xfrm>
        </p:grpSpPr>
        <p:sp>
          <p:nvSpPr>
            <p:cNvPr name="Freeform 6" id="6"/>
            <p:cNvSpPr/>
            <p:nvPr/>
          </p:nvSpPr>
          <p:spPr>
            <a:xfrm flipH="false" flipV="false" rot="0">
              <a:off x="0" y="0"/>
              <a:ext cx="21517409" cy="3928131"/>
            </a:xfrm>
            <a:custGeom>
              <a:avLst/>
              <a:gdLst/>
              <a:ahLst/>
              <a:cxnLst/>
              <a:rect r="r" b="b" t="t" l="l"/>
              <a:pathLst>
                <a:path h="3928131" w="21517409">
                  <a:moveTo>
                    <a:pt x="0" y="0"/>
                  </a:moveTo>
                  <a:lnTo>
                    <a:pt x="21517409" y="0"/>
                  </a:lnTo>
                  <a:lnTo>
                    <a:pt x="21517409" y="3928131"/>
                  </a:lnTo>
                  <a:lnTo>
                    <a:pt x="0" y="3928131"/>
                  </a:lnTo>
                  <a:close/>
                </a:path>
              </a:pathLst>
            </a:custGeom>
            <a:solidFill>
              <a:srgbClr val="FFFFFF"/>
            </a:solidFill>
          </p:spPr>
        </p:sp>
        <p:sp>
          <p:nvSpPr>
            <p:cNvPr name="TextBox 7" id="7"/>
            <p:cNvSpPr txBox="true"/>
            <p:nvPr/>
          </p:nvSpPr>
          <p:spPr>
            <a:xfrm>
              <a:off x="0" y="-57150"/>
              <a:ext cx="21517428" cy="3985219"/>
            </a:xfrm>
            <a:prstGeom prst="rect">
              <a:avLst/>
            </a:prstGeom>
          </p:spPr>
          <p:txBody>
            <a:bodyPr anchor="t" rtlCol="false" tIns="50800" lIns="50800" bIns="50800" rIns="50800"/>
            <a:lstStyle/>
            <a:p>
              <a:pPr algn="just" rtl="true" marL="0" indent="0" lvl="0">
                <a:lnSpc>
                  <a:spcPts val="4553"/>
                </a:lnSpc>
              </a:pPr>
              <a:r>
                <a:rPr lang="ar-EG" sz="3299">
                  <a:solidFill>
                    <a:srgbClr val="000000"/>
                  </a:solidFill>
                  <a:latin typeface="Arial Nova Condensed"/>
                  <a:ea typeface="Arial Nova Condensed"/>
                  <a:cs typeface="Arial Nova Condensed"/>
                  <a:sym typeface="Arial Nova Condensed"/>
                  <a:rtl val="true"/>
                </a:rPr>
                <a:t>لضمان فعالية رصد الاحتجاز والمحاكم، ينبغي أن يكون للمساعد القانوني علاقة عمل مع الجهات الفاعلة الأخرى في مجال العدالة. وتُعدّ المشاركة في منصات تجمع بين الجهات الفاعلة في مجال العدالة وتبنيها لتبادل الملاحظات والتحديات وسيلةً فعّالة لرصد تقديم خدمات العدالة. كما أن وجود نظام إحالة فعّال بين المحكمة والشرطة والسجون والمحامين ومنظمات التمكين القانوني والمساعدين القانونيين سيُحسّن إدارة العدالة الرسمية.</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1028700" y="758379"/>
            <a:ext cx="13792775" cy="2135671"/>
            <a:chOff x="0" y="0"/>
            <a:chExt cx="18390367" cy="2847561"/>
          </a:xfrm>
        </p:grpSpPr>
        <p:sp>
          <p:nvSpPr>
            <p:cNvPr name="Freeform 19" id="19"/>
            <p:cNvSpPr/>
            <p:nvPr/>
          </p:nvSpPr>
          <p:spPr>
            <a:xfrm flipH="false" flipV="false" rot="0">
              <a:off x="0" y="0"/>
              <a:ext cx="18390366" cy="2847561"/>
            </a:xfrm>
            <a:custGeom>
              <a:avLst/>
              <a:gdLst/>
              <a:ahLst/>
              <a:cxnLst/>
              <a:rect r="r" b="b" t="t" l="l"/>
              <a:pathLst>
                <a:path h="2847561" w="18390366">
                  <a:moveTo>
                    <a:pt x="0" y="0"/>
                  </a:moveTo>
                  <a:lnTo>
                    <a:pt x="18390366" y="0"/>
                  </a:lnTo>
                  <a:lnTo>
                    <a:pt x="18390366" y="2847561"/>
                  </a:lnTo>
                  <a:lnTo>
                    <a:pt x="0" y="2847561"/>
                  </a:lnTo>
                  <a:close/>
                </a:path>
              </a:pathLst>
            </a:custGeom>
            <a:solidFill>
              <a:srgbClr val="000000">
                <a:alpha val="0"/>
              </a:srgbClr>
            </a:solidFill>
          </p:spPr>
        </p:sp>
        <p:sp>
          <p:nvSpPr>
            <p:cNvPr name="TextBox 20" id="20"/>
            <p:cNvSpPr txBox="true"/>
            <p:nvPr/>
          </p:nvSpPr>
          <p:spPr>
            <a:xfrm>
              <a:off x="0" y="133350"/>
              <a:ext cx="18390367"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ممارسات المراقبة/العوائق لأغراض أنشطة تعزيز النظام</a:t>
              </a:r>
            </a:p>
          </p:txBody>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643481" y="1123836"/>
            <a:ext cx="11001038" cy="2125511"/>
            <a:chOff x="0" y="0"/>
            <a:chExt cx="14668051" cy="2834014"/>
          </a:xfrm>
        </p:grpSpPr>
        <p:sp>
          <p:nvSpPr>
            <p:cNvPr name="Freeform 6" id="6"/>
            <p:cNvSpPr/>
            <p:nvPr/>
          </p:nvSpPr>
          <p:spPr>
            <a:xfrm flipH="false" flipV="false" rot="0">
              <a:off x="0" y="0"/>
              <a:ext cx="14668050" cy="2834014"/>
            </a:xfrm>
            <a:custGeom>
              <a:avLst/>
              <a:gdLst/>
              <a:ahLst/>
              <a:cxnLst/>
              <a:rect r="r" b="b" t="t" l="l"/>
              <a:pathLst>
                <a:path h="2834014" w="14668050">
                  <a:moveTo>
                    <a:pt x="0" y="0"/>
                  </a:moveTo>
                  <a:lnTo>
                    <a:pt x="14668050" y="0"/>
                  </a:lnTo>
                  <a:lnTo>
                    <a:pt x="14668050" y="2834014"/>
                  </a:lnTo>
                  <a:lnTo>
                    <a:pt x="0" y="2834014"/>
                  </a:lnTo>
                  <a:close/>
                </a:path>
              </a:pathLst>
            </a:custGeom>
            <a:solidFill>
              <a:srgbClr val="000000">
                <a:alpha val="0"/>
              </a:srgbClr>
            </a:solidFill>
          </p:spPr>
        </p:sp>
        <p:sp>
          <p:nvSpPr>
            <p:cNvPr name="TextBox 7" id="7"/>
            <p:cNvSpPr txBox="true"/>
            <p:nvPr/>
          </p:nvSpPr>
          <p:spPr>
            <a:xfrm>
              <a:off x="0" y="133350"/>
              <a:ext cx="14668051" cy="2700664"/>
            </a:xfrm>
            <a:prstGeom prst="rect">
              <a:avLst/>
            </a:prstGeom>
          </p:spPr>
          <p:txBody>
            <a:bodyPr anchor="t" rtlCol="false" tIns="0" lIns="0" bIns="0" rIns="0"/>
            <a:lstStyle/>
            <a:p>
              <a:pPr algn="r" rtl="true" marL="0" indent="0" lvl="0">
                <a:lnSpc>
                  <a:spcPts val="6929"/>
                </a:lnSpc>
              </a:pPr>
              <a:r>
                <a:rPr lang="ar-EG" b="true" sz="6999">
                  <a:solidFill>
                    <a:srgbClr val="4E5FA7"/>
                  </a:solidFill>
                  <a:latin typeface="Arial Nova Condensed Bold"/>
                  <a:ea typeface="Arial Nova Condensed Bold"/>
                  <a:cs typeface="Arial Nova Condensed Bold"/>
                  <a:sym typeface="Arial Nova Condensed Bold"/>
                  <a:rtl val="true"/>
                </a:rPr>
                <a:t>فهم حقوق الإنسان والمراقبة القانونية </a:t>
              </a:r>
            </a:p>
          </p:txBody>
        </p:sp>
      </p:grpSp>
      <p:grpSp>
        <p:nvGrpSpPr>
          <p:cNvPr name="Group 8" id="8"/>
          <p:cNvGrpSpPr/>
          <p:nvPr/>
        </p:nvGrpSpPr>
        <p:grpSpPr>
          <a:xfrm rot="0">
            <a:off x="1028700" y="3904335"/>
            <a:ext cx="16230600" cy="5353965"/>
            <a:chOff x="0" y="0"/>
            <a:chExt cx="21640800" cy="7138620"/>
          </a:xfrm>
        </p:grpSpPr>
        <p:sp>
          <p:nvSpPr>
            <p:cNvPr name="Freeform 9" id="9"/>
            <p:cNvSpPr/>
            <p:nvPr/>
          </p:nvSpPr>
          <p:spPr>
            <a:xfrm flipH="false" flipV="false" rot="0">
              <a:off x="0" y="0"/>
              <a:ext cx="21640800" cy="7138620"/>
            </a:xfrm>
            <a:custGeom>
              <a:avLst/>
              <a:gdLst/>
              <a:ahLst/>
              <a:cxnLst/>
              <a:rect r="r" b="b" t="t" l="l"/>
              <a:pathLst>
                <a:path h="7138620" w="21640800">
                  <a:moveTo>
                    <a:pt x="0" y="0"/>
                  </a:moveTo>
                  <a:lnTo>
                    <a:pt x="21640800" y="0"/>
                  </a:lnTo>
                  <a:lnTo>
                    <a:pt x="21640800" y="7138620"/>
                  </a:lnTo>
                  <a:lnTo>
                    <a:pt x="0" y="7138620"/>
                  </a:lnTo>
                  <a:close/>
                </a:path>
              </a:pathLst>
            </a:custGeom>
            <a:solidFill>
              <a:srgbClr val="000000">
                <a:alpha val="0"/>
              </a:srgbClr>
            </a:solidFill>
          </p:spPr>
        </p:sp>
        <p:sp>
          <p:nvSpPr>
            <p:cNvPr name="TextBox 10" id="10"/>
            <p:cNvSpPr txBox="true"/>
            <p:nvPr/>
          </p:nvSpPr>
          <p:spPr>
            <a:xfrm>
              <a:off x="0" y="-47625"/>
              <a:ext cx="21640800" cy="7186245"/>
            </a:xfrm>
            <a:prstGeom prst="rect">
              <a:avLst/>
            </a:prstGeom>
          </p:spPr>
          <p:txBody>
            <a:bodyPr anchor="t" rtlCol="false" tIns="0" lIns="0" bIns="0" rIns="0"/>
            <a:lstStyle/>
            <a:p>
              <a:pPr algn="r" rtl="true" marL="561021" indent="-280510"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إن المراقبة، سواء كانت قانونية أو مرتبطة بموضوعات أخرى، هي عملية ومنهجية. </a:t>
              </a:r>
            </a:p>
            <a:p>
              <a:pPr algn="r" rtl="true" marL="561021" indent="-280510"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إنها عملية مستمرة ومنهجية لجمع البيانات والمعلومات بشكل منتظم لإعلام الاستراتيجيات والاستجابات. </a:t>
              </a:r>
            </a:p>
            <a:p>
              <a:pPr algn="r" rtl="true" marL="561021" indent="-280510"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عندما نشير إلى المراقبة القانونية أو انتهاكات الحقوق، فإننا نحدد ببساطة المعلومات التي يجب جمعها: </a:t>
              </a:r>
            </a:p>
            <a:p>
              <a:pPr algn="r" rtl="true" marL="561021" indent="-280510"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تجمع منظمة رصد حقوق الإنسان معلومات وبيانات حول انتهاكات الحقوق التي تحدث في مواقع محددة، مثل ظروف مراكز الاحتجاز، لضمان عدم انتهاك الحقوق الأساسية.</a:t>
              </a:r>
            </a:p>
            <a:p>
              <a:pPr algn="r" rtl="true" marL="561021" indent="-280510" lvl="1">
                <a:lnSpc>
                  <a:spcPts val="4277"/>
                </a:lnSpc>
                <a:buFont typeface="Arial"/>
                <a:buChar char="•"/>
              </a:pPr>
              <a:r>
                <a:rPr lang="ar-EG" sz="3099">
                  <a:solidFill>
                    <a:srgbClr val="000000"/>
                  </a:solidFill>
                  <a:latin typeface="Arial Nova Condensed"/>
                  <a:ea typeface="Arial Nova Condensed"/>
                  <a:cs typeface="Arial Nova Condensed"/>
                  <a:sym typeface="Arial Nova Condensed"/>
                  <a:rtl val="true"/>
                </a:rPr>
                <a:t>يجمع الرصد القانوني معلومات حول العوائق التي تحول دون تحقيق العدالة، وسبل الانتصاف، وممارسة الحقوق. لذا، فهو جزء من رصد حقوق الإنسان. على سبيل المثال، نقص التمثيل القانوني أو صعوبة الوصول إلى المحاكم.</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5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6055801" y="1576762"/>
            <a:ext cx="9217463" cy="1243496"/>
            <a:chOff x="0" y="0"/>
            <a:chExt cx="12289950" cy="1657995"/>
          </a:xfrm>
        </p:grpSpPr>
        <p:sp>
          <p:nvSpPr>
            <p:cNvPr name="Freeform 6" id="6"/>
            <p:cNvSpPr/>
            <p:nvPr/>
          </p:nvSpPr>
          <p:spPr>
            <a:xfrm flipH="false" flipV="false" rot="0">
              <a:off x="0" y="0"/>
              <a:ext cx="12289950" cy="1657995"/>
            </a:xfrm>
            <a:custGeom>
              <a:avLst/>
              <a:gdLst/>
              <a:ahLst/>
              <a:cxnLst/>
              <a:rect r="r" b="b" t="t" l="l"/>
              <a:pathLst>
                <a:path h="1657995" w="12289950">
                  <a:moveTo>
                    <a:pt x="0" y="0"/>
                  </a:moveTo>
                  <a:lnTo>
                    <a:pt x="12289950" y="0"/>
                  </a:lnTo>
                  <a:lnTo>
                    <a:pt x="12289950" y="1657995"/>
                  </a:lnTo>
                  <a:lnTo>
                    <a:pt x="0" y="1657995"/>
                  </a:lnTo>
                  <a:close/>
                </a:path>
              </a:pathLst>
            </a:custGeom>
            <a:solidFill>
              <a:srgbClr val="000000">
                <a:alpha val="0"/>
              </a:srgbClr>
            </a:solidFill>
          </p:spPr>
        </p:sp>
        <p:sp>
          <p:nvSpPr>
            <p:cNvPr name="TextBox 7" id="7"/>
            <p:cNvSpPr txBox="true"/>
            <p:nvPr/>
          </p:nvSpPr>
          <p:spPr>
            <a:xfrm>
              <a:off x="0" y="-200025"/>
              <a:ext cx="12289950" cy="1858020"/>
            </a:xfrm>
            <a:prstGeom prst="rect">
              <a:avLst/>
            </a:prstGeom>
          </p:spPr>
          <p:txBody>
            <a:bodyPr anchor="t" rtlCol="false" tIns="0" lIns="0" bIns="0" rIns="0"/>
            <a:lstStyle/>
            <a:p>
              <a:pPr algn="r" rtl="true" marL="0" indent="0" lvl="0">
                <a:lnSpc>
                  <a:spcPts val="10499"/>
                </a:lnSpc>
              </a:pPr>
              <a:r>
                <a:rPr lang="ar-EG" b="true" sz="6999">
                  <a:solidFill>
                    <a:srgbClr val="4E5FA7"/>
                  </a:solidFill>
                  <a:latin typeface="Arial Nova Condensed Bold"/>
                  <a:ea typeface="Arial Nova Condensed Bold"/>
                  <a:cs typeface="Arial Nova Condensed Bold"/>
                  <a:sym typeface="Arial Nova Condensed Bold"/>
                  <a:rtl val="true"/>
                </a:rPr>
                <a:t>الرسالة الرئيسية</a:t>
              </a:r>
            </a:p>
          </p:txBody>
        </p:sp>
      </p:grpSp>
      <p:grpSp>
        <p:nvGrpSpPr>
          <p:cNvPr name="Group 8" id="8"/>
          <p:cNvGrpSpPr/>
          <p:nvPr/>
        </p:nvGrpSpPr>
        <p:grpSpPr>
          <a:xfrm rot="0">
            <a:off x="653486" y="3010187"/>
            <a:ext cx="16392466" cy="6949377"/>
            <a:chOff x="0" y="0"/>
            <a:chExt cx="21856622" cy="9265836"/>
          </a:xfrm>
        </p:grpSpPr>
        <p:sp>
          <p:nvSpPr>
            <p:cNvPr name="Freeform 9" id="9"/>
            <p:cNvSpPr/>
            <p:nvPr/>
          </p:nvSpPr>
          <p:spPr>
            <a:xfrm flipH="false" flipV="false" rot="0">
              <a:off x="30603" y="28575"/>
              <a:ext cx="21795423" cy="9208643"/>
            </a:xfrm>
            <a:custGeom>
              <a:avLst/>
              <a:gdLst/>
              <a:ahLst/>
              <a:cxnLst/>
              <a:rect r="r" b="b" t="t" l="l"/>
              <a:pathLst>
                <a:path h="9208643" w="21795423">
                  <a:moveTo>
                    <a:pt x="0" y="0"/>
                  </a:moveTo>
                  <a:lnTo>
                    <a:pt x="21795423" y="0"/>
                  </a:lnTo>
                  <a:lnTo>
                    <a:pt x="21795423" y="9208643"/>
                  </a:lnTo>
                  <a:lnTo>
                    <a:pt x="0" y="9208643"/>
                  </a:lnTo>
                  <a:close/>
                </a:path>
              </a:pathLst>
            </a:custGeom>
            <a:solidFill>
              <a:srgbClr val="FFFFFF"/>
            </a:solidFill>
          </p:spPr>
        </p:sp>
        <p:sp>
          <p:nvSpPr>
            <p:cNvPr name="Freeform 10" id="10"/>
            <p:cNvSpPr/>
            <p:nvPr/>
          </p:nvSpPr>
          <p:spPr>
            <a:xfrm flipH="false" flipV="false" rot="0">
              <a:off x="0" y="0"/>
              <a:ext cx="21856629" cy="9265793"/>
            </a:xfrm>
            <a:custGeom>
              <a:avLst/>
              <a:gdLst/>
              <a:ahLst/>
              <a:cxnLst/>
              <a:rect r="r" b="b" t="t" l="l"/>
              <a:pathLst>
                <a:path h="9265793" w="21856629">
                  <a:moveTo>
                    <a:pt x="30603" y="0"/>
                  </a:moveTo>
                  <a:lnTo>
                    <a:pt x="21826026" y="0"/>
                  </a:lnTo>
                  <a:cubicBezTo>
                    <a:pt x="21842892" y="0"/>
                    <a:pt x="21856629" y="12827"/>
                    <a:pt x="21856629" y="28575"/>
                  </a:cubicBezTo>
                  <a:lnTo>
                    <a:pt x="21856629" y="9237218"/>
                  </a:lnTo>
                  <a:cubicBezTo>
                    <a:pt x="21856629" y="9252966"/>
                    <a:pt x="21842892" y="9265793"/>
                    <a:pt x="21826026" y="9265793"/>
                  </a:cubicBezTo>
                  <a:lnTo>
                    <a:pt x="30603" y="9265793"/>
                  </a:lnTo>
                  <a:cubicBezTo>
                    <a:pt x="13737" y="9265793"/>
                    <a:pt x="0" y="9252966"/>
                    <a:pt x="0" y="9237218"/>
                  </a:cubicBezTo>
                  <a:lnTo>
                    <a:pt x="0" y="28575"/>
                  </a:lnTo>
                  <a:cubicBezTo>
                    <a:pt x="0" y="12827"/>
                    <a:pt x="13737" y="0"/>
                    <a:pt x="30603" y="0"/>
                  </a:cubicBezTo>
                  <a:moveTo>
                    <a:pt x="30603" y="57150"/>
                  </a:moveTo>
                  <a:lnTo>
                    <a:pt x="30603" y="28575"/>
                  </a:lnTo>
                  <a:lnTo>
                    <a:pt x="61206" y="28575"/>
                  </a:lnTo>
                  <a:lnTo>
                    <a:pt x="61206" y="9237218"/>
                  </a:lnTo>
                  <a:lnTo>
                    <a:pt x="30603" y="9237218"/>
                  </a:lnTo>
                  <a:lnTo>
                    <a:pt x="30603" y="9208643"/>
                  </a:lnTo>
                  <a:lnTo>
                    <a:pt x="21826026" y="9208643"/>
                  </a:lnTo>
                  <a:lnTo>
                    <a:pt x="21826026" y="9237218"/>
                  </a:lnTo>
                  <a:lnTo>
                    <a:pt x="21795423" y="9237218"/>
                  </a:lnTo>
                  <a:lnTo>
                    <a:pt x="21795423" y="28575"/>
                  </a:lnTo>
                  <a:lnTo>
                    <a:pt x="21826026" y="28575"/>
                  </a:lnTo>
                  <a:lnTo>
                    <a:pt x="21826026" y="57150"/>
                  </a:lnTo>
                  <a:lnTo>
                    <a:pt x="30603" y="57150"/>
                  </a:lnTo>
                  <a:close/>
                </a:path>
              </a:pathLst>
            </a:custGeom>
            <a:solidFill>
              <a:srgbClr val="FFFFFF"/>
            </a:solidFill>
          </p:spPr>
        </p:sp>
        <p:sp>
          <p:nvSpPr>
            <p:cNvPr name="TextBox 11" id="11"/>
            <p:cNvSpPr txBox="true"/>
            <p:nvPr/>
          </p:nvSpPr>
          <p:spPr>
            <a:xfrm>
              <a:off x="0" y="-57150"/>
              <a:ext cx="21856622" cy="9322986"/>
            </a:xfrm>
            <a:prstGeom prst="rect">
              <a:avLst/>
            </a:prstGeom>
          </p:spPr>
          <p:txBody>
            <a:bodyPr anchor="t" rtlCol="false" tIns="50800" lIns="50800" bIns="50800" rIns="50800"/>
            <a:lstStyle/>
            <a:p>
              <a:pPr algn="r" rtl="true" marL="0" indent="0" lvl="0">
                <a:lnSpc>
                  <a:spcPts val="4001"/>
                </a:lnSpc>
              </a:pPr>
              <a:r>
                <a:rPr lang="ar-EG" b="true" sz="2899">
                  <a:solidFill>
                    <a:srgbClr val="F9B428"/>
                  </a:solidFill>
                  <a:latin typeface="Arial Nova Condensed Bold"/>
                  <a:ea typeface="Arial Nova Condensed Bold"/>
                  <a:cs typeface="Arial Nova Condensed Bold"/>
                  <a:sym typeface="Arial Nova Condensed Bold"/>
                  <a:rtl val="true"/>
                </a:rPr>
                <a:t>أدوار المساعدين القانونيين المجتمعيين في مراقبة نظام العدالة الرسمي: </a:t>
              </a:r>
            </a:p>
            <a:p>
              <a:pPr algn="r" rtl="true">
                <a:lnSpc>
                  <a:spcPts val="4001"/>
                </a:lnSpc>
              </a:pP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تقديم خدمات المساعدة القانونية والمساعدة للمحتجزين في جميع مراحل الإجراءات الجنائية</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المساعدة في تحديد مكان أفراد عائلات المعتقلين في مراكز الشرطة أو السجون</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تسهيل إطلاق سراح المعتقلين بكفالة أو سند</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مساعدة المعتقلين في طلبات الكفالة والسندات</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مراقبة سلوك رجال الشرطة أو ضباط السجن لتجنب سوء المعاملة وأي انتهاكات أخرى</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ضمان الالتزام بالإجراءات والضمانات الخاصة بالأطفال والشباب في مرحلتي ما قبل المحاكمة والمحاكمة</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تقديم المشورة القانونية للمحتجزين في السجون بشأن إجراءات المحكمة وحقوقهم</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تدريب المعتقلين والموقوفين على الإجراءات الجنائية من خلال لعب الأدوار</a:t>
              </a:r>
            </a:p>
            <a:p>
              <a:pPr algn="r"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تحديد المعتقلين قبل المحاكمة الذين ظلوا في الاحتجاز لفترة أطول من الحد الأقصى للمدة القانونية، والمصابين بأمراض قاتلة أو عقلية، وأولئك الذين يرغبون في اعتماد المساومة على الإقرار بالذنب. </a:t>
              </a:r>
            </a:p>
          </p:txBody>
        </p:sp>
      </p:grpSp>
      <p:grpSp>
        <p:nvGrpSpPr>
          <p:cNvPr name="Group 12" id="12"/>
          <p:cNvGrpSpPr/>
          <p:nvPr/>
        </p:nvGrpSpPr>
        <p:grpSpPr>
          <a:xfrm rot="0">
            <a:off x="15537401" y="-1303500"/>
            <a:ext cx="3767531" cy="4123759"/>
            <a:chOff x="0" y="0"/>
            <a:chExt cx="5023375" cy="5498345"/>
          </a:xfrm>
        </p:grpSpPr>
        <p:grpSp>
          <p:nvGrpSpPr>
            <p:cNvPr name="Group 13" id="13"/>
            <p:cNvGrpSpPr/>
            <p:nvPr/>
          </p:nvGrpSpPr>
          <p:grpSpPr>
            <a:xfrm rot="-104776">
              <a:off x="297380" y="1759711"/>
              <a:ext cx="4032000" cy="3678054"/>
              <a:chOff x="0" y="0"/>
              <a:chExt cx="893117" cy="814716"/>
            </a:xfrm>
          </p:grpSpPr>
          <p:sp>
            <p:nvSpPr>
              <p:cNvPr name="Freeform 14" id="1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5" id="15"/>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6" id="16"/>
            <p:cNvGrpSpPr/>
            <p:nvPr/>
          </p:nvGrpSpPr>
          <p:grpSpPr>
            <a:xfrm rot="-162844">
              <a:off x="84820" y="93399"/>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0629642">
              <a:off x="902754" y="1722687"/>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5912392" y="670354"/>
            <a:ext cx="11346908" cy="2135671"/>
            <a:chOff x="0" y="0"/>
            <a:chExt cx="15129211" cy="2847561"/>
          </a:xfrm>
        </p:grpSpPr>
        <p:sp>
          <p:nvSpPr>
            <p:cNvPr name="Freeform 6" id="6"/>
            <p:cNvSpPr/>
            <p:nvPr/>
          </p:nvSpPr>
          <p:spPr>
            <a:xfrm flipH="false" flipV="false" rot="0">
              <a:off x="0" y="0"/>
              <a:ext cx="15129211" cy="2847561"/>
            </a:xfrm>
            <a:custGeom>
              <a:avLst/>
              <a:gdLst/>
              <a:ahLst/>
              <a:cxnLst/>
              <a:rect r="r" b="b" t="t" l="l"/>
              <a:pathLst>
                <a:path h="2847561" w="15129211">
                  <a:moveTo>
                    <a:pt x="0" y="0"/>
                  </a:moveTo>
                  <a:lnTo>
                    <a:pt x="15129211" y="0"/>
                  </a:lnTo>
                  <a:lnTo>
                    <a:pt x="15129211" y="2847561"/>
                  </a:lnTo>
                  <a:lnTo>
                    <a:pt x="0" y="2847561"/>
                  </a:lnTo>
                  <a:close/>
                </a:path>
              </a:pathLst>
            </a:custGeom>
            <a:solidFill>
              <a:srgbClr val="000000">
                <a:alpha val="0"/>
              </a:srgbClr>
            </a:solidFill>
          </p:spPr>
        </p:sp>
        <p:sp>
          <p:nvSpPr>
            <p:cNvPr name="TextBox 7" id="7"/>
            <p:cNvSpPr txBox="true"/>
            <p:nvPr/>
          </p:nvSpPr>
          <p:spPr>
            <a:xfrm>
              <a:off x="0" y="133350"/>
              <a:ext cx="15129211"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النشاط </a:t>
              </a:r>
              <a:r>
                <a:rPr lang="en-US" b="true" sz="6999">
                  <a:solidFill>
                    <a:srgbClr val="4E5FA7"/>
                  </a:solidFill>
                  <a:latin typeface="Arial Nova Condensed Bold"/>
                  <a:ea typeface="Arial Nova Condensed Bold"/>
                  <a:cs typeface="Arial Nova Condensed Bold"/>
                  <a:sym typeface="Arial Nova Condensed Bold"/>
                </a:rPr>
                <a:t>6</a:t>
              </a:r>
              <a:r>
                <a:rPr lang="ar-EG" b="true" sz="6999">
                  <a:solidFill>
                    <a:srgbClr val="4E5FA7"/>
                  </a:solidFill>
                  <a:latin typeface="Arial Nova Condensed Bold"/>
                  <a:ea typeface="Arial Nova Condensed Bold"/>
                  <a:cs typeface="Arial Nova Condensed Bold"/>
                  <a:sym typeface="Arial Nova Condensed Bold"/>
                  <a:rtl val="true"/>
                </a:rPr>
                <a:t>: مراقبة عمليات العدالة الرسمية</a:t>
              </a:r>
            </a:p>
          </p:txBody>
        </p:sp>
      </p:grpSp>
      <p:grpSp>
        <p:nvGrpSpPr>
          <p:cNvPr name="Group 8" id="8"/>
          <p:cNvGrpSpPr/>
          <p:nvPr/>
        </p:nvGrpSpPr>
        <p:grpSpPr>
          <a:xfrm rot="0">
            <a:off x="1504306" y="3173391"/>
            <a:ext cx="15754994" cy="6236087"/>
            <a:chOff x="0" y="0"/>
            <a:chExt cx="21006658" cy="8314783"/>
          </a:xfrm>
        </p:grpSpPr>
        <p:sp>
          <p:nvSpPr>
            <p:cNvPr name="Freeform 9" id="9"/>
            <p:cNvSpPr/>
            <p:nvPr/>
          </p:nvSpPr>
          <p:spPr>
            <a:xfrm flipH="false" flipV="false" rot="0">
              <a:off x="19050" y="15448"/>
              <a:ext cx="20968588" cy="8283844"/>
            </a:xfrm>
            <a:custGeom>
              <a:avLst/>
              <a:gdLst/>
              <a:ahLst/>
              <a:cxnLst/>
              <a:rect r="r" b="b" t="t" l="l"/>
              <a:pathLst>
                <a:path h="8283844" w="20968588">
                  <a:moveTo>
                    <a:pt x="0" y="0"/>
                  </a:moveTo>
                  <a:lnTo>
                    <a:pt x="20968588" y="0"/>
                  </a:lnTo>
                  <a:lnTo>
                    <a:pt x="20968588" y="8283845"/>
                  </a:lnTo>
                  <a:lnTo>
                    <a:pt x="0" y="8283845"/>
                  </a:lnTo>
                  <a:close/>
                </a:path>
              </a:pathLst>
            </a:custGeom>
            <a:solidFill>
              <a:srgbClr val="FFFFFF"/>
            </a:solidFill>
          </p:spPr>
        </p:sp>
        <p:sp>
          <p:nvSpPr>
            <p:cNvPr name="Freeform 10" id="10"/>
            <p:cNvSpPr/>
            <p:nvPr/>
          </p:nvSpPr>
          <p:spPr>
            <a:xfrm flipH="false" flipV="false" rot="0">
              <a:off x="0" y="0"/>
              <a:ext cx="21006688" cy="8314741"/>
            </a:xfrm>
            <a:custGeom>
              <a:avLst/>
              <a:gdLst/>
              <a:ahLst/>
              <a:cxnLst/>
              <a:rect r="r" b="b" t="t" l="l"/>
              <a:pathLst>
                <a:path h="8314741" w="21006688">
                  <a:moveTo>
                    <a:pt x="19050" y="0"/>
                  </a:moveTo>
                  <a:lnTo>
                    <a:pt x="20987638" y="0"/>
                  </a:lnTo>
                  <a:cubicBezTo>
                    <a:pt x="20998179" y="0"/>
                    <a:pt x="21006688" y="6900"/>
                    <a:pt x="21006688" y="15448"/>
                  </a:cubicBezTo>
                  <a:lnTo>
                    <a:pt x="21006688" y="8299293"/>
                  </a:lnTo>
                  <a:cubicBezTo>
                    <a:pt x="21006688" y="8307841"/>
                    <a:pt x="20998179" y="8314741"/>
                    <a:pt x="20987638" y="8314741"/>
                  </a:cubicBezTo>
                  <a:lnTo>
                    <a:pt x="19050" y="8314741"/>
                  </a:lnTo>
                  <a:cubicBezTo>
                    <a:pt x="8509" y="8314741"/>
                    <a:pt x="0" y="8307841"/>
                    <a:pt x="0" y="8299293"/>
                  </a:cubicBezTo>
                  <a:lnTo>
                    <a:pt x="0" y="15448"/>
                  </a:lnTo>
                  <a:cubicBezTo>
                    <a:pt x="0" y="6900"/>
                    <a:pt x="8509" y="0"/>
                    <a:pt x="19050" y="0"/>
                  </a:cubicBezTo>
                  <a:moveTo>
                    <a:pt x="19050" y="30897"/>
                  </a:moveTo>
                  <a:lnTo>
                    <a:pt x="19050" y="15448"/>
                  </a:lnTo>
                  <a:lnTo>
                    <a:pt x="38100" y="15448"/>
                  </a:lnTo>
                  <a:lnTo>
                    <a:pt x="38100" y="8299293"/>
                  </a:lnTo>
                  <a:lnTo>
                    <a:pt x="19050" y="8299293"/>
                  </a:lnTo>
                  <a:lnTo>
                    <a:pt x="19050" y="8283845"/>
                  </a:lnTo>
                  <a:lnTo>
                    <a:pt x="20987638" y="8283845"/>
                  </a:lnTo>
                  <a:lnTo>
                    <a:pt x="20987638" y="8299293"/>
                  </a:lnTo>
                  <a:lnTo>
                    <a:pt x="20968588" y="8299293"/>
                  </a:lnTo>
                  <a:lnTo>
                    <a:pt x="20968588" y="15448"/>
                  </a:lnTo>
                  <a:lnTo>
                    <a:pt x="20987638" y="15448"/>
                  </a:lnTo>
                  <a:lnTo>
                    <a:pt x="20987638" y="30897"/>
                  </a:lnTo>
                  <a:lnTo>
                    <a:pt x="19050" y="30897"/>
                  </a:lnTo>
                  <a:close/>
                </a:path>
              </a:pathLst>
            </a:custGeom>
            <a:solidFill>
              <a:srgbClr val="FFFFFF"/>
            </a:solidFill>
          </p:spPr>
        </p:sp>
        <p:sp>
          <p:nvSpPr>
            <p:cNvPr name="TextBox 11" id="11"/>
            <p:cNvSpPr txBox="true"/>
            <p:nvPr/>
          </p:nvSpPr>
          <p:spPr>
            <a:xfrm>
              <a:off x="0" y="-38100"/>
              <a:ext cx="21006658" cy="8352883"/>
            </a:xfrm>
            <a:prstGeom prst="rect">
              <a:avLst/>
            </a:prstGeom>
          </p:spPr>
          <p:txBody>
            <a:bodyPr anchor="t" rtlCol="false" tIns="50800" lIns="50800" bIns="50800" rIns="50800"/>
            <a:lstStyle/>
            <a:p>
              <a:pPr algn="r" rtl="true" marL="0" indent="0" lvl="0">
                <a:lnSpc>
                  <a:spcPts val="3249"/>
                </a:lnSpc>
              </a:pPr>
              <a:r>
                <a:rPr lang="ar-EG" sz="2355">
                  <a:solidFill>
                    <a:srgbClr val="000000"/>
                  </a:solidFill>
                  <a:latin typeface="Arial Nova Condensed"/>
                  <a:ea typeface="Arial Nova Condensed"/>
                  <a:cs typeface="Arial Nova Condensed"/>
                  <a:sym typeface="Arial Nova Condensed"/>
                  <a:rtl val="true"/>
                </a:rPr>
                <a:t> </a:t>
              </a:r>
              <a:r>
                <a:rPr lang="ar-EG" b="true" sz="2355">
                  <a:solidFill>
                    <a:srgbClr val="000000"/>
                  </a:solidFill>
                  <a:latin typeface="Arial Nova Condensed Bold"/>
                  <a:ea typeface="Arial Nova Condensed Bold"/>
                  <a:cs typeface="Arial Nova Condensed Bold"/>
                  <a:sym typeface="Arial Nova Condensed Bold"/>
                  <a:rtl val="true"/>
                </a:rPr>
                <a:t>الوقت</a:t>
              </a:r>
              <a:r>
                <a:rPr lang="ar-EG" sz="2355">
                  <a:solidFill>
                    <a:srgbClr val="000000"/>
                  </a:solidFill>
                  <a:latin typeface="Arial Nova Condensed"/>
                  <a:ea typeface="Arial Nova Condensed"/>
                  <a:cs typeface="Arial Nova Condensed"/>
                  <a:sym typeface="Arial Nova Condensed"/>
                  <a:rtl val="true"/>
                </a:rPr>
                <a:t>: </a:t>
              </a:r>
              <a:r>
                <a:rPr lang="en-US" sz="2355">
                  <a:solidFill>
                    <a:srgbClr val="000000"/>
                  </a:solidFill>
                  <a:latin typeface="Arial Nova Condensed"/>
                  <a:ea typeface="Arial Nova Condensed"/>
                  <a:cs typeface="Arial Nova Condensed"/>
                  <a:sym typeface="Arial Nova Condensed"/>
                </a:rPr>
                <a:t>30</a:t>
              </a:r>
              <a:r>
                <a:rPr lang="ar-EG" sz="2355">
                  <a:solidFill>
                    <a:srgbClr val="000000"/>
                  </a:solidFill>
                  <a:latin typeface="Arial Nova Condensed"/>
                  <a:ea typeface="Arial Nova Condensed"/>
                  <a:cs typeface="Arial Nova Condensed"/>
                  <a:sym typeface="Arial Nova Condensed"/>
                  <a:rtl val="true"/>
                </a:rPr>
                <a:t> دقيقة </a:t>
              </a:r>
            </a:p>
            <a:p>
              <a:pPr algn="r" rtl="true" marL="0" indent="0" lvl="0">
                <a:lnSpc>
                  <a:spcPts val="3249"/>
                </a:lnSpc>
              </a:pPr>
              <a:r>
                <a:rPr lang="ar-EG" b="true" sz="2355">
                  <a:solidFill>
                    <a:srgbClr val="000000"/>
                  </a:solidFill>
                  <a:latin typeface="Arial Nova Condensed Bold"/>
                  <a:ea typeface="Arial Nova Condensed Bold"/>
                  <a:cs typeface="Arial Nova Condensed Bold"/>
                  <a:sym typeface="Arial Nova Condensed Bold"/>
                  <a:rtl val="true"/>
                </a:rPr>
                <a:t>الهدف</a:t>
              </a:r>
              <a:r>
                <a:rPr lang="ar-EG" sz="2355">
                  <a:solidFill>
                    <a:srgbClr val="000000"/>
                  </a:solidFill>
                  <a:latin typeface="Arial Nova Condensed"/>
                  <a:ea typeface="Arial Nova Condensed"/>
                  <a:cs typeface="Arial Nova Condensed"/>
                  <a:sym typeface="Arial Nova Condensed"/>
                  <a:rtl val="true"/>
                </a:rPr>
                <a:t>: تعزيز قدرة المشاركين على استخدام نموذج المراقبة القانونية للمساعد القانوني المجتمعي لتتبع عمليات نظام العدالة.</a:t>
              </a:r>
            </a:p>
            <a:p>
              <a:pPr algn="r" rtl="true" marL="0" indent="0" lvl="0">
                <a:lnSpc>
                  <a:spcPts val="2826"/>
                </a:lnSpc>
              </a:pPr>
            </a:p>
            <a:p>
              <a:pPr algn="r" rtl="true" marL="0" indent="0" lvl="0">
                <a:lnSpc>
                  <a:spcPts val="3249"/>
                </a:lnSpc>
              </a:pPr>
              <a:r>
                <a:rPr lang="ar-EG" b="true" sz="2355">
                  <a:solidFill>
                    <a:srgbClr val="000000"/>
                  </a:solidFill>
                  <a:latin typeface="Arial Nova Condensed Bold"/>
                  <a:ea typeface="Arial Nova Condensed Bold"/>
                  <a:cs typeface="Arial Nova Condensed Bold"/>
                  <a:sym typeface="Arial Nova Condensed Bold"/>
                  <a:rtl val="true"/>
                </a:rPr>
                <a:t>قسّم المشاركين إلى مجموعات ووزّع الأدوار</a:t>
              </a:r>
              <a:r>
                <a:rPr lang="ar-EG" sz="2355">
                  <a:solidFill>
                    <a:srgbClr val="000000"/>
                  </a:solidFill>
                  <a:latin typeface="Arial Nova Condensed"/>
                  <a:ea typeface="Arial Nova Condensed"/>
                  <a:cs typeface="Arial Nova Condensed"/>
                  <a:sym typeface="Arial Nova Condensed"/>
                  <a:rtl val="true"/>
                </a:rPr>
                <a:t>: مجموعة تعمل كمساعدين قانونيين، ومجموعة أخرى تعمل كجهات فاعلة في تحقيق العدالة (مثل القضاة والشرطة). حاكِ سيناريو: ناجية من العنف القائم على النوع الاجتماعي تسعى للعدالة، ويراقب المساعدون القانونيون جلسة محكمة.</a:t>
              </a:r>
            </a:p>
            <a:p>
              <a:pPr algn="r" rtl="true" marL="0" indent="0" lvl="0">
                <a:lnSpc>
                  <a:spcPts val="3249"/>
                </a:lnSpc>
              </a:pPr>
            </a:p>
            <a:p>
              <a:pPr algn="r" rtl="true" marL="0" indent="0" lvl="0">
                <a:lnSpc>
                  <a:spcPts val="3249"/>
                </a:lnSpc>
              </a:pPr>
              <a:r>
                <a:rPr lang="ar-EG" b="true" sz="2355">
                  <a:solidFill>
                    <a:srgbClr val="F9B428"/>
                  </a:solidFill>
                  <a:latin typeface="Arial Nova Condensed Bold"/>
                  <a:ea typeface="Arial Nova Condensed Bold"/>
                  <a:cs typeface="Arial Nova Condensed Bold"/>
                  <a:sym typeface="Arial Nova Condensed Bold"/>
                  <a:rtl val="true"/>
                </a:rPr>
                <a:t>تعليمات:</a:t>
              </a:r>
            </a:p>
            <a:p>
              <a:pPr algn="r" rtl="true" marL="0" indent="0" lvl="0">
                <a:lnSpc>
                  <a:spcPts val="3249"/>
                </a:lnSpc>
              </a:pPr>
              <a:r>
                <a:rPr lang="ar-EG" b="true" sz="2355">
                  <a:solidFill>
                    <a:srgbClr val="000000"/>
                  </a:solidFill>
                  <a:latin typeface="Arial Nova Condensed Bold"/>
                  <a:ea typeface="Arial Nova Condensed Bold"/>
                  <a:cs typeface="Arial Nova Condensed Bold"/>
                  <a:sym typeface="Arial Nova Condensed Bold"/>
                  <a:rtl val="true"/>
                </a:rPr>
                <a:t>اطلب من المشاركين استخدام نموذج المراقبة القانونية لتوثيق:</a:t>
              </a:r>
            </a:p>
            <a:p>
              <a:pPr algn="r" rtl="true" marL="0" indent="0" lvl="0">
                <a:lnSpc>
                  <a:spcPts val="3249"/>
                </a:lnSpc>
              </a:pPr>
              <a:r>
                <a:rPr lang="ar-EG" sz="2355">
                  <a:solidFill>
                    <a:srgbClr val="000000"/>
                  </a:solidFill>
                  <a:latin typeface="Arial Nova Condensed"/>
                  <a:ea typeface="Arial Nova Condensed"/>
                  <a:cs typeface="Arial Nova Condensed"/>
                  <a:sym typeface="Arial Nova Condensed"/>
                  <a:rtl val="true"/>
                </a:rPr>
                <a:t>وصف العملية (على سبيل المثال، العدالة، والتأخير، والوصول إلى الدفاع).</a:t>
              </a:r>
            </a:p>
            <a:p>
              <a:pPr algn="r" rtl="true" marL="0" indent="0" lvl="0">
                <a:lnSpc>
                  <a:spcPts val="3249"/>
                </a:lnSpc>
              </a:pPr>
              <a:r>
                <a:rPr lang="ar-EG" sz="2355">
                  <a:solidFill>
                    <a:srgbClr val="000000"/>
                  </a:solidFill>
                  <a:latin typeface="Arial Nova Condensed"/>
                  <a:ea typeface="Arial Nova Condensed"/>
                  <a:cs typeface="Arial Nova Condensed"/>
                  <a:sym typeface="Arial Nova Condensed"/>
                  <a:rtl val="true"/>
                </a:rPr>
                <a:t>الجهات الفاعلة المعنية.</a:t>
              </a:r>
            </a:p>
            <a:p>
              <a:pPr algn="r" rtl="true" marL="0" indent="0" lvl="0">
                <a:lnSpc>
                  <a:spcPts val="3249"/>
                </a:lnSpc>
              </a:pPr>
              <a:r>
                <a:rPr lang="ar-EG" sz="2355">
                  <a:solidFill>
                    <a:srgbClr val="000000"/>
                  </a:solidFill>
                  <a:latin typeface="Arial Nova Condensed"/>
                  <a:ea typeface="Arial Nova Condensed"/>
                  <a:cs typeface="Arial Nova Condensed"/>
                  <a:sym typeface="Arial Nova Condensed"/>
                  <a:rtl val="true"/>
                </a:rPr>
                <a:t>الفجوات أو الحواجز (على سبيل المثال، عدم وجود المترجمين، والممارسات التمييزية).</a:t>
              </a:r>
            </a:p>
            <a:p>
              <a:pPr algn="r" rtl="true" marL="0" indent="0" lvl="0">
                <a:lnSpc>
                  <a:spcPts val="3249"/>
                </a:lnSpc>
              </a:pPr>
              <a:r>
                <a:rPr lang="ar-EG" b="true" sz="2355">
                  <a:solidFill>
                    <a:srgbClr val="000000"/>
                  </a:solidFill>
                  <a:latin typeface="Arial Nova Condensed Bold"/>
                  <a:ea typeface="Arial Nova Condensed Bold"/>
                  <a:cs typeface="Arial Nova Condensed Bold"/>
                  <a:sym typeface="Arial Nova Condensed Bold"/>
                  <a:rtl val="true"/>
                </a:rPr>
                <a:t>إحاطة (</a:t>
              </a:r>
              <a:r>
                <a:rPr lang="en-US" b="true" sz="2355">
                  <a:solidFill>
                    <a:srgbClr val="000000"/>
                  </a:solidFill>
                  <a:latin typeface="Arial Nova Condensed Bold"/>
                  <a:ea typeface="Arial Nova Condensed Bold"/>
                  <a:cs typeface="Arial Nova Condensed Bold"/>
                  <a:sym typeface="Arial Nova Condensed Bold"/>
                </a:rPr>
                <a:t>5</a:t>
              </a:r>
              <a:r>
                <a:rPr lang="ar-EG" b="true" sz="2355">
                  <a:solidFill>
                    <a:srgbClr val="000000"/>
                  </a:solidFill>
                  <a:latin typeface="Arial Nova Condensed Bold"/>
                  <a:ea typeface="Arial Nova Condensed Bold"/>
                  <a:cs typeface="Arial Nova Condensed Bold"/>
                  <a:sym typeface="Arial Nova Condensed Bold"/>
                  <a:rtl val="true"/>
                </a:rPr>
                <a:t> دقائق):</a:t>
              </a:r>
            </a:p>
            <a:p>
              <a:pPr algn="r" rtl="true" marL="0" indent="0" lvl="0">
                <a:lnSpc>
                  <a:spcPts val="3249"/>
                </a:lnSpc>
              </a:pPr>
              <a:r>
                <a:rPr lang="ar-EG" sz="2355">
                  <a:solidFill>
                    <a:srgbClr val="000000"/>
                  </a:solidFill>
                  <a:latin typeface="Arial Nova Condensed"/>
                  <a:ea typeface="Arial Nova Condensed"/>
                  <a:cs typeface="Arial Nova Condensed"/>
                  <a:sym typeface="Arial Nova Condensed"/>
                  <a:rtl val="true"/>
                </a:rPr>
                <a:t>تقوم المجموعات بعرض النتائج ومناقشة كيفية استخدام بيانات الرصد للمناصرة أو التحسينات (على سبيل المثال، مشاركة النتائج مع منظمات المساعدة القانونية).</a:t>
              </a:r>
            </a:p>
          </p:txBody>
        </p:sp>
      </p:grpSp>
      <p:sp>
        <p:nvSpPr>
          <p:cNvPr name="Freeform 12" id="12"/>
          <p:cNvSpPr/>
          <p:nvPr/>
        </p:nvSpPr>
        <p:spPr>
          <a:xfrm flipH="false" flipV="false" rot="0">
            <a:off x="0" y="428058"/>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5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476611"/>
            <a:ext cx="16230600" cy="5918226"/>
            <a:chOff x="0" y="0"/>
            <a:chExt cx="21640800" cy="7890968"/>
          </a:xfrm>
        </p:grpSpPr>
        <p:sp>
          <p:nvSpPr>
            <p:cNvPr name="Freeform 6" id="6"/>
            <p:cNvSpPr/>
            <p:nvPr/>
          </p:nvSpPr>
          <p:spPr>
            <a:xfrm flipH="false" flipV="false" rot="0">
              <a:off x="0" y="0"/>
              <a:ext cx="21640800" cy="7890969"/>
            </a:xfrm>
            <a:custGeom>
              <a:avLst/>
              <a:gdLst/>
              <a:ahLst/>
              <a:cxnLst/>
              <a:rect r="r" b="b" t="t" l="l"/>
              <a:pathLst>
                <a:path h="7890969" w="21640800">
                  <a:moveTo>
                    <a:pt x="0" y="0"/>
                  </a:moveTo>
                  <a:lnTo>
                    <a:pt x="21640800" y="0"/>
                  </a:lnTo>
                  <a:lnTo>
                    <a:pt x="21640800" y="7890969"/>
                  </a:lnTo>
                  <a:lnTo>
                    <a:pt x="0" y="7890969"/>
                  </a:lnTo>
                  <a:close/>
                </a:path>
              </a:pathLst>
            </a:custGeom>
            <a:solidFill>
              <a:srgbClr val="000000">
                <a:alpha val="0"/>
              </a:srgbClr>
            </a:solidFill>
          </p:spPr>
        </p:sp>
        <p:sp>
          <p:nvSpPr>
            <p:cNvPr name="TextBox 7" id="7"/>
            <p:cNvSpPr txBox="true"/>
            <p:nvPr/>
          </p:nvSpPr>
          <p:spPr>
            <a:xfrm>
              <a:off x="0" y="-57150"/>
              <a:ext cx="21640800" cy="7948118"/>
            </a:xfrm>
            <a:prstGeom prst="rect">
              <a:avLst/>
            </a:prstGeom>
          </p:spPr>
          <p:txBody>
            <a:bodyPr anchor="t" rtlCol="false" tIns="0" lIns="0" bIns="0" rIns="0"/>
            <a:lstStyle/>
            <a:p>
              <a:pPr algn="r" rtl="true" marL="0" indent="0" lvl="0">
                <a:lnSpc>
                  <a:spcPts val="4691"/>
                </a:lnSpc>
              </a:pPr>
              <a:r>
                <a:rPr lang="ar-EG" b="true" sz="3399">
                  <a:solidFill>
                    <a:srgbClr val="F9B428"/>
                  </a:solidFill>
                  <a:latin typeface="Arial Nova Condensed Bold"/>
                  <a:ea typeface="Arial Nova Condensed Bold"/>
                  <a:cs typeface="Arial Nova Condensed Bold"/>
                  <a:sym typeface="Arial Nova Condensed Bold"/>
                  <a:rtl val="true"/>
                </a:rPr>
                <a:t>المثال </a:t>
              </a:r>
              <a:r>
                <a:rPr lang="en-US" b="true" sz="3399">
                  <a:solidFill>
                    <a:srgbClr val="F9B428"/>
                  </a:solidFill>
                  <a:latin typeface="Arial Nova Condensed Bold"/>
                  <a:ea typeface="Arial Nova Condensed Bold"/>
                  <a:cs typeface="Arial Nova Condensed Bold"/>
                  <a:sym typeface="Arial Nova Condensed Bold"/>
                </a:rPr>
                <a:t>2</a:t>
              </a:r>
              <a:r>
                <a:rPr lang="ar-EG" b="true" sz="3399">
                  <a:solidFill>
                    <a:srgbClr val="F9B428"/>
                  </a:solidFill>
                  <a:latin typeface="Arial Nova Condensed Bold"/>
                  <a:ea typeface="Arial Nova Condensed Bold"/>
                  <a:cs typeface="Arial Nova Condensed Bold"/>
                  <a:sym typeface="Arial Nova Condensed Bold"/>
                  <a:rtl val="true"/>
                </a:rPr>
                <a:t> - مراقبة العدالة غير الرسمية </a:t>
              </a:r>
            </a:p>
            <a:p>
              <a:pPr algn="r" rtl="true" marL="0" indent="0" lvl="0">
                <a:lnSpc>
                  <a:spcPts val="4691"/>
                </a:lnSpc>
              </a:pPr>
              <a:r>
                <a:rPr lang="ar-EG" sz="3399">
                  <a:solidFill>
                    <a:srgbClr val="000000"/>
                  </a:solidFill>
                  <a:latin typeface="Arial Nova Condensed"/>
                  <a:ea typeface="Arial Nova Condensed"/>
                  <a:cs typeface="Arial Nova Condensed"/>
                  <a:sym typeface="Arial Nova Condensed"/>
                  <a:rtl val="true"/>
                </a:rPr>
                <a:t>تُعدّ أنظمة العدالة غير الرسمية أكثر سهولةً في الوصول إليها بالنسبة للمجتمعات الضعيفة والمهمّشة، كاللاجئين، وخاصةً في حالات الطوارئ. لذلك، يُعدّ المساعدون القانونيون المجتمعيون جهاتٍ فاعلةً أساسيةً في نظام العدالة غير الرسمي. ولتعزيز وصول الجميع إلى العدالة ضمن هذا النظام، يُمكن للمساعدين القانونيين القيام بما يلي:</a:t>
              </a:r>
            </a:p>
            <a:p>
              <a:pPr algn="r"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تقديم الدعم الفني للجهات الفاعلة في مجال العدالة غير الرسمية</a:t>
              </a:r>
            </a:p>
            <a:p>
              <a:pPr algn="r"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تسهيل الوصول إلى العدالة خاصة للنساء والفئات الضعيفة</a:t>
              </a:r>
            </a:p>
            <a:p>
              <a:pPr algn="r"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تعزيز التغيير الإيجابي على مستوى المجتمع</a:t>
              </a:r>
            </a:p>
            <a:p>
              <a:pPr algn="r"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دعم تسجيل الحالات وجمع البيانات </a:t>
              </a:r>
            </a:p>
            <a:p>
              <a:pPr algn="r" rtl="true" marL="734058" indent="-367029" lvl="1">
                <a:lnSpc>
                  <a:spcPts val="4691"/>
                </a:lnSpc>
                <a:buFont typeface="Arial"/>
                <a:buChar char="•"/>
              </a:pPr>
              <a:r>
                <a:rPr lang="ar-EG" sz="3399">
                  <a:solidFill>
                    <a:srgbClr val="000000"/>
                  </a:solidFill>
                  <a:latin typeface="Arial Nova Condensed"/>
                  <a:ea typeface="Arial Nova Condensed"/>
                  <a:cs typeface="Arial Nova Condensed"/>
                  <a:sym typeface="Arial Nova Condensed"/>
                  <a:rtl val="true"/>
                </a:rPr>
                <a:t>التنسيق مع أصحاب المصلحة وبناء شبكات استراتيجية</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18" id="18"/>
          <p:cNvGrpSpPr/>
          <p:nvPr/>
        </p:nvGrpSpPr>
        <p:grpSpPr>
          <a:xfrm rot="0">
            <a:off x="1971314" y="492603"/>
            <a:ext cx="13792775" cy="2135671"/>
            <a:chOff x="0" y="0"/>
            <a:chExt cx="18390367" cy="2847561"/>
          </a:xfrm>
        </p:grpSpPr>
        <p:sp>
          <p:nvSpPr>
            <p:cNvPr name="Freeform 19" id="19"/>
            <p:cNvSpPr/>
            <p:nvPr/>
          </p:nvSpPr>
          <p:spPr>
            <a:xfrm flipH="false" flipV="false" rot="0">
              <a:off x="0" y="0"/>
              <a:ext cx="18390366" cy="2847561"/>
            </a:xfrm>
            <a:custGeom>
              <a:avLst/>
              <a:gdLst/>
              <a:ahLst/>
              <a:cxnLst/>
              <a:rect r="r" b="b" t="t" l="l"/>
              <a:pathLst>
                <a:path h="2847561" w="18390366">
                  <a:moveTo>
                    <a:pt x="0" y="0"/>
                  </a:moveTo>
                  <a:lnTo>
                    <a:pt x="18390366" y="0"/>
                  </a:lnTo>
                  <a:lnTo>
                    <a:pt x="18390366" y="2847561"/>
                  </a:lnTo>
                  <a:lnTo>
                    <a:pt x="0" y="2847561"/>
                  </a:lnTo>
                  <a:close/>
                </a:path>
              </a:pathLst>
            </a:custGeom>
            <a:solidFill>
              <a:srgbClr val="000000">
                <a:alpha val="0"/>
              </a:srgbClr>
            </a:solidFill>
          </p:spPr>
        </p:sp>
        <p:sp>
          <p:nvSpPr>
            <p:cNvPr name="TextBox 20" id="20"/>
            <p:cNvSpPr txBox="true"/>
            <p:nvPr/>
          </p:nvSpPr>
          <p:spPr>
            <a:xfrm>
              <a:off x="0" y="133350"/>
              <a:ext cx="18390367"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ممارسات المراقبة/العوائق لأغراض أنشطة تعزيز النظام</a:t>
              </a:r>
            </a:p>
          </p:txBody>
        </p:sp>
      </p:grpSp>
    </p:spTree>
  </p:cSld>
  <p:clrMapOvr>
    <a:masterClrMapping/>
  </p:clrMapOvr>
</p:sld>
</file>

<file path=ppt/slides/slide5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272661" y="1028700"/>
            <a:ext cx="14264740" cy="1253017"/>
            <a:chOff x="0" y="0"/>
            <a:chExt cx="19019653" cy="1670690"/>
          </a:xfrm>
        </p:grpSpPr>
        <p:sp>
          <p:nvSpPr>
            <p:cNvPr name="Freeform 6" id="6"/>
            <p:cNvSpPr/>
            <p:nvPr/>
          </p:nvSpPr>
          <p:spPr>
            <a:xfrm flipH="false" flipV="false" rot="0">
              <a:off x="0" y="0"/>
              <a:ext cx="19019653" cy="1670690"/>
            </a:xfrm>
            <a:custGeom>
              <a:avLst/>
              <a:gdLst/>
              <a:ahLst/>
              <a:cxnLst/>
              <a:rect r="r" b="b" t="t" l="l"/>
              <a:pathLst>
                <a:path h="1670690" w="19019653">
                  <a:moveTo>
                    <a:pt x="0" y="0"/>
                  </a:moveTo>
                  <a:lnTo>
                    <a:pt x="19019653" y="0"/>
                  </a:lnTo>
                  <a:lnTo>
                    <a:pt x="19019653" y="1670690"/>
                  </a:lnTo>
                  <a:lnTo>
                    <a:pt x="0" y="1670690"/>
                  </a:lnTo>
                  <a:close/>
                </a:path>
              </a:pathLst>
            </a:custGeom>
            <a:solidFill>
              <a:srgbClr val="000000">
                <a:alpha val="0"/>
              </a:srgbClr>
            </a:solidFill>
          </p:spPr>
        </p:sp>
        <p:sp>
          <p:nvSpPr>
            <p:cNvPr name="TextBox 7" id="7"/>
            <p:cNvSpPr txBox="true"/>
            <p:nvPr/>
          </p:nvSpPr>
          <p:spPr>
            <a:xfrm>
              <a:off x="0" y="-352425"/>
              <a:ext cx="19019653"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البيانات لدعم التقاضي الاستراتيجي</a:t>
              </a:r>
            </a:p>
          </p:txBody>
        </p:sp>
      </p:grpSp>
      <p:grpSp>
        <p:nvGrpSpPr>
          <p:cNvPr name="Group 8" id="8"/>
          <p:cNvGrpSpPr/>
          <p:nvPr/>
        </p:nvGrpSpPr>
        <p:grpSpPr>
          <a:xfrm rot="0">
            <a:off x="1028700" y="2978492"/>
            <a:ext cx="16148956" cy="5831694"/>
            <a:chOff x="0" y="0"/>
            <a:chExt cx="21531942" cy="7775592"/>
          </a:xfrm>
        </p:grpSpPr>
        <p:sp>
          <p:nvSpPr>
            <p:cNvPr name="Freeform 9" id="9"/>
            <p:cNvSpPr/>
            <p:nvPr/>
          </p:nvSpPr>
          <p:spPr>
            <a:xfrm flipH="false" flipV="false" rot="0">
              <a:off x="0" y="0"/>
              <a:ext cx="21531943" cy="7775592"/>
            </a:xfrm>
            <a:custGeom>
              <a:avLst/>
              <a:gdLst/>
              <a:ahLst/>
              <a:cxnLst/>
              <a:rect r="r" b="b" t="t" l="l"/>
              <a:pathLst>
                <a:path h="7775592" w="21531943">
                  <a:moveTo>
                    <a:pt x="0" y="0"/>
                  </a:moveTo>
                  <a:lnTo>
                    <a:pt x="21531943" y="0"/>
                  </a:lnTo>
                  <a:lnTo>
                    <a:pt x="21531943" y="7775592"/>
                  </a:lnTo>
                  <a:lnTo>
                    <a:pt x="0" y="7775592"/>
                  </a:lnTo>
                  <a:close/>
                </a:path>
              </a:pathLst>
            </a:custGeom>
            <a:solidFill>
              <a:srgbClr val="000000">
                <a:alpha val="0"/>
              </a:srgbClr>
            </a:solidFill>
          </p:spPr>
        </p:sp>
        <p:sp>
          <p:nvSpPr>
            <p:cNvPr name="TextBox 10" id="10"/>
            <p:cNvSpPr txBox="true"/>
            <p:nvPr/>
          </p:nvSpPr>
          <p:spPr>
            <a:xfrm>
              <a:off x="0" y="-47625"/>
              <a:ext cx="21531942" cy="7823217"/>
            </a:xfrm>
            <a:prstGeom prst="rect">
              <a:avLst/>
            </a:prstGeom>
          </p:spPr>
          <p:txBody>
            <a:bodyPr anchor="t" rtlCol="false" tIns="0" lIns="0" bIns="0" rIns="0"/>
            <a:lstStyle/>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يرتبط برنامج المساعدة القانونية في مركز الإنقاذ الدولي ببرامج أخرى للمساعدة القانونية/الوصول إلى العدالة داخل المنظمة، وبشبكات أخرى من المحامين الذين يمكن إحالة القضايا إليهم عند الحاجة. تُشكل هذه العلاقات أساس الدعم القانوني المساعد للتقاضي الاستراتيجي.</a:t>
              </a:r>
            </a:p>
            <a:p>
              <a:pPr algn="just" rtl="true" marL="0" indent="0" lvl="0">
                <a:lnSpc>
                  <a:spcPts val="3726"/>
                </a:lnSpc>
              </a:pPr>
            </a:p>
            <a:p>
              <a:pPr algn="just"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يمكن أن يشمل دور المساعدين القانونيين في دعم التقاضي في كثير من الأحيان ما يلي:</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مشاركة بياناتهم مع المدافعين لدعم تطوير/بناء القضايا</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دعم التواصل بين المحامين والمجتمعات المحلية.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مساعدة المجتمعات على فهم التقاضي ودعوة مساهمتها في صياغة استراتيجية التقاضي. </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العمل مع المجتمعات المحلية في رصد القرارات وتنفيذها. قد يشمل ذلك مناصرة محلية لدى السلطات المحلية أو تنظيم عمل جماعي لضمان التنفيذ.</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مساعدة العملاء على فهم ما يجب عليهم فعله وكيفية الاستعداد في حالة فشل القضية.</a:t>
              </a:r>
            </a:p>
            <a:p>
              <a:pPr algn="just" rtl="true" marL="582930" indent="-291465" lvl="1">
                <a:lnSpc>
                  <a:spcPts val="3726"/>
                </a:lnSpc>
                <a:buFont typeface="Arial"/>
                <a:buChar char="•"/>
              </a:pPr>
              <a:r>
                <a:rPr lang="ar-EG" sz="2700">
                  <a:solidFill>
                    <a:srgbClr val="000000"/>
                  </a:solidFill>
                  <a:latin typeface="Arial Nova Condensed"/>
                  <a:ea typeface="Arial Nova Condensed"/>
                  <a:cs typeface="Arial Nova Condensed"/>
                  <a:sym typeface="Arial Nova Condensed"/>
                  <a:rtl val="true"/>
                </a:rPr>
                <a:t>مرافقة المتقاضين إلى المحكمة وشرح الإجراءات لهم.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5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1294926" y="1028700"/>
            <a:ext cx="3648387" cy="1253018"/>
            <a:chOff x="0" y="0"/>
            <a:chExt cx="4864516" cy="1670690"/>
          </a:xfrm>
        </p:grpSpPr>
        <p:sp>
          <p:nvSpPr>
            <p:cNvPr name="Freeform 6" id="6"/>
            <p:cNvSpPr/>
            <p:nvPr/>
          </p:nvSpPr>
          <p:spPr>
            <a:xfrm flipH="false" flipV="false" rot="0">
              <a:off x="0" y="0"/>
              <a:ext cx="4864515" cy="1670690"/>
            </a:xfrm>
            <a:custGeom>
              <a:avLst/>
              <a:gdLst/>
              <a:ahLst/>
              <a:cxnLst/>
              <a:rect r="r" b="b" t="t" l="l"/>
              <a:pathLst>
                <a:path h="1670690" w="4864515">
                  <a:moveTo>
                    <a:pt x="0" y="0"/>
                  </a:moveTo>
                  <a:lnTo>
                    <a:pt x="4864515" y="0"/>
                  </a:lnTo>
                  <a:lnTo>
                    <a:pt x="4864515" y="1670690"/>
                  </a:lnTo>
                  <a:lnTo>
                    <a:pt x="0" y="1670690"/>
                  </a:lnTo>
                  <a:close/>
                </a:path>
              </a:pathLst>
            </a:custGeom>
            <a:solidFill>
              <a:srgbClr val="000000">
                <a:alpha val="0"/>
              </a:srgbClr>
            </a:solidFill>
          </p:spPr>
        </p:sp>
        <p:sp>
          <p:nvSpPr>
            <p:cNvPr name="TextBox 7" id="7"/>
            <p:cNvSpPr txBox="true"/>
            <p:nvPr/>
          </p:nvSpPr>
          <p:spPr>
            <a:xfrm>
              <a:off x="0" y="-352425"/>
              <a:ext cx="4864516" cy="2023115"/>
            </a:xfrm>
            <a:prstGeom prst="rect">
              <a:avLst/>
            </a:prstGeom>
          </p:spPr>
          <p:txBody>
            <a:bodyPr anchor="t" rtlCol="false" tIns="0" lIns="0" bIns="0" rIns="0"/>
            <a:lstStyle/>
            <a:p>
              <a:pPr algn="r" rtl="true" marL="0" indent="0" lvl="0">
                <a:lnSpc>
                  <a:spcPts val="12000"/>
                </a:lnSpc>
              </a:pPr>
              <a:r>
                <a:rPr lang="ar-EG" b="true" sz="6999">
                  <a:solidFill>
                    <a:srgbClr val="4E5FA7"/>
                  </a:solidFill>
                  <a:latin typeface="Arial Nova Condensed Bold"/>
                  <a:ea typeface="Arial Nova Condensed Bold"/>
                  <a:cs typeface="Arial Nova Condensed Bold"/>
                  <a:sym typeface="Arial Nova Condensed Bold"/>
                  <a:rtl val="true"/>
                </a:rPr>
                <a:t>التقارير</a:t>
              </a:r>
            </a:p>
          </p:txBody>
        </p:sp>
      </p:grpSp>
      <p:grpSp>
        <p:nvGrpSpPr>
          <p:cNvPr name="Group 8" id="8"/>
          <p:cNvGrpSpPr/>
          <p:nvPr/>
        </p:nvGrpSpPr>
        <p:grpSpPr>
          <a:xfrm rot="0">
            <a:off x="1028700" y="3102517"/>
            <a:ext cx="16230600" cy="6573580"/>
            <a:chOff x="0" y="0"/>
            <a:chExt cx="21640800" cy="8764773"/>
          </a:xfrm>
        </p:grpSpPr>
        <p:sp>
          <p:nvSpPr>
            <p:cNvPr name="Freeform 9" id="9"/>
            <p:cNvSpPr/>
            <p:nvPr/>
          </p:nvSpPr>
          <p:spPr>
            <a:xfrm flipH="false" flipV="false" rot="0">
              <a:off x="0" y="0"/>
              <a:ext cx="21640800" cy="8764774"/>
            </a:xfrm>
            <a:custGeom>
              <a:avLst/>
              <a:gdLst/>
              <a:ahLst/>
              <a:cxnLst/>
              <a:rect r="r" b="b" t="t" l="l"/>
              <a:pathLst>
                <a:path h="8764774" w="21640800">
                  <a:moveTo>
                    <a:pt x="0" y="0"/>
                  </a:moveTo>
                  <a:lnTo>
                    <a:pt x="21640800" y="0"/>
                  </a:lnTo>
                  <a:lnTo>
                    <a:pt x="21640800" y="8764774"/>
                  </a:lnTo>
                  <a:lnTo>
                    <a:pt x="0" y="8764774"/>
                  </a:lnTo>
                  <a:close/>
                </a:path>
              </a:pathLst>
            </a:custGeom>
            <a:solidFill>
              <a:srgbClr val="000000">
                <a:alpha val="0"/>
              </a:srgbClr>
            </a:solidFill>
          </p:spPr>
        </p:sp>
        <p:sp>
          <p:nvSpPr>
            <p:cNvPr name="TextBox 10" id="10"/>
            <p:cNvSpPr txBox="true"/>
            <p:nvPr/>
          </p:nvSpPr>
          <p:spPr>
            <a:xfrm>
              <a:off x="0" y="-57150"/>
              <a:ext cx="21640800" cy="8821923"/>
            </a:xfrm>
            <a:prstGeom prst="rect">
              <a:avLst/>
            </a:prstGeom>
          </p:spPr>
          <p:txBody>
            <a:bodyPr anchor="t" rtlCol="false" tIns="0" lIns="0" bIns="0" rIns="0"/>
            <a:lstStyle/>
            <a:p>
              <a:pPr algn="just" rtl="true" marL="0" indent="0" lvl="0">
                <a:lnSpc>
                  <a:spcPts val="4001"/>
                </a:lnSpc>
              </a:pPr>
              <a:r>
                <a:rPr lang="ar-EG" sz="2899">
                  <a:solidFill>
                    <a:srgbClr val="000000"/>
                  </a:solidFill>
                  <a:latin typeface="Arial Nova Condensed"/>
                  <a:ea typeface="Arial Nova Condensed"/>
                  <a:cs typeface="Arial Nova Condensed"/>
                  <a:sym typeface="Arial Nova Condensed"/>
                  <a:rtl val="true"/>
                </a:rPr>
                <a:t>يُعدّ الإبلاغ أداةً يستخدمها المساعدون القانونيون لتوثيق قضاياهم وتدخلاتهم وأنماطهم واتجاهاتهم. من المهمّ معرفة ما إذا كانت جهودكم في المناصرة ناجحةً وحققت الأهداف التي حددتموها في البداية. يصعب رصد وتقييم المناصرة، بما في ذلك نسب أيّ مكاسب إلى إجراءاتكم المحددة، نظرًا لتعقيد العمليات والمؤسسات وتغيّر المواقف. غالبًا ما يحدث التغيير على مدى فترة طويلة من الزمن، وقد يكون غير متوقع. كما أن تحقيق جميع أهداف استراتيجية المناصرة أمرٌ نادر. </a:t>
              </a:r>
            </a:p>
            <a:p>
              <a:pPr algn="just" rtl="true" marL="0" indent="0" lvl="0">
                <a:lnSpc>
                  <a:spcPts val="4001"/>
                </a:lnSpc>
              </a:pPr>
            </a:p>
            <a:p>
              <a:pPr algn="just" rtl="true" marL="0" indent="0" lvl="0">
                <a:lnSpc>
                  <a:spcPts val="4001"/>
                </a:lnSpc>
              </a:pPr>
              <a:r>
                <a:rPr lang="ar-EG" sz="2899">
                  <a:solidFill>
                    <a:srgbClr val="000000"/>
                  </a:solidFill>
                  <a:latin typeface="Arial Nova Condensed"/>
                  <a:ea typeface="Arial Nova Condensed"/>
                  <a:cs typeface="Arial Nova Condensed"/>
                  <a:sym typeface="Arial Nova Condensed"/>
                  <a:rtl val="true"/>
                </a:rPr>
                <a:t>ينبغي للمساعدين القانونيين المجتمعيين استخدام التقارير لمراقبة تقدم استراتيجية المناصرة الخاصة بهم عن كثب. وستستند التقارير إلى مجموعة واضحة من المؤشرات التي يمكن من خلالها رصد التقدم وتقييمه وتوثيقه. كما ستساعد هذه المؤشرات المساعدين القانونيين المجتمعيين على قياس الأثر بشكل دوري. عند وضع المؤشرات، يجب مراعاة ما يلي:</a:t>
              </a:r>
            </a:p>
            <a:p>
              <a:pPr algn="just"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حافظ على المؤشرات بسيطة لتسهيل المراقبة</a:t>
              </a:r>
            </a:p>
            <a:p>
              <a:pPr algn="just"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ينبغي أن تكون المؤشرات قابلة للقياس</a:t>
              </a:r>
            </a:p>
            <a:p>
              <a:pPr algn="just" rtl="true" marL="626109" indent="-313054" lvl="1">
                <a:lnSpc>
                  <a:spcPts val="4001"/>
                </a:lnSpc>
                <a:buFont typeface="Arial"/>
                <a:buChar char="•"/>
              </a:pPr>
              <a:r>
                <a:rPr lang="ar-EG" sz="2899">
                  <a:solidFill>
                    <a:srgbClr val="000000"/>
                  </a:solidFill>
                  <a:latin typeface="Arial Nova Condensed"/>
                  <a:ea typeface="Arial Nova Condensed"/>
                  <a:cs typeface="Arial Nova Condensed"/>
                  <a:sym typeface="Arial Nova Condensed"/>
                  <a:rtl val="true"/>
                </a:rPr>
                <a:t>تأكد من أن المؤشرات تقيس ما يجب تتبعه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5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708306" y="758379"/>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r" rtl="true" marL="0" indent="0" lvl="0">
                <a:lnSpc>
                  <a:spcPts val="6999"/>
                </a:lnSpc>
              </a:pPr>
              <a:r>
                <a:rPr lang="ar-EG" b="true" sz="6999">
                  <a:solidFill>
                    <a:srgbClr val="4E5FA7"/>
                  </a:solidFill>
                  <a:latin typeface="Arial Nova Condensed Bold"/>
                  <a:ea typeface="Arial Nova Condensed Bold"/>
                  <a:cs typeface="Arial Nova Condensed Bold"/>
                  <a:sym typeface="Arial Nova Condensed Bold"/>
                  <a:rtl val="true"/>
                </a:rPr>
                <a:t>البيانات لدعم البرمجة القانونية الجيدة </a:t>
              </a:r>
            </a:p>
          </p:txBody>
        </p:sp>
      </p:grpSp>
      <p:grpSp>
        <p:nvGrpSpPr>
          <p:cNvPr name="Group 8" id="8"/>
          <p:cNvGrpSpPr/>
          <p:nvPr/>
        </p:nvGrpSpPr>
        <p:grpSpPr>
          <a:xfrm rot="0">
            <a:off x="1028700" y="3178437"/>
            <a:ext cx="16230600" cy="6088928"/>
            <a:chOff x="0" y="0"/>
            <a:chExt cx="21640800" cy="8118570"/>
          </a:xfrm>
        </p:grpSpPr>
        <p:sp>
          <p:nvSpPr>
            <p:cNvPr name="Freeform 9" id="9"/>
            <p:cNvSpPr/>
            <p:nvPr/>
          </p:nvSpPr>
          <p:spPr>
            <a:xfrm flipH="false" flipV="false" rot="0">
              <a:off x="0" y="0"/>
              <a:ext cx="21640800" cy="8118570"/>
            </a:xfrm>
            <a:custGeom>
              <a:avLst/>
              <a:gdLst/>
              <a:ahLst/>
              <a:cxnLst/>
              <a:rect r="r" b="b" t="t" l="l"/>
              <a:pathLst>
                <a:path h="8118570" w="21640800">
                  <a:moveTo>
                    <a:pt x="0" y="0"/>
                  </a:moveTo>
                  <a:lnTo>
                    <a:pt x="21640800" y="0"/>
                  </a:lnTo>
                  <a:lnTo>
                    <a:pt x="21640800" y="8118570"/>
                  </a:lnTo>
                  <a:lnTo>
                    <a:pt x="0" y="8118570"/>
                  </a:lnTo>
                  <a:close/>
                </a:path>
              </a:pathLst>
            </a:custGeom>
            <a:solidFill>
              <a:srgbClr val="000000">
                <a:alpha val="0"/>
              </a:srgbClr>
            </a:solidFill>
          </p:spPr>
        </p:sp>
        <p:sp>
          <p:nvSpPr>
            <p:cNvPr name="TextBox 10" id="10"/>
            <p:cNvSpPr txBox="true"/>
            <p:nvPr/>
          </p:nvSpPr>
          <p:spPr>
            <a:xfrm>
              <a:off x="0" y="-57150"/>
              <a:ext cx="21640800" cy="8175720"/>
            </a:xfrm>
            <a:prstGeom prst="rect">
              <a:avLst/>
            </a:prstGeom>
          </p:spPr>
          <p:txBody>
            <a:bodyPr anchor="t" rtlCol="false" tIns="0" lIns="0" bIns="0" rIns="0"/>
            <a:lstStyle/>
            <a:p>
              <a:pPr algn="just" rtl="true" marL="0" indent="0" lvl="0">
                <a:lnSpc>
                  <a:spcPts val="4415"/>
                </a:lnSpc>
              </a:pPr>
              <a:r>
                <a:rPr lang="ar-EG" sz="3199">
                  <a:solidFill>
                    <a:srgbClr val="3F3F3F"/>
                  </a:solidFill>
                  <a:latin typeface="Arial Nova Condensed"/>
                  <a:ea typeface="Arial Nova Condensed"/>
                  <a:cs typeface="Arial Nova Condensed"/>
                  <a:sym typeface="Arial Nova Condensed"/>
                  <a:rtl val="true"/>
                </a:rPr>
                <a:t>من المهم أيضًا استخدام البيانات لمراقبة برنامجك بنفسك. المراقبة هي التقييم المستمر للتقدم المُحرز بمرور الوقت. </a:t>
              </a:r>
            </a:p>
            <a:p>
              <a:pPr algn="just" rtl="true" marL="0" indent="0" lvl="0">
                <a:lnSpc>
                  <a:spcPts val="4415"/>
                </a:lnSpc>
              </a:pPr>
            </a:p>
            <a:p>
              <a:pPr algn="just" rtl="true" marL="0" indent="0" lvl="0">
                <a:lnSpc>
                  <a:spcPts val="4415"/>
                </a:lnSpc>
              </a:pPr>
              <a:r>
                <a:rPr lang="ar-EG" sz="3199">
                  <a:solidFill>
                    <a:srgbClr val="3F3F3F"/>
                  </a:solidFill>
                  <a:latin typeface="Arial Nova Condensed"/>
                  <a:ea typeface="Arial Nova Condensed"/>
                  <a:cs typeface="Arial Nova Condensed"/>
                  <a:sym typeface="Arial Nova Condensed"/>
                  <a:rtl val="true"/>
                </a:rPr>
                <a:t>فهو يسمح لك بالقيام بما يلي:</a:t>
              </a:r>
            </a:p>
            <a:p>
              <a:pPr algn="just" rtl="true" marL="0" indent="0" lvl="0">
                <a:lnSpc>
                  <a:spcPts val="4415"/>
                </a:lnSpc>
              </a:pPr>
              <a:r>
                <a:rPr lang="ar-EG" sz="3199">
                  <a:solidFill>
                    <a:srgbClr val="3F3F3F"/>
                  </a:solidFill>
                  <a:latin typeface="Arial Nova Condensed"/>
                  <a:ea typeface="Arial Nova Condensed"/>
                  <a:cs typeface="Arial Nova Condensed"/>
                  <a:sym typeface="Arial Nova Condensed"/>
                  <a:rtl val="true"/>
                </a:rPr>
                <a:t>متابعة التقدم فيما يتعلق بالأهداف المحددة</a:t>
              </a:r>
            </a:p>
            <a:p>
              <a:pPr algn="just" rtl="true" marL="0" indent="0" lvl="0">
                <a:lnSpc>
                  <a:spcPts val="4415"/>
                </a:lnSpc>
              </a:pPr>
              <a:r>
                <a:rPr lang="ar-EG" sz="3199">
                  <a:solidFill>
                    <a:srgbClr val="3F3F3F"/>
                  </a:solidFill>
                  <a:latin typeface="Arial Nova Condensed"/>
                  <a:ea typeface="Arial Nova Condensed"/>
                  <a:cs typeface="Arial Nova Condensed"/>
                  <a:sym typeface="Arial Nova Condensed"/>
                  <a:rtl val="true"/>
                </a:rPr>
                <a:t>تعرف على الوقت الذي تحتاج فيه إلى تعديل الاستراتيجية الأولية لتحسين النتائج</a:t>
              </a:r>
            </a:p>
            <a:p>
              <a:pPr algn="just" rtl="true" marL="0" indent="0" lvl="0">
                <a:lnSpc>
                  <a:spcPts val="4415"/>
                </a:lnSpc>
              </a:pPr>
              <a:r>
                <a:rPr lang="ar-EG" sz="3199">
                  <a:solidFill>
                    <a:srgbClr val="3F3F3F"/>
                  </a:solidFill>
                  <a:latin typeface="Arial Nova Condensed"/>
                  <a:ea typeface="Arial Nova Condensed"/>
                  <a:cs typeface="Arial Nova Condensed"/>
                  <a:sym typeface="Arial Nova Condensed"/>
                  <a:rtl val="true"/>
                </a:rPr>
                <a:t>اعتبر نفسك مسؤولاً عن القيام بالأشياء التي قلت أنك ستفعلها في الإستراتيجية. </a:t>
              </a:r>
            </a:p>
            <a:p>
              <a:pPr algn="just" rtl="true" marL="0" indent="0" lvl="0">
                <a:lnSpc>
                  <a:spcPts val="4415"/>
                </a:lnSpc>
              </a:pPr>
            </a:p>
            <a:p>
              <a:pPr algn="just" rtl="true" marL="0" indent="0" lvl="0">
                <a:lnSpc>
                  <a:spcPts val="4415"/>
                </a:lnSpc>
              </a:pPr>
              <a:r>
                <a:rPr lang="ar-EG" sz="3199">
                  <a:solidFill>
                    <a:srgbClr val="3F3F3F"/>
                  </a:solidFill>
                  <a:latin typeface="Arial Nova Condensed"/>
                  <a:ea typeface="Arial Nova Condensed"/>
                  <a:cs typeface="Arial Nova Condensed"/>
                  <a:sym typeface="Arial Nova Condensed"/>
                  <a:rtl val="true"/>
                </a:rPr>
                <a:t>ومن الضروري تحديد المؤشرات الرئيسية التي من شأنها أن تساعد في معالجة تلك النتائج. </a:t>
              </a:r>
            </a:p>
            <a:p>
              <a:pPr algn="just" rtl="true" marL="0" indent="0" lvl="0">
                <a:lnSpc>
                  <a:spcPts val="4415"/>
                </a:lnSpc>
              </a:pPr>
            </a:p>
            <a:p>
              <a:pPr algn="just" rtl="true" marL="0" indent="0" lvl="0">
                <a:lnSpc>
                  <a:spcPts val="4415"/>
                </a:lnSpc>
              </a:pPr>
              <a:r>
                <a:rPr lang="ar-EG" sz="3199">
                  <a:solidFill>
                    <a:srgbClr val="3F3F3F"/>
                  </a:solidFill>
                  <a:latin typeface="Arial Nova Condensed"/>
                  <a:ea typeface="Arial Nova Condensed"/>
                  <a:cs typeface="Arial Nova Condensed"/>
                  <a:sym typeface="Arial Nova Condensed"/>
                  <a:rtl val="true"/>
                </a:rPr>
                <a:t>ملاحظة: راجع الوحدة </a:t>
              </a:r>
              <a:r>
                <a:rPr lang="en-US" sz="3199">
                  <a:solidFill>
                    <a:srgbClr val="3F3F3F"/>
                  </a:solidFill>
                  <a:latin typeface="Arial Nova Condensed"/>
                  <a:ea typeface="Arial Nova Condensed"/>
                  <a:cs typeface="Arial Nova Condensed"/>
                  <a:sym typeface="Arial Nova Condensed"/>
                </a:rPr>
                <a:t>14</a:t>
              </a:r>
              <a:r>
                <a:rPr lang="ar-EG" sz="3199">
                  <a:solidFill>
                    <a:srgbClr val="3F3F3F"/>
                  </a:solidFill>
                  <a:latin typeface="Arial Nova Condensed"/>
                  <a:ea typeface="Arial Nova Condensed"/>
                  <a:cs typeface="Arial Nova Condensed"/>
                  <a:sym typeface="Arial Nova Condensed"/>
                  <a:rtl val="true"/>
                </a:rPr>
                <a:t> لمزيد من التفاصيل.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6957" y="-1641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339357" y="-316594"/>
            <a:ext cx="18966714" cy="10920189"/>
            <a:chOff x="0" y="0"/>
            <a:chExt cx="4995349" cy="2876099"/>
          </a:xfrm>
        </p:grpSpPr>
        <p:sp>
          <p:nvSpPr>
            <p:cNvPr name="Freeform 6" id="6"/>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7" id="7"/>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sp>
        <p:nvSpPr>
          <p:cNvPr name="TextBox 8" id="8"/>
          <p:cNvSpPr txBox="true"/>
          <p:nvPr/>
        </p:nvSpPr>
        <p:spPr>
          <a:xfrm rot="0">
            <a:off x="1028700" y="1181100"/>
            <a:ext cx="9367347" cy="2446529"/>
          </a:xfrm>
          <a:prstGeom prst="rect">
            <a:avLst/>
          </a:prstGeom>
        </p:spPr>
        <p:txBody>
          <a:bodyPr anchor="t" rtlCol="false" tIns="0" lIns="0" bIns="0" rIns="0">
            <a:spAutoFit/>
          </a:bodyPr>
          <a:lstStyle/>
          <a:p>
            <a:pPr algn="r" rtl="true" marL="0" indent="0" lvl="0">
              <a:lnSpc>
                <a:spcPts val="9476"/>
              </a:lnSpc>
            </a:pPr>
            <a:r>
              <a:rPr lang="ar-EG" b="true" sz="9200">
                <a:solidFill>
                  <a:srgbClr val="004AAD"/>
                </a:solidFill>
                <a:latin typeface="Arial Nova Condensed Bold"/>
                <a:ea typeface="Arial Nova Condensed Bold"/>
                <a:cs typeface="Arial Nova Condensed Bold"/>
                <a:sym typeface="Arial Nova Condensed Bold"/>
                <a:rtl val="true"/>
              </a:rPr>
              <a:t>شكرًا لكم على اهتمامكم! </a:t>
            </a:r>
          </a:p>
        </p:txBody>
      </p:sp>
      <p:sp>
        <p:nvSpPr>
          <p:cNvPr name="TextBox 9" id="9"/>
          <p:cNvSpPr txBox="true"/>
          <p:nvPr/>
        </p:nvSpPr>
        <p:spPr>
          <a:xfrm rot="0">
            <a:off x="1028700" y="4637771"/>
            <a:ext cx="9367347" cy="2457968"/>
          </a:xfrm>
          <a:prstGeom prst="rect">
            <a:avLst/>
          </a:prstGeom>
        </p:spPr>
        <p:txBody>
          <a:bodyPr anchor="t" rtlCol="false" tIns="0" lIns="0" bIns="0" rIns="0">
            <a:spAutoFit/>
          </a:bodyPr>
          <a:lstStyle/>
          <a:p>
            <a:pPr algn="r" rtl="true" marL="0" indent="0" lvl="0">
              <a:lnSpc>
                <a:spcPts val="6386"/>
              </a:lnSpc>
            </a:pPr>
            <a:r>
              <a:rPr lang="ar-EG" b="true" sz="6200">
                <a:solidFill>
                  <a:srgbClr val="4E5FA7"/>
                </a:solidFill>
                <a:latin typeface="Arial Nova Condensed Bold"/>
                <a:ea typeface="Arial Nova Condensed Bold"/>
                <a:cs typeface="Arial Nova Condensed Bold"/>
                <a:sym typeface="Arial Nova Condensed Bold"/>
                <a:rtl val="true"/>
              </a:rPr>
              <a:t>الأسئلة أو التعليقات أو طلبات للحصول على مزيد من المعلومات؟ </a:t>
            </a:r>
          </a:p>
        </p:txBody>
      </p:sp>
      <p:sp>
        <p:nvSpPr>
          <p:cNvPr name="Freeform 10" id="10"/>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3717895"/>
            <a:ext cx="16230600" cy="3630988"/>
            <a:chOff x="0" y="0"/>
            <a:chExt cx="21640800" cy="4841318"/>
          </a:xfrm>
        </p:grpSpPr>
        <p:sp>
          <p:nvSpPr>
            <p:cNvPr name="Freeform 6" id="6"/>
            <p:cNvSpPr/>
            <p:nvPr/>
          </p:nvSpPr>
          <p:spPr>
            <a:xfrm flipH="false" flipV="false" rot="0">
              <a:off x="30771" y="28575"/>
              <a:ext cx="21579257" cy="4784217"/>
            </a:xfrm>
            <a:custGeom>
              <a:avLst/>
              <a:gdLst/>
              <a:ahLst/>
              <a:cxnLst/>
              <a:rect r="r" b="b" t="t" l="l"/>
              <a:pathLst>
                <a:path h="4784217" w="21579257">
                  <a:moveTo>
                    <a:pt x="0" y="0"/>
                  </a:moveTo>
                  <a:lnTo>
                    <a:pt x="21579257" y="0"/>
                  </a:lnTo>
                  <a:lnTo>
                    <a:pt x="21579257" y="4784217"/>
                  </a:lnTo>
                  <a:lnTo>
                    <a:pt x="0" y="4784217"/>
                  </a:lnTo>
                  <a:close/>
                </a:path>
              </a:pathLst>
            </a:custGeom>
            <a:solidFill>
              <a:srgbClr val="FFFFFF"/>
            </a:solidFill>
          </p:spPr>
        </p:sp>
        <p:sp>
          <p:nvSpPr>
            <p:cNvPr name="Freeform 7" id="7"/>
            <p:cNvSpPr/>
            <p:nvPr/>
          </p:nvSpPr>
          <p:spPr>
            <a:xfrm flipH="false" flipV="false" rot="0">
              <a:off x="0" y="0"/>
              <a:ext cx="21640800" cy="4841367"/>
            </a:xfrm>
            <a:custGeom>
              <a:avLst/>
              <a:gdLst/>
              <a:ahLst/>
              <a:cxnLst/>
              <a:rect r="r" b="b" t="t" l="l"/>
              <a:pathLst>
                <a:path h="4841367" w="21640800">
                  <a:moveTo>
                    <a:pt x="30771" y="0"/>
                  </a:moveTo>
                  <a:lnTo>
                    <a:pt x="21610028" y="0"/>
                  </a:lnTo>
                  <a:cubicBezTo>
                    <a:pt x="21626987" y="0"/>
                    <a:pt x="21640800" y="12827"/>
                    <a:pt x="21640800" y="28575"/>
                  </a:cubicBezTo>
                  <a:lnTo>
                    <a:pt x="21640800" y="4812792"/>
                  </a:lnTo>
                  <a:cubicBezTo>
                    <a:pt x="21640800" y="4828540"/>
                    <a:pt x="21626987" y="4841367"/>
                    <a:pt x="21610028" y="4841367"/>
                  </a:cubicBezTo>
                  <a:lnTo>
                    <a:pt x="30771" y="4841367"/>
                  </a:lnTo>
                  <a:cubicBezTo>
                    <a:pt x="13813" y="4841367"/>
                    <a:pt x="0" y="4828540"/>
                    <a:pt x="0" y="4812792"/>
                  </a:cubicBezTo>
                  <a:lnTo>
                    <a:pt x="0" y="28575"/>
                  </a:lnTo>
                  <a:cubicBezTo>
                    <a:pt x="0" y="12827"/>
                    <a:pt x="13813" y="0"/>
                    <a:pt x="30771" y="0"/>
                  </a:cubicBezTo>
                  <a:moveTo>
                    <a:pt x="30771" y="57150"/>
                  </a:moveTo>
                  <a:lnTo>
                    <a:pt x="30771" y="28575"/>
                  </a:lnTo>
                  <a:lnTo>
                    <a:pt x="61542" y="28575"/>
                  </a:lnTo>
                  <a:lnTo>
                    <a:pt x="61542" y="4812792"/>
                  </a:lnTo>
                  <a:lnTo>
                    <a:pt x="30771" y="4812792"/>
                  </a:lnTo>
                  <a:lnTo>
                    <a:pt x="30771" y="4784217"/>
                  </a:lnTo>
                  <a:lnTo>
                    <a:pt x="21610028" y="4784217"/>
                  </a:lnTo>
                  <a:lnTo>
                    <a:pt x="21610028" y="4812792"/>
                  </a:lnTo>
                  <a:lnTo>
                    <a:pt x="21579258" y="4812792"/>
                  </a:lnTo>
                  <a:lnTo>
                    <a:pt x="21579258" y="28575"/>
                  </a:lnTo>
                  <a:lnTo>
                    <a:pt x="21610028" y="28575"/>
                  </a:lnTo>
                  <a:lnTo>
                    <a:pt x="21610028" y="57150"/>
                  </a:lnTo>
                  <a:lnTo>
                    <a:pt x="30771" y="57150"/>
                  </a:lnTo>
                  <a:close/>
                </a:path>
              </a:pathLst>
            </a:custGeom>
            <a:solidFill>
              <a:srgbClr val="FFFFFF"/>
            </a:solidFill>
          </p:spPr>
        </p:sp>
        <p:sp>
          <p:nvSpPr>
            <p:cNvPr name="TextBox 8" id="8"/>
            <p:cNvSpPr txBox="true"/>
            <p:nvPr/>
          </p:nvSpPr>
          <p:spPr>
            <a:xfrm>
              <a:off x="0" y="-57150"/>
              <a:ext cx="21640800" cy="4898468"/>
            </a:xfrm>
            <a:prstGeom prst="rect">
              <a:avLst/>
            </a:prstGeom>
          </p:spPr>
          <p:txBody>
            <a:bodyPr anchor="t" rtlCol="false" tIns="50800" lIns="50800" bIns="50800" rIns="50800"/>
            <a:lstStyle/>
            <a:p>
              <a:pPr algn="r" rtl="true">
                <a:lnSpc>
                  <a:spcPts val="4140"/>
                </a:lnSpc>
              </a:pPr>
              <a:r>
                <a:rPr lang="ar-EG" sz="3000">
                  <a:solidFill>
                    <a:srgbClr val="000000"/>
                  </a:solidFill>
                  <a:latin typeface="Arial Nova Condensed"/>
                  <a:ea typeface="Arial Nova Condensed"/>
                  <a:cs typeface="Arial Nova Condensed"/>
                  <a:sym typeface="Arial Nova Condensed"/>
                  <a:rtl val="true"/>
                </a:rPr>
                <a:t>      </a:t>
              </a:r>
              <a:r>
                <a:rPr lang="ar-EG" sz="3000">
                  <a:solidFill>
                    <a:srgbClr val="000000"/>
                  </a:solidFill>
                  <a:latin typeface="Arial Nova Condensed"/>
                  <a:ea typeface="Arial Nova Condensed"/>
                  <a:cs typeface="Arial Nova Condensed"/>
                  <a:sym typeface="Arial Nova Condensed"/>
                  <a:rtl val="true"/>
                </a:rPr>
                <a:t>للمراقبة أغراض متعددة: </a:t>
              </a:r>
            </a:p>
            <a:p>
              <a:pPr algn="r" rtl="true">
                <a:lnSpc>
                  <a:spcPts val="4140"/>
                </a:lnSpc>
              </a:pP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جمع الأدلة لمحاسبة الجناة.</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جمع الأدلة لإعلام الإصلاحات/الاستراتيجيات/السياسات/البرمجة القانونية. </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منع انتهاكات حقوق الإنسان.  </a:t>
              </a:r>
            </a:p>
            <a:p>
              <a:pPr algn="r" rtl="true" marL="647700" indent="-323850" lvl="1">
                <a:lnSpc>
                  <a:spcPts val="4140"/>
                </a:lnSpc>
                <a:buFont typeface="Arial"/>
                <a:buChar char="•"/>
              </a:pPr>
              <a:r>
                <a:rPr lang="ar-EG" sz="3000">
                  <a:solidFill>
                    <a:srgbClr val="000000"/>
                  </a:solidFill>
                  <a:latin typeface="Arial Nova Condensed"/>
                  <a:ea typeface="Arial Nova Condensed"/>
                  <a:cs typeface="Arial Nova Condensed"/>
                  <a:sym typeface="Arial Nova Condensed"/>
                  <a:rtl val="true"/>
                </a:rPr>
                <a:t>وفي بعض الظروف، يمكن استخدامه كنظام تعريف لتحديد هوية الضحايا ودعمهم. </a:t>
              </a:r>
            </a:p>
          </p:txBody>
        </p:sp>
      </p:grpSp>
      <p:grpSp>
        <p:nvGrpSpPr>
          <p:cNvPr name="Group 9" id="9"/>
          <p:cNvGrpSpPr/>
          <p:nvPr/>
        </p:nvGrpSpPr>
        <p:grpSpPr>
          <a:xfrm rot="0">
            <a:off x="1028700" y="7980679"/>
            <a:ext cx="16230600" cy="1531381"/>
            <a:chOff x="0" y="0"/>
            <a:chExt cx="21640800" cy="2041842"/>
          </a:xfrm>
        </p:grpSpPr>
        <p:sp>
          <p:nvSpPr>
            <p:cNvPr name="Freeform 10" id="10"/>
            <p:cNvSpPr/>
            <p:nvPr/>
          </p:nvSpPr>
          <p:spPr>
            <a:xfrm flipH="false" flipV="false" rot="0">
              <a:off x="0" y="0"/>
              <a:ext cx="21640800" cy="2041779"/>
            </a:xfrm>
            <a:custGeom>
              <a:avLst/>
              <a:gdLst/>
              <a:ahLst/>
              <a:cxnLst/>
              <a:rect r="r" b="b" t="t" l="l"/>
              <a:pathLst>
                <a:path h="2041779" w="21640800">
                  <a:moveTo>
                    <a:pt x="0" y="0"/>
                  </a:moveTo>
                  <a:lnTo>
                    <a:pt x="21640800" y="0"/>
                  </a:lnTo>
                  <a:lnTo>
                    <a:pt x="21640800" y="2041779"/>
                  </a:lnTo>
                  <a:lnTo>
                    <a:pt x="0" y="2041779"/>
                  </a:lnTo>
                  <a:close/>
                </a:path>
              </a:pathLst>
            </a:custGeom>
            <a:solidFill>
              <a:srgbClr val="F7E5DD"/>
            </a:solidFill>
          </p:spPr>
        </p:sp>
        <p:sp>
          <p:nvSpPr>
            <p:cNvPr name="TextBox 11" id="11"/>
            <p:cNvSpPr txBox="true"/>
            <p:nvPr/>
          </p:nvSpPr>
          <p:spPr>
            <a:xfrm>
              <a:off x="0" y="-47625"/>
              <a:ext cx="21640800" cy="2089467"/>
            </a:xfrm>
            <a:prstGeom prst="rect">
              <a:avLst/>
            </a:prstGeom>
          </p:spPr>
          <p:txBody>
            <a:bodyPr anchor="t" rtlCol="false" tIns="50800" lIns="50800" bIns="50800" rIns="50800"/>
            <a:lstStyle/>
            <a:p>
              <a:pPr algn="r" rtl="true" marL="0" indent="0" lvl="0">
                <a:lnSpc>
                  <a:spcPts val="3726"/>
                </a:lnSpc>
              </a:pPr>
              <a:r>
                <a:rPr lang="ar-EG" sz="2700">
                  <a:solidFill>
                    <a:srgbClr val="000000"/>
                  </a:solidFill>
                  <a:latin typeface="Arial Nova Condensed"/>
                  <a:ea typeface="Arial Nova Condensed"/>
                  <a:cs typeface="Arial Nova Condensed"/>
                  <a:sym typeface="Arial Nova Condensed"/>
                  <a:rtl val="true"/>
                </a:rPr>
                <a:t>يُشكّل المساعدون القانونيون جسرًا بين نظام العدالة الرسمي وغير الرسمي والمجتمع، مما يجعل النظام أكثر سهولةً في الوصول إليه. فهم يدركون احتياجات المجتمع وديناميكياته ومصالحه، وما إذا كانت هناك حاجة لرصد القضايا وتوثيقها. </a:t>
              </a:r>
            </a:p>
          </p:txBody>
        </p:sp>
      </p:grpSp>
      <p:grpSp>
        <p:nvGrpSpPr>
          <p:cNvPr name="Group 12" id="12"/>
          <p:cNvGrpSpPr/>
          <p:nvPr/>
        </p:nvGrpSpPr>
        <p:grpSpPr>
          <a:xfrm rot="0">
            <a:off x="15537401" y="-1303500"/>
            <a:ext cx="3767531" cy="4123759"/>
            <a:chOff x="0" y="0"/>
            <a:chExt cx="5023375" cy="5498345"/>
          </a:xfrm>
        </p:grpSpPr>
        <p:grpSp>
          <p:nvGrpSpPr>
            <p:cNvPr name="Group 13" id="13"/>
            <p:cNvGrpSpPr/>
            <p:nvPr/>
          </p:nvGrpSpPr>
          <p:grpSpPr>
            <a:xfrm rot="-104776">
              <a:off x="297380" y="1759711"/>
              <a:ext cx="4032000" cy="3678054"/>
              <a:chOff x="0" y="0"/>
              <a:chExt cx="893117" cy="814716"/>
            </a:xfrm>
          </p:grpSpPr>
          <p:sp>
            <p:nvSpPr>
              <p:cNvPr name="Freeform 14" id="1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5" id="15"/>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6" id="16"/>
            <p:cNvGrpSpPr/>
            <p:nvPr/>
          </p:nvGrpSpPr>
          <p:grpSpPr>
            <a:xfrm rot="-162844">
              <a:off x="84820" y="93399"/>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9" id="19"/>
            <p:cNvGrpSpPr/>
            <p:nvPr/>
          </p:nvGrpSpPr>
          <p:grpSpPr>
            <a:xfrm rot="10629642">
              <a:off x="902754" y="1722687"/>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grpSp>
        <p:nvGrpSpPr>
          <p:cNvPr name="Group 22" id="22"/>
          <p:cNvGrpSpPr/>
          <p:nvPr/>
        </p:nvGrpSpPr>
        <p:grpSpPr>
          <a:xfrm rot="0">
            <a:off x="3938945" y="1028700"/>
            <a:ext cx="11125540" cy="2125511"/>
            <a:chOff x="0" y="0"/>
            <a:chExt cx="14834054" cy="2834014"/>
          </a:xfrm>
        </p:grpSpPr>
        <p:sp>
          <p:nvSpPr>
            <p:cNvPr name="Freeform 23" id="23"/>
            <p:cNvSpPr/>
            <p:nvPr/>
          </p:nvSpPr>
          <p:spPr>
            <a:xfrm flipH="false" flipV="false" rot="0">
              <a:off x="0" y="0"/>
              <a:ext cx="14834054" cy="2834014"/>
            </a:xfrm>
            <a:custGeom>
              <a:avLst/>
              <a:gdLst/>
              <a:ahLst/>
              <a:cxnLst/>
              <a:rect r="r" b="b" t="t" l="l"/>
              <a:pathLst>
                <a:path h="2834014" w="14834054">
                  <a:moveTo>
                    <a:pt x="0" y="0"/>
                  </a:moveTo>
                  <a:lnTo>
                    <a:pt x="14834054" y="0"/>
                  </a:lnTo>
                  <a:lnTo>
                    <a:pt x="14834054" y="2834014"/>
                  </a:lnTo>
                  <a:lnTo>
                    <a:pt x="0" y="2834014"/>
                  </a:lnTo>
                  <a:close/>
                </a:path>
              </a:pathLst>
            </a:custGeom>
            <a:solidFill>
              <a:srgbClr val="000000">
                <a:alpha val="0"/>
              </a:srgbClr>
            </a:solidFill>
          </p:spPr>
        </p:sp>
        <p:sp>
          <p:nvSpPr>
            <p:cNvPr name="TextBox 24" id="24"/>
            <p:cNvSpPr txBox="true"/>
            <p:nvPr/>
          </p:nvSpPr>
          <p:spPr>
            <a:xfrm>
              <a:off x="0" y="133350"/>
              <a:ext cx="14834054" cy="2700664"/>
            </a:xfrm>
            <a:prstGeom prst="rect">
              <a:avLst/>
            </a:prstGeom>
          </p:spPr>
          <p:txBody>
            <a:bodyPr anchor="t" rtlCol="false" tIns="0" lIns="0" bIns="0" rIns="0"/>
            <a:lstStyle/>
            <a:p>
              <a:pPr algn="r" rtl="true" marL="0" indent="0" lvl="0">
                <a:lnSpc>
                  <a:spcPts val="6929"/>
                </a:lnSpc>
              </a:pPr>
              <a:r>
                <a:rPr lang="ar-EG" b="true" sz="6999">
                  <a:solidFill>
                    <a:srgbClr val="4E5FA7"/>
                  </a:solidFill>
                  <a:latin typeface="Arial Nova Condensed Bold"/>
                  <a:ea typeface="Arial Nova Condensed Bold"/>
                  <a:cs typeface="Arial Nova Condensed Bold"/>
                  <a:sym typeface="Arial Nova Condensed Bold"/>
                  <a:rtl val="true"/>
                </a:rPr>
                <a:t>فهم حقوق الإنسان والمراقبة القانونية </a:t>
              </a: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754601" y="592941"/>
            <a:ext cx="14782800" cy="1243496"/>
            <a:chOff x="0" y="0"/>
            <a:chExt cx="19710400" cy="1657995"/>
          </a:xfrm>
        </p:grpSpPr>
        <p:sp>
          <p:nvSpPr>
            <p:cNvPr name="Freeform 6" id="6"/>
            <p:cNvSpPr/>
            <p:nvPr/>
          </p:nvSpPr>
          <p:spPr>
            <a:xfrm flipH="false" flipV="false" rot="0">
              <a:off x="0" y="0"/>
              <a:ext cx="19710400" cy="1657995"/>
            </a:xfrm>
            <a:custGeom>
              <a:avLst/>
              <a:gdLst/>
              <a:ahLst/>
              <a:cxnLst/>
              <a:rect r="r" b="b" t="t" l="l"/>
              <a:pathLst>
                <a:path h="1657995" w="19710400">
                  <a:moveTo>
                    <a:pt x="0" y="0"/>
                  </a:moveTo>
                  <a:lnTo>
                    <a:pt x="19710400" y="0"/>
                  </a:lnTo>
                  <a:lnTo>
                    <a:pt x="19710400" y="1657995"/>
                  </a:lnTo>
                  <a:lnTo>
                    <a:pt x="0" y="1657995"/>
                  </a:lnTo>
                  <a:close/>
                </a:path>
              </a:pathLst>
            </a:custGeom>
            <a:solidFill>
              <a:srgbClr val="000000">
                <a:alpha val="0"/>
              </a:srgbClr>
            </a:solidFill>
          </p:spPr>
        </p:sp>
        <p:sp>
          <p:nvSpPr>
            <p:cNvPr name="TextBox 7" id="7"/>
            <p:cNvSpPr txBox="true"/>
            <p:nvPr/>
          </p:nvSpPr>
          <p:spPr>
            <a:xfrm>
              <a:off x="0" y="-200025"/>
              <a:ext cx="19710400" cy="1858020"/>
            </a:xfrm>
            <a:prstGeom prst="rect">
              <a:avLst/>
            </a:prstGeom>
          </p:spPr>
          <p:txBody>
            <a:bodyPr anchor="t" rtlCol="false" tIns="0" lIns="0" bIns="0" rIns="0"/>
            <a:lstStyle/>
            <a:p>
              <a:pPr algn="r" rtl="true" marL="0" indent="0" lvl="0">
                <a:lnSpc>
                  <a:spcPts val="10499"/>
                </a:lnSpc>
              </a:pPr>
              <a:r>
                <a:rPr lang="ar-EG" b="true" sz="6999">
                  <a:solidFill>
                    <a:srgbClr val="4E5FA7"/>
                  </a:solidFill>
                  <a:latin typeface="Arial Nova Condensed Bold"/>
                  <a:ea typeface="Arial Nova Condensed Bold"/>
                  <a:cs typeface="Arial Nova Condensed Bold"/>
                  <a:sym typeface="Arial Nova Condensed Bold"/>
                  <a:rtl val="true"/>
                </a:rPr>
                <a:t>فرص متعددة في المراقبة القانونية</a:t>
              </a:r>
            </a:p>
          </p:txBody>
        </p:sp>
      </p:grpSp>
      <p:grpSp>
        <p:nvGrpSpPr>
          <p:cNvPr name="Group 8" id="8"/>
          <p:cNvGrpSpPr/>
          <p:nvPr/>
        </p:nvGrpSpPr>
        <p:grpSpPr>
          <a:xfrm rot="0">
            <a:off x="1028700" y="2705429"/>
            <a:ext cx="8572500" cy="6298852"/>
            <a:chOff x="0" y="0"/>
            <a:chExt cx="11430000" cy="8398469"/>
          </a:xfrm>
        </p:grpSpPr>
        <p:sp>
          <p:nvSpPr>
            <p:cNvPr name="Freeform 9" id="9"/>
            <p:cNvSpPr/>
            <p:nvPr/>
          </p:nvSpPr>
          <p:spPr>
            <a:xfrm flipH="false" flipV="false" rot="0">
              <a:off x="0" y="0"/>
              <a:ext cx="11430000" cy="8398470"/>
            </a:xfrm>
            <a:custGeom>
              <a:avLst/>
              <a:gdLst/>
              <a:ahLst/>
              <a:cxnLst/>
              <a:rect r="r" b="b" t="t" l="l"/>
              <a:pathLst>
                <a:path h="8398470" w="11430000">
                  <a:moveTo>
                    <a:pt x="0" y="0"/>
                  </a:moveTo>
                  <a:lnTo>
                    <a:pt x="11430000" y="0"/>
                  </a:lnTo>
                  <a:lnTo>
                    <a:pt x="11430000" y="8398470"/>
                  </a:lnTo>
                  <a:lnTo>
                    <a:pt x="0" y="8398470"/>
                  </a:lnTo>
                  <a:close/>
                </a:path>
              </a:pathLst>
            </a:custGeom>
            <a:solidFill>
              <a:srgbClr val="000000">
                <a:alpha val="0"/>
              </a:srgbClr>
            </a:solidFill>
          </p:spPr>
        </p:sp>
        <p:sp>
          <p:nvSpPr>
            <p:cNvPr name="TextBox 10" id="10"/>
            <p:cNvSpPr txBox="true"/>
            <p:nvPr/>
          </p:nvSpPr>
          <p:spPr>
            <a:xfrm>
              <a:off x="0" y="-57150"/>
              <a:ext cx="11430000" cy="8455619"/>
            </a:xfrm>
            <a:prstGeom prst="rect">
              <a:avLst/>
            </a:prstGeom>
          </p:spPr>
          <p:txBody>
            <a:bodyPr anchor="t" rtlCol="false" tIns="0" lIns="0" bIns="0" rIns="0"/>
            <a:lstStyle/>
            <a:p>
              <a:pPr algn="r" rtl="true" marL="597215" indent="-298607"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يساعد المراقبون على كشف الحقيقة في الصراعات من خلال توفير منظور غير متحيز.</a:t>
              </a:r>
            </a:p>
            <a:p>
              <a:pPr algn="r" rtl="true" marL="597215" indent="-298607"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يمكن أن يكون الرصد مستمرًا أو مرتبطًا بموقف معين، مثل إنفاذ قوانين العنف القائم على النوع الاجتماعي أو حقوق العمل.</a:t>
              </a:r>
            </a:p>
            <a:p>
              <a:pPr algn="r" rtl="true" marL="597215" indent="-298607" lvl="1">
                <a:lnSpc>
                  <a:spcPts val="4553"/>
                </a:lnSpc>
                <a:buFont typeface="Arial"/>
                <a:buChar char="•"/>
              </a:pPr>
              <a:r>
                <a:rPr lang="ar-EG" sz="3299">
                  <a:solidFill>
                    <a:srgbClr val="000000"/>
                  </a:solidFill>
                  <a:latin typeface="Arial Nova Condensed"/>
                  <a:ea typeface="Arial Nova Condensed"/>
                  <a:cs typeface="Arial Nova Condensed"/>
                  <a:sym typeface="Arial Nova Condensed"/>
                  <a:rtl val="true"/>
                </a:rPr>
                <a:t>يُعدّ رصد الحالات القانونية على مستوى المجتمع ومتابعتها أمرًا بالغ الأهمية للأنشطة التي تُكمّل المعلومات والتوعية بالحقوق والاستشارات القانونية. في الواقع، لا تقلّ أهمية الممارسة القانونية والعقبات القانونية التي تواجهها المجتمعات عن أهمية الإطار القانوني نفسه. </a:t>
              </a:r>
            </a:p>
          </p:txBody>
        </p:sp>
      </p:grpSp>
      <p:grpSp>
        <p:nvGrpSpPr>
          <p:cNvPr name="Group 11" id="11"/>
          <p:cNvGrpSpPr/>
          <p:nvPr/>
        </p:nvGrpSpPr>
        <p:grpSpPr>
          <a:xfrm rot="0">
            <a:off x="9801225" y="3676630"/>
            <a:ext cx="7458075" cy="5581670"/>
            <a:chOff x="0" y="0"/>
            <a:chExt cx="9944100" cy="7442226"/>
          </a:xfrm>
        </p:grpSpPr>
        <p:sp>
          <p:nvSpPr>
            <p:cNvPr name="Freeform 12" id="12"/>
            <p:cNvSpPr/>
            <p:nvPr/>
          </p:nvSpPr>
          <p:spPr>
            <a:xfrm flipH="false" flipV="false" rot="0">
              <a:off x="0" y="0"/>
              <a:ext cx="9944100" cy="7442225"/>
            </a:xfrm>
            <a:custGeom>
              <a:avLst/>
              <a:gdLst/>
              <a:ahLst/>
              <a:cxnLst/>
              <a:rect r="r" b="b" t="t" l="l"/>
              <a:pathLst>
                <a:path h="7442225" w="9944100">
                  <a:moveTo>
                    <a:pt x="0" y="0"/>
                  </a:moveTo>
                  <a:lnTo>
                    <a:pt x="9944100" y="0"/>
                  </a:lnTo>
                  <a:lnTo>
                    <a:pt x="9944100" y="7442225"/>
                  </a:lnTo>
                  <a:lnTo>
                    <a:pt x="0" y="7442225"/>
                  </a:lnTo>
                  <a:close/>
                </a:path>
              </a:pathLst>
            </a:custGeom>
            <a:solidFill>
              <a:srgbClr val="F7E5DD"/>
            </a:solidFill>
          </p:spPr>
        </p:sp>
        <p:sp>
          <p:nvSpPr>
            <p:cNvPr name="TextBox 13" id="13"/>
            <p:cNvSpPr txBox="true"/>
            <p:nvPr/>
          </p:nvSpPr>
          <p:spPr>
            <a:xfrm>
              <a:off x="0" y="-38100"/>
              <a:ext cx="9944100" cy="7480326"/>
            </a:xfrm>
            <a:prstGeom prst="rect">
              <a:avLst/>
            </a:prstGeom>
          </p:spPr>
          <p:txBody>
            <a:bodyPr anchor="t" rtlCol="false" tIns="50800" lIns="50800" bIns="50800" rIns="50800"/>
            <a:lstStyle/>
            <a:p>
              <a:pPr algn="just" rtl="true" marL="0" indent="0" lvl="0">
                <a:lnSpc>
                  <a:spcPts val="3197"/>
                </a:lnSpc>
              </a:pPr>
              <a:r>
                <a:rPr lang="ar-EG" b="true" sz="2317">
                  <a:solidFill>
                    <a:srgbClr val="000000"/>
                  </a:solidFill>
                  <a:latin typeface="Arial Nova Condensed Bold"/>
                  <a:ea typeface="Arial Nova Condensed Bold"/>
                  <a:cs typeface="Arial Nova Condensed Bold"/>
                  <a:sym typeface="Arial Nova Condensed Bold"/>
                  <a:rtl val="true"/>
                </a:rPr>
                <a:t>مثال على المراقبة </a:t>
              </a:r>
            </a:p>
            <a:p>
              <a:pPr algn="just" rtl="true" marL="0" indent="0" lvl="0">
                <a:lnSpc>
                  <a:spcPts val="3197"/>
                </a:lnSpc>
              </a:pPr>
              <a:r>
                <a:rPr lang="ar-EG" sz="2317" i="true">
                  <a:solidFill>
                    <a:srgbClr val="000000"/>
                  </a:solidFill>
                  <a:latin typeface="Arial Nova Condensed Italics"/>
                  <a:ea typeface="Arial Nova Condensed Italics"/>
                  <a:cs typeface="Arial Nova Condensed Italics"/>
                  <a:sym typeface="Arial Nova Condensed Italics"/>
                  <a:rtl val="true"/>
                </a:rPr>
                <a:t>عند وجود نزاعات بين مجموعات مختلفة، على سبيل المثال في مجتمع محلي، أو بين الشرطة وأشخاص آخرين، من المفيد وجود مراقبين ليشهدوا ما حدث من وجهة نظر غير منحازة. في أي نزاع، يروي كل طرف قصة مختلفة. يمكن للمراقبين المساعدة في كشف الحقيقة. يمكنك أيضًا مراقبة الأوضاع في مجتمعك بشكل مستمر. المراقبة مفيدة أيضًا في حالات محددة. على سبيل المثال، لمراقبة إنفاذ قوانين العنف القائم على النوع الاجتماعي، أو كيفية معالجة قضايا العنف القائم على النوع الاجتماعي والبت فيها من قبل جهات العدالة غير الرسمية والأعراف التقليدية، أو مراقبة انتهاكات حقوق العمال في الشركات المحلية.</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589664" y="758379"/>
            <a:ext cx="14514622" cy="1173252"/>
            <a:chOff x="0" y="0"/>
            <a:chExt cx="19352829" cy="1564336"/>
          </a:xfrm>
        </p:grpSpPr>
        <p:sp>
          <p:nvSpPr>
            <p:cNvPr name="Freeform 6" id="6"/>
            <p:cNvSpPr/>
            <p:nvPr/>
          </p:nvSpPr>
          <p:spPr>
            <a:xfrm flipH="false" flipV="false" rot="0">
              <a:off x="0" y="0"/>
              <a:ext cx="19352828" cy="1564336"/>
            </a:xfrm>
            <a:custGeom>
              <a:avLst/>
              <a:gdLst/>
              <a:ahLst/>
              <a:cxnLst/>
              <a:rect r="r" b="b" t="t" l="l"/>
              <a:pathLst>
                <a:path h="1564336" w="19352828">
                  <a:moveTo>
                    <a:pt x="0" y="0"/>
                  </a:moveTo>
                  <a:lnTo>
                    <a:pt x="19352828" y="0"/>
                  </a:lnTo>
                  <a:lnTo>
                    <a:pt x="19352828" y="1564336"/>
                  </a:lnTo>
                  <a:lnTo>
                    <a:pt x="0" y="1564336"/>
                  </a:lnTo>
                  <a:close/>
                </a:path>
              </a:pathLst>
            </a:custGeom>
            <a:solidFill>
              <a:srgbClr val="000000">
                <a:alpha val="0"/>
              </a:srgbClr>
            </a:solidFill>
          </p:spPr>
        </p:sp>
        <p:sp>
          <p:nvSpPr>
            <p:cNvPr name="TextBox 7" id="7"/>
            <p:cNvSpPr txBox="true"/>
            <p:nvPr/>
          </p:nvSpPr>
          <p:spPr>
            <a:xfrm>
              <a:off x="0" y="-323850"/>
              <a:ext cx="19352829" cy="1888186"/>
            </a:xfrm>
            <a:prstGeom prst="rect">
              <a:avLst/>
            </a:prstGeom>
          </p:spPr>
          <p:txBody>
            <a:bodyPr anchor="t" rtlCol="false" tIns="0" lIns="0" bIns="0" rIns="0"/>
            <a:lstStyle/>
            <a:p>
              <a:pPr algn="ctr" rtl="true" marL="0" indent="0" lvl="0">
                <a:lnSpc>
                  <a:spcPts val="11314"/>
                </a:lnSpc>
              </a:pPr>
              <a:r>
                <a:rPr lang="ar-EG" b="true" sz="6600">
                  <a:solidFill>
                    <a:srgbClr val="4E5FA7"/>
                  </a:solidFill>
                  <a:latin typeface="Arial Nova Condensed Bold"/>
                  <a:ea typeface="Arial Nova Condensed Bold"/>
                  <a:cs typeface="Arial Nova Condensed Bold"/>
                  <a:sym typeface="Arial Nova Condensed Bold"/>
                  <a:rtl val="true"/>
                </a:rPr>
                <a:t>فرص متعددة في المراقبة القانونية</a:t>
              </a:r>
            </a:p>
          </p:txBody>
        </p:sp>
      </p:grpSp>
      <p:grpSp>
        <p:nvGrpSpPr>
          <p:cNvPr name="Group 8" id="8"/>
          <p:cNvGrpSpPr/>
          <p:nvPr/>
        </p:nvGrpSpPr>
        <p:grpSpPr>
          <a:xfrm rot="0">
            <a:off x="1028700" y="2303205"/>
            <a:ext cx="14722476" cy="7297105"/>
            <a:chOff x="0" y="0"/>
            <a:chExt cx="19629967" cy="9729474"/>
          </a:xfrm>
        </p:grpSpPr>
        <p:sp>
          <p:nvSpPr>
            <p:cNvPr name="Freeform 9" id="9"/>
            <p:cNvSpPr/>
            <p:nvPr/>
          </p:nvSpPr>
          <p:spPr>
            <a:xfrm flipH="false" flipV="false" rot="0">
              <a:off x="0" y="0"/>
              <a:ext cx="19629968" cy="9729474"/>
            </a:xfrm>
            <a:custGeom>
              <a:avLst/>
              <a:gdLst/>
              <a:ahLst/>
              <a:cxnLst/>
              <a:rect r="r" b="b" t="t" l="l"/>
              <a:pathLst>
                <a:path h="9729474" w="19629968">
                  <a:moveTo>
                    <a:pt x="0" y="0"/>
                  </a:moveTo>
                  <a:lnTo>
                    <a:pt x="19629968" y="0"/>
                  </a:lnTo>
                  <a:lnTo>
                    <a:pt x="19629968" y="9729474"/>
                  </a:lnTo>
                  <a:lnTo>
                    <a:pt x="0" y="9729474"/>
                  </a:lnTo>
                  <a:close/>
                </a:path>
              </a:pathLst>
            </a:custGeom>
            <a:solidFill>
              <a:srgbClr val="000000">
                <a:alpha val="0"/>
              </a:srgbClr>
            </a:solidFill>
          </p:spPr>
        </p:sp>
        <p:sp>
          <p:nvSpPr>
            <p:cNvPr name="TextBox 10" id="10"/>
            <p:cNvSpPr txBox="true"/>
            <p:nvPr/>
          </p:nvSpPr>
          <p:spPr>
            <a:xfrm>
              <a:off x="0" y="-47625"/>
              <a:ext cx="19629967" cy="9777099"/>
            </a:xfrm>
            <a:prstGeom prst="rect">
              <a:avLst/>
            </a:prstGeom>
          </p:spPr>
          <p:txBody>
            <a:bodyPr anchor="t" rtlCol="false" tIns="0" lIns="0" bIns="0" rIns="0"/>
            <a:lstStyle/>
            <a:p>
              <a:pPr algn="r" rtl="true" marL="0" indent="0" lvl="0">
                <a:lnSpc>
                  <a:spcPts val="3863"/>
                </a:lnSpc>
              </a:pPr>
              <a:r>
                <a:rPr lang="ar-EG" b="true" sz="2799">
                  <a:solidFill>
                    <a:srgbClr val="000000"/>
                  </a:solidFill>
                  <a:latin typeface="Arial Nova Condensed Bold"/>
                  <a:ea typeface="Arial Nova Condensed Bold"/>
                  <a:cs typeface="Arial Nova Condensed Bold"/>
                  <a:sym typeface="Arial Nova Condensed Bold"/>
                  <a:rtl val="true"/>
                </a:rPr>
                <a:t>يمكن إجراء المراقبة القانونية في مساحات مختلفة اعتمادًا على انتهاك الحقوق الذي يتم التحقيق فيه.</a:t>
              </a:r>
            </a:p>
            <a:p>
              <a:pPr algn="r"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تعتبر أنظمة العدالة غير الرسمية مهمة للمساعدين القانونيين لأنهم يتعاملون في كثير من الأحيان مع قضايا مثل الأراضي وقانون الأسرة والعنف القائم على النوع الاجتماعي.</a:t>
              </a:r>
            </a:p>
            <a:p>
              <a:pPr algn="r"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مراقبة الرعاية الصحية: تساعد في تقييم حالة المستشفيات، وتوافر الأدوية، وجودة العلاج الذي يقدمه الطاقم الطبي؛ وتحديد الهجمات المستهدفة على المرافق الصحية أو الموظفين أثناء النزاعات؛ والمعاملة العادلة لجميع الجنسين والأقليات والفئات الضعيفة.</a:t>
              </a:r>
            </a:p>
            <a:p>
              <a:pPr algn="r"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مراقبة المحكمة والإجراءات: التركيز على المحاكمات، بما في ذلك تفاصيل المتهمين، والتهم، والقضاة، والتمثيل القانوني، والأحكام، والاستئنافات.</a:t>
              </a:r>
            </a:p>
            <a:p>
              <a:pPr algn="r"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مراقبة الاحتجاز: مراقبة زنازين الشرطة والسجناء. الجوانب الرئيسية: إمكانية الاستعانة بالمحامين، والمثول أمام المحكمة خلال </a:t>
              </a:r>
              <a:r>
                <a:rPr lang="en-US" sz="2799">
                  <a:solidFill>
                    <a:srgbClr val="000000"/>
                  </a:solidFill>
                  <a:latin typeface="Arial Nova Condensed"/>
                  <a:ea typeface="Arial Nova Condensed"/>
                  <a:cs typeface="Arial Nova Condensed"/>
                  <a:sym typeface="Arial Nova Condensed"/>
                </a:rPr>
                <a:t>48</a:t>
              </a:r>
              <a:r>
                <a:rPr lang="ar-EG" sz="2799">
                  <a:solidFill>
                    <a:srgbClr val="000000"/>
                  </a:solidFill>
                  <a:latin typeface="Arial Nova Condensed"/>
                  <a:ea typeface="Arial Nova Condensed"/>
                  <a:cs typeface="Arial Nova Condensed"/>
                  <a:sym typeface="Arial Nova Condensed"/>
                  <a:rtl val="true"/>
                </a:rPr>
                <a:t> ساعة، وظروف الاحتجاز، وعمر المحتجزين، وفصل الأطفال عن البالغين، وغيرها.</a:t>
              </a:r>
            </a:p>
            <a:p>
              <a:pPr algn="r" rtl="true" marL="604519" indent="-302260" lvl="1">
                <a:lnSpc>
                  <a:spcPts val="3863"/>
                </a:lnSpc>
                <a:buFont typeface="Arial"/>
                <a:buChar char="•"/>
              </a:pPr>
              <a:r>
                <a:rPr lang="ar-EG" sz="2799">
                  <a:solidFill>
                    <a:srgbClr val="000000"/>
                  </a:solidFill>
                  <a:latin typeface="Arial Nova Condensed"/>
                  <a:ea typeface="Arial Nova Condensed"/>
                  <a:cs typeface="Arial Nova Condensed"/>
                  <a:sym typeface="Arial Nova Condensed"/>
                  <a:rtl val="true"/>
                </a:rPr>
                <a:t> إن رصد الحالات القانونية ومتابعتها على مستوى المجتمع أمرٌ أساسيٌّ للأنشطة التي تُكمّل المعلومات والتوعية بالحقوق والاستشارات القانونية. في الواقع، لا تقل أهمية الممارسة القانونية والعقبات القانونية التي تواجهها المجتمعات عن أهمية الإطار القانوني نفسه.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rtl="true">
                <a:lnSpc>
                  <a:spcPts val="2659"/>
                </a:lnSpc>
                <a:spcBef>
                  <a:spcPct val="0"/>
                </a:spcBef>
              </a:pPr>
            </a:p>
          </p:txBody>
        </p:sp>
      </p:grpSp>
      <p:grpSp>
        <p:nvGrpSpPr>
          <p:cNvPr name="Group 5" id="5"/>
          <p:cNvGrpSpPr/>
          <p:nvPr/>
        </p:nvGrpSpPr>
        <p:grpSpPr>
          <a:xfrm rot="0">
            <a:off x="1028700" y="758642"/>
            <a:ext cx="13584464" cy="2010160"/>
            <a:chOff x="0" y="0"/>
            <a:chExt cx="18112619" cy="2680214"/>
          </a:xfrm>
        </p:grpSpPr>
        <p:sp>
          <p:nvSpPr>
            <p:cNvPr name="Freeform 6" id="6"/>
            <p:cNvSpPr/>
            <p:nvPr/>
          </p:nvSpPr>
          <p:spPr>
            <a:xfrm flipH="false" flipV="false" rot="0">
              <a:off x="0" y="0"/>
              <a:ext cx="18112618" cy="2680214"/>
            </a:xfrm>
            <a:custGeom>
              <a:avLst/>
              <a:gdLst/>
              <a:ahLst/>
              <a:cxnLst/>
              <a:rect r="r" b="b" t="t" l="l"/>
              <a:pathLst>
                <a:path h="2680214" w="18112618">
                  <a:moveTo>
                    <a:pt x="0" y="0"/>
                  </a:moveTo>
                  <a:lnTo>
                    <a:pt x="18112618" y="0"/>
                  </a:lnTo>
                  <a:lnTo>
                    <a:pt x="18112618" y="2680214"/>
                  </a:lnTo>
                  <a:lnTo>
                    <a:pt x="0" y="2680214"/>
                  </a:lnTo>
                  <a:close/>
                </a:path>
              </a:pathLst>
            </a:custGeom>
            <a:solidFill>
              <a:srgbClr val="000000">
                <a:alpha val="0"/>
              </a:srgbClr>
            </a:solidFill>
          </p:spPr>
        </p:sp>
        <p:sp>
          <p:nvSpPr>
            <p:cNvPr name="TextBox 7" id="7"/>
            <p:cNvSpPr txBox="true"/>
            <p:nvPr/>
          </p:nvSpPr>
          <p:spPr>
            <a:xfrm>
              <a:off x="0" y="85725"/>
              <a:ext cx="18112619" cy="2594489"/>
            </a:xfrm>
            <a:prstGeom prst="rect">
              <a:avLst/>
            </a:prstGeom>
          </p:spPr>
          <p:txBody>
            <a:bodyPr anchor="t" rtlCol="false" tIns="0" lIns="0" bIns="0" rIns="0"/>
            <a:lstStyle/>
            <a:p>
              <a:pPr algn="r" rtl="true" marL="0" indent="0" lvl="0">
                <a:lnSpc>
                  <a:spcPts val="6800"/>
                </a:lnSpc>
              </a:pPr>
              <a:r>
                <a:rPr lang="ar-EG" b="true" sz="6476">
                  <a:solidFill>
                    <a:srgbClr val="4E5FA7"/>
                  </a:solidFill>
                  <a:latin typeface="Arial Nova Condensed Bold"/>
                  <a:ea typeface="Arial Nova Condensed Bold"/>
                  <a:cs typeface="Arial Nova Condensed Bold"/>
                  <a:sym typeface="Arial Nova Condensed Bold"/>
                  <a:rtl val="true"/>
                </a:rPr>
                <a:t>ما الذي يحتاجه المساعد القانوني لمراقبته بشكل صحيح؟</a:t>
              </a:r>
            </a:p>
          </p:txBody>
        </p:sp>
      </p:grpSp>
      <p:grpSp>
        <p:nvGrpSpPr>
          <p:cNvPr name="Group 8" id="8"/>
          <p:cNvGrpSpPr/>
          <p:nvPr/>
        </p:nvGrpSpPr>
        <p:grpSpPr>
          <a:xfrm rot="0">
            <a:off x="1028700" y="3566260"/>
            <a:ext cx="8982697" cy="2630604"/>
            <a:chOff x="0" y="0"/>
            <a:chExt cx="11976930" cy="3507472"/>
          </a:xfrm>
        </p:grpSpPr>
        <p:sp>
          <p:nvSpPr>
            <p:cNvPr name="Freeform 9" id="9"/>
            <p:cNvSpPr/>
            <p:nvPr/>
          </p:nvSpPr>
          <p:spPr>
            <a:xfrm flipH="false" flipV="false" rot="0">
              <a:off x="0" y="0"/>
              <a:ext cx="11976929" cy="3507472"/>
            </a:xfrm>
            <a:custGeom>
              <a:avLst/>
              <a:gdLst/>
              <a:ahLst/>
              <a:cxnLst/>
              <a:rect r="r" b="b" t="t" l="l"/>
              <a:pathLst>
                <a:path h="3507472" w="11976929">
                  <a:moveTo>
                    <a:pt x="0" y="0"/>
                  </a:moveTo>
                  <a:lnTo>
                    <a:pt x="11976929" y="0"/>
                  </a:lnTo>
                  <a:lnTo>
                    <a:pt x="11976929" y="3507472"/>
                  </a:lnTo>
                  <a:lnTo>
                    <a:pt x="0" y="3507472"/>
                  </a:lnTo>
                  <a:close/>
                </a:path>
              </a:pathLst>
            </a:custGeom>
            <a:solidFill>
              <a:srgbClr val="000000">
                <a:alpha val="0"/>
              </a:srgbClr>
            </a:solidFill>
          </p:spPr>
        </p:sp>
        <p:sp>
          <p:nvSpPr>
            <p:cNvPr name="TextBox 10" id="10"/>
            <p:cNvSpPr txBox="true"/>
            <p:nvPr/>
          </p:nvSpPr>
          <p:spPr>
            <a:xfrm>
              <a:off x="0" y="-57150"/>
              <a:ext cx="11976930" cy="3564622"/>
            </a:xfrm>
            <a:prstGeom prst="rect">
              <a:avLst/>
            </a:prstGeom>
          </p:spPr>
          <p:txBody>
            <a:bodyPr anchor="t" rtlCol="false" tIns="0" lIns="0" bIns="0" rIns="0"/>
            <a:lstStyle/>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إذا كان ذلك ممكنا، اعمل كثنائي مع شخص آخر من أجل: </a:t>
              </a:r>
            </a:p>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 كل ثنائيمن المراقبين سوف يراقب منطقة معينة. </a:t>
              </a:r>
            </a:p>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ينبغي للثنائي أن يبقوا على تواصل مع بعضهم البعض. </a:t>
              </a:r>
            </a:p>
            <a:p>
              <a:pPr algn="r" rtl="true" marL="0" indent="0" lvl="0">
                <a:lnSpc>
                  <a:spcPts val="4139"/>
                </a:lnSpc>
              </a:pPr>
              <a:r>
                <a:rPr lang="ar-EG" sz="2999">
                  <a:solidFill>
                    <a:srgbClr val="000000"/>
                  </a:solidFill>
                  <a:latin typeface="Arial Nova Condensed"/>
                  <a:ea typeface="Arial Nova Condensed"/>
                  <a:cs typeface="Arial Nova Condensed"/>
                  <a:sym typeface="Arial Nova Condensed"/>
                  <a:rtl val="true"/>
                </a:rPr>
                <a:t>باعتبارك مراقبًا، يجب عليك البقاء قريبًا من الحدث قدر الإمكان، ولكن تأكد من عدم الانخراط فيه</a:t>
              </a:r>
            </a:p>
          </p:txBody>
        </p:sp>
      </p:grpSp>
      <p:grpSp>
        <p:nvGrpSpPr>
          <p:cNvPr name="Group 11" id="11"/>
          <p:cNvGrpSpPr/>
          <p:nvPr/>
        </p:nvGrpSpPr>
        <p:grpSpPr>
          <a:xfrm rot="0">
            <a:off x="10883802" y="3168940"/>
            <a:ext cx="6805183" cy="6385060"/>
            <a:chOff x="0" y="0"/>
            <a:chExt cx="9073578" cy="8513413"/>
          </a:xfrm>
        </p:grpSpPr>
        <p:sp>
          <p:nvSpPr>
            <p:cNvPr name="Freeform 12" id="12"/>
            <p:cNvSpPr/>
            <p:nvPr/>
          </p:nvSpPr>
          <p:spPr>
            <a:xfrm flipH="false" flipV="false" rot="0">
              <a:off x="0" y="0"/>
              <a:ext cx="9073578" cy="8513393"/>
            </a:xfrm>
            <a:custGeom>
              <a:avLst/>
              <a:gdLst/>
              <a:ahLst/>
              <a:cxnLst/>
              <a:rect r="r" b="b" t="t" l="l"/>
              <a:pathLst>
                <a:path h="8513393" w="9073578">
                  <a:moveTo>
                    <a:pt x="0" y="0"/>
                  </a:moveTo>
                  <a:lnTo>
                    <a:pt x="9073578" y="0"/>
                  </a:lnTo>
                  <a:lnTo>
                    <a:pt x="9073578" y="8513393"/>
                  </a:lnTo>
                  <a:lnTo>
                    <a:pt x="0" y="8513393"/>
                  </a:lnTo>
                  <a:close/>
                </a:path>
              </a:pathLst>
            </a:custGeom>
            <a:solidFill>
              <a:srgbClr val="F7E5DD"/>
            </a:solidFill>
          </p:spPr>
        </p:sp>
        <p:sp>
          <p:nvSpPr>
            <p:cNvPr name="TextBox 13" id="13"/>
            <p:cNvSpPr txBox="true"/>
            <p:nvPr/>
          </p:nvSpPr>
          <p:spPr>
            <a:xfrm>
              <a:off x="0" y="-38100"/>
              <a:ext cx="9073578" cy="8551513"/>
            </a:xfrm>
            <a:prstGeom prst="rect">
              <a:avLst/>
            </a:prstGeom>
          </p:spPr>
          <p:txBody>
            <a:bodyPr anchor="t" rtlCol="false" tIns="50800" lIns="50800" bIns="50800" rIns="50800"/>
            <a:lstStyle/>
            <a:p>
              <a:pPr algn="just" rtl="true" marL="0" indent="0" lvl="0">
                <a:lnSpc>
                  <a:spcPts val="3174"/>
                </a:lnSpc>
              </a:pPr>
              <a:r>
                <a:rPr lang="ar-EG" sz="2300">
                  <a:solidFill>
                    <a:srgbClr val="000000"/>
                  </a:solidFill>
                  <a:latin typeface="Arial Nova Condensed"/>
                  <a:ea typeface="Arial Nova Condensed"/>
                  <a:cs typeface="Arial Nova Condensed"/>
                  <a:sym typeface="Arial Nova Condensed"/>
                  <a:rtl val="true"/>
                </a:rPr>
                <a:t>سواء كان تقييمًا مستمرًا أو موقفًا محددًا، يجب عليك توثيق كل ما تلاحظه.</a:t>
              </a:r>
            </a:p>
            <a:p>
              <a:pPr algn="r" rtl="true" marL="0" indent="0" lvl="0">
                <a:lnSpc>
                  <a:spcPts val="3174"/>
                </a:lnSpc>
              </a:pPr>
            </a:p>
            <a:p>
              <a:pPr algn="just" rtl="true" marL="0" indent="0" lvl="0">
                <a:lnSpc>
                  <a:spcPts val="3174"/>
                </a:lnSpc>
              </a:pPr>
              <a:r>
                <a:rPr lang="ar-EG" b="true" sz="2300">
                  <a:solidFill>
                    <a:srgbClr val="000000"/>
                  </a:solidFill>
                  <a:latin typeface="Arial Nova Condensed Bold"/>
                  <a:ea typeface="Arial Nova Condensed Bold"/>
                  <a:cs typeface="Arial Nova Condensed Bold"/>
                  <a:sym typeface="Arial Nova Condensed Bold"/>
                  <a:rtl val="true"/>
                </a:rPr>
                <a:t>على سبيل المثال، إذا لاحظت حالة صراع مجتمعي، فإليك العناصر المهمة التي يجب عليك ملاحظتها:</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حجم الحشد</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عدد قوات الشرطة/الأمن المتواجدة. </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أرقام تسجيل سيارات الشرطة وأية مركبات أخرى شاركت في الحدث. </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أسماء ضباط الشرطة الحاضرين.</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وقت بدء العمل. </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تفاصيل الأحداث حسب ترتيب حدوثها. </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أسماء المصابين أو المعتقلين </a:t>
              </a:r>
            </a:p>
            <a:p>
              <a:pPr algn="just" rtl="true" marL="496572" indent="-248286" lvl="1">
                <a:lnSpc>
                  <a:spcPts val="3174"/>
                </a:lnSpc>
                <a:buFont typeface="Arial"/>
                <a:buChar char="•"/>
              </a:pPr>
              <a:r>
                <a:rPr lang="ar-EG" b="true" sz="2300">
                  <a:solidFill>
                    <a:srgbClr val="000000"/>
                  </a:solidFill>
                  <a:latin typeface="Arial Nova Condensed Bold"/>
                  <a:ea typeface="Arial Nova Condensed Bold"/>
                  <a:cs typeface="Arial Nova Condensed Bold"/>
                  <a:sym typeface="Arial Nova Condensed Bold"/>
                  <a:rtl val="true"/>
                </a:rPr>
                <a:t>ما هي الأسلحة التي استخدمت؟</a:t>
              </a:r>
            </a:p>
          </p:txBody>
        </p:sp>
      </p:grpSp>
      <p:grpSp>
        <p:nvGrpSpPr>
          <p:cNvPr name="Group 14" id="14"/>
          <p:cNvGrpSpPr/>
          <p:nvPr/>
        </p:nvGrpSpPr>
        <p:grpSpPr>
          <a:xfrm rot="0">
            <a:off x="2962986" y="7338007"/>
            <a:ext cx="6429375" cy="2215992"/>
            <a:chOff x="0" y="0"/>
            <a:chExt cx="8572500" cy="2954656"/>
          </a:xfrm>
        </p:grpSpPr>
        <p:sp>
          <p:nvSpPr>
            <p:cNvPr name="Freeform 15" id="15"/>
            <p:cNvSpPr/>
            <p:nvPr/>
          </p:nvSpPr>
          <p:spPr>
            <a:xfrm flipH="false" flipV="false" rot="0">
              <a:off x="0" y="0"/>
              <a:ext cx="8572500" cy="2954655"/>
            </a:xfrm>
            <a:custGeom>
              <a:avLst/>
              <a:gdLst/>
              <a:ahLst/>
              <a:cxnLst/>
              <a:rect r="r" b="b" t="t" l="l"/>
              <a:pathLst>
                <a:path h="2954655" w="8572500">
                  <a:moveTo>
                    <a:pt x="0" y="0"/>
                  </a:moveTo>
                  <a:lnTo>
                    <a:pt x="8572500" y="0"/>
                  </a:lnTo>
                  <a:lnTo>
                    <a:pt x="8572500" y="2954655"/>
                  </a:lnTo>
                  <a:lnTo>
                    <a:pt x="0" y="2954655"/>
                  </a:lnTo>
                  <a:close/>
                </a:path>
              </a:pathLst>
            </a:custGeom>
            <a:solidFill>
              <a:srgbClr val="F9B428"/>
            </a:solidFill>
          </p:spPr>
        </p:sp>
        <p:sp>
          <p:nvSpPr>
            <p:cNvPr name="TextBox 16" id="16"/>
            <p:cNvSpPr txBox="true"/>
            <p:nvPr/>
          </p:nvSpPr>
          <p:spPr>
            <a:xfrm>
              <a:off x="0" y="0"/>
              <a:ext cx="8572500" cy="2954656"/>
            </a:xfrm>
            <a:prstGeom prst="rect">
              <a:avLst/>
            </a:prstGeom>
          </p:spPr>
          <p:txBody>
            <a:bodyPr anchor="t" rtlCol="false" tIns="50800" lIns="50800" bIns="50800" rIns="50800"/>
            <a:lstStyle/>
            <a:p>
              <a:pPr algn="r" rtl="true" marL="0" indent="0" lvl="0">
                <a:lnSpc>
                  <a:spcPts val="3240"/>
                </a:lnSpc>
              </a:pPr>
              <a:r>
                <a:rPr lang="ar-EG" b="true" sz="2700">
                  <a:solidFill>
                    <a:srgbClr val="000000"/>
                  </a:solidFill>
                  <a:latin typeface="Arial Nova Condensed Bold"/>
                  <a:ea typeface="Arial Nova Condensed Bold"/>
                  <a:cs typeface="Arial Nova Condensed Bold"/>
                  <a:sym typeface="Arial Nova Condensed Bold"/>
                  <a:rtl val="true"/>
                </a:rPr>
                <a:t>يتذكر :</a:t>
              </a:r>
            </a:p>
            <a:p>
              <a:pPr algn="r" rtl="true" marL="0" indent="0" lvl="0">
                <a:lnSpc>
                  <a:spcPts val="3240"/>
                </a:lnSpc>
              </a:pPr>
              <a:r>
                <a:rPr lang="ar-EG" b="true" sz="2700">
                  <a:solidFill>
                    <a:srgbClr val="000000"/>
                  </a:solidFill>
                  <a:latin typeface="Arial Nova Condensed Bold"/>
                  <a:ea typeface="Arial Nova Condensed Bold"/>
                  <a:cs typeface="Arial Nova Condensed Bold"/>
                  <a:sym typeface="Arial Nova Condensed Bold"/>
                  <a:rtl val="true"/>
                </a:rPr>
                <a:t>المسؤوليات الأخلاقية للمساعدين القانونيين عند إجراء المراقبة، مثل احترام السرية وضمان الحياد.</a:t>
              </a:r>
            </a:p>
          </p:txBody>
        </p:sp>
      </p:grpSp>
      <p:sp>
        <p:nvSpPr>
          <p:cNvPr name="Freeform 17" id="17" descr="تحذير مع ملء صلب"/>
          <p:cNvSpPr/>
          <p:nvPr/>
        </p:nvSpPr>
        <p:spPr>
          <a:xfrm flipH="false" flipV="false" rot="0">
            <a:off x="803729" y="7529178"/>
            <a:ext cx="2159257" cy="2159257"/>
          </a:xfrm>
          <a:custGeom>
            <a:avLst/>
            <a:gdLst/>
            <a:ahLst/>
            <a:cxnLst/>
            <a:rect r="r" b="b" t="t" l="l"/>
            <a:pathLst>
              <a:path h="2159257" w="2159257">
                <a:moveTo>
                  <a:pt x="0" y="0"/>
                </a:moveTo>
                <a:lnTo>
                  <a:pt x="2159257" y="0"/>
                </a:lnTo>
                <a:lnTo>
                  <a:pt x="2159257" y="2159257"/>
                </a:lnTo>
                <a:lnTo>
                  <a:pt x="0" y="21592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0">
            <a:off x="15537401" y="-1303500"/>
            <a:ext cx="3767531" cy="4123759"/>
            <a:chOff x="0" y="0"/>
            <a:chExt cx="5023375" cy="5498345"/>
          </a:xfrm>
        </p:grpSpPr>
        <p:grpSp>
          <p:nvGrpSpPr>
            <p:cNvPr name="Group 19" id="19"/>
            <p:cNvGrpSpPr/>
            <p:nvPr/>
          </p:nvGrpSpPr>
          <p:grpSpPr>
            <a:xfrm rot="-104776">
              <a:off x="297380" y="1759711"/>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2" id="22"/>
            <p:cNvGrpSpPr/>
            <p:nvPr/>
          </p:nvGrpSpPr>
          <p:grpSpPr>
            <a:xfrm rot="-162844">
              <a:off x="84820" y="93399"/>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nvGrpSpPr>
            <p:cNvPr name="Group 25" id="25"/>
            <p:cNvGrpSpPr/>
            <p:nvPr/>
          </p:nvGrpSpPr>
          <p:grpSpPr>
            <a:xfrm rot="10629642">
              <a:off x="902754" y="1722687"/>
              <a:ext cx="4032000" cy="3678054"/>
              <a:chOff x="0" y="0"/>
              <a:chExt cx="893117" cy="814716"/>
            </a:xfrm>
          </p:grpSpPr>
          <p:sp>
            <p:nvSpPr>
              <p:cNvPr name="Freeform 26" id="2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7" id="27"/>
              <p:cNvSpPr txBox="true"/>
              <p:nvPr/>
            </p:nvSpPr>
            <p:spPr>
              <a:xfrm>
                <a:off x="139550" y="349686"/>
                <a:ext cx="614018" cy="406836"/>
              </a:xfrm>
              <a:prstGeom prst="rect">
                <a:avLst/>
              </a:prstGeom>
            </p:spPr>
            <p:txBody>
              <a:bodyPr anchor="ctr" rtlCol="false" tIns="50800" lIns="50800" bIns="50800" rIns="50800"/>
              <a:lstStyle/>
              <a:p>
                <a:pPr algn="ctr" rtl="true">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DAGiouFzTfw</dc:identifier>
  <dcterms:modified xsi:type="dcterms:W3CDTF">2011-08-01T06:04:30Z</dcterms:modified>
  <cp:revision>1</cp:revision>
  <dc:title>Paralegal Training Curriculum SHAPE THE LAW MODULE 1</dc:title>
</cp:coreProperties>
</file>