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notesSlide+xml" PartName="/ppt/notesSlides/notesSlide19.xml"/>
  <Override ContentType="application/vnd.openxmlformats-officedocument.presentationml.notesSlide+xml" PartName="/ppt/notesSlides/notesSlide20.xml"/>
  <Override ContentType="application/vnd.openxmlformats-officedocument.presentationml.notesSlide+xml" PartName="/ppt/notesSlides/notesSlide21.xml"/>
  <Override ContentType="application/vnd.openxmlformats-officedocument.presentationml.notesSlide+xml" PartName="/ppt/notesSlides/notesSlide22.xml"/>
  <Override ContentType="application/vnd.openxmlformats-officedocument.presentationml.notesSlide+xml" PartName="/ppt/notesSlides/notesSlide23.xml"/>
  <Override ContentType="application/vnd.openxmlformats-officedocument.presentationml.notesSlide+xml" PartName="/ppt/notesSlides/notesSlide24.xml"/>
  <Override ContentType="application/vnd.openxmlformats-officedocument.presentationml.notesSlide+xml" PartName="/ppt/notesSlides/notesSlide25.xml"/>
  <Override ContentType="application/vnd.openxmlformats-officedocument.presentationml.notesSlide+xml" PartName="/ppt/notesSlides/notesSlide26.xml"/>
  <Override ContentType="application/vnd.openxmlformats-officedocument.presentationml.notesSlide+xml" PartName="/ppt/notesSlides/notesSlide27.xml"/>
  <Override ContentType="application/vnd.openxmlformats-officedocument.presentationml.notesSlide+xml" PartName="/ppt/notesSlides/notesSlide28.xml"/>
  <Override ContentType="application/vnd.openxmlformats-officedocument.presentationml.notesSlide+xml" PartName="/ppt/notesSlides/notesSlide29.xml"/>
  <Override ContentType="application/vnd.openxmlformats-officedocument.presentationml.notesSlide+xml" PartName="/ppt/notesSlides/notesSlide30.xml"/>
  <Override ContentType="application/vnd.openxmlformats-officedocument.presentationml.notesSlide+xml" PartName="/ppt/notesSlides/notesSlide31.xml"/>
  <Override ContentType="application/vnd.openxmlformats-officedocument.presentationml.notesSlide+xml" PartName="/ppt/notesSlides/notesSlide32.xml"/>
  <Override ContentType="application/vnd.openxmlformats-officedocument.presentationml.notesSlide+xml" PartName="/ppt/notesSlides/notesSlide33.xml"/>
  <Override ContentType="application/vnd.openxmlformats-officedocument.presentationml.notesSlide+xml" PartName="/ppt/notesSlides/notesSlide34.xml"/>
  <Override ContentType="application/vnd.openxmlformats-officedocument.presentationml.notesSlide+xml" PartName="/ppt/notesSlides/notesSlide35.xml"/>
  <Override ContentType="application/vnd.openxmlformats-officedocument.presentationml.notesSlide+xml" PartName="/ppt/notesSlides/notesSlide36.xml"/>
  <Override ContentType="application/vnd.openxmlformats-officedocument.presentationml.notesSlide+xml" PartName="/ppt/notesSlides/notesSlide37.xml"/>
  <Override ContentType="application/vnd.openxmlformats-officedocument.presentationml.notesSlide+xml" PartName="/ppt/notesSlides/notesSlide38.xml"/>
  <Override ContentType="application/vnd.openxmlformats-officedocument.presentationml.notesSlide+xml" PartName="/ppt/notesSlides/notesSlide39.xml"/>
  <Override ContentType="application/vnd.openxmlformats-officedocument.presentationml.notesSlide+xml" PartName="/ppt/notesSlides/notesSlide40.xml"/>
  <Override ContentType="application/vnd.openxmlformats-officedocument.presentationml.notesSlide+xml" PartName="/ppt/notesSlides/notesSlide41.xml"/>
  <Override ContentType="application/vnd.openxmlformats-officedocument.presentationml.notesSlide+xml" PartName="/ppt/notesSlides/notesSlide42.xml"/>
  <Override ContentType="application/vnd.openxmlformats-officedocument.presentationml.notesSlide+xml" PartName="/ppt/notesSlides/notesSlide43.xml"/>
  <Override ContentType="application/vnd.openxmlformats-officedocument.presentationml.notesSlide+xml" PartName="/ppt/notesSlides/notesSlide4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47.xml"/>
  <Override ContentType="application/vnd.openxmlformats-officedocument.presentationml.notesSlide+xml" PartName="/ppt/notesSlides/notesSlide48.xml"/>
  <Override ContentType="application/vnd.openxmlformats-officedocument.presentationml.notesSlide+xml" PartName="/ppt/notesSlides/notesSlide49.xml"/>
  <Override ContentType="application/vnd.openxmlformats-officedocument.presentationml.notesSlide+xml" PartName="/ppt/notesSlides/notesSlide50.xml"/>
  <Override ContentType="application/vnd.openxmlformats-officedocument.presentationml.notesSlide+xml" PartName="/ppt/notesSlides/notesSlide51.xml"/>
  <Override ContentType="application/vnd.openxmlformats-officedocument.presentationml.notesSlide+xml" PartName="/ppt/notesSlides/notesSlide52.xml"/>
  <Override ContentType="application/vnd.openxmlformats-officedocument.presentationml.notesSlide+xml" PartName="/ppt/notesSlides/notesSlide53.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0.xml"/>
  <Override ContentType="application/vnd.openxmlformats-officedocument.presentationml.slide+xml" PartName="/ppt/slides/slide31.xml"/>
  <Override ContentType="application/vnd.openxmlformats-officedocument.presentationml.slide+xml" PartName="/ppt/slides/slide32.xml"/>
  <Override ContentType="application/vnd.openxmlformats-officedocument.presentationml.slide+xml" PartName="/ppt/slides/slide33.xml"/>
  <Override ContentType="application/vnd.openxmlformats-officedocument.presentationml.slide+xml" PartName="/ppt/slides/slide34.xml"/>
  <Override ContentType="application/vnd.openxmlformats-officedocument.presentationml.slide+xml" PartName="/ppt/slides/slide35.xml"/>
  <Override ContentType="application/vnd.openxmlformats-officedocument.presentationml.slide+xml" PartName="/ppt/slides/slide36.xml"/>
  <Override ContentType="application/vnd.openxmlformats-officedocument.presentationml.slide+xml" PartName="/ppt/slides/slide37.xml"/>
  <Override ContentType="application/vnd.openxmlformats-officedocument.presentationml.slide+xml" PartName="/ppt/slides/slide38.xml"/>
  <Override ContentType="application/vnd.openxmlformats-officedocument.presentationml.slide+xml" PartName="/ppt/slides/slide39.xml"/>
  <Override ContentType="application/vnd.openxmlformats-officedocument.presentationml.slide+xml" PartName="/ppt/slides/slide40.xml"/>
  <Override ContentType="application/vnd.openxmlformats-officedocument.presentationml.slide+xml" PartName="/ppt/slides/slide41.xml"/>
  <Override ContentType="application/vnd.openxmlformats-officedocument.presentationml.slide+xml" PartName="/ppt/slides/slide42.xml"/>
  <Override ContentType="application/vnd.openxmlformats-officedocument.presentationml.slide+xml" PartName="/ppt/slides/slide43.xml"/>
  <Override ContentType="application/vnd.openxmlformats-officedocument.presentationml.slide+xml" PartName="/ppt/slides/slide44.xml"/>
  <Override ContentType="application/vnd.openxmlformats-officedocument.presentationml.slide+xml" PartName="/ppt/slides/slide45.xml"/>
  <Override ContentType="application/vnd.openxmlformats-officedocument.presentationml.slide+xml" PartName="/ppt/slides/slide46.xml"/>
  <Override ContentType="application/vnd.openxmlformats-officedocument.presentationml.slide+xml" PartName="/ppt/slides/slide47.xml"/>
  <Override ContentType="application/vnd.openxmlformats-officedocument.presentationml.slide+xml" PartName="/ppt/slides/slide48.xml"/>
  <Override ContentType="application/vnd.openxmlformats-officedocument.presentationml.slide+xml" PartName="/ppt/slides/slide49.xml"/>
  <Override ContentType="application/vnd.openxmlformats-officedocument.presentationml.slide+xml" PartName="/ppt/slides/slide50.xml"/>
  <Override ContentType="application/vnd.openxmlformats-officedocument.presentationml.slide+xml" PartName="/ppt/slides/slide51.xml"/>
  <Override ContentType="application/vnd.openxmlformats-officedocument.presentationml.slide+xml" PartName="/ppt/slides/slide52.xml"/>
  <Override ContentType="application/vnd.openxmlformats-officedocument.presentationml.slide+xml" PartName="/ppt/slides/slide53.xml"/>
  <Override ContentType="application/vnd.openxmlformats-officedocument.presentationml.slide+xml" PartName="/ppt/slides/slide54.xml"/>
  <Override ContentType="application/vnd.openxmlformats-officedocument.presentationml.slide+xml" PartName="/ppt/slides/slide55.xml"/>
  <Override ContentType="application/vnd.openxmlformats-officedocument.presentationml.slide+xml" PartName="/ppt/slides/slide56.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notesMasterIdLst>
    <p:notesMasterId r:id="rId64"/>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 id="308" r:id="rId58"/>
    <p:sldId id="309" r:id="rId59"/>
    <p:sldId id="310" r:id="rId60"/>
    <p:sldId id="311" r:id="rId61"/>
  </p:sldIdLst>
  <p:sldSz cx="18288000" cy="10287000"/>
  <p:notesSz cx="6858000" cy="9144000"/>
  <p:embeddedFontLst>
    <p:embeddedFont>
      <p:font typeface="Arial Nova Condensed Bold" charset="1" panose="020B0806020202020204"/>
      <p:regular r:id="rId62"/>
    </p:embeddedFont>
    <p:embeddedFont>
      <p:font typeface="Arial Nova Condensed" charset="1" panose="020B0506020202020204"/>
      <p:regular r:id="rId63"/>
    </p:embeddedFont>
    <p:embeddedFont>
      <p:font typeface="Arial Nova Condensed Italics" charset="1" panose="020B0506020202090204"/>
      <p:regular r:id="rId7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00" Target="notesSlides/notesSlide34.xml" Type="http://schemas.openxmlformats.org/officeDocument/2006/relationships/notesSlide"/><Relationship Id="rId101" Target="notesSlides/notesSlide35.xml" Type="http://schemas.openxmlformats.org/officeDocument/2006/relationships/notesSlide"/><Relationship Id="rId102" Target="notesSlides/notesSlide36.xml" Type="http://schemas.openxmlformats.org/officeDocument/2006/relationships/notesSlide"/><Relationship Id="rId103" Target="notesSlides/notesSlide37.xml" Type="http://schemas.openxmlformats.org/officeDocument/2006/relationships/notesSlide"/><Relationship Id="rId104" Target="notesSlides/notesSlide38.xml" Type="http://schemas.openxmlformats.org/officeDocument/2006/relationships/notesSlide"/><Relationship Id="rId105" Target="notesSlides/notesSlide39.xml" Type="http://schemas.openxmlformats.org/officeDocument/2006/relationships/notesSlide"/><Relationship Id="rId106" Target="notesSlides/notesSlide40.xml" Type="http://schemas.openxmlformats.org/officeDocument/2006/relationships/notesSlide"/><Relationship Id="rId107" Target="notesSlides/notesSlide41.xml" Type="http://schemas.openxmlformats.org/officeDocument/2006/relationships/notesSlide"/><Relationship Id="rId108" Target="notesSlides/notesSlide42.xml" Type="http://schemas.openxmlformats.org/officeDocument/2006/relationships/notesSlide"/><Relationship Id="rId109" Target="notesSlides/notesSlide43.xml" Type="http://schemas.openxmlformats.org/officeDocument/2006/relationships/notesSlide"/><Relationship Id="rId11" Target="slides/slide6.xml" Type="http://schemas.openxmlformats.org/officeDocument/2006/relationships/slide"/><Relationship Id="rId110" Target="notesSlides/notesSlide44.xml" Type="http://schemas.openxmlformats.org/officeDocument/2006/relationships/notesSlide"/><Relationship Id="rId111" Target="notesSlides/notesSlide45.xml" Type="http://schemas.openxmlformats.org/officeDocument/2006/relationships/notesSlide"/><Relationship Id="rId112" Target="notesSlides/notesSlide46.xml" Type="http://schemas.openxmlformats.org/officeDocument/2006/relationships/notesSlide"/><Relationship Id="rId113" Target="notesSlides/notesSlide47.xml" Type="http://schemas.openxmlformats.org/officeDocument/2006/relationships/notesSlide"/><Relationship Id="rId114" Target="notesSlides/notesSlide48.xml" Type="http://schemas.openxmlformats.org/officeDocument/2006/relationships/notesSlide"/><Relationship Id="rId115" Target="notesSlides/notesSlide49.xml" Type="http://schemas.openxmlformats.org/officeDocument/2006/relationships/notesSlide"/><Relationship Id="rId116" Target="notesSlides/notesSlide50.xml" Type="http://schemas.openxmlformats.org/officeDocument/2006/relationships/notesSlide"/><Relationship Id="rId117" Target="notesSlides/notesSlide51.xml" Type="http://schemas.openxmlformats.org/officeDocument/2006/relationships/notesSlide"/><Relationship Id="rId118" Target="notesSlides/notesSlide52.xml" Type="http://schemas.openxmlformats.org/officeDocument/2006/relationships/notesSlide"/><Relationship Id="rId119" Target="notesSlides/notesSlide53.xml" Type="http://schemas.openxmlformats.org/officeDocument/2006/relationships/note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slides/slide13.xml" Type="http://schemas.openxmlformats.org/officeDocument/2006/relationships/slide"/><Relationship Id="rId19" Target="slides/slide14.xml" Type="http://schemas.openxmlformats.org/officeDocument/2006/relationships/slide"/><Relationship Id="rId2" Target="presProps.xml" Type="http://schemas.openxmlformats.org/officeDocument/2006/relationships/presProps"/><Relationship Id="rId20" Target="slides/slide15.xml" Type="http://schemas.openxmlformats.org/officeDocument/2006/relationships/slide"/><Relationship Id="rId21" Target="slides/slide16.xml" Type="http://schemas.openxmlformats.org/officeDocument/2006/relationships/slide"/><Relationship Id="rId22" Target="slides/slide17.xml" Type="http://schemas.openxmlformats.org/officeDocument/2006/relationships/slide"/><Relationship Id="rId23" Target="slides/slide18.xml" Type="http://schemas.openxmlformats.org/officeDocument/2006/relationships/slide"/><Relationship Id="rId24" Target="slides/slide19.xml" Type="http://schemas.openxmlformats.org/officeDocument/2006/relationships/slide"/><Relationship Id="rId25" Target="slides/slide20.xml" Type="http://schemas.openxmlformats.org/officeDocument/2006/relationships/slide"/><Relationship Id="rId26" Target="slides/slide21.xml" Type="http://schemas.openxmlformats.org/officeDocument/2006/relationships/slide"/><Relationship Id="rId27" Target="slides/slide22.xml" Type="http://schemas.openxmlformats.org/officeDocument/2006/relationships/slide"/><Relationship Id="rId28" Target="slides/slide23.xml" Type="http://schemas.openxmlformats.org/officeDocument/2006/relationships/slide"/><Relationship Id="rId29" Target="slides/slide24.xml" Type="http://schemas.openxmlformats.org/officeDocument/2006/relationships/slide"/><Relationship Id="rId3" Target="viewProps.xml" Type="http://schemas.openxmlformats.org/officeDocument/2006/relationships/viewProps"/><Relationship Id="rId30" Target="slides/slide25.xml" Type="http://schemas.openxmlformats.org/officeDocument/2006/relationships/slide"/><Relationship Id="rId31" Target="slides/slide26.xml" Type="http://schemas.openxmlformats.org/officeDocument/2006/relationships/slide"/><Relationship Id="rId32" Target="slides/slide27.xml" Type="http://schemas.openxmlformats.org/officeDocument/2006/relationships/slide"/><Relationship Id="rId33" Target="slides/slide28.xml" Type="http://schemas.openxmlformats.org/officeDocument/2006/relationships/slide"/><Relationship Id="rId34" Target="slides/slide29.xml" Type="http://schemas.openxmlformats.org/officeDocument/2006/relationships/slide"/><Relationship Id="rId35" Target="slides/slide30.xml" Type="http://schemas.openxmlformats.org/officeDocument/2006/relationships/slide"/><Relationship Id="rId36" Target="slides/slide31.xml" Type="http://schemas.openxmlformats.org/officeDocument/2006/relationships/slide"/><Relationship Id="rId37" Target="slides/slide32.xml" Type="http://schemas.openxmlformats.org/officeDocument/2006/relationships/slide"/><Relationship Id="rId38" Target="slides/slide33.xml" Type="http://schemas.openxmlformats.org/officeDocument/2006/relationships/slide"/><Relationship Id="rId39" Target="slides/slide34.xml" Type="http://schemas.openxmlformats.org/officeDocument/2006/relationships/slide"/><Relationship Id="rId4" Target="theme/theme1.xml" Type="http://schemas.openxmlformats.org/officeDocument/2006/relationships/theme"/><Relationship Id="rId40" Target="slides/slide35.xml" Type="http://schemas.openxmlformats.org/officeDocument/2006/relationships/slide"/><Relationship Id="rId41" Target="slides/slide36.xml" Type="http://schemas.openxmlformats.org/officeDocument/2006/relationships/slide"/><Relationship Id="rId42" Target="slides/slide37.xml" Type="http://schemas.openxmlformats.org/officeDocument/2006/relationships/slide"/><Relationship Id="rId43" Target="slides/slide38.xml" Type="http://schemas.openxmlformats.org/officeDocument/2006/relationships/slide"/><Relationship Id="rId44" Target="slides/slide39.xml" Type="http://schemas.openxmlformats.org/officeDocument/2006/relationships/slide"/><Relationship Id="rId45" Target="slides/slide40.xml" Type="http://schemas.openxmlformats.org/officeDocument/2006/relationships/slide"/><Relationship Id="rId46" Target="slides/slide41.xml" Type="http://schemas.openxmlformats.org/officeDocument/2006/relationships/slide"/><Relationship Id="rId47" Target="slides/slide42.xml" Type="http://schemas.openxmlformats.org/officeDocument/2006/relationships/slide"/><Relationship Id="rId48" Target="slides/slide43.xml" Type="http://schemas.openxmlformats.org/officeDocument/2006/relationships/slide"/><Relationship Id="rId49" Target="slides/slide44.xml" Type="http://schemas.openxmlformats.org/officeDocument/2006/relationships/slide"/><Relationship Id="rId5" Target="tableStyles.xml" Type="http://schemas.openxmlformats.org/officeDocument/2006/relationships/tableStyles"/><Relationship Id="rId50" Target="slides/slide45.xml" Type="http://schemas.openxmlformats.org/officeDocument/2006/relationships/slide"/><Relationship Id="rId51" Target="slides/slide46.xml" Type="http://schemas.openxmlformats.org/officeDocument/2006/relationships/slide"/><Relationship Id="rId52" Target="slides/slide47.xml" Type="http://schemas.openxmlformats.org/officeDocument/2006/relationships/slide"/><Relationship Id="rId53" Target="slides/slide48.xml" Type="http://schemas.openxmlformats.org/officeDocument/2006/relationships/slide"/><Relationship Id="rId54" Target="slides/slide49.xml" Type="http://schemas.openxmlformats.org/officeDocument/2006/relationships/slide"/><Relationship Id="rId55" Target="slides/slide50.xml" Type="http://schemas.openxmlformats.org/officeDocument/2006/relationships/slide"/><Relationship Id="rId56" Target="slides/slide51.xml" Type="http://schemas.openxmlformats.org/officeDocument/2006/relationships/slide"/><Relationship Id="rId57" Target="slides/slide52.xml" Type="http://schemas.openxmlformats.org/officeDocument/2006/relationships/slide"/><Relationship Id="rId58" Target="slides/slide53.xml" Type="http://schemas.openxmlformats.org/officeDocument/2006/relationships/slide"/><Relationship Id="rId59" Target="slides/slide54.xml" Type="http://schemas.openxmlformats.org/officeDocument/2006/relationships/slide"/><Relationship Id="rId6" Target="slides/slide1.xml" Type="http://schemas.openxmlformats.org/officeDocument/2006/relationships/slide"/><Relationship Id="rId60" Target="slides/slide55.xml" Type="http://schemas.openxmlformats.org/officeDocument/2006/relationships/slide"/><Relationship Id="rId61" Target="slides/slide56.xml" Type="http://schemas.openxmlformats.org/officeDocument/2006/relationships/slide"/><Relationship Id="rId62" Target="fonts/font62.fntdata" Type="http://schemas.openxmlformats.org/officeDocument/2006/relationships/font"/><Relationship Id="rId63" Target="fonts/font63.fntdata" Type="http://schemas.openxmlformats.org/officeDocument/2006/relationships/font"/><Relationship Id="rId64" Target="notesMasters/notesMaster1.xml" Type="http://schemas.openxmlformats.org/officeDocument/2006/relationships/notesMaster"/><Relationship Id="rId65" Target="theme/theme2.xml" Type="http://schemas.openxmlformats.org/officeDocument/2006/relationships/theme"/><Relationship Id="rId66" Target="notesSlides/notesSlide1.xml" Type="http://schemas.openxmlformats.org/officeDocument/2006/relationships/notesSlide"/><Relationship Id="rId67" Target="notesSlides/notesSlide2.xml" Type="http://schemas.openxmlformats.org/officeDocument/2006/relationships/notesSlide"/><Relationship Id="rId68" Target="notesSlides/notesSlide3.xml" Type="http://schemas.openxmlformats.org/officeDocument/2006/relationships/notesSlide"/><Relationship Id="rId69" Target="notesSlides/notesSlide4.xml" Type="http://schemas.openxmlformats.org/officeDocument/2006/relationships/notesSlide"/><Relationship Id="rId7" Target="slides/slide2.xml" Type="http://schemas.openxmlformats.org/officeDocument/2006/relationships/slide"/><Relationship Id="rId70" Target="notesSlides/notesSlide5.xml" Type="http://schemas.openxmlformats.org/officeDocument/2006/relationships/notesSlide"/><Relationship Id="rId71" Target="notesSlides/notesSlide6.xml" Type="http://schemas.openxmlformats.org/officeDocument/2006/relationships/notesSlide"/><Relationship Id="rId72" Target="notesSlides/notesSlide7.xml" Type="http://schemas.openxmlformats.org/officeDocument/2006/relationships/notesSlide"/><Relationship Id="rId73" Target="notesSlides/notesSlide8.xml" Type="http://schemas.openxmlformats.org/officeDocument/2006/relationships/notesSlide"/><Relationship Id="rId74" Target="notesSlides/notesSlide9.xml" Type="http://schemas.openxmlformats.org/officeDocument/2006/relationships/notesSlide"/><Relationship Id="rId75" Target="notesSlides/notesSlide10.xml" Type="http://schemas.openxmlformats.org/officeDocument/2006/relationships/notesSlide"/><Relationship Id="rId76" Target="notesSlides/notesSlide11.xml" Type="http://schemas.openxmlformats.org/officeDocument/2006/relationships/notesSlide"/><Relationship Id="rId77" Target="notesSlides/notesSlide12.xml" Type="http://schemas.openxmlformats.org/officeDocument/2006/relationships/notesSlide"/><Relationship Id="rId78" Target="notesSlides/notesSlide13.xml" Type="http://schemas.openxmlformats.org/officeDocument/2006/relationships/notesSlide"/><Relationship Id="rId79" Target="fonts/font79.fntdata" Type="http://schemas.openxmlformats.org/officeDocument/2006/relationships/font"/><Relationship Id="rId8" Target="slides/slide3.xml" Type="http://schemas.openxmlformats.org/officeDocument/2006/relationships/slide"/><Relationship Id="rId80" Target="notesSlides/notesSlide14.xml" Type="http://schemas.openxmlformats.org/officeDocument/2006/relationships/notesSlide"/><Relationship Id="rId81" Target="notesSlides/notesSlide15.xml" Type="http://schemas.openxmlformats.org/officeDocument/2006/relationships/notesSlide"/><Relationship Id="rId82" Target="notesSlides/notesSlide16.xml" Type="http://schemas.openxmlformats.org/officeDocument/2006/relationships/notesSlide"/><Relationship Id="rId83" Target="notesSlides/notesSlide17.xml" Type="http://schemas.openxmlformats.org/officeDocument/2006/relationships/notesSlide"/><Relationship Id="rId84" Target="notesSlides/notesSlide18.xml" Type="http://schemas.openxmlformats.org/officeDocument/2006/relationships/notesSlide"/><Relationship Id="rId85" Target="notesSlides/notesSlide19.xml" Type="http://schemas.openxmlformats.org/officeDocument/2006/relationships/notesSlide"/><Relationship Id="rId86" Target="notesSlides/notesSlide20.xml" Type="http://schemas.openxmlformats.org/officeDocument/2006/relationships/notesSlide"/><Relationship Id="rId87" Target="notesSlides/notesSlide21.xml" Type="http://schemas.openxmlformats.org/officeDocument/2006/relationships/notesSlide"/><Relationship Id="rId88" Target="notesSlides/notesSlide22.xml" Type="http://schemas.openxmlformats.org/officeDocument/2006/relationships/notesSlide"/><Relationship Id="rId89" Target="notesSlides/notesSlide23.xml" Type="http://schemas.openxmlformats.org/officeDocument/2006/relationships/notesSlide"/><Relationship Id="rId9" Target="slides/slide4.xml" Type="http://schemas.openxmlformats.org/officeDocument/2006/relationships/slide"/><Relationship Id="rId90" Target="notesSlides/notesSlide24.xml" Type="http://schemas.openxmlformats.org/officeDocument/2006/relationships/notesSlide"/><Relationship Id="rId91" Target="notesSlides/notesSlide25.xml" Type="http://schemas.openxmlformats.org/officeDocument/2006/relationships/notesSlide"/><Relationship Id="rId92" Target="notesSlides/notesSlide26.xml" Type="http://schemas.openxmlformats.org/officeDocument/2006/relationships/notesSlide"/><Relationship Id="rId93" Target="notesSlides/notesSlide27.xml" Type="http://schemas.openxmlformats.org/officeDocument/2006/relationships/notesSlide"/><Relationship Id="rId94" Target="notesSlides/notesSlide28.xml" Type="http://schemas.openxmlformats.org/officeDocument/2006/relationships/notesSlide"/><Relationship Id="rId95" Target="notesSlides/notesSlide29.xml" Type="http://schemas.openxmlformats.org/officeDocument/2006/relationships/notesSlide"/><Relationship Id="rId96" Target="notesSlides/notesSlide30.xml" Type="http://schemas.openxmlformats.org/officeDocument/2006/relationships/notesSlide"/><Relationship Id="rId97" Target="notesSlides/notesSlide31.xml" Type="http://schemas.openxmlformats.org/officeDocument/2006/relationships/notesSlide"/><Relationship Id="rId98" Target="notesSlides/notesSlide32.xml" Type="http://schemas.openxmlformats.org/officeDocument/2006/relationships/notesSlide"/><Relationship Id="rId99" Target="notesSlides/notesSlide33.xml" Type="http://schemas.openxmlformats.org/officeDocument/2006/relationships/notesSlide"/></Relationships>
</file>

<file path=ppt/notesMasters/_rels/notesMaster1.xml.rels><?xml version="1.0" encoding="UTF-8" standalone="yes"?><Relationships xmlns="http://schemas.openxmlformats.org/package/2006/relationships"><Relationship Id="rId1" Target="../theme/theme2.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1.7.2013</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xml" Type="http://schemas.openxmlformats.org/officeDocument/2006/relationships/slide"/></Relationships>
</file>

<file path=ppt/notesSlides/_rels/notesSlide10.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2.xml" Type="http://schemas.openxmlformats.org/officeDocument/2006/relationships/slide"/></Relationships>
</file>

<file path=ppt/notesSlides/_rels/notesSlide1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3.xml" Type="http://schemas.openxmlformats.org/officeDocument/2006/relationships/slide"/></Relationships>
</file>

<file path=ppt/notesSlides/_rels/notesSlide1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4.xml" Type="http://schemas.openxmlformats.org/officeDocument/2006/relationships/slide"/></Relationships>
</file>

<file path=ppt/notesSlides/_rels/notesSlide1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5.xml" Type="http://schemas.openxmlformats.org/officeDocument/2006/relationships/slide"/></Relationships>
</file>

<file path=ppt/notesSlides/_rels/notesSlide1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6.xml" Type="http://schemas.openxmlformats.org/officeDocument/2006/relationships/slide"/></Relationships>
</file>

<file path=ppt/notesSlides/_rels/notesSlide1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7.xml" Type="http://schemas.openxmlformats.org/officeDocument/2006/relationships/slide"/></Relationships>
</file>

<file path=ppt/notesSlides/_rels/notesSlide1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8.xml" Type="http://schemas.openxmlformats.org/officeDocument/2006/relationships/slide"/></Relationships>
</file>

<file path=ppt/notesSlides/_rels/notesSlide1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9.xml" Type="http://schemas.openxmlformats.org/officeDocument/2006/relationships/slide"/></Relationships>
</file>

<file path=ppt/notesSlides/_rels/notesSlide18.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0.xml" Type="http://schemas.openxmlformats.org/officeDocument/2006/relationships/slide"/></Relationships>
</file>

<file path=ppt/notesSlides/_rels/notesSlide19.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1.xml" Type="http://schemas.openxmlformats.org/officeDocument/2006/relationships/slide"/></Relationships>
</file>

<file path=ppt/notesSlides/_rels/notesSlide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xml" Type="http://schemas.openxmlformats.org/officeDocument/2006/relationships/slide"/></Relationships>
</file>

<file path=ppt/notesSlides/_rels/notesSlide20.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2.xml" Type="http://schemas.openxmlformats.org/officeDocument/2006/relationships/slide"/></Relationships>
</file>

<file path=ppt/notesSlides/_rels/notesSlide2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3.xml" Type="http://schemas.openxmlformats.org/officeDocument/2006/relationships/slide"/></Relationships>
</file>

<file path=ppt/notesSlides/_rels/notesSlide2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4.xml" Type="http://schemas.openxmlformats.org/officeDocument/2006/relationships/slide"/></Relationships>
</file>

<file path=ppt/notesSlides/_rels/notesSlide2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5.xml" Type="http://schemas.openxmlformats.org/officeDocument/2006/relationships/slide"/></Relationships>
</file>

<file path=ppt/notesSlides/_rels/notesSlide2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6.xml" Type="http://schemas.openxmlformats.org/officeDocument/2006/relationships/slide"/></Relationships>
</file>

<file path=ppt/notesSlides/_rels/notesSlide2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7.xml" Type="http://schemas.openxmlformats.org/officeDocument/2006/relationships/slide"/></Relationships>
</file>

<file path=ppt/notesSlides/_rels/notesSlide2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8.xml" Type="http://schemas.openxmlformats.org/officeDocument/2006/relationships/slide"/></Relationships>
</file>

<file path=ppt/notesSlides/_rels/notesSlide2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9.xml" Type="http://schemas.openxmlformats.org/officeDocument/2006/relationships/slide"/></Relationships>
</file>

<file path=ppt/notesSlides/_rels/notesSlide28.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0.xml" Type="http://schemas.openxmlformats.org/officeDocument/2006/relationships/slide"/></Relationships>
</file>

<file path=ppt/notesSlides/_rels/notesSlide29.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1.xml" Type="http://schemas.openxmlformats.org/officeDocument/2006/relationships/slide"/></Relationships>
</file>

<file path=ppt/notesSlides/_rels/notesSlide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5.xml" Type="http://schemas.openxmlformats.org/officeDocument/2006/relationships/slide"/></Relationships>
</file>

<file path=ppt/notesSlides/_rels/notesSlide30.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2.xml" Type="http://schemas.openxmlformats.org/officeDocument/2006/relationships/slide"/></Relationships>
</file>

<file path=ppt/notesSlides/_rels/notesSlide3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3.xml" Type="http://schemas.openxmlformats.org/officeDocument/2006/relationships/slide"/></Relationships>
</file>

<file path=ppt/notesSlides/_rels/notesSlide3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4.xml" Type="http://schemas.openxmlformats.org/officeDocument/2006/relationships/slide"/></Relationships>
</file>

<file path=ppt/notesSlides/_rels/notesSlide3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5.xml" Type="http://schemas.openxmlformats.org/officeDocument/2006/relationships/slide"/></Relationships>
</file>

<file path=ppt/notesSlides/_rels/notesSlide3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6.xml" Type="http://schemas.openxmlformats.org/officeDocument/2006/relationships/slide"/></Relationships>
</file>

<file path=ppt/notesSlides/_rels/notesSlide3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7.xml" Type="http://schemas.openxmlformats.org/officeDocument/2006/relationships/slide"/></Relationships>
</file>

<file path=ppt/notesSlides/_rels/notesSlide3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8.xml" Type="http://schemas.openxmlformats.org/officeDocument/2006/relationships/slide"/></Relationships>
</file>

<file path=ppt/notesSlides/_rels/notesSlide3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9.xml" Type="http://schemas.openxmlformats.org/officeDocument/2006/relationships/slide"/></Relationships>
</file>

<file path=ppt/notesSlides/_rels/notesSlide38.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0.xml" Type="http://schemas.openxmlformats.org/officeDocument/2006/relationships/slide"/></Relationships>
</file>

<file path=ppt/notesSlides/_rels/notesSlide39.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1.xml" Type="http://schemas.openxmlformats.org/officeDocument/2006/relationships/slide"/></Relationships>
</file>

<file path=ppt/notesSlides/_rels/notesSlide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6.xml" Type="http://schemas.openxmlformats.org/officeDocument/2006/relationships/slide"/></Relationships>
</file>

<file path=ppt/notesSlides/_rels/notesSlide40.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2.xml" Type="http://schemas.openxmlformats.org/officeDocument/2006/relationships/slide"/></Relationships>
</file>

<file path=ppt/notesSlides/_rels/notesSlide4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3.xml" Type="http://schemas.openxmlformats.org/officeDocument/2006/relationships/slide"/></Relationships>
</file>

<file path=ppt/notesSlides/_rels/notesSlide4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4.xml" Type="http://schemas.openxmlformats.org/officeDocument/2006/relationships/slide"/></Relationships>
</file>

<file path=ppt/notesSlides/_rels/notesSlide4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5.xml" Type="http://schemas.openxmlformats.org/officeDocument/2006/relationships/slide"/></Relationships>
</file>

<file path=ppt/notesSlides/_rels/notesSlide4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6.xml" Type="http://schemas.openxmlformats.org/officeDocument/2006/relationships/slide"/></Relationships>
</file>

<file path=ppt/notesSlides/_rels/notesSlide4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7.xml" Type="http://schemas.openxmlformats.org/officeDocument/2006/relationships/slide"/></Relationships>
</file>

<file path=ppt/notesSlides/_rels/notesSlide4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8.xml" Type="http://schemas.openxmlformats.org/officeDocument/2006/relationships/slide"/></Relationships>
</file>

<file path=ppt/notesSlides/_rels/notesSlide4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9.xml" Type="http://schemas.openxmlformats.org/officeDocument/2006/relationships/slide"/></Relationships>
</file>

<file path=ppt/notesSlides/_rels/notesSlide48.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50.xml" Type="http://schemas.openxmlformats.org/officeDocument/2006/relationships/slide"/></Relationships>
</file>

<file path=ppt/notesSlides/_rels/notesSlide49.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51.xml" Type="http://schemas.openxmlformats.org/officeDocument/2006/relationships/slide"/></Relationships>
</file>

<file path=ppt/notesSlides/_rels/notesSlide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7.xml" Type="http://schemas.openxmlformats.org/officeDocument/2006/relationships/slide"/></Relationships>
</file>

<file path=ppt/notesSlides/_rels/notesSlide50.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52.xml" Type="http://schemas.openxmlformats.org/officeDocument/2006/relationships/slide"/></Relationships>
</file>

<file path=ppt/notesSlides/_rels/notesSlide5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53.xml" Type="http://schemas.openxmlformats.org/officeDocument/2006/relationships/slide"/></Relationships>
</file>

<file path=ppt/notesSlides/_rels/notesSlide5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54.xml" Type="http://schemas.openxmlformats.org/officeDocument/2006/relationships/slide"/></Relationships>
</file>

<file path=ppt/notesSlides/_rels/notesSlide5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55.xml" Type="http://schemas.openxmlformats.org/officeDocument/2006/relationships/slide"/></Relationships>
</file>

<file path=ppt/notesSlides/_rels/notesSlide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8.xml" Type="http://schemas.openxmlformats.org/officeDocument/2006/relationships/slide"/></Relationships>
</file>

<file path=ppt/notesSlides/_rels/notesSlide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9.xml" Type="http://schemas.openxmlformats.org/officeDocument/2006/relationships/slide"/></Relationships>
</file>

<file path=ppt/notesSlides/_rels/notesSlide8.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0.xml" Type="http://schemas.openxmlformats.org/officeDocument/2006/relationships/slide"/></Relationships>
</file>

<file path=ppt/notesSlides/_rels/notesSlide9.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1.xml" Type="http://schemas.openxmlformats.org/officeDocument/2006/relationships/slide"/></Relationships>
</file>

<file path=ppt/notesSlides/notesSlide1.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0.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1.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13</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2.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14</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3.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Note to facilitator : Open the annex tool “Legal incident report”</a:t>
            </a:r>
          </a:p>
          <a:p>
            <a:r>
              <a:rPr lang="en-US"/>
              <a:t>And look at it together with participant. </a:t>
            </a:r>
          </a:p>
          <a:p>
            <a:r>
              <a:rPr lang="en-US"/>
              <a:t/>
            </a:r>
          </a:p>
          <a:p>
            <a:r>
              <a:rPr lang="en-US"/>
              <a:t>Scenario : Recently due to repeated flood and new IDPs coming, the land cultivated have increased and are now taking the space for the cattle road, which does not allow the cattle to go to the river for drinking. Therefore some herder have still used the old path to take the animal to drink and destroyed some cultivation.</a:t>
            </a:r>
          </a:p>
          <a:p>
            <a:r>
              <a:rPr lang="en-US"/>
              <a:t>This has started a conflict between the 2 groups, with intense disputes, some violence and people were injured and some household who received threat to their life had to flee their homes. </a:t>
            </a:r>
          </a:p>
          <a:p>
            <a:r>
              <a:rPr lang="en-US"/>
              <a:t/>
            </a:r>
          </a:p>
          <a:p>
            <a:r>
              <a:rPr lang="en-US"/>
              <a:t>Ask the participants to read the scenario and fill in the incidents reports. </a:t>
            </a:r>
          </a:p>
          <a:p>
            <a:r>
              <a:rPr lang="en-US"/>
              <a:t>15</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4.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16</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5.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17</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6.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Objective : Explain that you will explore the differences between legal frameworks and practices, emphasizing the importance of legal monitoring. Begin by briefly explaining the difference between legal frameworks (laws, regulations) and legal practice (how laws are implemented). Discuss common scenarios where there’s a gap, such as child protection laws not being fully enforced</a:t>
            </a:r>
          </a:p>
          <a:p>
            <a:r>
              <a:rPr lang="en-US"/>
              <a:t> </a:t>
            </a:r>
          </a:p>
          <a:p>
            <a:r>
              <a:rPr lang="en-US"/>
              <a:t>Provide the participants with :</a:t>
            </a:r>
          </a:p>
          <a:p>
            <a:r>
              <a:rPr lang="en-US"/>
              <a:t>The legal monitoring form </a:t>
            </a:r>
          </a:p>
          <a:p>
            <a:r>
              <a:rPr lang="en-US"/>
              <a:t>Case study 1 : A 15 year old girl has been raped by someone in the community. The case has come to the local leader. Together with religious leader they are holding a process where family of the victim and the perpetrator are invited. They are asking the perpetrator to provide the dot to the family and marry the girl.</a:t>
            </a:r>
          </a:p>
          <a:p>
            <a:r>
              <a:rPr lang="en-US"/>
              <a:t>Case study 2 : A widow and her 3 children have been asked to give back the land they were cultivating with the husband to the family of the husband </a:t>
            </a:r>
          </a:p>
          <a:p>
            <a:r>
              <a:rPr lang="en-US"/>
              <a:t>Case study 3 : A child who was formerly recruited by armed group has returned to his village. While is family is happy to welcome him, some community members are worried and say he has committed crimes against them. A trial is taking place in from of the elders of the village where it is asked of him to leave the village. Some other wish to send him to police station to be arrested. </a:t>
            </a:r>
          </a:p>
          <a:p>
            <a:r>
              <a:rPr lang="en-US"/>
              <a:t> </a:t>
            </a:r>
          </a:p>
          <a:p>
            <a:r>
              <a:rPr lang="en-US"/>
              <a:t>Instructions:</a:t>
            </a:r>
          </a:p>
          <a:p>
            <a:r>
              <a:rPr lang="en-US"/>
              <a:t>Divide participants into small groups and give them a brief case study where the legal framework doesn’t match the practice. </a:t>
            </a:r>
          </a:p>
          <a:p>
            <a:r>
              <a:rPr lang="en-US"/>
              <a:t>Each group identifies the gap and discusses solutions to improve legal monitoring and ensure laws are followed effectively. </a:t>
            </a:r>
          </a:p>
          <a:p>
            <a:r>
              <a:rPr lang="en-US"/>
              <a:t>After 10 minutes, invite groups to share their findings and solutions. </a:t>
            </a:r>
          </a:p>
          <a:p>
            <a:r>
              <a:rPr lang="en-US"/>
              <a:t>Conclude by highlighting the critical role of monitoring in bridging the gap between law and practice.</a:t>
            </a:r>
          </a:p>
          <a:p>
            <a:r>
              <a:rPr lang="en-US"/>
              <a:t/>
            </a:r>
          </a:p>
          <a:p>
            <a:r>
              <a:rPr lang="en-US"/>
              <a:t>18</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7.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Challenges in monitoring</a:t>
            </a:r>
          </a:p>
          <a:p>
            <a:r>
              <a:rPr lang="en-US"/>
              <a:t>It is difficult to anticipate what to monitor, but common areas include:</a:t>
            </a:r>
          </a:p>
          <a:p>
            <a:r>
              <a:rPr lang="en-US"/>
              <a:t>Are the required documents in line with the applicable framework, rules, or norms?</a:t>
            </a:r>
          </a:p>
          <a:p>
            <a:r>
              <a:rPr lang="en-US"/>
              <a:t>Are the fees consistent with the regulations?</a:t>
            </a:r>
          </a:p>
          <a:p>
            <a:r>
              <a:rPr lang="en-US"/>
              <a:t>Are the penalties fair and compliant with the rules?</a:t>
            </a:r>
          </a:p>
          <a:p>
            <a:r>
              <a:rPr lang="en-US"/>
              <a:t>Are bribes being demanded by interlocutors?</a:t>
            </a:r>
          </a:p>
          <a:p>
            <a:r>
              <a:rPr lang="en-US"/>
              <a:t>Are specific groups being discriminated against when accessing services?</a:t>
            </a:r>
          </a:p>
          <a:p>
            <a:r>
              <a:rPr lang="en-US"/>
              <a:t/>
            </a:r>
          </a:p>
          <a:p>
            <a:r>
              <a:rPr lang="en-US"/>
              <a:t>19</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8.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Use the exercice template and 2 examples shared in the hand out and read them to the participants. </a:t>
            </a:r>
          </a:p>
          <a:p>
            <a:r>
              <a:rPr lang="en-US"/>
              <a:t/>
            </a:r>
          </a:p>
          <a:p>
            <a:r>
              <a:rPr lang="en-US"/>
              <a:t>20</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9.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21</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4</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0.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Detention facilities are part of the formal justice system. However, it is important to note that in some context informal justice stakeholders also have types of detention facilities which should not be overlooked. </a:t>
            </a:r>
          </a:p>
          <a:p>
            <a:r>
              <a:rPr lang="en-US"/>
              <a:t>Detention facilities are institutions where people are held during their trial or punished after being convicted of a crime that violates the rights of others. </a:t>
            </a:r>
          </a:p>
          <a:p>
            <a:r>
              <a:rPr lang="en-US"/>
              <a:t>Although human rights guarantee the right to personal liberty, this right can be denied during detention based on reasonable suspicion of committing a crime or after conviction for a punishable offense. </a:t>
            </a:r>
          </a:p>
          <a:p>
            <a:r>
              <a:rPr lang="en-US"/>
              <a:t>Imprisonment punishes the accused and provides victims with the satisfaction that the harm done to them has been addressed. It can also serve to deter further violations.</a:t>
            </a:r>
          </a:p>
          <a:p>
            <a:r>
              <a:rPr lang="en-US"/>
              <a:t>Detention should be governed by a legal framework aligned with international human rights. </a:t>
            </a:r>
          </a:p>
          <a:p>
            <a:r>
              <a:rPr lang="en-US"/>
              <a:t>Detention facilities may not always be responsive to the needs of the vulnerable and displaced communities. As a paralegal, you need to be constantly aware of existing barriers, continue to monitor how these barriers evolve and any new, emerging ones. </a:t>
            </a:r>
          </a:p>
          <a:p>
            <a:r>
              <a:rPr lang="en-US"/>
              <a:t>In detention some groups, in particular children and women with children, have specific rights. This is also an important issue to monitor. </a:t>
            </a:r>
          </a:p>
          <a:p>
            <a:r>
              <a:rPr lang="en-US"/>
              <a:t>For effective monitoring of detention and courts, the paralegal should have a working relationship with other justice actors. Participation in platforms that bring together justice and build actors to share observations and challenges is a good way to monitor the delivery of justice services. </a:t>
            </a:r>
          </a:p>
          <a:p>
            <a:r>
              <a:rPr lang="en-US"/>
              <a:t/>
            </a:r>
          </a:p>
          <a:p>
            <a:r>
              <a:rPr lang="en-US"/>
              <a:t>22</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1.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The Importance of monitoring detention facilities </a:t>
            </a:r>
          </a:p>
          <a:p>
            <a:r>
              <a:rPr lang="en-US"/>
              <a:t>Depriving a person of his/her liberty is a serious act. </a:t>
            </a:r>
          </a:p>
          <a:p>
            <a:r>
              <a:rPr lang="en-US"/>
              <a:t>Through the loss of liberty, the detained person comes to depend almost entirely on the authorities and public officials to guarantee his/her protection, rights, and means of existence. </a:t>
            </a:r>
          </a:p>
          <a:p>
            <a:r>
              <a:rPr lang="en-US"/>
              <a:t>The possibility for persons deprived of their liberty to influence their own fate are limited, if not non-existent. </a:t>
            </a:r>
          </a:p>
          <a:p>
            <a:r>
              <a:rPr lang="en-US"/>
              <a:t>Places of detention are by definition closed, those detained find themselves outside the bounds of society and out of its sight. </a:t>
            </a:r>
          </a:p>
          <a:p>
            <a:r>
              <a:rPr lang="en-US"/>
              <a:t/>
            </a:r>
          </a:p>
          <a:p>
            <a:r>
              <a:rPr lang="en-US"/>
              <a:t>23</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2.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UN Guiding principles of detention monitoring</a:t>
            </a:r>
          </a:p>
          <a:p>
            <a:r>
              <a:rPr lang="en-US"/>
              <a:t>Independence: The mechanism must enjoy complete financial and operational autonomy, ensuring that members do not hold positions that raise conflicts of interest.</a:t>
            </a:r>
          </a:p>
          <a:p>
            <a:r>
              <a:rPr lang="en-US"/>
              <a:t>Comprehensive mandate: Besides the mandate to regularly examine the treatment of persons deprived of their liberty in places of detention, monitoring bodies should have the power to make recommendations to the relevant authorities and submit proposals and observations concerning existing or draft legislation. </a:t>
            </a:r>
          </a:p>
          <a:p>
            <a:r>
              <a:rPr lang="en-US"/>
              <a:t>Scope of visits: The visiting mandate should cover all places of deprivation of liberty under the state's jurisdiction. The mandate thus needs to extend beyond prisons and police stations to encompass, for example, psychiatric institutions, detention areas at military barracks, holding centers for asylum seekers or other categories of foreigners, and places in which young persons may be deprived of their liberty by judicial or administrative order.</a:t>
            </a:r>
          </a:p>
          <a:p>
            <a:r>
              <a:rPr lang="en-US"/>
              <a:t>Professional composition: To fulfil their function effectively the members of a monitoring body must have proven professional experience in the field of the administration of justice, in particular criminal law, prison, or police administration, or in the various fields relevant to the treatment of persons deprived of their liberty. The body should also have balanced gender representation based on the principles of equality and non-discrimination. They also need to have an ethnic and minority representation. </a:t>
            </a:r>
          </a:p>
          <a:p>
            <a:r>
              <a:rPr lang="en-US"/>
              <a:t>Regular and unannounced visits: For effectiveness, visits must occur frequently to ensure places of detention, regardless of location, are regularly scrutinized. The mechanism must be able to carry out visits in the manner and with the frequency that it itself decides. A monitoring mechanism can only be effective if abuses cannot be covered up by transferring detainees or by temporarily rectifying abusive conditions. Hence, monitoring bodies need to have the right to always carry out unannounced visits to all places of deprivation of liberty.</a:t>
            </a:r>
          </a:p>
          <a:p>
            <a:r>
              <a:rPr lang="en-US"/>
              <a:t>Unlimited access: A preventive mechanism must have unlimited access to any place where persons are deprived of their liberty, including the right to move inside such places without restriction; access to full information on places where persons deprived of their liberty are being held, as well as to other information available on the places of detention and its inmates.</a:t>
            </a:r>
          </a:p>
          <a:p>
            <a:r>
              <a:rPr lang="en-US"/>
              <a:t>Private interviews and confidentiality: This includes conducting private interviews with persons deprived of their liberty. The mechanism also needs to ensure any confidential information acquired in the course of its work is fully protected.</a:t>
            </a:r>
          </a:p>
          <a:p>
            <a:r>
              <a:rPr lang="en-US"/>
              <a:t>Protection against reprisals: Those who engage or with whom the monitoring mechanism engages need to be protected from any form of sanction, reprisal, or other disability as result of having done so. States must refrain from ordering, applying, permitting, or tolerating any sanction or reprisal to be suffered by any person or organization for having communicated with the monitoring body or for having provided it with information, irrespective of its accuracy, and no such person or organization should be prejudiced in any way.</a:t>
            </a:r>
          </a:p>
          <a:p>
            <a:r>
              <a:rPr lang="en-US"/>
              <a:t/>
            </a:r>
          </a:p>
          <a:p>
            <a:r>
              <a:rPr lang="en-US"/>
              <a:t>24</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3.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25</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4.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Risk Factors to monitor: </a:t>
            </a:r>
          </a:p>
          <a:p>
            <a:r>
              <a:rPr lang="en-US"/>
              <a:t>Insufficient safeguards during arrest: This moment is particularly dangerous, as law enforcement officials may coerce a statement or confession before the arrestee has the chance to seek legal representation.</a:t>
            </a:r>
          </a:p>
          <a:p>
            <a:r>
              <a:rPr lang="en-US"/>
              <a:t>Systemic factors in law enforcement: Lack of forensic methodology or training in crime investigation techniques both increase the risk of law enforcement officials resorting to torture and ill-treatment to close an investigation with a confession.</a:t>
            </a:r>
          </a:p>
          <a:p>
            <a:r>
              <a:rPr lang="en-US"/>
              <a:t>Excessive use and length of pre-trial detention: Beside other human rights concerns, the excessive and prolonged use of pre-trial detention in many countries contributes to overcrowding, which in turn frequently results in conditions of detention amounting to torture or ill-treatment.</a:t>
            </a:r>
          </a:p>
          <a:p>
            <a:r>
              <a:rPr lang="en-US"/>
              <a:t>Risks during transfer to the detention facility: Transport from the place of arrest to the police station, from the initial place of detention to another facility, and from detention to court, are also situations of particular risk. Reports include ill-treatment in a (police) vehicle or even being taken to a remote place and tortured there.</a:t>
            </a:r>
          </a:p>
          <a:p>
            <a:r>
              <a:rPr lang="en-US"/>
              <a:t>Deficiencies in documentation of arrest and detention: Cases of unacknowledged detention are a particularly high-risk situation about torture and other ill-treatment, as are enforced disappearance and arbitrary detention. Moreover, where there is no centralized register or case file system, authorities are unable to effectively monitor the length of time spent in pre-trial detention or ensure its regular review. Inadequate file management, lost files and poor communication between criminal justice actors can mean that authorities simply do not have accurate knowledge about who is due to be released.</a:t>
            </a:r>
          </a:p>
          <a:p>
            <a:r>
              <a:rPr lang="en-US"/>
              <a:t>Inadequate conditions in pre-trial detention: Remand prisoners may initially be held in police custody before being transferred to a penitentiary pre-trial facility. When in police custody, remand prisoners are held by the same institution that is tasked with the investigation of their alleged offence and which may well be under pressure to ‘deliver results’. Suspects are often interrogated without the presence of a lawyer or any independent monitor, providing officials with ample opportunity to exert pressure, including through ill-treatment.</a:t>
            </a:r>
          </a:p>
          <a:p>
            <a:r>
              <a:rPr lang="en-US"/>
              <a:t>Lack of access to the outside world: When prisoners are held incommunicado for days, weeks or months there is an increased risk of abuse occurring and going undetected. Access by detainees to the outside world, such as visits by relatives and others concerned about their well-being, is a key safeguard against abuse, and against enforced disappearances. </a:t>
            </a:r>
          </a:p>
          <a:p>
            <a:r>
              <a:rPr lang="en-US"/>
              <a:t>Lack of access to legal representation: Access to lawyers is not only a key safeguard for a fair trial, but also for the prevention of torture and ill-treatment. However, for this safeguard to be efficient, pre-trial detainees need to be able to communicate with a counsel of their own choosing– without delay, interception, or censorship and in full confidentiality.</a:t>
            </a:r>
          </a:p>
          <a:p>
            <a:r>
              <a:rPr lang="en-US"/>
              <a:t>Lack of access to legal aid: Most legal systems are too complex for detainees to represent themselves and many prisoners, coming from poor and marginalized backgrounds, are unable to afford a lawyer. Access to legal aid is a precondition for them to have access to legal representation.</a:t>
            </a:r>
          </a:p>
          <a:p>
            <a:r>
              <a:rPr lang="en-US"/>
              <a:t>Discrimination against certain groups: Certain groups of prisoners may be at higher risk of being on remand, often because of discrimination in the criminal justice system.</a:t>
            </a:r>
          </a:p>
          <a:p>
            <a:r>
              <a:rPr lang="en-US"/>
              <a:t>Inadequate safeguards against corruption: The pre-trial phase of the criminal justice process is also particularly prone to corruption, as this stage of a criminal procedure is characterized by less scrutiny and a particular power imbalance between the arrestee and law enforcement officials.</a:t>
            </a:r>
          </a:p>
          <a:p>
            <a:r>
              <a:rPr lang="en-US"/>
              <a:t/>
            </a:r>
          </a:p>
          <a:p>
            <a:r>
              <a:rPr lang="en-US"/>
              <a:t>26</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5.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Specific case of holding centers for asylum seekers. </a:t>
            </a:r>
          </a:p>
          <a:p>
            <a:r>
              <a:rPr lang="en-US"/>
              <a:t>Asylum seekers and or forcibly displaced persons may be detained pending registration.</a:t>
            </a:r>
          </a:p>
          <a:p>
            <a:r>
              <a:rPr lang="en-US"/>
              <a:t>Refugees may also face detention upon wrongful arrest for unlawfully being present in the country of asylum.</a:t>
            </a:r>
          </a:p>
          <a:p>
            <a:r>
              <a:rPr lang="en-US"/>
              <a:t>Court cases may be heard without legal representation and or support resulting in unfair deportation orders.</a:t>
            </a:r>
          </a:p>
          <a:p>
            <a:r>
              <a:rPr lang="en-US"/>
              <a:t>The manner of arrests targeting undocumented and documented displaced persons. </a:t>
            </a:r>
          </a:p>
          <a:p>
            <a:r>
              <a:rPr lang="en-US"/>
              <a:t>The number of cases in court involving displaced persons and or asylum seekers. </a:t>
            </a:r>
          </a:p>
          <a:p>
            <a:r>
              <a:rPr lang="en-US"/>
              <a:t>The existence of deportation or repatriation orders in cases involving refugees and or asylum seekers. </a:t>
            </a:r>
          </a:p>
          <a:p>
            <a:r>
              <a:rPr lang="en-US"/>
              <a:t/>
            </a:r>
          </a:p>
          <a:p>
            <a:r>
              <a:rPr lang="en-US"/>
              <a:t>27</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6.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Group Work (15 minutes):  complete the Monitoring Checklist based on the scenario. : Key focus areas include: Length of detention before trial; Access to legal support; Violations of detainee rights (e.g., physical abuse, denial of services).</a:t>
            </a:r>
          </a:p>
          <a:p>
            <a:r>
              <a:rPr lang="en-US"/>
              <a:t/>
            </a:r>
          </a:p>
          <a:p>
            <a:r>
              <a:rPr lang="en-US"/>
              <a:t>Solution Brainstorming (10 minutes): Groups analyze completed checklists and propose solutions, such as: Advocating for legal aid; Engaging local officials for accountability.</a:t>
            </a:r>
          </a:p>
          <a:p>
            <a:r>
              <a:rPr lang="en-US"/>
              <a:t>Plenary Discussion (5 minutes): Discuss how data collected through detention monitoring can inform policy briefs, advocacy campaigns, or referrals to human rights organizations</a:t>
            </a:r>
          </a:p>
          <a:p>
            <a:r>
              <a:rPr lang="en-US"/>
              <a:t>28</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7.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Definitions: </a:t>
            </a:r>
          </a:p>
          <a:p>
            <a:r>
              <a:rPr lang="en-US"/>
              <a:t>Observation refers primarily to being present in a courtroom to observe a trial or hearing.</a:t>
            </a:r>
          </a:p>
          <a:p>
            <a:r>
              <a:rPr lang="en-US"/>
              <a:t>Monitoring overlaps with “observation” and refers primarily to longer-term efforts that may include multiple instances of trial observation, examining broader, systemic issues. </a:t>
            </a:r>
          </a:p>
          <a:p>
            <a:r>
              <a:rPr lang="en-US"/>
              <a:t>The term observer is used to describe the individual monitoring the administration of justice or observing a particular trial on behalf of the UN, usually a human rights officer.</a:t>
            </a:r>
          </a:p>
          <a:p>
            <a:r>
              <a:rPr lang="en-US"/>
              <a:t/>
            </a:r>
          </a:p>
          <a:p>
            <a:r>
              <a:rPr lang="en-US"/>
              <a:t>29</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8.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Example of a civil society organization undertaking systemic trial monitoring: the Coalition “All For Fair Trials” in the former Yugoslav Republic of Macedonia. The coalition, which was set up in 2003, deploys law students, qualified lawyers and other legal professionals to the courts around the country, where they observe hundreds of trials every year and report periodically on weaknesses observed in the implementation of procedures and laws, including those identified through an analysis of statistical data.</a:t>
            </a:r>
          </a:p>
          <a:p>
            <a:r>
              <a:rPr lang="en-US"/>
              <a:t/>
            </a:r>
          </a:p>
          <a:p>
            <a:r>
              <a:rPr lang="en-US"/>
              <a:t>Between 2005 and 2014 the United Nations Assistance Mission for Iraq (UNAMI) monitored trials involving the death penalty. Together with OHCHR, the mission published its assessment of the trials, focusing extensively on human rights violations observed during the proceedings. Coerced confessions, lack of right to pardon, and the execution of those under 18, were among the most grievous violations. The report concluded with a recommendation to the Government, the judiciary and the international community. </a:t>
            </a:r>
          </a:p>
          <a:p>
            <a:r>
              <a:rPr lang="en-US"/>
              <a:t/>
            </a:r>
          </a:p>
          <a:p>
            <a:r>
              <a:rPr lang="en-US"/>
              <a:t>Guiding principles</a:t>
            </a:r>
          </a:p>
          <a:p>
            <a:r>
              <a:rPr lang="en-US"/>
              <a:t>Trial observation principles include impartiality, non-intervention/noninterference, informed observation, and working constructively with State authorities.</a:t>
            </a:r>
          </a:p>
          <a:p>
            <a:r>
              <a:rPr lang="en-US"/>
              <a:t> </a:t>
            </a:r>
          </a:p>
          <a:p>
            <a:r>
              <a:rPr lang="en-US"/>
              <a:t>Reporting on trial observation is a strategic mechanism: not only for presenting the findings, but also for generating recommendations for judicial system reform and for initiating dialogue with stakeholders.</a:t>
            </a:r>
          </a:p>
          <a:p>
            <a:r>
              <a:rPr lang="en-US"/>
              <a:t> </a:t>
            </a:r>
          </a:p>
          <a:p>
            <a:r>
              <a:rPr lang="en-US"/>
              <a:t>Non-intervention requires respecting and maintaining judicial independence, which includes refraining from engaging with the court regarding the merits of individual cases or attempting to influence outcomes, even indirectly, in monitored cases.</a:t>
            </a:r>
          </a:p>
          <a:p>
            <a:r>
              <a:rPr lang="en-US"/>
              <a:t>Objectivity demands that trial-monitoring programs accurately report on legal proceedings using clearly defined and accepted standards, aiming to minimize perceptions of bias. This approach encourages the acceptance of the program’s findings, conclusions, and recommendations among a broad group of stakeholders.</a:t>
            </a:r>
          </a:p>
          <a:p>
            <a:r>
              <a:rPr lang="en-US"/>
              <a:t>Agreement with the host country requires that trial-monitoring projects be preceded by discussions with national authorities to establish agreed-upon modalities. This may be formalized in a memorandum of understanding, detailing issues such as access to courts and court documents.</a:t>
            </a:r>
          </a:p>
          <a:p>
            <a:r>
              <a:rPr lang="en-US"/>
              <a:t>Impartiality ensures that monitors observe and assess the conduct of all actors involved equally, without personal preference for one side or a specific case outcome.</a:t>
            </a:r>
          </a:p>
          <a:p>
            <a:r>
              <a:rPr lang="en-US"/>
              <a:t>Professionalism refers to the conduct of trial monitors, who are the most visible members of the program. Their behavior directly affects public and justice system actors' perceptions of the program. Monitors must uphold a high standard of professionalism in all responsibilities.</a:t>
            </a:r>
          </a:p>
          <a:p>
            <a:r>
              <a:rPr lang="en-US"/>
              <a:t>Confidentiality serves two critical functions: protecting classified information obtained through access to courts and documents, and safeguarding the release of information until it has been appropriately reviewed and analyzed. This ensures that the program communicates with a unified voice.</a:t>
            </a:r>
          </a:p>
          <a:p>
            <a:r>
              <a:rPr lang="en-US"/>
              <a:t/>
            </a:r>
          </a:p>
          <a:p>
            <a:r>
              <a:rPr lang="en-US"/>
              <a:t/>
            </a:r>
          </a:p>
          <a:p>
            <a:r>
              <a:rPr lang="en-US"/>
              <a:t>30</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9.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Key elements </a:t>
            </a:r>
          </a:p>
          <a:p>
            <a:r>
              <a:rPr lang="en-US"/>
              <a:t>Right to a competent tribunal: The right to a competent tribunal is the right to one established by law, which defines its jurisdiction/competence over the subject matter being tried.</a:t>
            </a:r>
          </a:p>
          <a:p>
            <a:r>
              <a:rPr lang="en-US"/>
              <a:t>Right to an independent and impartial tribunal: The tribunal must be independent, impartial, and free from improper influence. There must be a separation of powers between the judiciary and the executive or legislature (with functions clearly distinguished).</a:t>
            </a:r>
          </a:p>
          <a:p>
            <a:r>
              <a:rPr lang="en-US"/>
              <a:t>Right to a public hearing: Even in cases in which the public is excluded from a trial, the judgement – including the essential findings, evidence, and legal reasoning – must be made public.</a:t>
            </a:r>
          </a:p>
          <a:p>
            <a:r>
              <a:rPr lang="en-US"/>
              <a:t>Right to a fair hearing and equality before courts and tribunals: The notions of fairness and equality include a guarantee to a fair hearing, equal access, equality of arms, being treated equally by the court, and ensuring that all the parties enjoy the same procedural rights unless distinctions are based on law and can be justified on objective and reasonable grounds not entailing actual disadvantage or other unfairness to the defendant.</a:t>
            </a:r>
          </a:p>
          <a:p>
            <a:r>
              <a:rPr lang="en-US"/>
              <a:t>Right to be informed of the change(s): The accused must be informed promptly and in detail, in a language they understand, of the nature and cause of the criminal charge/s against them.</a:t>
            </a:r>
          </a:p>
          <a:p>
            <a:r>
              <a:rPr lang="en-US"/>
              <a:t>Right not to be tried twice for the same offence: An accused may not be tried or punished again for an offence for which they have already been finally convicted or acquitted in accordance with the law and penal procedure of the relevant country. </a:t>
            </a:r>
          </a:p>
          <a:p>
            <a:r>
              <a:rPr lang="en-US"/>
              <a:t>Right to be presumed innocent: Anyone charged with a criminal offence should be presumed innocent until proven guilty according to law.</a:t>
            </a:r>
          </a:p>
          <a:p>
            <a:r>
              <a:rPr lang="en-US"/>
              <a:t>Right to defense oneself or be defended by legal counsel of one’s choosing: In the determination of any criminal charge/s, the accused are entitled to defend themselves in person or through legal counsel of their own choosing. </a:t>
            </a:r>
          </a:p>
          <a:p>
            <a:r>
              <a:rPr lang="en-US"/>
              <a:t>Right to adequate time and facilities to prepare defense: In the determination of any criminal charge/s, the accused and their counsel must be given sufficient time to prepare the defense, to communicate confidentially with one another and to access documents and other evidence.</a:t>
            </a:r>
          </a:p>
          <a:p>
            <a:r>
              <a:rPr lang="en-US"/>
              <a:t/>
            </a:r>
          </a:p>
          <a:p>
            <a:r>
              <a:rPr lang="en-US"/>
              <a:t>31</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3.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5</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30.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Right to be tried without undue delay:  In the determination of any criminal charge/s, whether a trial is unduly delayed depends upon a range of factors, including: the complexity of the case, the seriousness of the offence, the conduct of the authorities, whether the accused is detained, and the conduct of the accused. </a:t>
            </a:r>
          </a:p>
          <a:p>
            <a:r>
              <a:rPr lang="en-US"/>
              <a:t>Right to be present at trial: In the determination of any criminal charge/s, accused have the right to be present during their trial.</a:t>
            </a:r>
          </a:p>
          <a:p>
            <a:r>
              <a:rPr lang="en-US"/>
              <a:t>Right to an interpreter: n the determination of any criminal charge/s, if the accused cannot understand or speak the language used in court, an interpreter must be provided without charge.</a:t>
            </a:r>
          </a:p>
          <a:p>
            <a:r>
              <a:rPr lang="en-US"/>
              <a:t>Right to obtain the attendance and examination of witnesses: In the determination of any criminal charge/s, the accused must be allowed to examine, or to have examined, the witnesses against them, and to obtain the attendance and examination of witnesses on their behalf under the same conditions as the witnesses against them.</a:t>
            </a:r>
          </a:p>
          <a:p>
            <a:r>
              <a:rPr lang="en-US"/>
              <a:t>Right not to be compelled to testify against oneself or to confess guilt: In the determination of any criminal charge/s, accused have the right not to be compelled to testify against themselves, and the right to be informed of this right.</a:t>
            </a:r>
          </a:p>
          <a:p>
            <a:r>
              <a:rPr lang="en-US"/>
              <a:t>Right to have a conviction and sentence reviewed by a higher tribunal: Every person convicted of a crime has the right to have the conviction and sentence reviewed by a higher tribunal according to law.</a:t>
            </a:r>
          </a:p>
          <a:p>
            <a:r>
              <a:rPr lang="en-US"/>
              <a:t>Treatment of children: Children accused of a crime are to be afforded special protection and procedures that promote their sense of dignity and worth, put emphasis on diversion, and – when resorting to formal proceedings – consider their age and the desirability of promoting their rehabilitation.</a:t>
            </a:r>
          </a:p>
          <a:p>
            <a:r>
              <a:rPr lang="en-US"/>
              <a:t>Right not to be convicted under retroactive criminal laws: An accused may not be held guilty of a criminal offence which was not an offence under national or international law at the time of the relevant acts or omissions.</a:t>
            </a:r>
          </a:p>
          <a:p>
            <a:r>
              <a:rPr lang="en-US"/>
              <a:t>Special considerations for victims and witnesses during court proceedings: Many justice systems have a formal system of support, protection and representation for victim(s) and witnesses.</a:t>
            </a:r>
          </a:p>
          <a:p>
            <a:r>
              <a:rPr lang="en-US"/>
              <a:t/>
            </a:r>
          </a:p>
          <a:p>
            <a:r>
              <a:rPr lang="en-US"/>
              <a:t>32</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31.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33</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32.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34</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33.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Ad hoc criminal trials </a:t>
            </a:r>
          </a:p>
          <a:p>
            <a:r>
              <a:rPr lang="en-US"/>
              <a:t>The program’s aims, mandate, or terms of reference, including the methodology of observation. </a:t>
            </a:r>
          </a:p>
          <a:p>
            <a:r>
              <a:rPr lang="en-US"/>
              <a:t>The background and context of the case, with an overview of the trial process. </a:t>
            </a:r>
          </a:p>
          <a:p>
            <a:r>
              <a:rPr lang="en-US"/>
              <a:t>A summary of the charge/s, applicable laws and any relevant pre-trial procedures.</a:t>
            </a:r>
          </a:p>
          <a:p>
            <a:r>
              <a:rPr lang="en-US"/>
              <a:t>The facts revealed during the trial, including disputed points and the evidence presented by both prosecution and defense. </a:t>
            </a:r>
          </a:p>
          <a:p>
            <a:r>
              <a:rPr lang="en-US"/>
              <a:t>The mental and physical condition of the accused and the conditions of confinement. </a:t>
            </a:r>
          </a:p>
          <a:p>
            <a:r>
              <a:rPr lang="en-US"/>
              <a:t>Judgement (if any), and subsequent proceedings. </a:t>
            </a:r>
          </a:p>
          <a:p>
            <a:r>
              <a:rPr lang="en-US"/>
              <a:t>Analysis and evaluation of the fairness of the proceedings and treatment of the accused, assessed against both national and international human rights norms and standards; and </a:t>
            </a:r>
          </a:p>
          <a:p>
            <a:r>
              <a:rPr lang="en-US"/>
              <a:t>Conclusions with recommendations. </a:t>
            </a:r>
          </a:p>
          <a:p>
            <a:r>
              <a:rPr lang="en-US"/>
              <a:t/>
            </a:r>
          </a:p>
          <a:p>
            <a:r>
              <a:rPr lang="en-US"/>
              <a:t>35</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34.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Thematic or systemic reporting </a:t>
            </a:r>
          </a:p>
          <a:p>
            <a:r>
              <a:rPr lang="en-US"/>
              <a:t>The program’s instructions, mandate, or terms of reference. </a:t>
            </a:r>
          </a:p>
          <a:p>
            <a:r>
              <a:rPr lang="en-US"/>
              <a:t>A description of the methodology of observation, including reference materials and the individuals interviewed (to the extent consistent with security concerns). </a:t>
            </a:r>
          </a:p>
          <a:p>
            <a:r>
              <a:rPr lang="en-US"/>
              <a:t>Data on the number and types of cases observed, locations, timespan, level, etc.</a:t>
            </a:r>
          </a:p>
          <a:p>
            <a:r>
              <a:rPr lang="en-US"/>
              <a:t>An evaluation of the proceedings, applicable laws and treatment under national and international human rights norms and standards. </a:t>
            </a:r>
          </a:p>
          <a:p>
            <a:r>
              <a:rPr lang="en-US"/>
              <a:t>A selection of emblematic cases95 to illustrate the shortcomings observed; and </a:t>
            </a:r>
          </a:p>
          <a:p>
            <a:r>
              <a:rPr lang="en-US"/>
              <a:t>Conclusions with recommendations.</a:t>
            </a:r>
          </a:p>
          <a:p>
            <a:r>
              <a:rPr lang="en-US"/>
              <a:t> </a:t>
            </a:r>
          </a:p>
          <a:p>
            <a:r>
              <a:rPr lang="en-US"/>
              <a:t>Annex to add to the report: </a:t>
            </a:r>
          </a:p>
          <a:p>
            <a:r>
              <a:rPr lang="en-US"/>
              <a:t>A copy of the order of trial observation, memorandum of understanding or similar instructions setting out the terms of reference. </a:t>
            </a:r>
          </a:p>
          <a:p>
            <a:r>
              <a:rPr lang="en-US"/>
              <a:t>Copies of relevant procedural rules, court decisions and laws. </a:t>
            </a:r>
          </a:p>
          <a:p>
            <a:r>
              <a:rPr lang="en-US"/>
              <a:t>Copies of charges, transcripts and judgements. </a:t>
            </a:r>
          </a:p>
          <a:p>
            <a:r>
              <a:rPr lang="en-US"/>
              <a:t/>
            </a:r>
          </a:p>
          <a:p>
            <a:r>
              <a:rPr lang="en-US"/>
              <a:t>36</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35.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37</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36.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37.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38</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38.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39</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39.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40</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4.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“When there seems there is absolutely nothing we can do, the only thing that we can still do is taking our pen, write down and document” – this sentence used by a humanitarian staff in Mali, talking about city under blocus where no one could go, support or do anything, illustrate the power of human rights monitoring. </a:t>
            </a:r>
          </a:p>
          <a:p>
            <a:r>
              <a:rPr lang="en-US"/>
              <a:t>As paralegal, when a particular issue seems a “lost cause’ for which you feel powerless and unable to support in anyway, you can still document and report.  </a:t>
            </a:r>
          </a:p>
          <a:p>
            <a:r>
              <a:rPr lang="en-US"/>
              <a:t> </a:t>
            </a:r>
          </a:p>
          <a:p>
            <a:r>
              <a:rPr lang="en-US"/>
              <a:t>Monitoring is a method of improving the protection of human rights. Its ultimate objective is to reinforce the State’s responsibility to respect, protect and fulfil human rights. It can also play a preventive role through their presence. Monitoring the conduct of duty bearers reinforces their accountability. This should result in more “human rights-responsible” behavior. In keeping with the concept of human rights monitoring, It means actively collect and verify information on alleged human rights violations, engage with State authorities and other stakeholders to solve human rights problems and identify possible solutions to redress human rights situations by following the different steps of the monitoring cycle. Manual on Human Rights Monitoring </a:t>
            </a:r>
          </a:p>
          <a:p>
            <a:r>
              <a:rPr lang="en-US"/>
              <a:t/>
            </a:r>
          </a:p>
          <a:p>
            <a:r>
              <a:rPr lang="en-US"/>
              <a:t>6</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40.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The community paralegal can take the following steps to monitor and influence systems, norms and laws:</a:t>
            </a:r>
          </a:p>
          <a:p>
            <a:r>
              <a:rPr lang="en-US"/>
              <a:t>Gather evidence over time on the justice problem, the law/norm, institutions, trends, and recommendations. </a:t>
            </a:r>
          </a:p>
          <a:p>
            <a:r>
              <a:rPr lang="en-US"/>
              <a:t>Write policy briefs or petitions analyzing the evidence and data collected on the injustice. </a:t>
            </a:r>
          </a:p>
          <a:p>
            <a:r>
              <a:rPr lang="en-US"/>
              <a:t>Mobilize and organize affected communities, community paralegals and solidarity organizations to peaceful and civil resistance, protest or procession. </a:t>
            </a:r>
          </a:p>
          <a:p>
            <a:r>
              <a:rPr lang="en-US"/>
              <a:t>Facilitate meetings and dialogues between affected communities, clients, and decision-makers such as parliamentarians, ministers, corporate and community leaders etc. </a:t>
            </a:r>
          </a:p>
          <a:p>
            <a:r>
              <a:rPr lang="en-US"/>
              <a:t>Share the policy briefs and public petitions with respective government officials and or corporates. </a:t>
            </a:r>
          </a:p>
          <a:p>
            <a:r>
              <a:rPr lang="en-US"/>
              <a:t>Write press statements, op-eds, opinion pieces and hold press conferences. </a:t>
            </a:r>
          </a:p>
          <a:p>
            <a:r>
              <a:rPr lang="en-US"/>
              <a:t>File a strategic litigation case in court to safeguard the rights of the community, reform the law and declare.  </a:t>
            </a:r>
          </a:p>
          <a:p>
            <a:r>
              <a:rPr lang="en-US"/>
              <a:t/>
            </a:r>
          </a:p>
          <a:p>
            <a:r>
              <a:rPr lang="en-US"/>
              <a:t>41</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41.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42</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42.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Ongoing monitoring of human rights violations will help you to build up a broader picture of the human rights situation in your community or country. You can use the information you gather through monitoring to appeal to decision-makers in different spheres of government. </a:t>
            </a:r>
          </a:p>
          <a:p>
            <a:r>
              <a:rPr lang="en-US"/>
              <a:t>BE aware that in some communities, particularly where IRC works, there might be already Community members (i.e: focal point) trained to collect data on human rights violations and doing protection monitoring. Your role is not to duplicate or repeat but you can collaborate together to share information. In this case your role will be to focus more specifically on legal monitoring, monitoring justice systems (formal and informal) barriers and access to it. </a:t>
            </a:r>
          </a:p>
          <a:p>
            <a:r>
              <a:rPr lang="en-US"/>
              <a:t/>
            </a:r>
          </a:p>
          <a:p>
            <a:r>
              <a:rPr lang="en-US"/>
              <a:t>43</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43.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Example: For two years, DHRRA Malaysia paralegals went door-to-door to register stateless persons in their online database and assist them with nationality documentation applications. After years of registration and casework, DHRRA was in a position to invite high level officials and ministers to see their data on statelessness and propose a solution to the problem. Key patterns from the database, along with realistic recommendations for legal amendments, were shared with government agencies in the form of a policy paper. In addition, the organization shared human-interest stories in the local newspaper every week. The government’s 2017 “Malaysian Indian Blueprint” policy, committing to resolve statelessness and documentation issues in the Indian community within five years, included DHRRA data. This is the first time that a document authorized by the state of Malaysia has acknowledged the issue of statelessness.</a:t>
            </a:r>
          </a:p>
          <a:p>
            <a:r>
              <a:rPr lang="en-US"/>
              <a:t>Source: A Community-Based Practitioner’s Guide: Documenting Citizenship and Other Forms of Legal Identity. </a:t>
            </a:r>
          </a:p>
          <a:p>
            <a:r>
              <a:rPr lang="en-US"/>
              <a:t/>
            </a:r>
          </a:p>
          <a:p>
            <a:r>
              <a:rPr lang="en-US"/>
              <a:t>44</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44.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45</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45.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Focus for monitoring will depends of :</a:t>
            </a:r>
          </a:p>
          <a:p>
            <a:r>
              <a:rPr lang="en-US"/>
              <a:t> the risk and  legal needs prioritized and identified in their community and the type of institutions that rules and/or have decision power or influence over this prioritized risk</a:t>
            </a:r>
          </a:p>
          <a:p>
            <a:r>
              <a:rPr lang="en-US"/>
              <a:t>The physical access that a paralegal can have to this institutions (linking also to safety and security for paralegal as well as level of influence and impact of the work of the paralegal.)</a:t>
            </a:r>
          </a:p>
          <a:p>
            <a:r>
              <a:rPr lang="en-US"/>
              <a:t> </a:t>
            </a:r>
          </a:p>
          <a:p>
            <a:r>
              <a:rPr lang="en-US"/>
              <a:t>Those monitoring datas will then be analyzed and used by the paralegl to identfy not only advocacy purposes but also the multiple system strengtehning action that paralegal can take which can include, but is not limited to : </a:t>
            </a:r>
          </a:p>
          <a:p>
            <a:r>
              <a:rPr lang="en-US"/>
              <a:t>Training and capacity building on legal knowledge : training key actors on the applicable legal framework , what the law says and how to be compliant with it. </a:t>
            </a:r>
          </a:p>
          <a:p>
            <a:r>
              <a:rPr lang="en-US"/>
              <a:t>Dialogue and exchange to better apply the law and key principles, if the barriers identified is not the lack of knowledge of the law but its application which is not done in the right way. </a:t>
            </a:r>
          </a:p>
          <a:p>
            <a:r>
              <a:rPr lang="en-US"/>
              <a:t>Building networks and support strong collaboration between institutions if the problem and barriers identified is linked to the lack of knowledge and coordination between institutions and how to collaborate and be linked.</a:t>
            </a:r>
          </a:p>
          <a:p>
            <a:r>
              <a:rPr lang="en-US"/>
              <a:t/>
            </a:r>
          </a:p>
          <a:p>
            <a:r>
              <a:rPr lang="en-US"/>
              <a:t>46</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46.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For effective monitoring of detention and courts, the paralegal ought to have a working relationship with other justice actors. Participation in platforms that bring together justice and build actors to share observations and challenges is a good way to monitor the delivery of justice services. Also, an effective referral system between the court, police, prisons, lawyers, legal empowerment organizations and paralegals will enhance administration of formal justice.</a:t>
            </a:r>
          </a:p>
          <a:p>
            <a:r>
              <a:rPr lang="en-US"/>
              <a:t/>
            </a:r>
          </a:p>
          <a:p>
            <a:r>
              <a:rPr lang="en-US"/>
              <a:t>47</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47.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48</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48.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49</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49.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50</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5.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Example of Monitoring </a:t>
            </a:r>
          </a:p>
          <a:p>
            <a:r>
              <a:rPr lang="en-US"/>
              <a:t>When there are conflicts between different groups, for example in a community, or between the police and other people, it’s useful to have observers to witness what happened from an uninvolved point of view. In any conflict, each side tells a different story. Observers can help uncover the truth. You can also monitor situations in your community on an ongoing basis. Monitoring is also useful in specific situations. For example, to observe the enforcement of gender-based violence laws or how GBV cases are processed and decided upon by informal justice actors and traditional norms or monitoring labor rights violations in local businesses.</a:t>
            </a:r>
          </a:p>
          <a:p>
            <a:r>
              <a:rPr lang="en-US"/>
              <a:t/>
            </a:r>
          </a:p>
          <a:p>
            <a:r>
              <a:rPr lang="en-US"/>
              <a:t>7</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50.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51</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51.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52</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52.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53</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53.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54</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6.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Example of Monitoring </a:t>
            </a:r>
          </a:p>
          <a:p>
            <a:r>
              <a:rPr lang="en-US"/>
              <a:t>When there are conflicts between different groups, for example in a community, or between the police and other people, it’s useful to have observers to witness what happened from an uninvolved point of view. In any conflict, each side tells a different story. Observers can help uncover the truth. You can also monitor situations in your community on an ongoing basis. Monitoring is also useful in specific situations. For example, to observe the enforcement of gender-based violence laws or how GBV cases are processed and decided upon by informal justice actors and traditional norms or monitoring labor rights violations in local businesses.</a:t>
            </a:r>
          </a:p>
          <a:p>
            <a:r>
              <a:rPr lang="en-US"/>
              <a:t> </a:t>
            </a:r>
          </a:p>
          <a:p>
            <a:r>
              <a:rPr lang="en-US"/>
              <a:t>Explain that legal monitoring/ human rights monitoring can be done in any space/location/ about any group of persons, depending on the rights violation the paralegal is trying to collect evidence about. So, for example, you can observe:</a:t>
            </a:r>
          </a:p>
          <a:p>
            <a:r>
              <a:rPr lang="en-US"/>
              <a:t>Police cells and prisoners = Detention monitoring: did the person have access to a lawyer, did they appear in court within 48 hours / what are the conditions of detention / what is the age of the prisoners / are children in a separate cell, etc.</a:t>
            </a:r>
          </a:p>
          <a:p>
            <a:r>
              <a:rPr lang="en-US"/>
              <a:t>Trial = Court &amp;process monitoring: who was the accused / what was the charge / who was the magistrate, or judge / did the accused have a lawyer / what was the final judgment / was there a request for appeal, etc.).</a:t>
            </a:r>
          </a:p>
          <a:p>
            <a:r>
              <a:rPr lang="en-US"/>
              <a:t>NOTE : As paralegal it is important to note that you may not have access easily to formal court, but as we understand the traditional and religious leaders are also often justice decision makers on many issues (i.e: inheritance; land use and property; family law including, in some contexts, domestic violence or early marriage). Monitoring informal justice processes &amp; decisions making can also be an important part of the paralegal work.</a:t>
            </a:r>
          </a:p>
          <a:p>
            <a:r>
              <a:rPr lang="en-US"/>
              <a:t>Hospitals: what types of illnesses or injuries do people suffer from / were medicines available / were patients properly treated by doctors / nurses,; are hospital or health center or staffing specifically attacked and targeted during conflict / are all gender, minorities treated the same way and have similar access to health services ?</a:t>
            </a:r>
          </a:p>
          <a:p>
            <a:r>
              <a:rPr lang="en-US"/>
              <a:t>Groups of people at risk of protection living in or near your community, such as refugees or displaced people, women, children, people with disabilities and minority groups. : do they have equitable access to their rights and services ? what are their main risk and legal needs ?</a:t>
            </a:r>
          </a:p>
          <a:p>
            <a:r>
              <a:rPr lang="en-US"/>
              <a:t> </a:t>
            </a:r>
          </a:p>
          <a:p>
            <a:r>
              <a:rPr lang="en-US"/>
              <a:t>Moreover, the observation and monitoring of legal issues at community level can be essential for activities that complement information, rights awareness, and legal advice. Indeed, legal practice and the legal obstacles encountered by populations are as important as the legal framework itself. </a:t>
            </a:r>
          </a:p>
          <a:p>
            <a:r>
              <a:rPr lang="en-US"/>
              <a:t/>
            </a:r>
          </a:p>
          <a:p>
            <a:r>
              <a:rPr lang="en-US"/>
              <a:t>NOTE : As paralegal it is important to note that you may not have access easily to formal court, but as we understand the traditional and religious leaders are also often justice decision makers on many issues (i.e: inheritance; land use and property; family law including, in some contexts, domestic violence or early marriage). Monitoring informal justice processes &amp; decisions making can also be an important part of the paralegal work.</a:t>
            </a:r>
          </a:p>
          <a:p>
            <a:r>
              <a:rPr lang="en-US"/>
              <a:t/>
            </a:r>
          </a:p>
          <a:p>
            <a:r>
              <a:rPr lang="en-US"/>
              <a:t>It is essential to monitor the obstacles encountered by community members in accessing civil documentation to ensure the impact of information, guidance, and advice in this area.</a:t>
            </a:r>
          </a:p>
          <a:p>
            <a:r>
              <a:rPr lang="en-US"/>
              <a:t> </a:t>
            </a:r>
          </a:p>
          <a:p>
            <a:r>
              <a:rPr lang="en-US"/>
              <a:t>For example, a woman may know the procedures for registering a birth but find herself faced with the absence of a registrar, being asked to pay illegal fees, or not being able to register the birth for lack of a register at the registry office. It is therefore important for the paralegal to observe, document and pass on these obstacles, so that IRC action can be taken or other types of actions. </a:t>
            </a:r>
          </a:p>
          <a:p>
            <a:r>
              <a:rPr lang="en-US"/>
              <a:t> </a:t>
            </a:r>
          </a:p>
          <a:p>
            <a:r>
              <a:rPr lang="en-US"/>
              <a:t>Explain that the second session of this module will detail the different types of legal monitoring a paralegal can conduct. </a:t>
            </a:r>
          </a:p>
          <a:p>
            <a:r>
              <a:rPr lang="en-US"/>
              <a:t/>
            </a:r>
          </a:p>
          <a:p>
            <a:r>
              <a:rPr lang="en-US"/>
              <a:t>8</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7.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Approach in pair  and sharing infor : You can do this by having a messenger who can run between the pairs passing messages, or you can use a cell phone. </a:t>
            </a:r>
          </a:p>
          <a:p>
            <a:r>
              <a:rPr lang="en-US"/>
              <a:t/>
            </a:r>
          </a:p>
          <a:p>
            <a:r>
              <a:rPr lang="en-US"/>
              <a:t>Explain on confidentiality: Confidentiality. Taking photograph of a person could particularly expose this person. For example, if a person is wounded, bring her first to the hospital where they can take professional pictures to add in the file.</a:t>
            </a:r>
          </a:p>
          <a:p>
            <a:r>
              <a:rPr lang="en-US"/>
              <a:t/>
            </a:r>
          </a:p>
          <a:p>
            <a:r>
              <a:rPr lang="en-US"/>
              <a:t>9</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8.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10</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9.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Facilitator Notes:</a:t>
            </a:r>
          </a:p>
          <a:p>
            <a:r>
              <a:rPr lang="en-US"/>
              <a:t>Highlight that trackers like this are critical for understanding systemic issues and advocating for reforms.</a:t>
            </a:r>
          </a:p>
          <a:p>
            <a:r>
              <a:rPr lang="en-US"/>
              <a:t>Encourage participants to think about how the tracker can better capture nuanced challenges (e.g., informal practices, hidden costs).</a:t>
            </a:r>
          </a:p>
          <a:p>
            <a:r>
              <a:rPr lang="en-US"/>
              <a:t/>
            </a:r>
          </a:p>
          <a:p>
            <a:r>
              <a:rPr lang="en-US"/>
              <a:t>Good practice involves the use of legal practice tracker to be filled after regular visits to administration and justice services. </a:t>
            </a:r>
          </a:p>
          <a:p>
            <a:r>
              <a:rPr lang="en-US"/>
              <a:t>It might also include other products such as reports, victim/witness statement if more appropriate. </a:t>
            </a:r>
          </a:p>
          <a:p>
            <a:r>
              <a:rPr lang="en-US"/>
              <a:t/>
            </a:r>
          </a:p>
          <a:p>
            <a:r>
              <a:rPr lang="en-US"/>
              <a:t>11</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pn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5.png" Type="http://schemas.openxmlformats.org/officeDocument/2006/relationships/image"/><Relationship Id="rId7" Target="../media/image6.svg" Type="http://schemas.openxmlformats.org/officeDocument/2006/relationships/image"/><Relationship Id="rId8" Target="../media/image7.png" Type="http://schemas.openxmlformats.org/officeDocument/2006/relationships/image"/><Relationship Id="rId9" Target="../media/image8.jpe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8.xml" Type="http://schemas.openxmlformats.org/officeDocument/2006/relationships/notesSlid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9.xml" Type="http://schemas.openxmlformats.org/officeDocument/2006/relationships/notesSlide"/><Relationship Id="rId3" Target="../media/image2.pn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0.xml" Type="http://schemas.openxmlformats.org/officeDocument/2006/relationships/notesSlide"/><Relationship Id="rId3" Target="../media/image15.png" Type="http://schemas.openxmlformats.org/officeDocument/2006/relationships/image"/><Relationship Id="rId4" Target="../media/image16.sv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1.xml" Type="http://schemas.openxmlformats.org/officeDocument/2006/relationships/notesSlide"/></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2.xml" Type="http://schemas.openxmlformats.org/officeDocument/2006/relationships/notesSlide"/></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3.xml" Type="http://schemas.openxmlformats.org/officeDocument/2006/relationships/notesSlide"/><Relationship Id="rId3" Target="../media/image19.png" Type="http://schemas.openxmlformats.org/officeDocument/2006/relationships/image"/><Relationship Id="rId4" Target="../media/image20.sv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4.xml" Type="http://schemas.openxmlformats.org/officeDocument/2006/relationships/notesSlide"/><Relationship Id="rId3" Target="../media/image2.pn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5.xml" Type="http://schemas.openxmlformats.org/officeDocument/2006/relationships/notesSlide"/><Relationship Id="rId3" Target="../media/image19.png" Type="http://schemas.openxmlformats.org/officeDocument/2006/relationships/image"/><Relationship Id="rId4" Target="../media/image20.svg"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6.xml" Type="http://schemas.openxmlformats.org/officeDocument/2006/relationships/notesSlide"/><Relationship Id="rId3" Target="../media/image2.png" Type="http://schemas.openxmlformats.org/officeDocument/2006/relationships/image"/></Relationships>
</file>

<file path=ppt/slides/_rels/slide19.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7.xml" Type="http://schemas.openxmlformats.org/officeDocument/2006/relationships/notesSlid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9.png" Type="http://schemas.openxmlformats.org/officeDocument/2006/relationships/image"/><Relationship Id="rId3" Target="../media/image10.svg" Type="http://schemas.openxmlformats.org/officeDocument/2006/relationships/image"/><Relationship Id="rId4" Target="../media/image11.png" Type="http://schemas.openxmlformats.org/officeDocument/2006/relationships/image"/><Relationship Id="rId5" Target="../media/image12.svg" Type="http://schemas.openxmlformats.org/officeDocument/2006/relationships/image"/><Relationship Id="rId6" Target="../media/image13.png" Type="http://schemas.openxmlformats.org/officeDocument/2006/relationships/image"/><Relationship Id="rId7" Target="../media/image14.sv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8.xml" Type="http://schemas.openxmlformats.org/officeDocument/2006/relationships/notesSlide"/><Relationship Id="rId3" Target="../media/image2.png" Type="http://schemas.openxmlformats.org/officeDocument/2006/relationships/image"/></Relationships>
</file>

<file path=ppt/slides/_rels/slide2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9.xml" Type="http://schemas.openxmlformats.org/officeDocument/2006/relationships/notesSlide"/></Relationships>
</file>

<file path=ppt/slides/_rels/slide2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0.xml" Type="http://schemas.openxmlformats.org/officeDocument/2006/relationships/notesSlide"/></Relationships>
</file>

<file path=ppt/slides/_rels/slide2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1.xml" Type="http://schemas.openxmlformats.org/officeDocument/2006/relationships/notesSlide"/></Relationships>
</file>

<file path=ppt/slides/_rels/slide2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2.xml" Type="http://schemas.openxmlformats.org/officeDocument/2006/relationships/notesSlide"/></Relationships>
</file>

<file path=ppt/slides/_rels/slide2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3.xml" Type="http://schemas.openxmlformats.org/officeDocument/2006/relationships/notesSlide"/><Relationship Id="rId3" Target="../media/image19.png" Type="http://schemas.openxmlformats.org/officeDocument/2006/relationships/image"/><Relationship Id="rId4" Target="../media/image20.svg" Type="http://schemas.openxmlformats.org/officeDocument/2006/relationships/image"/></Relationships>
</file>

<file path=ppt/slides/_rels/slide26.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4.xml" Type="http://schemas.openxmlformats.org/officeDocument/2006/relationships/notesSlide"/></Relationships>
</file>

<file path=ppt/slides/_rels/slide27.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5.xml" Type="http://schemas.openxmlformats.org/officeDocument/2006/relationships/notesSlide"/></Relationships>
</file>

<file path=ppt/slides/_rels/slide28.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6.xml" Type="http://schemas.openxmlformats.org/officeDocument/2006/relationships/notesSlide"/><Relationship Id="rId3" Target="../media/image2.png" Type="http://schemas.openxmlformats.org/officeDocument/2006/relationships/image"/></Relationships>
</file>

<file path=ppt/slides/_rels/slide29.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7.xml" Type="http://schemas.openxmlformats.org/officeDocument/2006/relationships/notesSlid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xml" Type="http://schemas.openxmlformats.org/officeDocument/2006/relationships/notesSlide"/><Relationship Id="rId3" Target="../media/image15.png" Type="http://schemas.openxmlformats.org/officeDocument/2006/relationships/image"/><Relationship Id="rId4" Target="../media/image16.svg" Type="http://schemas.openxmlformats.org/officeDocument/2006/relationships/image"/></Relationships>
</file>

<file path=ppt/slides/_rels/slide30.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8.xml" Type="http://schemas.openxmlformats.org/officeDocument/2006/relationships/notesSlide"/></Relationships>
</file>

<file path=ppt/slides/_rels/slide3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9.xml" Type="http://schemas.openxmlformats.org/officeDocument/2006/relationships/notesSlide"/></Relationships>
</file>

<file path=ppt/slides/_rels/slide3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0.xml" Type="http://schemas.openxmlformats.org/officeDocument/2006/relationships/notesSlide"/></Relationships>
</file>

<file path=ppt/slides/_rels/slide3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1.xml" Type="http://schemas.openxmlformats.org/officeDocument/2006/relationships/notesSlide"/></Relationships>
</file>

<file path=ppt/slides/_rels/slide3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2.xml" Type="http://schemas.openxmlformats.org/officeDocument/2006/relationships/notesSlide"/></Relationships>
</file>

<file path=ppt/slides/_rels/slide3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3.xml" Type="http://schemas.openxmlformats.org/officeDocument/2006/relationships/notesSlide"/></Relationships>
</file>

<file path=ppt/slides/_rels/slide36.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4.xml" Type="http://schemas.openxmlformats.org/officeDocument/2006/relationships/notesSlide"/></Relationships>
</file>

<file path=ppt/slides/_rels/slide37.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5.xml" Type="http://schemas.openxmlformats.org/officeDocument/2006/relationships/notesSlide"/></Relationships>
</file>

<file path=ppt/slides/_rels/slide38.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6.xml" Type="http://schemas.openxmlformats.org/officeDocument/2006/relationships/notesSlide"/><Relationship Id="rId3" Target="../media/image15.png" Type="http://schemas.openxmlformats.org/officeDocument/2006/relationships/image"/><Relationship Id="rId4" Target="../media/image16.svg" Type="http://schemas.openxmlformats.org/officeDocument/2006/relationships/image"/></Relationships>
</file>

<file path=ppt/slides/_rels/slide39.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7.xml" Type="http://schemas.openxmlformats.org/officeDocument/2006/relationships/notesSlid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xml" Type="http://schemas.openxmlformats.org/officeDocument/2006/relationships/notesSlide"/></Relationships>
</file>

<file path=ppt/slides/_rels/slide40.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8.xml" Type="http://schemas.openxmlformats.org/officeDocument/2006/relationships/notesSlide"/></Relationships>
</file>

<file path=ppt/slides/_rels/slide4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9.xml" Type="http://schemas.openxmlformats.org/officeDocument/2006/relationships/notesSlide"/></Relationships>
</file>

<file path=ppt/slides/_rels/slide4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40.xml" Type="http://schemas.openxmlformats.org/officeDocument/2006/relationships/notesSlide"/></Relationships>
</file>

<file path=ppt/slides/_rels/slide4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41.xml" Type="http://schemas.openxmlformats.org/officeDocument/2006/relationships/notesSlide"/></Relationships>
</file>

<file path=ppt/slides/_rels/slide4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42.xml" Type="http://schemas.openxmlformats.org/officeDocument/2006/relationships/notesSlide"/><Relationship Id="rId3" Target="../media/image21.png" Type="http://schemas.openxmlformats.org/officeDocument/2006/relationships/image"/><Relationship Id="rId4" Target="../media/image22.svg" Type="http://schemas.openxmlformats.org/officeDocument/2006/relationships/image"/></Relationships>
</file>

<file path=ppt/slides/_rels/slide4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43.xml" Type="http://schemas.openxmlformats.org/officeDocument/2006/relationships/notesSlide"/></Relationships>
</file>

<file path=ppt/slides/_rels/slide46.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44.xml" Type="http://schemas.openxmlformats.org/officeDocument/2006/relationships/notesSlide"/></Relationships>
</file>

<file path=ppt/slides/_rels/slide47.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45.xml" Type="http://schemas.openxmlformats.org/officeDocument/2006/relationships/notesSlide"/></Relationships>
</file>

<file path=ppt/slides/_rels/slide48.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46.xml" Type="http://schemas.openxmlformats.org/officeDocument/2006/relationships/notesSlide"/></Relationships>
</file>

<file path=ppt/slides/_rels/slide49.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47.xml" Type="http://schemas.openxmlformats.org/officeDocument/2006/relationships/notesSlid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xml" Type="http://schemas.openxmlformats.org/officeDocument/2006/relationships/notesSlide"/></Relationships>
</file>

<file path=ppt/slides/_rels/slide50.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48.xml" Type="http://schemas.openxmlformats.org/officeDocument/2006/relationships/notesSlide"/></Relationships>
</file>

<file path=ppt/slides/_rels/slide5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49.xml" Type="http://schemas.openxmlformats.org/officeDocument/2006/relationships/notesSlide"/><Relationship Id="rId3" Target="../media/image2.png" Type="http://schemas.openxmlformats.org/officeDocument/2006/relationships/image"/></Relationships>
</file>

<file path=ppt/slides/_rels/slide5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50.xml" Type="http://schemas.openxmlformats.org/officeDocument/2006/relationships/notesSlide"/></Relationships>
</file>

<file path=ppt/slides/_rels/slide5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51.xml" Type="http://schemas.openxmlformats.org/officeDocument/2006/relationships/notesSlide"/></Relationships>
</file>

<file path=ppt/slides/_rels/slide5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52.xml" Type="http://schemas.openxmlformats.org/officeDocument/2006/relationships/notesSlide"/></Relationships>
</file>

<file path=ppt/slides/_rels/slide5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53.xml" Type="http://schemas.openxmlformats.org/officeDocument/2006/relationships/notesSlide"/></Relationships>
</file>

<file path=ppt/slides/_rels/slide5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3.png" Type="http://schemas.openxmlformats.org/officeDocument/2006/relationships/image"/><Relationship Id="rId3" Target="../media/image24.sv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4.xml" Type="http://schemas.openxmlformats.org/officeDocument/2006/relationships/notesSlid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5.xml" Type="http://schemas.openxmlformats.org/officeDocument/2006/relationships/notesSlid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6.xml" Type="http://schemas.openxmlformats.org/officeDocument/2006/relationships/notesSlid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7.xml" Type="http://schemas.openxmlformats.org/officeDocument/2006/relationships/notesSlide"/><Relationship Id="rId3" Target="../media/image17.png" Type="http://schemas.openxmlformats.org/officeDocument/2006/relationships/image"/><Relationship Id="rId4" Target="../media/image18.sv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339357" y="-316594"/>
            <a:ext cx="18966714" cy="10920189"/>
            <a:chOff x="0" y="0"/>
            <a:chExt cx="4995349" cy="2876099"/>
          </a:xfrm>
        </p:grpSpPr>
        <p:sp>
          <p:nvSpPr>
            <p:cNvPr name="Freeform 3" id="3"/>
            <p:cNvSpPr/>
            <p:nvPr/>
          </p:nvSpPr>
          <p:spPr>
            <a:xfrm flipH="false" flipV="false" rot="0">
              <a:off x="0" y="0"/>
              <a:ext cx="4995349" cy="2876099"/>
            </a:xfrm>
            <a:custGeom>
              <a:avLst/>
              <a:gdLst/>
              <a:ahLst/>
              <a:cxnLst/>
              <a:rect r="r" b="b" t="t" l="l"/>
              <a:pathLst>
                <a:path h="2876099" w="4995349">
                  <a:moveTo>
                    <a:pt x="0" y="0"/>
                  </a:moveTo>
                  <a:lnTo>
                    <a:pt x="4995349" y="0"/>
                  </a:lnTo>
                  <a:lnTo>
                    <a:pt x="4995349" y="2876099"/>
                  </a:lnTo>
                  <a:lnTo>
                    <a:pt x="0" y="2876099"/>
                  </a:lnTo>
                  <a:close/>
                </a:path>
              </a:pathLst>
            </a:custGeom>
            <a:solidFill>
              <a:srgbClr val="000000">
                <a:alpha val="0"/>
              </a:srgbClr>
            </a:solidFill>
            <a:ln w="552450" cap="sq">
              <a:solidFill>
                <a:srgbClr val="F9B57D"/>
              </a:solidFill>
              <a:prstDash val="solid"/>
              <a:miter/>
            </a:ln>
          </p:spPr>
        </p:sp>
        <p:sp>
          <p:nvSpPr>
            <p:cNvPr name="TextBox 4" id="4"/>
            <p:cNvSpPr txBox="true"/>
            <p:nvPr/>
          </p:nvSpPr>
          <p:spPr>
            <a:xfrm>
              <a:off x="0" y="-133350"/>
              <a:ext cx="4995349" cy="3009449"/>
            </a:xfrm>
            <a:prstGeom prst="rect">
              <a:avLst/>
            </a:prstGeom>
          </p:spPr>
          <p:txBody>
            <a:bodyPr anchor="ctr" rtlCol="false" tIns="50800" lIns="50800" bIns="50800" rIns="50800"/>
            <a:lstStyle/>
            <a:p>
              <a:pPr algn="ctr" marL="0" indent="0" lvl="0">
                <a:lnSpc>
                  <a:spcPts val="9799"/>
                </a:lnSpc>
                <a:spcBef>
                  <a:spcPct val="0"/>
                </a:spcBef>
              </a:pPr>
            </a:p>
          </p:txBody>
        </p:sp>
      </p:grpSp>
      <p:sp>
        <p:nvSpPr>
          <p:cNvPr name="Freeform 5" id="5"/>
          <p:cNvSpPr/>
          <p:nvPr/>
        </p:nvSpPr>
        <p:spPr>
          <a:xfrm flipH="false" flipV="false" rot="0">
            <a:off x="684635" y="8436943"/>
            <a:ext cx="3577437" cy="1236183"/>
          </a:xfrm>
          <a:custGeom>
            <a:avLst/>
            <a:gdLst/>
            <a:ahLst/>
            <a:cxnLst/>
            <a:rect r="r" b="b" t="t" l="l"/>
            <a:pathLst>
              <a:path h="1236183" w="3577437">
                <a:moveTo>
                  <a:pt x="0" y="0"/>
                </a:moveTo>
                <a:lnTo>
                  <a:pt x="3577437" y="0"/>
                </a:lnTo>
                <a:lnTo>
                  <a:pt x="3577437" y="1236182"/>
                </a:lnTo>
                <a:lnTo>
                  <a:pt x="0" y="1236182"/>
                </a:lnTo>
                <a:lnTo>
                  <a:pt x="0" y="0"/>
                </a:lnTo>
                <a:close/>
              </a:path>
            </a:pathLst>
          </a:custGeom>
          <a:blipFill>
            <a:blip r:embed="rId2"/>
            <a:stretch>
              <a:fillRect l="0" t="0" r="0" b="0"/>
            </a:stretch>
          </a:blipFill>
        </p:spPr>
      </p:sp>
      <p:grpSp>
        <p:nvGrpSpPr>
          <p:cNvPr name="Group 6" id="6"/>
          <p:cNvGrpSpPr/>
          <p:nvPr/>
        </p:nvGrpSpPr>
        <p:grpSpPr>
          <a:xfrm rot="0">
            <a:off x="13323918" y="6549482"/>
            <a:ext cx="4606137" cy="3474407"/>
            <a:chOff x="0" y="0"/>
            <a:chExt cx="6141516" cy="4632542"/>
          </a:xfrm>
        </p:grpSpPr>
        <p:sp>
          <p:nvSpPr>
            <p:cNvPr name="Freeform 7" id="7"/>
            <p:cNvSpPr/>
            <p:nvPr/>
          </p:nvSpPr>
          <p:spPr>
            <a:xfrm flipH="false" flipV="false" rot="0">
              <a:off x="0" y="2314120"/>
              <a:ext cx="6141516" cy="2318422"/>
            </a:xfrm>
            <a:custGeom>
              <a:avLst/>
              <a:gdLst/>
              <a:ahLst/>
              <a:cxnLst/>
              <a:rect r="r" b="b" t="t" l="l"/>
              <a:pathLst>
                <a:path h="2318422" w="6141516">
                  <a:moveTo>
                    <a:pt x="0" y="0"/>
                  </a:moveTo>
                  <a:lnTo>
                    <a:pt x="6141516" y="0"/>
                  </a:lnTo>
                  <a:lnTo>
                    <a:pt x="6141516" y="2318422"/>
                  </a:lnTo>
                  <a:lnTo>
                    <a:pt x="0" y="2318422"/>
                  </a:lnTo>
                  <a:lnTo>
                    <a:pt x="0" y="0"/>
                  </a:lnTo>
                  <a:close/>
                </a:path>
              </a:pathLst>
            </a:custGeom>
            <a:blipFill>
              <a:blip r:embed="rId3">
                <a:alphaModFix amt="65000"/>
              </a:blip>
              <a:stretch>
                <a:fillRect l="0" t="0" r="0" b="0"/>
              </a:stretch>
            </a:blipFill>
            <a:ln cap="sq">
              <a:noFill/>
              <a:prstDash val="solid"/>
              <a:miter/>
            </a:ln>
          </p:spPr>
        </p:sp>
        <p:sp>
          <p:nvSpPr>
            <p:cNvPr name="Freeform 8" id="8"/>
            <p:cNvSpPr/>
            <p:nvPr/>
          </p:nvSpPr>
          <p:spPr>
            <a:xfrm flipH="false" flipV="false" rot="0">
              <a:off x="0" y="0"/>
              <a:ext cx="3431498" cy="2659411"/>
            </a:xfrm>
            <a:custGeom>
              <a:avLst/>
              <a:gdLst/>
              <a:ahLst/>
              <a:cxnLst/>
              <a:rect r="r" b="b" t="t" l="l"/>
              <a:pathLst>
                <a:path h="2659411" w="3431498">
                  <a:moveTo>
                    <a:pt x="0" y="0"/>
                  </a:moveTo>
                  <a:lnTo>
                    <a:pt x="3431498" y="0"/>
                  </a:lnTo>
                  <a:lnTo>
                    <a:pt x="3431498" y="2659411"/>
                  </a:lnTo>
                  <a:lnTo>
                    <a:pt x="0" y="2659411"/>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9" id="9"/>
            <p:cNvSpPr/>
            <p:nvPr/>
          </p:nvSpPr>
          <p:spPr>
            <a:xfrm flipH="false" flipV="false" rot="0">
              <a:off x="1012894" y="374355"/>
              <a:ext cx="1405709" cy="1342650"/>
            </a:xfrm>
            <a:custGeom>
              <a:avLst/>
              <a:gdLst/>
              <a:ahLst/>
              <a:cxnLst/>
              <a:rect r="r" b="b" t="t" l="l"/>
              <a:pathLst>
                <a:path h="1342650" w="1405709">
                  <a:moveTo>
                    <a:pt x="0" y="0"/>
                  </a:moveTo>
                  <a:lnTo>
                    <a:pt x="1405710" y="0"/>
                  </a:lnTo>
                  <a:lnTo>
                    <a:pt x="1405710" y="1342650"/>
                  </a:lnTo>
                  <a:lnTo>
                    <a:pt x="0" y="1342650"/>
                  </a:lnTo>
                  <a:lnTo>
                    <a:pt x="0" y="0"/>
                  </a:lnTo>
                  <a:close/>
                </a:path>
              </a:pathLst>
            </a:custGeom>
            <a:blipFill>
              <a:blip r:embed="rId6">
                <a:extLst>
                  <a:ext uri="{96DAC541-7B7A-43D3-8B79-37D633B846F1}">
                    <asvg:svgBlip xmlns:asvg="http://schemas.microsoft.com/office/drawing/2016/SVG/main" r:embed="rId7"/>
                  </a:ext>
                </a:extLst>
              </a:blip>
              <a:stretch>
                <a:fillRect l="-21001" t="-2455" r="0" b="0"/>
              </a:stretch>
            </a:blipFill>
          </p:spPr>
        </p:sp>
      </p:grpSp>
      <p:sp>
        <p:nvSpPr>
          <p:cNvPr name="TextBox 10" id="10"/>
          <p:cNvSpPr txBox="true"/>
          <p:nvPr/>
        </p:nvSpPr>
        <p:spPr>
          <a:xfrm rot="0">
            <a:off x="5367028" y="748377"/>
            <a:ext cx="10999532" cy="2432050"/>
          </a:xfrm>
          <a:prstGeom prst="rect">
            <a:avLst/>
          </a:prstGeom>
        </p:spPr>
        <p:txBody>
          <a:bodyPr anchor="t" rtlCol="false" tIns="0" lIns="0" bIns="0" rIns="0">
            <a:spAutoFit/>
          </a:bodyPr>
          <a:lstStyle/>
          <a:p>
            <a:pPr algn="l" marL="0" indent="0" lvl="0">
              <a:lnSpc>
                <a:spcPts val="9799"/>
              </a:lnSpc>
            </a:pPr>
            <a:r>
              <a:rPr lang="en-US" b="true" sz="6999">
                <a:solidFill>
                  <a:srgbClr val="8A2B21"/>
                </a:solidFill>
                <a:latin typeface="Arial Nova Condensed Bold"/>
                <a:ea typeface="Arial Nova Condensed Bold"/>
                <a:cs typeface="Arial Nova Condensed Bold"/>
                <a:sym typeface="Arial Nova Condensed Bold"/>
              </a:rPr>
              <a:t>Programme de formation des parajuristes </a:t>
            </a:r>
          </a:p>
        </p:txBody>
      </p:sp>
      <p:sp>
        <p:nvSpPr>
          <p:cNvPr name="TextBox 11" id="11"/>
          <p:cNvSpPr txBox="true"/>
          <p:nvPr/>
        </p:nvSpPr>
        <p:spPr>
          <a:xfrm rot="0">
            <a:off x="5367028" y="8049431"/>
            <a:ext cx="6500573" cy="1623694"/>
          </a:xfrm>
          <a:prstGeom prst="rect">
            <a:avLst/>
          </a:prstGeom>
        </p:spPr>
        <p:txBody>
          <a:bodyPr anchor="t" rtlCol="false" tIns="0" lIns="0" bIns="0" rIns="0">
            <a:spAutoFit/>
          </a:bodyPr>
          <a:lstStyle/>
          <a:p>
            <a:pPr algn="l" marL="0" indent="0" lvl="0">
              <a:lnSpc>
                <a:spcPts val="6580"/>
              </a:lnSpc>
            </a:pPr>
            <a:r>
              <a:rPr lang="en-US" b="true" sz="4700">
                <a:solidFill>
                  <a:srgbClr val="F9B428"/>
                </a:solidFill>
                <a:latin typeface="Arial Nova Condensed Bold"/>
                <a:ea typeface="Arial Nova Condensed Bold"/>
                <a:cs typeface="Arial Nova Condensed Bold"/>
                <a:sym typeface="Arial Nova Condensed Bold"/>
              </a:rPr>
              <a:t>Inclure le nom du pays et la date de la formation  </a:t>
            </a:r>
          </a:p>
        </p:txBody>
      </p:sp>
      <p:sp>
        <p:nvSpPr>
          <p:cNvPr name="TextBox 12" id="12"/>
          <p:cNvSpPr txBox="true"/>
          <p:nvPr/>
        </p:nvSpPr>
        <p:spPr>
          <a:xfrm rot="0">
            <a:off x="5367028" y="3852864"/>
            <a:ext cx="11439124" cy="2432050"/>
          </a:xfrm>
          <a:prstGeom prst="rect">
            <a:avLst/>
          </a:prstGeom>
        </p:spPr>
        <p:txBody>
          <a:bodyPr anchor="t" rtlCol="false" tIns="0" lIns="0" bIns="0" rIns="0">
            <a:spAutoFit/>
          </a:bodyPr>
          <a:lstStyle/>
          <a:p>
            <a:pPr algn="l" marL="0" indent="0" lvl="0">
              <a:lnSpc>
                <a:spcPts val="9799"/>
              </a:lnSpc>
            </a:pPr>
            <a:r>
              <a:rPr lang="en-US" b="true" sz="6999">
                <a:solidFill>
                  <a:srgbClr val="DC4F50"/>
                </a:solidFill>
                <a:latin typeface="Arial Nova Condensed Bold"/>
                <a:ea typeface="Arial Nova Condensed Bold"/>
                <a:cs typeface="Arial Nova Condensed Bold"/>
                <a:sym typeface="Arial Nova Condensed Bold"/>
              </a:rPr>
              <a:t>Module 1: INFLUENCER LA LOI </a:t>
            </a:r>
          </a:p>
          <a:p>
            <a:pPr algn="l" marL="0" indent="0" lvl="0">
              <a:lnSpc>
                <a:spcPts val="9799"/>
              </a:lnSpc>
            </a:pPr>
            <a:r>
              <a:rPr lang="en-US" b="true" sz="6999">
                <a:solidFill>
                  <a:srgbClr val="DC4F50"/>
                </a:solidFill>
                <a:latin typeface="Arial Nova Condensed Bold"/>
                <a:ea typeface="Arial Nova Condensed Bold"/>
                <a:cs typeface="Arial Nova Condensed Bold"/>
                <a:sym typeface="Arial Nova Condensed Bold"/>
              </a:rPr>
              <a:t>Veille et suivi juridique</a:t>
            </a:r>
          </a:p>
        </p:txBody>
      </p:sp>
      <p:sp>
        <p:nvSpPr>
          <p:cNvPr name="Freeform 13" id="13"/>
          <p:cNvSpPr/>
          <p:nvPr/>
        </p:nvSpPr>
        <p:spPr>
          <a:xfrm flipH="false" flipV="false" rot="0">
            <a:off x="651237" y="613875"/>
            <a:ext cx="3644234" cy="1417202"/>
          </a:xfrm>
          <a:custGeom>
            <a:avLst/>
            <a:gdLst/>
            <a:ahLst/>
            <a:cxnLst/>
            <a:rect r="r" b="b" t="t" l="l"/>
            <a:pathLst>
              <a:path h="1417202" w="3644234">
                <a:moveTo>
                  <a:pt x="0" y="0"/>
                </a:moveTo>
                <a:lnTo>
                  <a:pt x="3644234" y="0"/>
                </a:lnTo>
                <a:lnTo>
                  <a:pt x="3644234" y="1417202"/>
                </a:lnTo>
                <a:lnTo>
                  <a:pt x="0" y="1417202"/>
                </a:lnTo>
                <a:lnTo>
                  <a:pt x="0" y="0"/>
                </a:lnTo>
                <a:close/>
              </a:path>
            </a:pathLst>
          </a:custGeom>
          <a:blipFill>
            <a:blip r:embed="rId8"/>
            <a:stretch>
              <a:fillRect l="0" t="0" r="0" b="0"/>
            </a:stretch>
          </a:blipFill>
        </p:spPr>
      </p:sp>
      <p:grpSp>
        <p:nvGrpSpPr>
          <p:cNvPr name="Group 14" id="14"/>
          <p:cNvGrpSpPr/>
          <p:nvPr/>
        </p:nvGrpSpPr>
        <p:grpSpPr>
          <a:xfrm rot="0">
            <a:off x="304190" y="2974336"/>
            <a:ext cx="4338328" cy="4338328"/>
            <a:chOff x="0" y="0"/>
            <a:chExt cx="5784438" cy="5784438"/>
          </a:xfrm>
        </p:grpSpPr>
        <p:sp>
          <p:nvSpPr>
            <p:cNvPr name="Freeform 15" id="15"/>
            <p:cNvSpPr/>
            <p:nvPr/>
          </p:nvSpPr>
          <p:spPr>
            <a:xfrm flipH="false" flipV="false" rot="0">
              <a:off x="0" y="0"/>
              <a:ext cx="5784438" cy="5784438"/>
            </a:xfrm>
            <a:custGeom>
              <a:avLst/>
              <a:gdLst/>
              <a:ahLst/>
              <a:cxnLst/>
              <a:rect r="r" b="b" t="t" l="l"/>
              <a:pathLst>
                <a:path h="5784438" w="5784438">
                  <a:moveTo>
                    <a:pt x="0" y="0"/>
                  </a:moveTo>
                  <a:lnTo>
                    <a:pt x="5784438" y="0"/>
                  </a:lnTo>
                  <a:lnTo>
                    <a:pt x="5784438" y="5784438"/>
                  </a:lnTo>
                  <a:lnTo>
                    <a:pt x="0" y="5784438"/>
                  </a:lnTo>
                  <a:lnTo>
                    <a:pt x="0" y="0"/>
                  </a:lnTo>
                  <a:close/>
                </a:path>
              </a:pathLst>
            </a:custGeom>
            <a:blipFill>
              <a:blip r:embed="rId9"/>
              <a:stretch>
                <a:fillRect l="0" t="0" r="0" b="0"/>
              </a:stretch>
            </a:blipFill>
          </p:spPr>
        </p:sp>
        <p:grpSp>
          <p:nvGrpSpPr>
            <p:cNvPr name="Group 16" id="16"/>
            <p:cNvGrpSpPr/>
            <p:nvPr/>
          </p:nvGrpSpPr>
          <p:grpSpPr>
            <a:xfrm rot="-82274">
              <a:off x="3275397" y="3651419"/>
              <a:ext cx="376427" cy="1094852"/>
              <a:chOff x="0" y="0"/>
              <a:chExt cx="167590" cy="487441"/>
            </a:xfrm>
          </p:grpSpPr>
          <p:sp>
            <p:nvSpPr>
              <p:cNvPr name="Freeform 17" id="17"/>
              <p:cNvSpPr/>
              <p:nvPr/>
            </p:nvSpPr>
            <p:spPr>
              <a:xfrm flipH="false" flipV="false" rot="0">
                <a:off x="0" y="0"/>
                <a:ext cx="167590" cy="487441"/>
              </a:xfrm>
              <a:custGeom>
                <a:avLst/>
                <a:gdLst/>
                <a:ahLst/>
                <a:cxnLst/>
                <a:rect r="r" b="b" t="t" l="l"/>
                <a:pathLst>
                  <a:path h="487441" w="167590">
                    <a:moveTo>
                      <a:pt x="0" y="0"/>
                    </a:moveTo>
                    <a:lnTo>
                      <a:pt x="167590" y="0"/>
                    </a:lnTo>
                    <a:lnTo>
                      <a:pt x="167590" y="487441"/>
                    </a:lnTo>
                    <a:lnTo>
                      <a:pt x="0" y="487441"/>
                    </a:lnTo>
                    <a:close/>
                  </a:path>
                </a:pathLst>
              </a:custGeom>
              <a:solidFill>
                <a:srgbClr val="84B2E1"/>
              </a:solidFill>
            </p:spPr>
          </p:sp>
          <p:sp>
            <p:nvSpPr>
              <p:cNvPr name="TextBox 18" id="18"/>
              <p:cNvSpPr txBox="true"/>
              <p:nvPr/>
            </p:nvSpPr>
            <p:spPr>
              <a:xfrm>
                <a:off x="0" y="-28575"/>
                <a:ext cx="167590" cy="516016"/>
              </a:xfrm>
              <a:prstGeom prst="rect">
                <a:avLst/>
              </a:prstGeom>
            </p:spPr>
            <p:txBody>
              <a:bodyPr anchor="ctr" rtlCol="false" tIns="25400" lIns="25400" bIns="25400" rIns="25400"/>
              <a:lstStyle/>
              <a:p>
                <a:pPr algn="ctr">
                  <a:lnSpc>
                    <a:spcPts val="1953"/>
                  </a:lnSpc>
                </a:pPr>
              </a:p>
            </p:txBody>
          </p:sp>
        </p:grpSp>
        <p:grpSp>
          <p:nvGrpSpPr>
            <p:cNvPr name="Group 19" id="19"/>
            <p:cNvGrpSpPr/>
            <p:nvPr/>
          </p:nvGrpSpPr>
          <p:grpSpPr>
            <a:xfrm rot="219085">
              <a:off x="2337181" y="3034693"/>
              <a:ext cx="513401" cy="731935"/>
              <a:chOff x="0" y="0"/>
              <a:chExt cx="228572" cy="325866"/>
            </a:xfrm>
          </p:grpSpPr>
          <p:sp>
            <p:nvSpPr>
              <p:cNvPr name="Freeform 20" id="20"/>
              <p:cNvSpPr/>
              <p:nvPr/>
            </p:nvSpPr>
            <p:spPr>
              <a:xfrm flipH="false" flipV="false" rot="0">
                <a:off x="0" y="0"/>
                <a:ext cx="228572" cy="325866"/>
              </a:xfrm>
              <a:custGeom>
                <a:avLst/>
                <a:gdLst/>
                <a:ahLst/>
                <a:cxnLst/>
                <a:rect r="r" b="b" t="t" l="l"/>
                <a:pathLst>
                  <a:path h="325866" w="228572">
                    <a:moveTo>
                      <a:pt x="0" y="0"/>
                    </a:moveTo>
                    <a:lnTo>
                      <a:pt x="228572" y="0"/>
                    </a:lnTo>
                    <a:lnTo>
                      <a:pt x="228572" y="325866"/>
                    </a:lnTo>
                    <a:lnTo>
                      <a:pt x="0" y="325866"/>
                    </a:lnTo>
                    <a:close/>
                  </a:path>
                </a:pathLst>
              </a:custGeom>
              <a:solidFill>
                <a:srgbClr val="6CA38C"/>
              </a:solidFill>
            </p:spPr>
          </p:sp>
          <p:sp>
            <p:nvSpPr>
              <p:cNvPr name="TextBox 21" id="21"/>
              <p:cNvSpPr txBox="true"/>
              <p:nvPr/>
            </p:nvSpPr>
            <p:spPr>
              <a:xfrm>
                <a:off x="0" y="-28575"/>
                <a:ext cx="228572" cy="354441"/>
              </a:xfrm>
              <a:prstGeom prst="rect">
                <a:avLst/>
              </a:prstGeom>
            </p:spPr>
            <p:txBody>
              <a:bodyPr anchor="ctr" rtlCol="false" tIns="25400" lIns="25400" bIns="25400" rIns="25400"/>
              <a:lstStyle/>
              <a:p>
                <a:pPr algn="ctr">
                  <a:lnSpc>
                    <a:spcPts val="1953"/>
                  </a:lnSpc>
                </a:pPr>
              </a:p>
            </p:txBody>
          </p:sp>
        </p:grpSp>
        <p:grpSp>
          <p:nvGrpSpPr>
            <p:cNvPr name="Group 22" id="22"/>
            <p:cNvGrpSpPr/>
            <p:nvPr/>
          </p:nvGrpSpPr>
          <p:grpSpPr>
            <a:xfrm rot="-6029727">
              <a:off x="2776906" y="3841119"/>
              <a:ext cx="1032579" cy="715453"/>
              <a:chOff x="0" y="0"/>
              <a:chExt cx="1183014" cy="819686"/>
            </a:xfrm>
          </p:grpSpPr>
          <p:sp>
            <p:nvSpPr>
              <p:cNvPr name="Freeform 23" id="23"/>
              <p:cNvSpPr/>
              <p:nvPr/>
            </p:nvSpPr>
            <p:spPr>
              <a:xfrm flipH="false" flipV="false" rot="0">
                <a:off x="0" y="0"/>
                <a:ext cx="1183014" cy="819686"/>
              </a:xfrm>
              <a:custGeom>
                <a:avLst/>
                <a:gdLst/>
                <a:ahLst/>
                <a:cxnLst/>
                <a:rect r="r" b="b" t="t" l="l"/>
                <a:pathLst>
                  <a:path h="819686" w="1183014">
                    <a:moveTo>
                      <a:pt x="591507" y="819686"/>
                    </a:moveTo>
                    <a:lnTo>
                      <a:pt x="1183014" y="0"/>
                    </a:lnTo>
                    <a:lnTo>
                      <a:pt x="0" y="0"/>
                    </a:lnTo>
                    <a:lnTo>
                      <a:pt x="591507" y="819686"/>
                    </a:lnTo>
                    <a:close/>
                  </a:path>
                </a:pathLst>
              </a:custGeom>
              <a:solidFill>
                <a:srgbClr val="E38256"/>
              </a:solidFill>
            </p:spPr>
          </p:sp>
          <p:sp>
            <p:nvSpPr>
              <p:cNvPr name="TextBox 24" id="24"/>
              <p:cNvSpPr txBox="true"/>
              <p:nvPr/>
            </p:nvSpPr>
            <p:spPr>
              <a:xfrm>
                <a:off x="184846" y="29974"/>
                <a:ext cx="813322" cy="409144"/>
              </a:xfrm>
              <a:prstGeom prst="rect">
                <a:avLst/>
              </a:prstGeom>
            </p:spPr>
            <p:txBody>
              <a:bodyPr anchor="ctr" rtlCol="false" tIns="25400" lIns="25400" bIns="25400" rIns="25400"/>
              <a:lstStyle/>
              <a:p>
                <a:pPr algn="ctr">
                  <a:lnSpc>
                    <a:spcPts val="1953"/>
                  </a:lnSpc>
                </a:pPr>
              </a:p>
            </p:txBody>
          </p:sp>
        </p:grpSp>
        <p:grpSp>
          <p:nvGrpSpPr>
            <p:cNvPr name="Group 25" id="25"/>
            <p:cNvGrpSpPr/>
            <p:nvPr/>
          </p:nvGrpSpPr>
          <p:grpSpPr>
            <a:xfrm rot="1834293">
              <a:off x="2942136" y="3296552"/>
              <a:ext cx="793531" cy="728397"/>
              <a:chOff x="0" y="0"/>
              <a:chExt cx="857157" cy="786801"/>
            </a:xfrm>
          </p:grpSpPr>
          <p:sp>
            <p:nvSpPr>
              <p:cNvPr name="Freeform 26" id="26"/>
              <p:cNvSpPr/>
              <p:nvPr/>
            </p:nvSpPr>
            <p:spPr>
              <a:xfrm flipH="false" flipV="false" rot="0">
                <a:off x="0" y="0"/>
                <a:ext cx="857157" cy="786801"/>
              </a:xfrm>
              <a:custGeom>
                <a:avLst/>
                <a:gdLst/>
                <a:ahLst/>
                <a:cxnLst/>
                <a:rect r="r" b="b" t="t" l="l"/>
                <a:pathLst>
                  <a:path h="786801" w="857157">
                    <a:moveTo>
                      <a:pt x="428578" y="0"/>
                    </a:moveTo>
                    <a:lnTo>
                      <a:pt x="857157" y="786801"/>
                    </a:lnTo>
                    <a:lnTo>
                      <a:pt x="0" y="786801"/>
                    </a:lnTo>
                    <a:lnTo>
                      <a:pt x="428578" y="0"/>
                    </a:lnTo>
                    <a:close/>
                  </a:path>
                </a:pathLst>
              </a:custGeom>
              <a:solidFill>
                <a:srgbClr val="BB2B59"/>
              </a:solidFill>
            </p:spPr>
          </p:sp>
          <p:sp>
            <p:nvSpPr>
              <p:cNvPr name="TextBox 27" id="27"/>
              <p:cNvSpPr txBox="true"/>
              <p:nvPr/>
            </p:nvSpPr>
            <p:spPr>
              <a:xfrm>
                <a:off x="133931" y="336726"/>
                <a:ext cx="589295" cy="393876"/>
              </a:xfrm>
              <a:prstGeom prst="rect">
                <a:avLst/>
              </a:prstGeom>
            </p:spPr>
            <p:txBody>
              <a:bodyPr anchor="ctr" rtlCol="false" tIns="25400" lIns="25400" bIns="25400" rIns="25400"/>
              <a:lstStyle/>
              <a:p>
                <a:pPr algn="ctr">
                  <a:lnSpc>
                    <a:spcPts val="1953"/>
                  </a:lnSpc>
                </a:pPr>
              </a:p>
            </p:txBody>
          </p:sp>
        </p:grpSp>
        <p:grpSp>
          <p:nvGrpSpPr>
            <p:cNvPr name="Group 28" id="28"/>
            <p:cNvGrpSpPr/>
            <p:nvPr/>
          </p:nvGrpSpPr>
          <p:grpSpPr>
            <a:xfrm rot="-3104318">
              <a:off x="3032687" y="3357839"/>
              <a:ext cx="683383" cy="689172"/>
              <a:chOff x="0" y="0"/>
              <a:chExt cx="812800" cy="819686"/>
            </a:xfrm>
          </p:grpSpPr>
          <p:sp>
            <p:nvSpPr>
              <p:cNvPr name="Freeform 29" id="29"/>
              <p:cNvSpPr/>
              <p:nvPr/>
            </p:nvSpPr>
            <p:spPr>
              <a:xfrm flipH="false" flipV="false" rot="0">
                <a:off x="0" y="0"/>
                <a:ext cx="812800" cy="819686"/>
              </a:xfrm>
              <a:custGeom>
                <a:avLst/>
                <a:gdLst/>
                <a:ahLst/>
                <a:cxnLst/>
                <a:rect r="r" b="b" t="t" l="l"/>
                <a:pathLst>
                  <a:path h="819686" w="812800">
                    <a:moveTo>
                      <a:pt x="406400" y="819686"/>
                    </a:moveTo>
                    <a:lnTo>
                      <a:pt x="812800" y="0"/>
                    </a:lnTo>
                    <a:lnTo>
                      <a:pt x="0" y="0"/>
                    </a:lnTo>
                    <a:lnTo>
                      <a:pt x="406400" y="819686"/>
                    </a:lnTo>
                    <a:close/>
                  </a:path>
                </a:pathLst>
              </a:custGeom>
              <a:solidFill>
                <a:srgbClr val="F9E3CC"/>
              </a:solidFill>
            </p:spPr>
          </p:sp>
          <p:sp>
            <p:nvSpPr>
              <p:cNvPr name="TextBox 30" id="30"/>
              <p:cNvSpPr txBox="true"/>
              <p:nvPr/>
            </p:nvSpPr>
            <p:spPr>
              <a:xfrm>
                <a:off x="127000" y="29974"/>
                <a:ext cx="558800" cy="409144"/>
              </a:xfrm>
              <a:prstGeom prst="rect">
                <a:avLst/>
              </a:prstGeom>
            </p:spPr>
            <p:txBody>
              <a:bodyPr anchor="ctr" rtlCol="false" tIns="25400" lIns="25400" bIns="25400" rIns="25400"/>
              <a:lstStyle/>
              <a:p>
                <a:pPr algn="ctr">
                  <a:lnSpc>
                    <a:spcPts val="1953"/>
                  </a:lnSpc>
                </a:pPr>
              </a:p>
            </p:txBody>
          </p:sp>
        </p:grpSp>
        <p:grpSp>
          <p:nvGrpSpPr>
            <p:cNvPr name="Group 31" id="31"/>
            <p:cNvGrpSpPr/>
            <p:nvPr/>
          </p:nvGrpSpPr>
          <p:grpSpPr>
            <a:xfrm rot="8100000">
              <a:off x="3206979" y="3111954"/>
              <a:ext cx="660475" cy="637391"/>
              <a:chOff x="0" y="0"/>
              <a:chExt cx="812800" cy="784391"/>
            </a:xfrm>
          </p:grpSpPr>
          <p:sp>
            <p:nvSpPr>
              <p:cNvPr name="Freeform 32" id="32"/>
              <p:cNvSpPr/>
              <p:nvPr/>
            </p:nvSpPr>
            <p:spPr>
              <a:xfrm flipH="false" flipV="false" rot="0">
                <a:off x="0" y="0"/>
                <a:ext cx="812800" cy="784391"/>
              </a:xfrm>
              <a:custGeom>
                <a:avLst/>
                <a:gdLst/>
                <a:ahLst/>
                <a:cxnLst/>
                <a:rect r="r" b="b" t="t" l="l"/>
                <a:pathLst>
                  <a:path h="784391" w="812800">
                    <a:moveTo>
                      <a:pt x="406400" y="784391"/>
                    </a:moveTo>
                    <a:lnTo>
                      <a:pt x="812800" y="0"/>
                    </a:lnTo>
                    <a:lnTo>
                      <a:pt x="0" y="0"/>
                    </a:lnTo>
                    <a:lnTo>
                      <a:pt x="406400" y="784391"/>
                    </a:lnTo>
                    <a:close/>
                  </a:path>
                </a:pathLst>
              </a:custGeom>
              <a:solidFill>
                <a:srgbClr val="E19779"/>
              </a:solidFill>
            </p:spPr>
          </p:sp>
          <p:sp>
            <p:nvSpPr>
              <p:cNvPr name="TextBox 33" id="33"/>
              <p:cNvSpPr txBox="true"/>
              <p:nvPr/>
            </p:nvSpPr>
            <p:spPr>
              <a:xfrm>
                <a:off x="127000" y="27453"/>
                <a:ext cx="558800" cy="392757"/>
              </a:xfrm>
              <a:prstGeom prst="rect">
                <a:avLst/>
              </a:prstGeom>
            </p:spPr>
            <p:txBody>
              <a:bodyPr anchor="ctr" rtlCol="false" tIns="25400" lIns="25400" bIns="25400" rIns="25400"/>
              <a:lstStyle/>
              <a:p>
                <a:pPr algn="ctr">
                  <a:lnSpc>
                    <a:spcPts val="1953"/>
                  </a:lnSpc>
                </a:pPr>
              </a:p>
            </p:txBody>
          </p:sp>
        </p:grpSp>
        <p:grpSp>
          <p:nvGrpSpPr>
            <p:cNvPr name="Group 34" id="34"/>
            <p:cNvGrpSpPr/>
            <p:nvPr/>
          </p:nvGrpSpPr>
          <p:grpSpPr>
            <a:xfrm rot="-330013">
              <a:off x="3593295" y="2679071"/>
              <a:ext cx="441596" cy="1135911"/>
              <a:chOff x="0" y="0"/>
              <a:chExt cx="196604" cy="505721"/>
            </a:xfrm>
          </p:grpSpPr>
          <p:sp>
            <p:nvSpPr>
              <p:cNvPr name="Freeform 35" id="35"/>
              <p:cNvSpPr/>
              <p:nvPr/>
            </p:nvSpPr>
            <p:spPr>
              <a:xfrm flipH="false" flipV="false" rot="0">
                <a:off x="0" y="0"/>
                <a:ext cx="196604" cy="505721"/>
              </a:xfrm>
              <a:custGeom>
                <a:avLst/>
                <a:gdLst/>
                <a:ahLst/>
                <a:cxnLst/>
                <a:rect r="r" b="b" t="t" l="l"/>
                <a:pathLst>
                  <a:path h="505721" w="196604">
                    <a:moveTo>
                      <a:pt x="0" y="0"/>
                    </a:moveTo>
                    <a:lnTo>
                      <a:pt x="196604" y="0"/>
                    </a:lnTo>
                    <a:lnTo>
                      <a:pt x="196604" y="505721"/>
                    </a:lnTo>
                    <a:lnTo>
                      <a:pt x="0" y="505721"/>
                    </a:lnTo>
                    <a:close/>
                  </a:path>
                </a:pathLst>
              </a:custGeom>
              <a:solidFill>
                <a:srgbClr val="FFFFFF"/>
              </a:solidFill>
            </p:spPr>
          </p:sp>
          <p:sp>
            <p:nvSpPr>
              <p:cNvPr name="TextBox 36" id="36"/>
              <p:cNvSpPr txBox="true"/>
              <p:nvPr/>
            </p:nvSpPr>
            <p:spPr>
              <a:xfrm>
                <a:off x="0" y="-28575"/>
                <a:ext cx="196604" cy="534296"/>
              </a:xfrm>
              <a:prstGeom prst="rect">
                <a:avLst/>
              </a:prstGeom>
            </p:spPr>
            <p:txBody>
              <a:bodyPr anchor="ctr" rtlCol="false" tIns="25400" lIns="25400" bIns="25400" rIns="25400"/>
              <a:lstStyle/>
              <a:p>
                <a:pPr algn="ctr">
                  <a:lnSpc>
                    <a:spcPts val="1953"/>
                  </a:lnSpc>
                </a:pPr>
              </a:p>
            </p:txBody>
          </p:sp>
        </p:grpSp>
        <p:grpSp>
          <p:nvGrpSpPr>
            <p:cNvPr name="Group 37" id="37"/>
            <p:cNvGrpSpPr/>
            <p:nvPr/>
          </p:nvGrpSpPr>
          <p:grpSpPr>
            <a:xfrm rot="-5760379">
              <a:off x="2637248" y="2889299"/>
              <a:ext cx="1032579" cy="715453"/>
              <a:chOff x="0" y="0"/>
              <a:chExt cx="1183014" cy="819686"/>
            </a:xfrm>
          </p:grpSpPr>
          <p:sp>
            <p:nvSpPr>
              <p:cNvPr name="Freeform 38" id="38"/>
              <p:cNvSpPr/>
              <p:nvPr/>
            </p:nvSpPr>
            <p:spPr>
              <a:xfrm flipH="false" flipV="false" rot="0">
                <a:off x="0" y="0"/>
                <a:ext cx="1183014" cy="819686"/>
              </a:xfrm>
              <a:custGeom>
                <a:avLst/>
                <a:gdLst/>
                <a:ahLst/>
                <a:cxnLst/>
                <a:rect r="r" b="b" t="t" l="l"/>
                <a:pathLst>
                  <a:path h="819686" w="1183014">
                    <a:moveTo>
                      <a:pt x="591507" y="819686"/>
                    </a:moveTo>
                    <a:lnTo>
                      <a:pt x="1183014" y="0"/>
                    </a:lnTo>
                    <a:lnTo>
                      <a:pt x="0" y="0"/>
                    </a:lnTo>
                    <a:lnTo>
                      <a:pt x="591507" y="819686"/>
                    </a:lnTo>
                    <a:close/>
                  </a:path>
                </a:pathLst>
              </a:custGeom>
              <a:solidFill>
                <a:srgbClr val="CFE3F4"/>
              </a:solidFill>
            </p:spPr>
          </p:sp>
          <p:sp>
            <p:nvSpPr>
              <p:cNvPr name="TextBox 39" id="39"/>
              <p:cNvSpPr txBox="true"/>
              <p:nvPr/>
            </p:nvSpPr>
            <p:spPr>
              <a:xfrm>
                <a:off x="184846" y="29974"/>
                <a:ext cx="813322" cy="409144"/>
              </a:xfrm>
              <a:prstGeom prst="rect">
                <a:avLst/>
              </a:prstGeom>
            </p:spPr>
            <p:txBody>
              <a:bodyPr anchor="ctr" rtlCol="false" tIns="25400" lIns="25400" bIns="25400" rIns="25400"/>
              <a:lstStyle/>
              <a:p>
                <a:pPr algn="ctr">
                  <a:lnSpc>
                    <a:spcPts val="1953"/>
                  </a:lnSpc>
                </a:pPr>
              </a:p>
            </p:txBody>
          </p:sp>
        </p:grpSp>
        <p:grpSp>
          <p:nvGrpSpPr>
            <p:cNvPr name="Group 40" id="40"/>
            <p:cNvGrpSpPr/>
            <p:nvPr/>
          </p:nvGrpSpPr>
          <p:grpSpPr>
            <a:xfrm rot="-9588189">
              <a:off x="3042490" y="2396247"/>
              <a:ext cx="759122" cy="715453"/>
              <a:chOff x="0" y="0"/>
              <a:chExt cx="869717" cy="819686"/>
            </a:xfrm>
          </p:grpSpPr>
          <p:sp>
            <p:nvSpPr>
              <p:cNvPr name="Freeform 41" id="41"/>
              <p:cNvSpPr/>
              <p:nvPr/>
            </p:nvSpPr>
            <p:spPr>
              <a:xfrm flipH="false" flipV="false" rot="0">
                <a:off x="0" y="0"/>
                <a:ext cx="869717" cy="819686"/>
              </a:xfrm>
              <a:custGeom>
                <a:avLst/>
                <a:gdLst/>
                <a:ahLst/>
                <a:cxnLst/>
                <a:rect r="r" b="b" t="t" l="l"/>
                <a:pathLst>
                  <a:path h="819686" w="869717">
                    <a:moveTo>
                      <a:pt x="434859" y="819686"/>
                    </a:moveTo>
                    <a:lnTo>
                      <a:pt x="869717" y="0"/>
                    </a:lnTo>
                    <a:lnTo>
                      <a:pt x="0" y="0"/>
                    </a:lnTo>
                    <a:lnTo>
                      <a:pt x="434859" y="819686"/>
                    </a:lnTo>
                    <a:close/>
                  </a:path>
                </a:pathLst>
              </a:custGeom>
              <a:solidFill>
                <a:srgbClr val="F9E3CC"/>
              </a:solidFill>
            </p:spPr>
          </p:sp>
          <p:sp>
            <p:nvSpPr>
              <p:cNvPr name="TextBox 42" id="42"/>
              <p:cNvSpPr txBox="true"/>
              <p:nvPr/>
            </p:nvSpPr>
            <p:spPr>
              <a:xfrm>
                <a:off x="135893" y="29974"/>
                <a:ext cx="597931" cy="409144"/>
              </a:xfrm>
              <a:prstGeom prst="rect">
                <a:avLst/>
              </a:prstGeom>
            </p:spPr>
            <p:txBody>
              <a:bodyPr anchor="ctr" rtlCol="false" tIns="25400" lIns="25400" bIns="25400" rIns="25400"/>
              <a:lstStyle/>
              <a:p>
                <a:pPr algn="ctr">
                  <a:lnSpc>
                    <a:spcPts val="1953"/>
                  </a:lnSpc>
                </a:pPr>
              </a:p>
            </p:txBody>
          </p:sp>
        </p:grpSp>
        <p:grpSp>
          <p:nvGrpSpPr>
            <p:cNvPr name="Group 43" id="43"/>
            <p:cNvGrpSpPr/>
            <p:nvPr/>
          </p:nvGrpSpPr>
          <p:grpSpPr>
            <a:xfrm rot="8100000">
              <a:off x="2709751" y="2016881"/>
              <a:ext cx="673086" cy="715453"/>
              <a:chOff x="0" y="0"/>
              <a:chExt cx="771147" cy="819686"/>
            </a:xfrm>
          </p:grpSpPr>
          <p:sp>
            <p:nvSpPr>
              <p:cNvPr name="Freeform 44" id="44"/>
              <p:cNvSpPr/>
              <p:nvPr/>
            </p:nvSpPr>
            <p:spPr>
              <a:xfrm flipH="false" flipV="false" rot="0">
                <a:off x="0" y="0"/>
                <a:ext cx="771147" cy="819686"/>
              </a:xfrm>
              <a:custGeom>
                <a:avLst/>
                <a:gdLst/>
                <a:ahLst/>
                <a:cxnLst/>
                <a:rect r="r" b="b" t="t" l="l"/>
                <a:pathLst>
                  <a:path h="819686" w="771147">
                    <a:moveTo>
                      <a:pt x="385574" y="819686"/>
                    </a:moveTo>
                    <a:lnTo>
                      <a:pt x="771147" y="0"/>
                    </a:lnTo>
                    <a:lnTo>
                      <a:pt x="0" y="0"/>
                    </a:lnTo>
                    <a:lnTo>
                      <a:pt x="385574" y="819686"/>
                    </a:lnTo>
                    <a:close/>
                  </a:path>
                </a:pathLst>
              </a:custGeom>
              <a:solidFill>
                <a:srgbClr val="6CA38C"/>
              </a:solidFill>
            </p:spPr>
          </p:sp>
          <p:sp>
            <p:nvSpPr>
              <p:cNvPr name="TextBox 45" id="45"/>
              <p:cNvSpPr txBox="true"/>
              <p:nvPr/>
            </p:nvSpPr>
            <p:spPr>
              <a:xfrm>
                <a:off x="120492" y="29974"/>
                <a:ext cx="530164" cy="409144"/>
              </a:xfrm>
              <a:prstGeom prst="rect">
                <a:avLst/>
              </a:prstGeom>
            </p:spPr>
            <p:txBody>
              <a:bodyPr anchor="ctr" rtlCol="false" tIns="25400" lIns="25400" bIns="25400" rIns="25400"/>
              <a:lstStyle/>
              <a:p>
                <a:pPr algn="ctr">
                  <a:lnSpc>
                    <a:spcPts val="1953"/>
                  </a:lnSpc>
                </a:pPr>
              </a:p>
            </p:txBody>
          </p:sp>
        </p:grpSp>
        <p:grpSp>
          <p:nvGrpSpPr>
            <p:cNvPr name="Group 46" id="46"/>
            <p:cNvGrpSpPr/>
            <p:nvPr/>
          </p:nvGrpSpPr>
          <p:grpSpPr>
            <a:xfrm rot="7608942">
              <a:off x="1579540" y="3600495"/>
              <a:ext cx="1960532" cy="613926"/>
              <a:chOff x="0" y="0"/>
              <a:chExt cx="1855007" cy="580881"/>
            </a:xfrm>
          </p:grpSpPr>
          <p:sp>
            <p:nvSpPr>
              <p:cNvPr name="Freeform 47" id="47"/>
              <p:cNvSpPr/>
              <p:nvPr/>
            </p:nvSpPr>
            <p:spPr>
              <a:xfrm flipH="false" flipV="false" rot="0">
                <a:off x="0" y="0"/>
                <a:ext cx="1855007" cy="580881"/>
              </a:xfrm>
              <a:custGeom>
                <a:avLst/>
                <a:gdLst/>
                <a:ahLst/>
                <a:cxnLst/>
                <a:rect r="r" b="b" t="t" l="l"/>
                <a:pathLst>
                  <a:path h="580881" w="1855007">
                    <a:moveTo>
                      <a:pt x="927504" y="580881"/>
                    </a:moveTo>
                    <a:lnTo>
                      <a:pt x="1855007" y="0"/>
                    </a:lnTo>
                    <a:lnTo>
                      <a:pt x="0" y="0"/>
                    </a:lnTo>
                    <a:lnTo>
                      <a:pt x="927504" y="580881"/>
                    </a:lnTo>
                    <a:close/>
                  </a:path>
                </a:pathLst>
              </a:custGeom>
              <a:solidFill>
                <a:srgbClr val="B72E6D"/>
              </a:solidFill>
            </p:spPr>
          </p:sp>
          <p:sp>
            <p:nvSpPr>
              <p:cNvPr name="TextBox 48" id="48"/>
              <p:cNvSpPr txBox="true"/>
              <p:nvPr/>
            </p:nvSpPr>
            <p:spPr>
              <a:xfrm>
                <a:off x="289845" y="12917"/>
                <a:ext cx="1275318" cy="298270"/>
              </a:xfrm>
              <a:prstGeom prst="rect">
                <a:avLst/>
              </a:prstGeom>
            </p:spPr>
            <p:txBody>
              <a:bodyPr anchor="ctr" rtlCol="false" tIns="25400" lIns="25400" bIns="25400" rIns="25400"/>
              <a:lstStyle/>
              <a:p>
                <a:pPr algn="ctr">
                  <a:lnSpc>
                    <a:spcPts val="1953"/>
                  </a:lnSpc>
                </a:pPr>
              </a:p>
            </p:txBody>
          </p:sp>
        </p:grpSp>
        <p:grpSp>
          <p:nvGrpSpPr>
            <p:cNvPr name="Group 49" id="49"/>
            <p:cNvGrpSpPr/>
            <p:nvPr/>
          </p:nvGrpSpPr>
          <p:grpSpPr>
            <a:xfrm rot="1170035">
              <a:off x="3079194" y="2135931"/>
              <a:ext cx="501528" cy="644421"/>
              <a:chOff x="0" y="0"/>
              <a:chExt cx="223286" cy="286904"/>
            </a:xfrm>
          </p:grpSpPr>
          <p:sp>
            <p:nvSpPr>
              <p:cNvPr name="Freeform 50" id="50"/>
              <p:cNvSpPr/>
              <p:nvPr/>
            </p:nvSpPr>
            <p:spPr>
              <a:xfrm flipH="false" flipV="false" rot="0">
                <a:off x="0" y="0"/>
                <a:ext cx="223286" cy="286904"/>
              </a:xfrm>
              <a:custGeom>
                <a:avLst/>
                <a:gdLst/>
                <a:ahLst/>
                <a:cxnLst/>
                <a:rect r="r" b="b" t="t" l="l"/>
                <a:pathLst>
                  <a:path h="286904" w="223286">
                    <a:moveTo>
                      <a:pt x="0" y="0"/>
                    </a:moveTo>
                    <a:lnTo>
                      <a:pt x="223286" y="0"/>
                    </a:lnTo>
                    <a:lnTo>
                      <a:pt x="223286" y="286904"/>
                    </a:lnTo>
                    <a:lnTo>
                      <a:pt x="0" y="286904"/>
                    </a:lnTo>
                    <a:close/>
                  </a:path>
                </a:pathLst>
              </a:custGeom>
              <a:solidFill>
                <a:srgbClr val="F9B428"/>
              </a:solidFill>
            </p:spPr>
          </p:sp>
          <p:sp>
            <p:nvSpPr>
              <p:cNvPr name="TextBox 51" id="51"/>
              <p:cNvSpPr txBox="true"/>
              <p:nvPr/>
            </p:nvSpPr>
            <p:spPr>
              <a:xfrm>
                <a:off x="0" y="-28575"/>
                <a:ext cx="223286" cy="315479"/>
              </a:xfrm>
              <a:prstGeom prst="rect">
                <a:avLst/>
              </a:prstGeom>
            </p:spPr>
            <p:txBody>
              <a:bodyPr anchor="ctr" rtlCol="false" tIns="25400" lIns="25400" bIns="25400" rIns="25400"/>
              <a:lstStyle/>
              <a:p>
                <a:pPr algn="ctr">
                  <a:lnSpc>
                    <a:spcPts val="1953"/>
                  </a:lnSpc>
                </a:pPr>
              </a:p>
            </p:txBody>
          </p:sp>
        </p:grpSp>
        <p:grpSp>
          <p:nvGrpSpPr>
            <p:cNvPr name="Group 52" id="52"/>
            <p:cNvGrpSpPr/>
            <p:nvPr/>
          </p:nvGrpSpPr>
          <p:grpSpPr>
            <a:xfrm rot="1321693">
              <a:off x="2830845" y="2829295"/>
              <a:ext cx="801374" cy="620398"/>
              <a:chOff x="0" y="0"/>
              <a:chExt cx="902259" cy="698500"/>
            </a:xfrm>
          </p:grpSpPr>
          <p:sp>
            <p:nvSpPr>
              <p:cNvPr name="Freeform 53" id="53"/>
              <p:cNvSpPr/>
              <p:nvPr/>
            </p:nvSpPr>
            <p:spPr>
              <a:xfrm flipH="false" flipV="false" rot="0">
                <a:off x="0" y="0"/>
                <a:ext cx="902259" cy="698500"/>
              </a:xfrm>
              <a:custGeom>
                <a:avLst/>
                <a:gdLst/>
                <a:ahLst/>
                <a:cxnLst/>
                <a:rect r="r" b="b" t="t" l="l"/>
                <a:pathLst>
                  <a:path h="698500" w="902259">
                    <a:moveTo>
                      <a:pt x="902259" y="349250"/>
                    </a:moveTo>
                    <a:lnTo>
                      <a:pt x="699059" y="698500"/>
                    </a:lnTo>
                    <a:lnTo>
                      <a:pt x="203200" y="698500"/>
                    </a:lnTo>
                    <a:lnTo>
                      <a:pt x="0" y="349250"/>
                    </a:lnTo>
                    <a:lnTo>
                      <a:pt x="203200" y="0"/>
                    </a:lnTo>
                    <a:lnTo>
                      <a:pt x="699059" y="0"/>
                    </a:lnTo>
                    <a:lnTo>
                      <a:pt x="902259" y="349250"/>
                    </a:lnTo>
                    <a:close/>
                  </a:path>
                </a:pathLst>
              </a:custGeom>
              <a:solidFill>
                <a:srgbClr val="4E5FA7"/>
              </a:solidFill>
            </p:spPr>
          </p:sp>
          <p:sp>
            <p:nvSpPr>
              <p:cNvPr name="TextBox 54" id="54"/>
              <p:cNvSpPr txBox="true"/>
              <p:nvPr/>
            </p:nvSpPr>
            <p:spPr>
              <a:xfrm>
                <a:off x="114300" y="-28575"/>
                <a:ext cx="673659" cy="727075"/>
              </a:xfrm>
              <a:prstGeom prst="rect">
                <a:avLst/>
              </a:prstGeom>
            </p:spPr>
            <p:txBody>
              <a:bodyPr anchor="ctr" rtlCol="false" tIns="25400" lIns="25400" bIns="25400" rIns="25400"/>
              <a:lstStyle/>
              <a:p>
                <a:pPr algn="ctr">
                  <a:lnSpc>
                    <a:spcPts val="1953"/>
                  </a:lnSpc>
                </a:pPr>
              </a:p>
            </p:txBody>
          </p:sp>
        </p:grpSp>
        <p:grpSp>
          <p:nvGrpSpPr>
            <p:cNvPr name="Group 55" id="55"/>
            <p:cNvGrpSpPr/>
            <p:nvPr/>
          </p:nvGrpSpPr>
          <p:grpSpPr>
            <a:xfrm rot="-10340987">
              <a:off x="2277656" y="3762709"/>
              <a:ext cx="984099" cy="1173036"/>
              <a:chOff x="0" y="0"/>
              <a:chExt cx="812800" cy="968850"/>
            </a:xfrm>
          </p:grpSpPr>
          <p:sp>
            <p:nvSpPr>
              <p:cNvPr name="Freeform 56" id="56"/>
              <p:cNvSpPr/>
              <p:nvPr/>
            </p:nvSpPr>
            <p:spPr>
              <a:xfrm flipH="false" flipV="false" rot="0">
                <a:off x="0" y="0"/>
                <a:ext cx="812800" cy="968850"/>
              </a:xfrm>
              <a:custGeom>
                <a:avLst/>
                <a:gdLst/>
                <a:ahLst/>
                <a:cxnLst/>
                <a:rect r="r" b="b" t="t" l="l"/>
                <a:pathLst>
                  <a:path h="968850" w="812800">
                    <a:moveTo>
                      <a:pt x="406400" y="968850"/>
                    </a:moveTo>
                    <a:lnTo>
                      <a:pt x="812800" y="0"/>
                    </a:lnTo>
                    <a:lnTo>
                      <a:pt x="0" y="0"/>
                    </a:lnTo>
                    <a:lnTo>
                      <a:pt x="406400" y="968850"/>
                    </a:lnTo>
                    <a:close/>
                  </a:path>
                </a:pathLst>
              </a:custGeom>
              <a:solidFill>
                <a:srgbClr val="4E5FA7"/>
              </a:solidFill>
            </p:spPr>
          </p:sp>
          <p:sp>
            <p:nvSpPr>
              <p:cNvPr name="TextBox 57" id="57"/>
              <p:cNvSpPr txBox="true"/>
              <p:nvPr/>
            </p:nvSpPr>
            <p:spPr>
              <a:xfrm>
                <a:off x="127000" y="40629"/>
                <a:ext cx="558800" cy="478398"/>
              </a:xfrm>
              <a:prstGeom prst="rect">
                <a:avLst/>
              </a:prstGeom>
            </p:spPr>
            <p:txBody>
              <a:bodyPr anchor="ctr" rtlCol="false" tIns="25400" lIns="25400" bIns="25400" rIns="25400"/>
              <a:lstStyle/>
              <a:p>
                <a:pPr algn="ctr">
                  <a:lnSpc>
                    <a:spcPts val="1953"/>
                  </a:lnSpc>
                </a:pPr>
              </a:p>
            </p:txBody>
          </p:sp>
        </p:grpSp>
        <p:grpSp>
          <p:nvGrpSpPr>
            <p:cNvPr name="Group 58" id="58"/>
            <p:cNvGrpSpPr/>
            <p:nvPr/>
          </p:nvGrpSpPr>
          <p:grpSpPr>
            <a:xfrm rot="5282025">
              <a:off x="2508232" y="4584165"/>
              <a:ext cx="441596" cy="990434"/>
              <a:chOff x="0" y="0"/>
              <a:chExt cx="196604" cy="440953"/>
            </a:xfrm>
          </p:grpSpPr>
          <p:sp>
            <p:nvSpPr>
              <p:cNvPr name="Freeform 59" id="59"/>
              <p:cNvSpPr/>
              <p:nvPr/>
            </p:nvSpPr>
            <p:spPr>
              <a:xfrm flipH="false" flipV="false" rot="0">
                <a:off x="0" y="0"/>
                <a:ext cx="196604" cy="440953"/>
              </a:xfrm>
              <a:custGeom>
                <a:avLst/>
                <a:gdLst/>
                <a:ahLst/>
                <a:cxnLst/>
                <a:rect r="r" b="b" t="t" l="l"/>
                <a:pathLst>
                  <a:path h="440953" w="196604">
                    <a:moveTo>
                      <a:pt x="0" y="0"/>
                    </a:moveTo>
                    <a:lnTo>
                      <a:pt x="196604" y="0"/>
                    </a:lnTo>
                    <a:lnTo>
                      <a:pt x="196604" y="440953"/>
                    </a:lnTo>
                    <a:lnTo>
                      <a:pt x="0" y="440953"/>
                    </a:lnTo>
                    <a:close/>
                  </a:path>
                </a:pathLst>
              </a:custGeom>
              <a:solidFill>
                <a:srgbClr val="FFFFFF"/>
              </a:solidFill>
            </p:spPr>
          </p:sp>
          <p:sp>
            <p:nvSpPr>
              <p:cNvPr name="TextBox 60" id="60"/>
              <p:cNvSpPr txBox="true"/>
              <p:nvPr/>
            </p:nvSpPr>
            <p:spPr>
              <a:xfrm>
                <a:off x="0" y="-28575"/>
                <a:ext cx="196604" cy="469528"/>
              </a:xfrm>
              <a:prstGeom prst="rect">
                <a:avLst/>
              </a:prstGeom>
            </p:spPr>
            <p:txBody>
              <a:bodyPr anchor="ctr" rtlCol="false" tIns="25400" lIns="25400" bIns="25400" rIns="25400"/>
              <a:lstStyle/>
              <a:p>
                <a:pPr algn="ctr">
                  <a:lnSpc>
                    <a:spcPts val="1953"/>
                  </a:lnSpc>
                </a:pPr>
              </a:p>
            </p:txBody>
          </p:sp>
        </p:grpSp>
        <p:grpSp>
          <p:nvGrpSpPr>
            <p:cNvPr name="Group 61" id="61"/>
            <p:cNvGrpSpPr/>
            <p:nvPr/>
          </p:nvGrpSpPr>
          <p:grpSpPr>
            <a:xfrm rot="8100000">
              <a:off x="2766554" y="1552040"/>
              <a:ext cx="819875" cy="715453"/>
              <a:chOff x="0" y="0"/>
              <a:chExt cx="939321" cy="819686"/>
            </a:xfrm>
          </p:grpSpPr>
          <p:sp>
            <p:nvSpPr>
              <p:cNvPr name="Freeform 62" id="62"/>
              <p:cNvSpPr/>
              <p:nvPr/>
            </p:nvSpPr>
            <p:spPr>
              <a:xfrm flipH="false" flipV="false" rot="0">
                <a:off x="0" y="0"/>
                <a:ext cx="939321" cy="819686"/>
              </a:xfrm>
              <a:custGeom>
                <a:avLst/>
                <a:gdLst/>
                <a:ahLst/>
                <a:cxnLst/>
                <a:rect r="r" b="b" t="t" l="l"/>
                <a:pathLst>
                  <a:path h="819686" w="939321">
                    <a:moveTo>
                      <a:pt x="469661" y="819686"/>
                    </a:moveTo>
                    <a:lnTo>
                      <a:pt x="939321" y="0"/>
                    </a:lnTo>
                    <a:lnTo>
                      <a:pt x="0" y="0"/>
                    </a:lnTo>
                    <a:lnTo>
                      <a:pt x="469661" y="819686"/>
                    </a:lnTo>
                    <a:close/>
                  </a:path>
                </a:pathLst>
              </a:custGeom>
              <a:solidFill>
                <a:srgbClr val="709B4E"/>
              </a:solidFill>
            </p:spPr>
          </p:sp>
          <p:sp>
            <p:nvSpPr>
              <p:cNvPr name="TextBox 63" id="63"/>
              <p:cNvSpPr txBox="true"/>
              <p:nvPr/>
            </p:nvSpPr>
            <p:spPr>
              <a:xfrm>
                <a:off x="146769" y="29974"/>
                <a:ext cx="645783" cy="409144"/>
              </a:xfrm>
              <a:prstGeom prst="rect">
                <a:avLst/>
              </a:prstGeom>
            </p:spPr>
            <p:txBody>
              <a:bodyPr anchor="ctr" rtlCol="false" tIns="25400" lIns="25400" bIns="25400" rIns="25400"/>
              <a:lstStyle/>
              <a:p>
                <a:pPr algn="ctr">
                  <a:lnSpc>
                    <a:spcPts val="1953"/>
                  </a:lnSpc>
                </a:pPr>
              </a:p>
            </p:txBody>
          </p:sp>
        </p:grpSp>
        <p:grpSp>
          <p:nvGrpSpPr>
            <p:cNvPr name="Group 64" id="64"/>
            <p:cNvGrpSpPr/>
            <p:nvPr/>
          </p:nvGrpSpPr>
          <p:grpSpPr>
            <a:xfrm rot="-7973139">
              <a:off x="2027838" y="2191277"/>
              <a:ext cx="1127557" cy="522622"/>
              <a:chOff x="0" y="0"/>
              <a:chExt cx="1292928" cy="599271"/>
            </a:xfrm>
          </p:grpSpPr>
          <p:sp>
            <p:nvSpPr>
              <p:cNvPr name="Freeform 65" id="65"/>
              <p:cNvSpPr/>
              <p:nvPr/>
            </p:nvSpPr>
            <p:spPr>
              <a:xfrm flipH="false" flipV="false" rot="0">
                <a:off x="0" y="0"/>
                <a:ext cx="1292928" cy="599271"/>
              </a:xfrm>
              <a:custGeom>
                <a:avLst/>
                <a:gdLst/>
                <a:ahLst/>
                <a:cxnLst/>
                <a:rect r="r" b="b" t="t" l="l"/>
                <a:pathLst>
                  <a:path h="599271" w="1292928">
                    <a:moveTo>
                      <a:pt x="646464" y="599271"/>
                    </a:moveTo>
                    <a:lnTo>
                      <a:pt x="1292928" y="0"/>
                    </a:lnTo>
                    <a:lnTo>
                      <a:pt x="0" y="0"/>
                    </a:lnTo>
                    <a:lnTo>
                      <a:pt x="646464" y="599271"/>
                    </a:lnTo>
                    <a:close/>
                  </a:path>
                </a:pathLst>
              </a:custGeom>
              <a:solidFill>
                <a:srgbClr val="E49C4E"/>
              </a:solidFill>
            </p:spPr>
          </p:sp>
          <p:sp>
            <p:nvSpPr>
              <p:cNvPr name="TextBox 66" id="66"/>
              <p:cNvSpPr txBox="true"/>
              <p:nvPr/>
            </p:nvSpPr>
            <p:spPr>
              <a:xfrm>
                <a:off x="202020" y="14230"/>
                <a:ext cx="888888" cy="306808"/>
              </a:xfrm>
              <a:prstGeom prst="rect">
                <a:avLst/>
              </a:prstGeom>
            </p:spPr>
            <p:txBody>
              <a:bodyPr anchor="ctr" rtlCol="false" tIns="25400" lIns="25400" bIns="25400" rIns="25400"/>
              <a:lstStyle/>
              <a:p>
                <a:pPr algn="ctr">
                  <a:lnSpc>
                    <a:spcPts val="1953"/>
                  </a:lnSpc>
                </a:pPr>
              </a:p>
            </p:txBody>
          </p:sp>
        </p:grpSp>
        <p:grpSp>
          <p:nvGrpSpPr>
            <p:cNvPr name="Group 67" id="67"/>
            <p:cNvGrpSpPr/>
            <p:nvPr/>
          </p:nvGrpSpPr>
          <p:grpSpPr>
            <a:xfrm rot="6265777">
              <a:off x="2938518" y="1390833"/>
              <a:ext cx="673086" cy="715453"/>
              <a:chOff x="0" y="0"/>
              <a:chExt cx="771147" cy="819686"/>
            </a:xfrm>
          </p:grpSpPr>
          <p:sp>
            <p:nvSpPr>
              <p:cNvPr name="Freeform 68" id="68"/>
              <p:cNvSpPr/>
              <p:nvPr/>
            </p:nvSpPr>
            <p:spPr>
              <a:xfrm flipH="false" flipV="false" rot="0">
                <a:off x="0" y="0"/>
                <a:ext cx="771147" cy="819686"/>
              </a:xfrm>
              <a:custGeom>
                <a:avLst/>
                <a:gdLst/>
                <a:ahLst/>
                <a:cxnLst/>
                <a:rect r="r" b="b" t="t" l="l"/>
                <a:pathLst>
                  <a:path h="819686" w="771147">
                    <a:moveTo>
                      <a:pt x="385574" y="819686"/>
                    </a:moveTo>
                    <a:lnTo>
                      <a:pt x="771147" y="0"/>
                    </a:lnTo>
                    <a:lnTo>
                      <a:pt x="0" y="0"/>
                    </a:lnTo>
                    <a:lnTo>
                      <a:pt x="385574" y="819686"/>
                    </a:lnTo>
                    <a:close/>
                  </a:path>
                </a:pathLst>
              </a:custGeom>
              <a:solidFill>
                <a:srgbClr val="6CA38C"/>
              </a:solidFill>
            </p:spPr>
          </p:sp>
          <p:sp>
            <p:nvSpPr>
              <p:cNvPr name="TextBox 69" id="69"/>
              <p:cNvSpPr txBox="true"/>
              <p:nvPr/>
            </p:nvSpPr>
            <p:spPr>
              <a:xfrm>
                <a:off x="120492" y="29974"/>
                <a:ext cx="530164" cy="409144"/>
              </a:xfrm>
              <a:prstGeom prst="rect">
                <a:avLst/>
              </a:prstGeom>
            </p:spPr>
            <p:txBody>
              <a:bodyPr anchor="ctr" rtlCol="false" tIns="25400" lIns="25400" bIns="25400" rIns="25400"/>
              <a:lstStyle/>
              <a:p>
                <a:pPr algn="ctr">
                  <a:lnSpc>
                    <a:spcPts val="1953"/>
                  </a:lnSpc>
                </a:pPr>
              </a:p>
            </p:txBody>
          </p:sp>
        </p:grpSp>
        <p:grpSp>
          <p:nvGrpSpPr>
            <p:cNvPr name="Group 70" id="70"/>
            <p:cNvGrpSpPr/>
            <p:nvPr/>
          </p:nvGrpSpPr>
          <p:grpSpPr>
            <a:xfrm rot="5477873">
              <a:off x="3008675" y="1612532"/>
              <a:ext cx="713579" cy="622338"/>
              <a:chOff x="0" y="0"/>
              <a:chExt cx="817539" cy="713005"/>
            </a:xfrm>
          </p:grpSpPr>
          <p:sp>
            <p:nvSpPr>
              <p:cNvPr name="Freeform 71" id="71"/>
              <p:cNvSpPr/>
              <p:nvPr/>
            </p:nvSpPr>
            <p:spPr>
              <a:xfrm flipH="false" flipV="false" rot="0">
                <a:off x="0" y="0"/>
                <a:ext cx="817539" cy="713005"/>
              </a:xfrm>
              <a:custGeom>
                <a:avLst/>
                <a:gdLst/>
                <a:ahLst/>
                <a:cxnLst/>
                <a:rect r="r" b="b" t="t" l="l"/>
                <a:pathLst>
                  <a:path h="713005" w="817539">
                    <a:moveTo>
                      <a:pt x="408769" y="713005"/>
                    </a:moveTo>
                    <a:lnTo>
                      <a:pt x="817539" y="0"/>
                    </a:lnTo>
                    <a:lnTo>
                      <a:pt x="0" y="0"/>
                    </a:lnTo>
                    <a:lnTo>
                      <a:pt x="408769" y="713005"/>
                    </a:lnTo>
                    <a:close/>
                  </a:path>
                </a:pathLst>
              </a:custGeom>
              <a:solidFill>
                <a:srgbClr val="E49C4E"/>
              </a:solidFill>
            </p:spPr>
          </p:sp>
          <p:sp>
            <p:nvSpPr>
              <p:cNvPr name="TextBox 72" id="72"/>
              <p:cNvSpPr txBox="true"/>
              <p:nvPr/>
            </p:nvSpPr>
            <p:spPr>
              <a:xfrm>
                <a:off x="127740" y="22354"/>
                <a:ext cx="562058" cy="359613"/>
              </a:xfrm>
              <a:prstGeom prst="rect">
                <a:avLst/>
              </a:prstGeom>
            </p:spPr>
            <p:txBody>
              <a:bodyPr anchor="ctr" rtlCol="false" tIns="25400" lIns="25400" bIns="25400" rIns="25400"/>
              <a:lstStyle/>
              <a:p>
                <a:pPr algn="ctr">
                  <a:lnSpc>
                    <a:spcPts val="1953"/>
                  </a:lnSpc>
                </a:pPr>
              </a:p>
            </p:txBody>
          </p:sp>
        </p:grpSp>
        <p:grpSp>
          <p:nvGrpSpPr>
            <p:cNvPr name="Group 73" id="73"/>
            <p:cNvGrpSpPr/>
            <p:nvPr/>
          </p:nvGrpSpPr>
          <p:grpSpPr>
            <a:xfrm rot="-4823993">
              <a:off x="3498514" y="2191417"/>
              <a:ext cx="441596" cy="137472"/>
              <a:chOff x="0" y="0"/>
              <a:chExt cx="196604" cy="61204"/>
            </a:xfrm>
          </p:grpSpPr>
          <p:sp>
            <p:nvSpPr>
              <p:cNvPr name="Freeform 74" id="74"/>
              <p:cNvSpPr/>
              <p:nvPr/>
            </p:nvSpPr>
            <p:spPr>
              <a:xfrm flipH="false" flipV="false" rot="0">
                <a:off x="0" y="0"/>
                <a:ext cx="196604" cy="61204"/>
              </a:xfrm>
              <a:custGeom>
                <a:avLst/>
                <a:gdLst/>
                <a:ahLst/>
                <a:cxnLst/>
                <a:rect r="r" b="b" t="t" l="l"/>
                <a:pathLst>
                  <a:path h="61204" w="196604">
                    <a:moveTo>
                      <a:pt x="0" y="0"/>
                    </a:moveTo>
                    <a:lnTo>
                      <a:pt x="196604" y="0"/>
                    </a:lnTo>
                    <a:lnTo>
                      <a:pt x="196604" y="61204"/>
                    </a:lnTo>
                    <a:lnTo>
                      <a:pt x="0" y="61204"/>
                    </a:lnTo>
                    <a:close/>
                  </a:path>
                </a:pathLst>
              </a:custGeom>
              <a:solidFill>
                <a:srgbClr val="FFFFFF"/>
              </a:solidFill>
            </p:spPr>
          </p:sp>
          <p:sp>
            <p:nvSpPr>
              <p:cNvPr name="TextBox 75" id="75"/>
              <p:cNvSpPr txBox="true"/>
              <p:nvPr/>
            </p:nvSpPr>
            <p:spPr>
              <a:xfrm>
                <a:off x="0" y="-28575"/>
                <a:ext cx="196604" cy="89779"/>
              </a:xfrm>
              <a:prstGeom prst="rect">
                <a:avLst/>
              </a:prstGeom>
            </p:spPr>
            <p:txBody>
              <a:bodyPr anchor="ctr" rtlCol="false" tIns="25400" lIns="25400" bIns="25400" rIns="25400"/>
              <a:lstStyle/>
              <a:p>
                <a:pPr algn="ctr">
                  <a:lnSpc>
                    <a:spcPts val="1953"/>
                  </a:lnSpc>
                </a:pPr>
              </a:p>
            </p:txBody>
          </p:sp>
        </p:grpSp>
        <p:grpSp>
          <p:nvGrpSpPr>
            <p:cNvPr name="Group 76" id="76"/>
            <p:cNvGrpSpPr/>
            <p:nvPr/>
          </p:nvGrpSpPr>
          <p:grpSpPr>
            <a:xfrm rot="5607156">
              <a:off x="1895267" y="1926519"/>
              <a:ext cx="711230" cy="333239"/>
              <a:chOff x="0" y="0"/>
              <a:chExt cx="800767" cy="375191"/>
            </a:xfrm>
          </p:grpSpPr>
          <p:sp>
            <p:nvSpPr>
              <p:cNvPr name="Freeform 77" id="77"/>
              <p:cNvSpPr/>
              <p:nvPr/>
            </p:nvSpPr>
            <p:spPr>
              <a:xfrm flipH="false" flipV="false" rot="0">
                <a:off x="0" y="0"/>
                <a:ext cx="800767" cy="375191"/>
              </a:xfrm>
              <a:custGeom>
                <a:avLst/>
                <a:gdLst/>
                <a:ahLst/>
                <a:cxnLst/>
                <a:rect r="r" b="b" t="t" l="l"/>
                <a:pathLst>
                  <a:path h="375191" w="800767">
                    <a:moveTo>
                      <a:pt x="800767" y="187596"/>
                    </a:moveTo>
                    <a:lnTo>
                      <a:pt x="597567" y="375191"/>
                    </a:lnTo>
                    <a:lnTo>
                      <a:pt x="203200" y="375191"/>
                    </a:lnTo>
                    <a:lnTo>
                      <a:pt x="0" y="187596"/>
                    </a:lnTo>
                    <a:lnTo>
                      <a:pt x="203200" y="0"/>
                    </a:lnTo>
                    <a:lnTo>
                      <a:pt x="597567" y="0"/>
                    </a:lnTo>
                    <a:lnTo>
                      <a:pt x="800767" y="187596"/>
                    </a:lnTo>
                    <a:close/>
                  </a:path>
                </a:pathLst>
              </a:custGeom>
              <a:solidFill>
                <a:srgbClr val="4E5FA7"/>
              </a:solidFill>
            </p:spPr>
          </p:sp>
          <p:sp>
            <p:nvSpPr>
              <p:cNvPr name="TextBox 78" id="78"/>
              <p:cNvSpPr txBox="true"/>
              <p:nvPr/>
            </p:nvSpPr>
            <p:spPr>
              <a:xfrm>
                <a:off x="114300" y="-28575"/>
                <a:ext cx="572167" cy="403766"/>
              </a:xfrm>
              <a:prstGeom prst="rect">
                <a:avLst/>
              </a:prstGeom>
            </p:spPr>
            <p:txBody>
              <a:bodyPr anchor="ctr" rtlCol="false" tIns="25400" lIns="25400" bIns="25400" rIns="25400"/>
              <a:lstStyle/>
              <a:p>
                <a:pPr algn="ctr">
                  <a:lnSpc>
                    <a:spcPts val="1953"/>
                  </a:lnSpc>
                </a:pPr>
              </a:p>
            </p:txBody>
          </p:sp>
        </p:grpSp>
        <p:sp>
          <p:nvSpPr>
            <p:cNvPr name="TextBox 79" id="79"/>
            <p:cNvSpPr txBox="true"/>
            <p:nvPr/>
          </p:nvSpPr>
          <p:spPr>
            <a:xfrm rot="0">
              <a:off x="1441713" y="1568945"/>
              <a:ext cx="671158" cy="281364"/>
            </a:xfrm>
            <a:prstGeom prst="rect">
              <a:avLst/>
            </a:prstGeom>
          </p:spPr>
          <p:txBody>
            <a:bodyPr anchor="t" rtlCol="false" tIns="0" lIns="0" bIns="0" rIns="0">
              <a:spAutoFit/>
            </a:bodyPr>
            <a:lstStyle/>
            <a:p>
              <a:pPr algn="ctr" marL="0" indent="0" lvl="0">
                <a:lnSpc>
                  <a:spcPts val="1752"/>
                </a:lnSpc>
              </a:pPr>
              <a:r>
                <a:rPr lang="en-US" sz="1251">
                  <a:solidFill>
                    <a:srgbClr val="000000"/>
                  </a:solidFill>
                  <a:latin typeface="Arial Nova Condensed"/>
                  <a:ea typeface="Arial Nova Condensed"/>
                  <a:cs typeface="Arial Nova Condensed"/>
                  <a:sym typeface="Arial Nova Condensed"/>
                </a:rPr>
                <a:t>Savoir</a:t>
              </a:r>
            </a:p>
          </p:txBody>
        </p:sp>
        <p:sp>
          <p:nvSpPr>
            <p:cNvPr name="TextBox 80" id="80"/>
            <p:cNvSpPr txBox="true"/>
            <p:nvPr/>
          </p:nvSpPr>
          <p:spPr>
            <a:xfrm rot="0">
              <a:off x="2276983" y="1316156"/>
              <a:ext cx="671158" cy="264726"/>
            </a:xfrm>
            <a:prstGeom prst="rect">
              <a:avLst/>
            </a:prstGeom>
          </p:spPr>
          <p:txBody>
            <a:bodyPr anchor="t" rtlCol="false" tIns="0" lIns="0" bIns="0" rIns="0">
              <a:spAutoFit/>
            </a:bodyPr>
            <a:lstStyle/>
            <a:p>
              <a:pPr algn="ctr" marL="0" indent="0" lvl="0">
                <a:lnSpc>
                  <a:spcPts val="1648"/>
                </a:lnSpc>
              </a:pPr>
              <a:r>
                <a:rPr lang="en-US" sz="1177">
                  <a:solidFill>
                    <a:srgbClr val="000000"/>
                  </a:solidFill>
                  <a:latin typeface="Arial Nova Condensed"/>
                  <a:ea typeface="Arial Nova Condensed"/>
                  <a:cs typeface="Arial Nova Condensed"/>
                  <a:sym typeface="Arial Nova Condensed"/>
                </a:rPr>
                <a:t>Utiliser</a:t>
              </a:r>
            </a:p>
          </p:txBody>
        </p:sp>
        <p:sp>
          <p:nvSpPr>
            <p:cNvPr name="TextBox 81" id="81"/>
            <p:cNvSpPr txBox="true"/>
            <p:nvPr/>
          </p:nvSpPr>
          <p:spPr>
            <a:xfrm rot="0">
              <a:off x="2926771" y="1695340"/>
              <a:ext cx="671158" cy="281364"/>
            </a:xfrm>
            <a:prstGeom prst="rect">
              <a:avLst/>
            </a:prstGeom>
          </p:spPr>
          <p:txBody>
            <a:bodyPr anchor="t" rtlCol="false" tIns="0" lIns="0" bIns="0" rIns="0">
              <a:spAutoFit/>
            </a:bodyPr>
            <a:lstStyle/>
            <a:p>
              <a:pPr algn="ctr" marL="0" indent="0" lvl="0">
                <a:lnSpc>
                  <a:spcPts val="1752"/>
                </a:lnSpc>
              </a:pPr>
              <a:r>
                <a:rPr lang="en-US" sz="1251">
                  <a:solidFill>
                    <a:srgbClr val="000000"/>
                  </a:solidFill>
                  <a:latin typeface="Arial Nova Condensed"/>
                  <a:ea typeface="Arial Nova Condensed"/>
                  <a:cs typeface="Arial Nova Condensed"/>
                  <a:sym typeface="Arial Nova Condensed"/>
                </a:rPr>
                <a:t>Forme</a:t>
              </a:r>
            </a:p>
          </p:txBody>
        </p:sp>
        <p:sp>
          <p:nvSpPr>
            <p:cNvPr name="TextBox 82" id="82"/>
            <p:cNvSpPr txBox="true"/>
            <p:nvPr/>
          </p:nvSpPr>
          <p:spPr>
            <a:xfrm rot="0">
              <a:off x="3719312" y="1580303"/>
              <a:ext cx="1030598" cy="281364"/>
            </a:xfrm>
            <a:prstGeom prst="rect">
              <a:avLst/>
            </a:prstGeom>
          </p:spPr>
          <p:txBody>
            <a:bodyPr anchor="t" rtlCol="false" tIns="0" lIns="0" bIns="0" rIns="0">
              <a:spAutoFit/>
            </a:bodyPr>
            <a:lstStyle/>
            <a:p>
              <a:pPr algn="ctr" marL="0" indent="0" lvl="0">
                <a:lnSpc>
                  <a:spcPts val="1752"/>
                </a:lnSpc>
              </a:pPr>
              <a:r>
                <a:rPr lang="en-US" sz="1251">
                  <a:solidFill>
                    <a:srgbClr val="000000"/>
                  </a:solidFill>
                  <a:latin typeface="Arial Nova Condensed"/>
                  <a:ea typeface="Arial Nova Condensed"/>
                  <a:cs typeface="Arial Nova Condensed"/>
                  <a:sym typeface="Arial Nova Condensed"/>
                </a:rPr>
                <a:t>La loi</a:t>
              </a:r>
            </a:p>
          </p:txBody>
        </p:sp>
      </p:grpSp>
    </p:spTree>
  </p:cSld>
  <p:clrMapOvr>
    <a:masterClrMapping/>
  </p:clrMapOvr>
</p:sld>
</file>

<file path=ppt/slides/slide10.xml><?xml version="1.0" encoding="utf-8"?>
<p:sld xmlns:p="http://schemas.openxmlformats.org/presentationml/2006/main" xmlns:a="http://schemas.openxmlformats.org/drawingml/2006/main">
  <p:cSld>
    <p:bg>
      <p:bgPr>
        <a:solidFill>
          <a:srgbClr val="FCFCFC"/>
        </a:solidFill>
      </p:bgPr>
    </p:bg>
    <p:spTree>
      <p:nvGrpSpPr>
        <p:cNvPr id="1" name=""/>
        <p:cNvGrpSpPr/>
        <p:nvPr/>
      </p:nvGrpSpPr>
      <p:grpSpPr>
        <a:xfrm>
          <a:off x="0" y="0"/>
          <a:ext cx="0" cy="0"/>
          <a:chOff x="0" y="0"/>
          <a:chExt cx="0" cy="0"/>
        </a:xfrm>
      </p:grpSpPr>
      <p:grpSp>
        <p:nvGrpSpPr>
          <p:cNvPr name="Group 2" id="2"/>
          <p:cNvGrpSpPr/>
          <p:nvPr/>
        </p:nvGrpSpPr>
        <p:grpSpPr>
          <a:xfrm rot="0">
            <a:off x="-339357" y="-316594"/>
            <a:ext cx="18966714" cy="10920189"/>
            <a:chOff x="0" y="0"/>
            <a:chExt cx="4995349" cy="2876099"/>
          </a:xfrm>
        </p:grpSpPr>
        <p:sp>
          <p:nvSpPr>
            <p:cNvPr name="Freeform 3" id="3"/>
            <p:cNvSpPr/>
            <p:nvPr/>
          </p:nvSpPr>
          <p:spPr>
            <a:xfrm flipH="false" flipV="false" rot="0">
              <a:off x="0" y="0"/>
              <a:ext cx="4995349" cy="2876099"/>
            </a:xfrm>
            <a:custGeom>
              <a:avLst/>
              <a:gdLst/>
              <a:ahLst/>
              <a:cxnLst/>
              <a:rect r="r" b="b" t="t" l="l"/>
              <a:pathLst>
                <a:path h="2876099" w="4995349">
                  <a:moveTo>
                    <a:pt x="0" y="0"/>
                  </a:moveTo>
                  <a:lnTo>
                    <a:pt x="4995349" y="0"/>
                  </a:lnTo>
                  <a:lnTo>
                    <a:pt x="4995349" y="2876099"/>
                  </a:lnTo>
                  <a:lnTo>
                    <a:pt x="0" y="2876099"/>
                  </a:lnTo>
                  <a:close/>
                </a:path>
              </a:pathLst>
            </a:custGeom>
            <a:solidFill>
              <a:srgbClr val="000000">
                <a:alpha val="0"/>
              </a:srgbClr>
            </a:solidFill>
            <a:ln w="552450" cap="sq">
              <a:solidFill>
                <a:srgbClr val="F9B57D"/>
              </a:solidFill>
              <a:prstDash val="solid"/>
              <a:miter/>
            </a:ln>
          </p:spPr>
        </p:sp>
        <p:sp>
          <p:nvSpPr>
            <p:cNvPr name="TextBox 4" id="4"/>
            <p:cNvSpPr txBox="true"/>
            <p:nvPr/>
          </p:nvSpPr>
          <p:spPr>
            <a:xfrm>
              <a:off x="0" y="-38100"/>
              <a:ext cx="4995349" cy="2914199"/>
            </a:xfrm>
            <a:prstGeom prst="rect">
              <a:avLst/>
            </a:prstGeom>
          </p:spPr>
          <p:txBody>
            <a:bodyPr anchor="ctr" rtlCol="false" tIns="50800" lIns="50800" bIns="50800" rIns="50800"/>
            <a:lstStyle/>
            <a:p>
              <a:pPr algn="ctr">
                <a:lnSpc>
                  <a:spcPts val="2659"/>
                </a:lnSpc>
                <a:spcBef>
                  <a:spcPct val="0"/>
                </a:spcBef>
              </a:pPr>
            </a:p>
          </p:txBody>
        </p:sp>
      </p:grpSp>
      <p:grpSp>
        <p:nvGrpSpPr>
          <p:cNvPr name="Group 5" id="5"/>
          <p:cNvGrpSpPr/>
          <p:nvPr/>
        </p:nvGrpSpPr>
        <p:grpSpPr>
          <a:xfrm rot="0">
            <a:off x="1028700" y="653663"/>
            <a:ext cx="10585002" cy="1253017"/>
            <a:chOff x="0" y="0"/>
            <a:chExt cx="14113336" cy="1670690"/>
          </a:xfrm>
        </p:grpSpPr>
        <p:sp>
          <p:nvSpPr>
            <p:cNvPr name="Freeform 6" id="6"/>
            <p:cNvSpPr/>
            <p:nvPr/>
          </p:nvSpPr>
          <p:spPr>
            <a:xfrm flipH="false" flipV="false" rot="0">
              <a:off x="0" y="0"/>
              <a:ext cx="14113335" cy="1670690"/>
            </a:xfrm>
            <a:custGeom>
              <a:avLst/>
              <a:gdLst/>
              <a:ahLst/>
              <a:cxnLst/>
              <a:rect r="r" b="b" t="t" l="l"/>
              <a:pathLst>
                <a:path h="1670690" w="14113335">
                  <a:moveTo>
                    <a:pt x="0" y="0"/>
                  </a:moveTo>
                  <a:lnTo>
                    <a:pt x="14113335" y="0"/>
                  </a:lnTo>
                  <a:lnTo>
                    <a:pt x="14113335" y="1670690"/>
                  </a:lnTo>
                  <a:lnTo>
                    <a:pt x="0" y="1670690"/>
                  </a:lnTo>
                  <a:close/>
                </a:path>
              </a:pathLst>
            </a:custGeom>
            <a:solidFill>
              <a:srgbClr val="000000">
                <a:alpha val="0"/>
              </a:srgbClr>
            </a:solidFill>
          </p:spPr>
        </p:sp>
        <p:sp>
          <p:nvSpPr>
            <p:cNvPr name="TextBox 7" id="7"/>
            <p:cNvSpPr txBox="true"/>
            <p:nvPr/>
          </p:nvSpPr>
          <p:spPr>
            <a:xfrm>
              <a:off x="0" y="-352425"/>
              <a:ext cx="14113336" cy="2023115"/>
            </a:xfrm>
            <a:prstGeom prst="rect">
              <a:avLst/>
            </a:prstGeom>
          </p:spPr>
          <p:txBody>
            <a:bodyPr anchor="t" rtlCol="false" tIns="0" lIns="0" bIns="0" rIns="0"/>
            <a:lstStyle/>
            <a:p>
              <a:pPr algn="l" marL="0" indent="0" lvl="0">
                <a:lnSpc>
                  <a:spcPts val="12000"/>
                </a:lnSpc>
              </a:pPr>
              <a:r>
                <a:rPr lang="en-US" b="true" sz="6999">
                  <a:solidFill>
                    <a:srgbClr val="4E5FA7"/>
                  </a:solidFill>
                  <a:latin typeface="Arial Nova Condensed Bold"/>
                  <a:ea typeface="Arial Nova Condensed Bold"/>
                  <a:cs typeface="Arial Nova Condensed Bold"/>
                  <a:sym typeface="Arial Nova Condensed Bold"/>
                </a:rPr>
                <a:t>Rapport de suivi</a:t>
              </a:r>
            </a:p>
          </p:txBody>
        </p:sp>
      </p:grpSp>
      <p:grpSp>
        <p:nvGrpSpPr>
          <p:cNvPr name="Group 8" id="8"/>
          <p:cNvGrpSpPr/>
          <p:nvPr/>
        </p:nvGrpSpPr>
        <p:grpSpPr>
          <a:xfrm rot="0">
            <a:off x="1028700" y="2028832"/>
            <a:ext cx="14508701" cy="1582854"/>
            <a:chOff x="0" y="0"/>
            <a:chExt cx="19344934" cy="2110472"/>
          </a:xfrm>
        </p:grpSpPr>
        <p:sp>
          <p:nvSpPr>
            <p:cNvPr name="Freeform 9" id="9"/>
            <p:cNvSpPr/>
            <p:nvPr/>
          </p:nvSpPr>
          <p:spPr>
            <a:xfrm flipH="false" flipV="false" rot="0">
              <a:off x="0" y="0"/>
              <a:ext cx="19344935" cy="2110472"/>
            </a:xfrm>
            <a:custGeom>
              <a:avLst/>
              <a:gdLst/>
              <a:ahLst/>
              <a:cxnLst/>
              <a:rect r="r" b="b" t="t" l="l"/>
              <a:pathLst>
                <a:path h="2110472" w="19344935">
                  <a:moveTo>
                    <a:pt x="0" y="0"/>
                  </a:moveTo>
                  <a:lnTo>
                    <a:pt x="19344935" y="0"/>
                  </a:lnTo>
                  <a:lnTo>
                    <a:pt x="19344935" y="2110472"/>
                  </a:lnTo>
                  <a:lnTo>
                    <a:pt x="0" y="2110472"/>
                  </a:lnTo>
                  <a:close/>
                </a:path>
              </a:pathLst>
            </a:custGeom>
            <a:solidFill>
              <a:srgbClr val="000000">
                <a:alpha val="0"/>
              </a:srgbClr>
            </a:solidFill>
          </p:spPr>
        </p:sp>
        <p:sp>
          <p:nvSpPr>
            <p:cNvPr name="TextBox 10" id="10"/>
            <p:cNvSpPr txBox="true"/>
            <p:nvPr/>
          </p:nvSpPr>
          <p:spPr>
            <a:xfrm>
              <a:off x="0" y="-57150"/>
              <a:ext cx="19344934" cy="2167622"/>
            </a:xfrm>
            <a:prstGeom prst="rect">
              <a:avLst/>
            </a:prstGeom>
          </p:spPr>
          <p:txBody>
            <a:bodyPr anchor="t" rtlCol="false" tIns="0" lIns="0" bIns="0" rIns="0"/>
            <a:lstStyle/>
            <a:p>
              <a:pPr algn="just" marL="0" indent="0" lvl="0">
                <a:lnSpc>
                  <a:spcPts val="4036"/>
                </a:lnSpc>
              </a:pPr>
              <a:r>
                <a:rPr lang="en-US" sz="2925">
                  <a:solidFill>
                    <a:srgbClr val="000000"/>
                  </a:solidFill>
                  <a:latin typeface="Arial Nova Condensed"/>
                  <a:ea typeface="Arial Nova Condensed"/>
                  <a:cs typeface="Arial Nova Condensed"/>
                  <a:sym typeface="Arial Nova Condensed"/>
                </a:rPr>
                <a:t>Le rapportage est essentiel à toute activité de veille juridique et est parfois négligé. Pour pouvoir exploiter les preuves, les parajuristes doivent documenter de manière systématique ce qu'ils ont observé ou ce que leurs clients leur ont signalé. </a:t>
              </a:r>
            </a:p>
          </p:txBody>
        </p:sp>
      </p:grpSp>
      <p:grpSp>
        <p:nvGrpSpPr>
          <p:cNvPr name="Group 11" id="11"/>
          <p:cNvGrpSpPr/>
          <p:nvPr/>
        </p:nvGrpSpPr>
        <p:grpSpPr>
          <a:xfrm rot="0">
            <a:off x="1156147" y="4080485"/>
            <a:ext cx="7126903" cy="5353965"/>
            <a:chOff x="0" y="0"/>
            <a:chExt cx="9502538" cy="7138620"/>
          </a:xfrm>
        </p:grpSpPr>
        <p:sp>
          <p:nvSpPr>
            <p:cNvPr name="Freeform 12" id="12"/>
            <p:cNvSpPr/>
            <p:nvPr/>
          </p:nvSpPr>
          <p:spPr>
            <a:xfrm flipH="false" flipV="false" rot="0">
              <a:off x="0" y="0"/>
              <a:ext cx="9502538" cy="7138620"/>
            </a:xfrm>
            <a:custGeom>
              <a:avLst/>
              <a:gdLst/>
              <a:ahLst/>
              <a:cxnLst/>
              <a:rect r="r" b="b" t="t" l="l"/>
              <a:pathLst>
                <a:path h="7138620" w="9502538">
                  <a:moveTo>
                    <a:pt x="0" y="0"/>
                  </a:moveTo>
                  <a:lnTo>
                    <a:pt x="9502538" y="0"/>
                  </a:lnTo>
                  <a:lnTo>
                    <a:pt x="9502538" y="7138620"/>
                  </a:lnTo>
                  <a:lnTo>
                    <a:pt x="0" y="7138620"/>
                  </a:lnTo>
                  <a:close/>
                </a:path>
              </a:pathLst>
            </a:custGeom>
            <a:solidFill>
              <a:srgbClr val="000000">
                <a:alpha val="0"/>
              </a:srgbClr>
            </a:solidFill>
          </p:spPr>
        </p:sp>
        <p:sp>
          <p:nvSpPr>
            <p:cNvPr name="TextBox 13" id="13"/>
            <p:cNvSpPr txBox="true"/>
            <p:nvPr/>
          </p:nvSpPr>
          <p:spPr>
            <a:xfrm>
              <a:off x="0" y="-38100"/>
              <a:ext cx="9502538" cy="7176720"/>
            </a:xfrm>
            <a:prstGeom prst="rect">
              <a:avLst/>
            </a:prstGeom>
          </p:spPr>
          <p:txBody>
            <a:bodyPr anchor="t" rtlCol="false" tIns="0" lIns="0" bIns="0" rIns="0"/>
            <a:lstStyle/>
            <a:p>
              <a:pPr algn="just" marL="0" indent="0" lvl="0">
                <a:lnSpc>
                  <a:spcPts val="3068"/>
                </a:lnSpc>
              </a:pPr>
              <a:r>
                <a:rPr lang="en-US" b="true" sz="2223">
                  <a:solidFill>
                    <a:srgbClr val="000000"/>
                  </a:solidFill>
                  <a:latin typeface="Arial Nova Condensed Bold"/>
                  <a:ea typeface="Arial Nova Condensed Bold"/>
                  <a:cs typeface="Arial Nova Condensed Bold"/>
                  <a:sym typeface="Arial Nova Condensed Bold"/>
                </a:rPr>
                <a:t>Exemple de structure pour les rapports de suivi juridique :</a:t>
              </a:r>
            </a:p>
            <a:p>
              <a:pPr algn="just" marL="480053" indent="-240026" lvl="1">
                <a:lnSpc>
                  <a:spcPts val="3068"/>
                </a:lnSpc>
                <a:buFont typeface="Arial"/>
                <a:buChar char="•"/>
              </a:pPr>
              <a:r>
                <a:rPr lang="en-US" b="true" sz="2223">
                  <a:solidFill>
                    <a:srgbClr val="000000"/>
                  </a:solidFill>
                  <a:latin typeface="Arial Nova Condensed Bold"/>
                  <a:ea typeface="Arial Nova Condensed Bold"/>
                  <a:cs typeface="Arial Nova Condensed Bold"/>
                  <a:sym typeface="Arial Nova Condensed Bold"/>
                </a:rPr>
                <a:t>Informations générales</a:t>
              </a:r>
            </a:p>
            <a:p>
              <a:pPr algn="just" marL="480053" indent="-240026" lvl="1">
                <a:lnSpc>
                  <a:spcPts val="3068"/>
                </a:lnSpc>
                <a:buFont typeface="Arial"/>
                <a:buChar char="•"/>
              </a:pPr>
              <a:r>
                <a:rPr lang="en-US" b="true" sz="2223">
                  <a:solidFill>
                    <a:srgbClr val="000000"/>
                  </a:solidFill>
                  <a:latin typeface="Arial Nova Condensed Bold"/>
                  <a:ea typeface="Arial Nova Condensed Bold"/>
                  <a:cs typeface="Arial Nova Condensed Bold"/>
                  <a:sym typeface="Arial Nova Condensed Bold"/>
                </a:rPr>
                <a:t>Détails observés</a:t>
              </a:r>
            </a:p>
            <a:p>
              <a:pPr algn="just" marL="480053" indent="-240026" lvl="1">
                <a:lnSpc>
                  <a:spcPts val="3068"/>
                </a:lnSpc>
                <a:buFont typeface="Arial"/>
                <a:buChar char="•"/>
              </a:pPr>
              <a:r>
                <a:rPr lang="en-US" b="true" sz="2223">
                  <a:solidFill>
                    <a:srgbClr val="000000"/>
                  </a:solidFill>
                  <a:latin typeface="Arial Nova Condensed Bold"/>
                  <a:ea typeface="Arial Nova Condensed Bold"/>
                  <a:cs typeface="Arial Nova Condensed Bold"/>
                  <a:sym typeface="Arial Nova Condensed Bold"/>
                </a:rPr>
                <a:t>Preuves recueillies (photos, témoignages)</a:t>
              </a:r>
            </a:p>
            <a:p>
              <a:pPr algn="just" marL="480053" indent="-240026" lvl="1">
                <a:lnSpc>
                  <a:spcPts val="3068"/>
                </a:lnSpc>
                <a:buFont typeface="Arial"/>
                <a:buChar char="•"/>
              </a:pPr>
              <a:r>
                <a:rPr lang="en-US" b="true" sz="2223">
                  <a:solidFill>
                    <a:srgbClr val="000000"/>
                  </a:solidFill>
                  <a:latin typeface="Arial Nova Condensed Bold"/>
                  <a:ea typeface="Arial Nova Condensed Bold"/>
                  <a:cs typeface="Arial Nova Condensed Bold"/>
                  <a:sym typeface="Arial Nova Condensed Bold"/>
                </a:rPr>
                <a:t>Recommandations d'action</a:t>
              </a:r>
            </a:p>
            <a:p>
              <a:pPr algn="just" marL="0" indent="0" lvl="0">
                <a:lnSpc>
                  <a:spcPts val="3068"/>
                </a:lnSpc>
              </a:pPr>
            </a:p>
            <a:p>
              <a:pPr algn="just" marL="0" indent="0" lvl="0">
                <a:lnSpc>
                  <a:spcPts val="3068"/>
                </a:lnSpc>
              </a:pPr>
              <a:r>
                <a:rPr lang="en-US" b="true" sz="2223">
                  <a:solidFill>
                    <a:srgbClr val="000000"/>
                  </a:solidFill>
                  <a:latin typeface="Arial Nova Condensed Bold"/>
                  <a:ea typeface="Arial Nova Condensed Bold"/>
                  <a:cs typeface="Arial Nova Condensed Bold"/>
                  <a:sym typeface="Arial Nova Condensed Bold"/>
                </a:rPr>
                <a:t>Les bonnes pratiques impliquent l’utilisation d’un outil de suivi des pratiques juridiques à remplir après des visites régulières dans les services administratifs et judiciaires. </a:t>
              </a:r>
            </a:p>
            <a:p>
              <a:pPr algn="just" marL="0" indent="0" lvl="0">
                <a:lnSpc>
                  <a:spcPts val="3068"/>
                </a:lnSpc>
              </a:pPr>
              <a:r>
                <a:rPr lang="en-US" b="true" sz="2223">
                  <a:solidFill>
                    <a:srgbClr val="000000"/>
                  </a:solidFill>
                  <a:latin typeface="Arial Nova Condensed Bold"/>
                  <a:ea typeface="Arial Nova Condensed Bold"/>
                  <a:cs typeface="Arial Nova Condensed Bold"/>
                  <a:sym typeface="Arial Nova Condensed Bold"/>
                </a:rPr>
                <a:t>Il peut également inclure d’autres produits tels que des rapports, des déclarations de victimes/témoins, si cela est plus approprié. </a:t>
              </a:r>
            </a:p>
          </p:txBody>
        </p:sp>
      </p:grpSp>
      <p:grpSp>
        <p:nvGrpSpPr>
          <p:cNvPr name="Group 14" id="14"/>
          <p:cNvGrpSpPr/>
          <p:nvPr/>
        </p:nvGrpSpPr>
        <p:grpSpPr>
          <a:xfrm rot="0">
            <a:off x="9572689" y="4080485"/>
            <a:ext cx="7848477" cy="5003741"/>
            <a:chOff x="0" y="0"/>
            <a:chExt cx="10464636" cy="6671655"/>
          </a:xfrm>
        </p:grpSpPr>
        <p:sp>
          <p:nvSpPr>
            <p:cNvPr name="Freeform 15" id="15"/>
            <p:cNvSpPr/>
            <p:nvPr/>
          </p:nvSpPr>
          <p:spPr>
            <a:xfrm flipH="false" flipV="false" rot="0">
              <a:off x="19050" y="13105"/>
              <a:ext cx="10426573" cy="6645460"/>
            </a:xfrm>
            <a:custGeom>
              <a:avLst/>
              <a:gdLst/>
              <a:ahLst/>
              <a:cxnLst/>
              <a:rect r="r" b="b" t="t" l="l"/>
              <a:pathLst>
                <a:path h="6645460" w="10426573">
                  <a:moveTo>
                    <a:pt x="0" y="0"/>
                  </a:moveTo>
                  <a:lnTo>
                    <a:pt x="10426573" y="0"/>
                  </a:lnTo>
                  <a:lnTo>
                    <a:pt x="10426573" y="6645460"/>
                  </a:lnTo>
                  <a:lnTo>
                    <a:pt x="0" y="6645460"/>
                  </a:lnTo>
                  <a:close/>
                </a:path>
              </a:pathLst>
            </a:custGeom>
            <a:solidFill>
              <a:srgbClr val="F7E5DD"/>
            </a:solidFill>
          </p:spPr>
        </p:sp>
        <p:sp>
          <p:nvSpPr>
            <p:cNvPr name="Freeform 16" id="16"/>
            <p:cNvSpPr/>
            <p:nvPr/>
          </p:nvSpPr>
          <p:spPr>
            <a:xfrm flipH="false" flipV="false" rot="0">
              <a:off x="0" y="0"/>
              <a:ext cx="10464673" cy="6671677"/>
            </a:xfrm>
            <a:custGeom>
              <a:avLst/>
              <a:gdLst/>
              <a:ahLst/>
              <a:cxnLst/>
              <a:rect r="r" b="b" t="t" l="l"/>
              <a:pathLst>
                <a:path h="6671677" w="10464673">
                  <a:moveTo>
                    <a:pt x="19050" y="0"/>
                  </a:moveTo>
                  <a:lnTo>
                    <a:pt x="10445623" y="0"/>
                  </a:lnTo>
                  <a:cubicBezTo>
                    <a:pt x="10456164" y="0"/>
                    <a:pt x="10464673" y="5854"/>
                    <a:pt x="10464673" y="13105"/>
                  </a:cubicBezTo>
                  <a:lnTo>
                    <a:pt x="10464673" y="6658565"/>
                  </a:lnTo>
                  <a:cubicBezTo>
                    <a:pt x="10464673" y="6665817"/>
                    <a:pt x="10456164" y="6671677"/>
                    <a:pt x="10445623" y="6671677"/>
                  </a:cubicBezTo>
                  <a:lnTo>
                    <a:pt x="19050" y="6671677"/>
                  </a:lnTo>
                  <a:cubicBezTo>
                    <a:pt x="8509" y="6671677"/>
                    <a:pt x="0" y="6665817"/>
                    <a:pt x="0" y="6658565"/>
                  </a:cubicBezTo>
                  <a:lnTo>
                    <a:pt x="0" y="13105"/>
                  </a:lnTo>
                  <a:cubicBezTo>
                    <a:pt x="0" y="5854"/>
                    <a:pt x="8509" y="0"/>
                    <a:pt x="19050" y="0"/>
                  </a:cubicBezTo>
                  <a:moveTo>
                    <a:pt x="19050" y="26210"/>
                  </a:moveTo>
                  <a:lnTo>
                    <a:pt x="19050" y="13105"/>
                  </a:lnTo>
                  <a:lnTo>
                    <a:pt x="38100" y="13105"/>
                  </a:lnTo>
                  <a:lnTo>
                    <a:pt x="38100" y="6658565"/>
                  </a:lnTo>
                  <a:lnTo>
                    <a:pt x="19050" y="6658565"/>
                  </a:lnTo>
                  <a:lnTo>
                    <a:pt x="19050" y="6645460"/>
                  </a:lnTo>
                  <a:lnTo>
                    <a:pt x="10445623" y="6645460"/>
                  </a:lnTo>
                  <a:lnTo>
                    <a:pt x="10445623" y="6658565"/>
                  </a:lnTo>
                  <a:lnTo>
                    <a:pt x="10426573" y="6658565"/>
                  </a:lnTo>
                  <a:lnTo>
                    <a:pt x="10426573" y="13105"/>
                  </a:lnTo>
                  <a:lnTo>
                    <a:pt x="10445623" y="13105"/>
                  </a:lnTo>
                  <a:lnTo>
                    <a:pt x="10445623" y="26210"/>
                  </a:lnTo>
                  <a:lnTo>
                    <a:pt x="19050" y="26210"/>
                  </a:lnTo>
                  <a:close/>
                </a:path>
              </a:pathLst>
            </a:custGeom>
            <a:solidFill>
              <a:srgbClr val="F7E5DD"/>
            </a:solidFill>
          </p:spPr>
        </p:sp>
        <p:sp>
          <p:nvSpPr>
            <p:cNvPr name="TextBox 17" id="17"/>
            <p:cNvSpPr txBox="true"/>
            <p:nvPr/>
          </p:nvSpPr>
          <p:spPr>
            <a:xfrm>
              <a:off x="0" y="-38100"/>
              <a:ext cx="10464636" cy="6709755"/>
            </a:xfrm>
            <a:prstGeom prst="rect">
              <a:avLst/>
            </a:prstGeom>
          </p:spPr>
          <p:txBody>
            <a:bodyPr anchor="t" rtlCol="false" tIns="50800" lIns="50800" bIns="50800" rIns="50800"/>
            <a:lstStyle/>
            <a:p>
              <a:pPr algn="ctr" marL="0" indent="0" lvl="0">
                <a:lnSpc>
                  <a:spcPts val="2607"/>
                </a:lnSpc>
              </a:pPr>
              <a:r>
                <a:rPr lang="en-US" b="true" sz="1906">
                  <a:solidFill>
                    <a:srgbClr val="000000"/>
                  </a:solidFill>
                  <a:latin typeface="Arial Nova Condensed Bold"/>
                  <a:ea typeface="Arial Nova Condensed Bold"/>
                  <a:cs typeface="Arial Nova Condensed Bold"/>
                  <a:sym typeface="Arial Nova Condensed Bold"/>
                </a:rPr>
                <a:t>Liste de contrôle </a:t>
              </a:r>
            </a:p>
            <a:p>
              <a:pPr algn="l">
                <a:lnSpc>
                  <a:spcPts val="2407"/>
                </a:lnSpc>
              </a:pPr>
            </a:p>
            <a:p>
              <a:pPr algn="l" marL="411532" indent="-205766" lvl="1">
                <a:lnSpc>
                  <a:spcPts val="2607"/>
                </a:lnSpc>
                <a:buFont typeface="Arial"/>
                <a:buChar char="•"/>
              </a:pPr>
              <a:r>
                <a:rPr lang="en-US" b="true" sz="1906">
                  <a:solidFill>
                    <a:srgbClr val="000000"/>
                  </a:solidFill>
                  <a:latin typeface="Arial Nova Condensed Bold"/>
                  <a:ea typeface="Arial Nova Condensed Bold"/>
                  <a:cs typeface="Arial Nova Condensed Bold"/>
                  <a:sym typeface="Arial Nova Condensed Bold"/>
                </a:rPr>
                <a:t>Exhaustivité du contenu : Tous les coûts et frais pertinents sont-ils enregistrés ? Le suivi inclut-il tous les documents requis ?</a:t>
              </a:r>
            </a:p>
            <a:p>
              <a:pPr algn="l" marL="411532" indent="-205766" lvl="1">
                <a:lnSpc>
                  <a:spcPts val="2607"/>
                </a:lnSpc>
                <a:buFont typeface="Arial"/>
                <a:buChar char="•"/>
              </a:pPr>
              <a:r>
                <a:rPr lang="en-US" b="true" sz="1906">
                  <a:solidFill>
                    <a:srgbClr val="000000"/>
                  </a:solidFill>
                  <a:latin typeface="Arial Nova Condensed Bold"/>
                  <a:ea typeface="Arial Nova Condensed Bold"/>
                  <a:cs typeface="Arial Nova Condensed Bold"/>
                  <a:sym typeface="Arial Nova Condensed Bold"/>
                </a:rPr>
                <a:t>Accessibilité : Le dispositif de suivi capture-t-il les obstacles liés à l’accessibilité (par exemple, la langue, l’emplacement, les normes culturelles) ?</a:t>
              </a:r>
            </a:p>
            <a:p>
              <a:pPr algn="l" marL="411532" indent="-205766" lvl="1">
                <a:lnSpc>
                  <a:spcPts val="2607"/>
                </a:lnSpc>
                <a:buFont typeface="Arial"/>
                <a:buChar char="•"/>
              </a:pPr>
              <a:r>
                <a:rPr lang="en-US" b="true" sz="1906">
                  <a:solidFill>
                    <a:srgbClr val="000000"/>
                  </a:solidFill>
                  <a:latin typeface="Arial Nova Condensed Bold"/>
                  <a:ea typeface="Arial Nova Condensed Bold"/>
                  <a:cs typeface="Arial Nova Condensed Bold"/>
                  <a:sym typeface="Arial Nova Condensed Bold"/>
                </a:rPr>
                <a:t>Documentation du processus : les étapes de la procédure (par exemple, les temps d’attente, les approbations) sont-elles clairement documentées?</a:t>
              </a:r>
            </a:p>
            <a:p>
              <a:pPr algn="l" marL="411532" indent="-205766" lvl="1">
                <a:lnSpc>
                  <a:spcPts val="2607"/>
                </a:lnSpc>
                <a:buFont typeface="Arial"/>
                <a:buChar char="•"/>
              </a:pPr>
              <a:r>
                <a:rPr lang="en-US" b="true" sz="1906">
                  <a:solidFill>
                    <a:srgbClr val="000000"/>
                  </a:solidFill>
                  <a:latin typeface="Arial Nova Condensed Bold"/>
                  <a:ea typeface="Arial Nova Condensed Bold"/>
                  <a:cs typeface="Arial Nova Condensed Bold"/>
                  <a:sym typeface="Arial Nova Condensed Bold"/>
                </a:rPr>
                <a:t>Pertinence par rapport aux besoins de la communauté : Le dispositif de suivi reflète-t-il les défis réels auxquels sont confrontés les membres de la communauté ?</a:t>
              </a:r>
            </a:p>
            <a:p>
              <a:pPr algn="l" marL="411532" indent="-205766" lvl="1">
                <a:lnSpc>
                  <a:spcPts val="2607"/>
                </a:lnSpc>
                <a:buFont typeface="Arial"/>
                <a:buChar char="•"/>
              </a:pPr>
              <a:r>
                <a:rPr lang="en-US" b="true" sz="1906">
                  <a:solidFill>
                    <a:srgbClr val="000000"/>
                  </a:solidFill>
                  <a:latin typeface="Arial Nova Condensed Bold"/>
                  <a:ea typeface="Arial Nova Condensed Bold"/>
                  <a:cs typeface="Arial Nova Condensed Bold"/>
                  <a:sym typeface="Arial Nova Condensed Bold"/>
                </a:rPr>
                <a:t>Action : les données collectées peuvent-elles être utilisées pour le plaidoyer, les réformes juridiques ou le soutien communautaire?</a:t>
              </a:r>
            </a:p>
          </p:txBody>
        </p:sp>
      </p:grpSp>
      <p:grpSp>
        <p:nvGrpSpPr>
          <p:cNvPr name="Group 18" id="18"/>
          <p:cNvGrpSpPr/>
          <p:nvPr/>
        </p:nvGrpSpPr>
        <p:grpSpPr>
          <a:xfrm rot="0">
            <a:off x="15537401" y="-1303500"/>
            <a:ext cx="3767531" cy="4123759"/>
            <a:chOff x="0" y="0"/>
            <a:chExt cx="5023375" cy="5498345"/>
          </a:xfrm>
        </p:grpSpPr>
        <p:grpSp>
          <p:nvGrpSpPr>
            <p:cNvPr name="Group 19" id="19"/>
            <p:cNvGrpSpPr/>
            <p:nvPr/>
          </p:nvGrpSpPr>
          <p:grpSpPr>
            <a:xfrm rot="-104776">
              <a:off x="297380" y="1759711"/>
              <a:ext cx="4032000" cy="3678054"/>
              <a:chOff x="0" y="0"/>
              <a:chExt cx="893117" cy="814716"/>
            </a:xfrm>
          </p:grpSpPr>
          <p:sp>
            <p:nvSpPr>
              <p:cNvPr name="Freeform 20" id="20"/>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49C4E"/>
              </a:solidFill>
            </p:spPr>
          </p:sp>
          <p:sp>
            <p:nvSpPr>
              <p:cNvPr name="TextBox 21" id="21"/>
              <p:cNvSpPr txBox="true"/>
              <p:nvPr/>
            </p:nvSpPr>
            <p:spPr>
              <a:xfrm>
                <a:off x="139550" y="349686"/>
                <a:ext cx="614018" cy="406836"/>
              </a:xfrm>
              <a:prstGeom prst="rect">
                <a:avLst/>
              </a:prstGeom>
            </p:spPr>
            <p:txBody>
              <a:bodyPr anchor="ctr" rtlCol="false" tIns="50800" lIns="50800" bIns="50800" rIns="50800"/>
              <a:lstStyle/>
              <a:p>
                <a:pPr algn="ctr">
                  <a:lnSpc>
                    <a:spcPts val="2029"/>
                  </a:lnSpc>
                </a:pPr>
              </a:p>
            </p:txBody>
          </p:sp>
        </p:grpSp>
        <p:grpSp>
          <p:nvGrpSpPr>
            <p:cNvPr name="Group 22" id="22"/>
            <p:cNvGrpSpPr/>
            <p:nvPr/>
          </p:nvGrpSpPr>
          <p:grpSpPr>
            <a:xfrm rot="-162844">
              <a:off x="84820" y="93399"/>
              <a:ext cx="4032000" cy="3678054"/>
              <a:chOff x="0" y="0"/>
              <a:chExt cx="893117" cy="814716"/>
            </a:xfrm>
          </p:grpSpPr>
          <p:sp>
            <p:nvSpPr>
              <p:cNvPr name="Freeform 23" id="23"/>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DA7A7"/>
              </a:solidFill>
            </p:spPr>
          </p:sp>
          <p:sp>
            <p:nvSpPr>
              <p:cNvPr name="TextBox 24" id="24"/>
              <p:cNvSpPr txBox="true"/>
              <p:nvPr/>
            </p:nvSpPr>
            <p:spPr>
              <a:xfrm>
                <a:off x="139550" y="349686"/>
                <a:ext cx="614018" cy="406836"/>
              </a:xfrm>
              <a:prstGeom prst="rect">
                <a:avLst/>
              </a:prstGeom>
            </p:spPr>
            <p:txBody>
              <a:bodyPr anchor="ctr" rtlCol="false" tIns="50800" lIns="50800" bIns="50800" rIns="50800"/>
              <a:lstStyle/>
              <a:p>
                <a:pPr algn="ctr">
                  <a:lnSpc>
                    <a:spcPts val="2029"/>
                  </a:lnSpc>
                </a:pPr>
              </a:p>
            </p:txBody>
          </p:sp>
        </p:grpSp>
        <p:grpSp>
          <p:nvGrpSpPr>
            <p:cNvPr name="Group 25" id="25"/>
            <p:cNvGrpSpPr/>
            <p:nvPr/>
          </p:nvGrpSpPr>
          <p:grpSpPr>
            <a:xfrm rot="10629642">
              <a:off x="902754" y="1722687"/>
              <a:ext cx="4032000" cy="3678054"/>
              <a:chOff x="0" y="0"/>
              <a:chExt cx="893117" cy="814716"/>
            </a:xfrm>
          </p:grpSpPr>
          <p:sp>
            <p:nvSpPr>
              <p:cNvPr name="Freeform 26" id="26"/>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EC394"/>
              </a:solidFill>
            </p:spPr>
          </p:sp>
          <p:sp>
            <p:nvSpPr>
              <p:cNvPr name="TextBox 27" id="27"/>
              <p:cNvSpPr txBox="true"/>
              <p:nvPr/>
            </p:nvSpPr>
            <p:spPr>
              <a:xfrm>
                <a:off x="139550" y="349686"/>
                <a:ext cx="614018" cy="406836"/>
              </a:xfrm>
              <a:prstGeom prst="rect">
                <a:avLst/>
              </a:prstGeom>
            </p:spPr>
            <p:txBody>
              <a:bodyPr anchor="ctr" rtlCol="false" tIns="50800" lIns="50800" bIns="50800" rIns="50800"/>
              <a:lstStyle/>
              <a:p>
                <a:pPr algn="ctr">
                  <a:lnSpc>
                    <a:spcPts val="2029"/>
                  </a:lnSpc>
                </a:pPr>
              </a:p>
            </p:txBody>
          </p:sp>
        </p:grpSp>
      </p:gr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bg>
      <p:bgPr>
        <a:solidFill>
          <a:srgbClr val="FCFCFC"/>
        </a:solidFill>
      </p:bgPr>
    </p:bg>
    <p:spTree>
      <p:nvGrpSpPr>
        <p:cNvPr id="1" name=""/>
        <p:cNvGrpSpPr/>
        <p:nvPr/>
      </p:nvGrpSpPr>
      <p:grpSpPr>
        <a:xfrm>
          <a:off x="0" y="0"/>
          <a:ext cx="0" cy="0"/>
          <a:chOff x="0" y="0"/>
          <a:chExt cx="0" cy="0"/>
        </a:xfrm>
      </p:grpSpPr>
      <p:grpSp>
        <p:nvGrpSpPr>
          <p:cNvPr name="Group 2" id="2"/>
          <p:cNvGrpSpPr/>
          <p:nvPr/>
        </p:nvGrpSpPr>
        <p:grpSpPr>
          <a:xfrm rot="0">
            <a:off x="-339357" y="-316594"/>
            <a:ext cx="18966714" cy="10920189"/>
            <a:chOff x="0" y="0"/>
            <a:chExt cx="4995349" cy="2876099"/>
          </a:xfrm>
        </p:grpSpPr>
        <p:sp>
          <p:nvSpPr>
            <p:cNvPr name="Freeform 3" id="3"/>
            <p:cNvSpPr/>
            <p:nvPr/>
          </p:nvSpPr>
          <p:spPr>
            <a:xfrm flipH="false" flipV="false" rot="0">
              <a:off x="0" y="0"/>
              <a:ext cx="4995349" cy="2876099"/>
            </a:xfrm>
            <a:custGeom>
              <a:avLst/>
              <a:gdLst/>
              <a:ahLst/>
              <a:cxnLst/>
              <a:rect r="r" b="b" t="t" l="l"/>
              <a:pathLst>
                <a:path h="2876099" w="4995349">
                  <a:moveTo>
                    <a:pt x="0" y="0"/>
                  </a:moveTo>
                  <a:lnTo>
                    <a:pt x="4995349" y="0"/>
                  </a:lnTo>
                  <a:lnTo>
                    <a:pt x="4995349" y="2876099"/>
                  </a:lnTo>
                  <a:lnTo>
                    <a:pt x="0" y="2876099"/>
                  </a:lnTo>
                  <a:close/>
                </a:path>
              </a:pathLst>
            </a:custGeom>
            <a:solidFill>
              <a:srgbClr val="000000">
                <a:alpha val="0"/>
              </a:srgbClr>
            </a:solidFill>
            <a:ln w="552450" cap="sq">
              <a:solidFill>
                <a:srgbClr val="F9B57D"/>
              </a:solidFill>
              <a:prstDash val="solid"/>
              <a:miter/>
            </a:ln>
          </p:spPr>
        </p:sp>
        <p:sp>
          <p:nvSpPr>
            <p:cNvPr name="TextBox 4" id="4"/>
            <p:cNvSpPr txBox="true"/>
            <p:nvPr/>
          </p:nvSpPr>
          <p:spPr>
            <a:xfrm>
              <a:off x="0" y="-38100"/>
              <a:ext cx="4995349" cy="2914199"/>
            </a:xfrm>
            <a:prstGeom prst="rect">
              <a:avLst/>
            </a:prstGeom>
          </p:spPr>
          <p:txBody>
            <a:bodyPr anchor="ctr" rtlCol="false" tIns="50800" lIns="50800" bIns="50800" rIns="50800"/>
            <a:lstStyle/>
            <a:p>
              <a:pPr algn="ctr">
                <a:lnSpc>
                  <a:spcPts val="2659"/>
                </a:lnSpc>
                <a:spcBef>
                  <a:spcPct val="0"/>
                </a:spcBef>
              </a:pPr>
            </a:p>
          </p:txBody>
        </p:sp>
      </p:grpSp>
      <p:grpSp>
        <p:nvGrpSpPr>
          <p:cNvPr name="Group 5" id="5"/>
          <p:cNvGrpSpPr/>
          <p:nvPr/>
        </p:nvGrpSpPr>
        <p:grpSpPr>
          <a:xfrm rot="0">
            <a:off x="1028700" y="94932"/>
            <a:ext cx="16892552" cy="2115351"/>
            <a:chOff x="0" y="0"/>
            <a:chExt cx="22523403" cy="2820468"/>
          </a:xfrm>
        </p:grpSpPr>
        <p:sp>
          <p:nvSpPr>
            <p:cNvPr name="Freeform 6" id="6"/>
            <p:cNvSpPr/>
            <p:nvPr/>
          </p:nvSpPr>
          <p:spPr>
            <a:xfrm flipH="false" flipV="false" rot="0">
              <a:off x="0" y="0"/>
              <a:ext cx="22523403" cy="2820468"/>
            </a:xfrm>
            <a:custGeom>
              <a:avLst/>
              <a:gdLst/>
              <a:ahLst/>
              <a:cxnLst/>
              <a:rect r="r" b="b" t="t" l="l"/>
              <a:pathLst>
                <a:path h="2820468" w="22523403">
                  <a:moveTo>
                    <a:pt x="0" y="0"/>
                  </a:moveTo>
                  <a:lnTo>
                    <a:pt x="22523403" y="0"/>
                  </a:lnTo>
                  <a:lnTo>
                    <a:pt x="22523403" y="2820468"/>
                  </a:lnTo>
                  <a:lnTo>
                    <a:pt x="0" y="2820468"/>
                  </a:lnTo>
                  <a:close/>
                </a:path>
              </a:pathLst>
            </a:custGeom>
            <a:solidFill>
              <a:srgbClr val="000000">
                <a:alpha val="0"/>
              </a:srgbClr>
            </a:solidFill>
          </p:spPr>
        </p:sp>
        <p:sp>
          <p:nvSpPr>
            <p:cNvPr name="TextBox 7" id="7"/>
            <p:cNvSpPr txBox="true"/>
            <p:nvPr/>
          </p:nvSpPr>
          <p:spPr>
            <a:xfrm>
              <a:off x="0" y="142875"/>
              <a:ext cx="22523403" cy="2677593"/>
            </a:xfrm>
            <a:prstGeom prst="rect">
              <a:avLst/>
            </a:prstGeom>
          </p:spPr>
          <p:txBody>
            <a:bodyPr anchor="t" rtlCol="false" tIns="0" lIns="0" bIns="0" rIns="0"/>
            <a:lstStyle/>
            <a:p>
              <a:pPr algn="l" marL="0" indent="0" lvl="0">
                <a:lnSpc>
                  <a:spcPts val="6859"/>
                </a:lnSpc>
              </a:pPr>
              <a:r>
                <a:rPr lang="en-US" b="true" sz="6999">
                  <a:solidFill>
                    <a:srgbClr val="4E5FA7"/>
                  </a:solidFill>
                  <a:latin typeface="Arial Nova Condensed Bold"/>
                  <a:ea typeface="Arial Nova Condensed Bold"/>
                  <a:cs typeface="Arial Nova Condensed Bold"/>
                  <a:sym typeface="Arial Nova Condensed Bold"/>
                </a:rPr>
                <a:t>Activité 1 : Effectuer un suivi des obstacles juridiques</a:t>
              </a:r>
            </a:p>
          </p:txBody>
        </p:sp>
      </p:grpSp>
      <p:grpSp>
        <p:nvGrpSpPr>
          <p:cNvPr name="Group 8" id="8"/>
          <p:cNvGrpSpPr/>
          <p:nvPr/>
        </p:nvGrpSpPr>
        <p:grpSpPr>
          <a:xfrm rot="0">
            <a:off x="1028700" y="2396874"/>
            <a:ext cx="14368029" cy="7427274"/>
            <a:chOff x="0" y="0"/>
            <a:chExt cx="19157372" cy="9903032"/>
          </a:xfrm>
        </p:grpSpPr>
        <p:sp>
          <p:nvSpPr>
            <p:cNvPr name="Freeform 9" id="9"/>
            <p:cNvSpPr/>
            <p:nvPr/>
          </p:nvSpPr>
          <p:spPr>
            <a:xfrm flipH="false" flipV="false" rot="0">
              <a:off x="19050" y="17489"/>
              <a:ext cx="19119214" cy="9868042"/>
            </a:xfrm>
            <a:custGeom>
              <a:avLst/>
              <a:gdLst/>
              <a:ahLst/>
              <a:cxnLst/>
              <a:rect r="r" b="b" t="t" l="l"/>
              <a:pathLst>
                <a:path h="9868042" w="19119214">
                  <a:moveTo>
                    <a:pt x="0" y="0"/>
                  </a:moveTo>
                  <a:lnTo>
                    <a:pt x="19119214" y="0"/>
                  </a:lnTo>
                  <a:lnTo>
                    <a:pt x="19119214" y="9868042"/>
                  </a:lnTo>
                  <a:lnTo>
                    <a:pt x="0" y="9868042"/>
                  </a:lnTo>
                  <a:close/>
                </a:path>
              </a:pathLst>
            </a:custGeom>
            <a:solidFill>
              <a:srgbClr val="FFFFFF"/>
            </a:solidFill>
          </p:spPr>
        </p:sp>
        <p:sp>
          <p:nvSpPr>
            <p:cNvPr name="Freeform 10" id="10"/>
            <p:cNvSpPr/>
            <p:nvPr/>
          </p:nvSpPr>
          <p:spPr>
            <a:xfrm flipH="false" flipV="false" rot="0">
              <a:off x="0" y="0"/>
              <a:ext cx="19157314" cy="9903020"/>
            </a:xfrm>
            <a:custGeom>
              <a:avLst/>
              <a:gdLst/>
              <a:ahLst/>
              <a:cxnLst/>
              <a:rect r="r" b="b" t="t" l="l"/>
              <a:pathLst>
                <a:path h="9903020" w="19157314">
                  <a:moveTo>
                    <a:pt x="19050" y="0"/>
                  </a:moveTo>
                  <a:lnTo>
                    <a:pt x="19138264" y="0"/>
                  </a:lnTo>
                  <a:cubicBezTo>
                    <a:pt x="19148805" y="0"/>
                    <a:pt x="19157314" y="7812"/>
                    <a:pt x="19157314" y="17489"/>
                  </a:cubicBezTo>
                  <a:lnTo>
                    <a:pt x="19157314" y="9885531"/>
                  </a:lnTo>
                  <a:cubicBezTo>
                    <a:pt x="19157314" y="9895208"/>
                    <a:pt x="19148805" y="9903020"/>
                    <a:pt x="19138264" y="9903020"/>
                  </a:cubicBezTo>
                  <a:lnTo>
                    <a:pt x="19050" y="9903020"/>
                  </a:lnTo>
                  <a:cubicBezTo>
                    <a:pt x="8509" y="9903020"/>
                    <a:pt x="0" y="9895208"/>
                    <a:pt x="0" y="9885531"/>
                  </a:cubicBezTo>
                  <a:lnTo>
                    <a:pt x="0" y="17489"/>
                  </a:lnTo>
                  <a:cubicBezTo>
                    <a:pt x="0" y="7812"/>
                    <a:pt x="8509" y="0"/>
                    <a:pt x="19050" y="0"/>
                  </a:cubicBezTo>
                  <a:moveTo>
                    <a:pt x="19050" y="34978"/>
                  </a:moveTo>
                  <a:lnTo>
                    <a:pt x="19050" y="17489"/>
                  </a:lnTo>
                  <a:lnTo>
                    <a:pt x="38100" y="17489"/>
                  </a:lnTo>
                  <a:lnTo>
                    <a:pt x="38100" y="9885531"/>
                  </a:lnTo>
                  <a:lnTo>
                    <a:pt x="19050" y="9885531"/>
                  </a:lnTo>
                  <a:lnTo>
                    <a:pt x="19050" y="9868042"/>
                  </a:lnTo>
                  <a:lnTo>
                    <a:pt x="19138264" y="9868042"/>
                  </a:lnTo>
                  <a:lnTo>
                    <a:pt x="19138264" y="9885531"/>
                  </a:lnTo>
                  <a:lnTo>
                    <a:pt x="19119214" y="9885531"/>
                  </a:lnTo>
                  <a:lnTo>
                    <a:pt x="19119214" y="17489"/>
                  </a:lnTo>
                  <a:lnTo>
                    <a:pt x="19138264" y="17489"/>
                  </a:lnTo>
                  <a:lnTo>
                    <a:pt x="19138264" y="34978"/>
                  </a:lnTo>
                  <a:lnTo>
                    <a:pt x="19050" y="34978"/>
                  </a:lnTo>
                  <a:close/>
                </a:path>
              </a:pathLst>
            </a:custGeom>
            <a:solidFill>
              <a:srgbClr val="FFFFFF"/>
            </a:solidFill>
          </p:spPr>
        </p:sp>
        <p:sp>
          <p:nvSpPr>
            <p:cNvPr name="TextBox 11" id="11"/>
            <p:cNvSpPr txBox="true"/>
            <p:nvPr/>
          </p:nvSpPr>
          <p:spPr>
            <a:xfrm>
              <a:off x="0" y="-47625"/>
              <a:ext cx="19157372" cy="9950657"/>
            </a:xfrm>
            <a:prstGeom prst="rect">
              <a:avLst/>
            </a:prstGeom>
          </p:spPr>
          <p:txBody>
            <a:bodyPr anchor="t" rtlCol="false" tIns="50800" lIns="50800" bIns="50800" rIns="50800"/>
            <a:lstStyle/>
            <a:p>
              <a:pPr algn="l" marL="0" indent="0" lvl="0">
                <a:lnSpc>
                  <a:spcPts val="2911"/>
                </a:lnSpc>
              </a:pPr>
              <a:r>
                <a:rPr lang="en-US" b="true" sz="2109">
                  <a:solidFill>
                    <a:srgbClr val="000000"/>
                  </a:solidFill>
                  <a:latin typeface="Arial Nova Condensed Bold"/>
                  <a:ea typeface="Arial Nova Condensed Bold"/>
                  <a:cs typeface="Arial Nova Condensed Bold"/>
                  <a:sym typeface="Arial Nova Condensed Bold"/>
                </a:rPr>
                <a:t>Durée : 30 minutes </a:t>
              </a:r>
            </a:p>
            <a:p>
              <a:pPr algn="l" marL="0" indent="0" lvl="0">
                <a:lnSpc>
                  <a:spcPts val="2911"/>
                </a:lnSpc>
              </a:pPr>
              <a:r>
                <a:rPr lang="en-US" b="true" sz="2109">
                  <a:solidFill>
                    <a:srgbClr val="000000"/>
                  </a:solidFill>
                  <a:latin typeface="Arial Nova Condensed Bold"/>
                  <a:ea typeface="Arial Nova Condensed Bold"/>
                  <a:cs typeface="Arial Nova Condensed Bold"/>
                  <a:sym typeface="Arial Nova Condensed Bold"/>
                </a:rPr>
                <a:t>Objectif : Les participants analyseront de manière critique un outil de suivi des obstacles juridiques existant, le documenteront, identifieront les lacunes et proposeront des améliorations pour garantir qu'il reflète efficacement les défis rencontrés par les membres de la communauté. Matériel nécessaire : Extrait de l'outil de suivi des obstacles juridiques (voir le document).</a:t>
              </a:r>
            </a:p>
            <a:p>
              <a:pPr algn="l" marL="0" indent="0" lvl="0">
                <a:lnSpc>
                  <a:spcPts val="2911"/>
                </a:lnSpc>
              </a:pPr>
            </a:p>
            <a:p>
              <a:pPr algn="l" marL="0" indent="0" lvl="0">
                <a:lnSpc>
                  <a:spcPts val="2911"/>
                </a:lnSpc>
              </a:pPr>
              <a:r>
                <a:rPr lang="en-US" b="true" sz="2109">
                  <a:solidFill>
                    <a:srgbClr val="000000"/>
                  </a:solidFill>
                  <a:latin typeface="Arial Nova Condensed Bold"/>
                  <a:ea typeface="Arial Nova Condensed Bold"/>
                  <a:cs typeface="Arial Nova Condensed Bold"/>
                  <a:sym typeface="Arial Nova Condensed Bold"/>
                </a:rPr>
                <a:t>Instructions: Examinez l’extrait du document de suivi fourni et identifiez l’objectif et les types d’informations qu’il comprend (par exemple, les coûts, les documents requis, les questions de procédure).</a:t>
              </a:r>
            </a:p>
            <a:p>
              <a:pPr algn="l" marL="0" indent="0" lvl="0">
                <a:lnSpc>
                  <a:spcPts val="2911"/>
                </a:lnSpc>
              </a:pPr>
            </a:p>
            <a:p>
              <a:pPr algn="l" marL="0" indent="0" lvl="0">
                <a:lnSpc>
                  <a:spcPts val="2911"/>
                </a:lnSpc>
              </a:pPr>
              <a:r>
                <a:rPr lang="en-US" b="true" sz="2109">
                  <a:solidFill>
                    <a:srgbClr val="000000"/>
                  </a:solidFill>
                  <a:latin typeface="Arial Nova Condensed Bold"/>
                  <a:ea typeface="Arial Nova Condensed Bold"/>
                  <a:cs typeface="Arial Nova Condensed Bold"/>
                  <a:sym typeface="Arial Nova Condensed Bold"/>
                </a:rPr>
                <a:t>Discussion de groupe (15 à 20 minutes) :</a:t>
              </a:r>
            </a:p>
            <a:p>
              <a:pPr algn="l" marL="0" indent="0" lvl="0">
                <a:lnSpc>
                  <a:spcPts val="2911"/>
                </a:lnSpc>
              </a:pPr>
              <a:r>
                <a:rPr lang="en-US" b="true" sz="2109">
                  <a:solidFill>
                    <a:srgbClr val="000000"/>
                  </a:solidFill>
                  <a:latin typeface="Arial Nova Condensed Bold"/>
                  <a:ea typeface="Arial Nova Condensed Bold"/>
                  <a:cs typeface="Arial Nova Condensed Bold"/>
                  <a:sym typeface="Arial Nova Condensed Bold"/>
                </a:rPr>
                <a:t>En petits groupes, analysez le document à l’aide des questions directrices suivantes :</a:t>
              </a:r>
            </a:p>
            <a:p>
              <a:pPr algn="l" marL="0" indent="0" lvl="0">
                <a:lnSpc>
                  <a:spcPts val="2911"/>
                </a:lnSpc>
              </a:pPr>
              <a:r>
                <a:rPr lang="en-US" b="true" sz="2109">
                  <a:solidFill>
                    <a:srgbClr val="000000"/>
                  </a:solidFill>
                  <a:latin typeface="Arial Nova Condensed Bold"/>
                  <a:ea typeface="Arial Nova Condensed Bold"/>
                  <a:cs typeface="Arial Nova Condensed Bold"/>
                  <a:sym typeface="Arial Nova Condensed Bold"/>
                </a:rPr>
                <a:t>Lacunes : Y a-t-il des champs ou des catégories d’informations manquants ?</a:t>
              </a:r>
            </a:p>
            <a:p>
              <a:pPr algn="l" marL="0" indent="0" lvl="0">
                <a:lnSpc>
                  <a:spcPts val="2911"/>
                </a:lnSpc>
              </a:pPr>
              <a:r>
                <a:rPr lang="en-US" b="true" sz="2109">
                  <a:solidFill>
                    <a:srgbClr val="000000"/>
                  </a:solidFill>
                  <a:latin typeface="Arial Nova Condensed Bold"/>
                  <a:ea typeface="Arial Nova Condensed Bold"/>
                  <a:cs typeface="Arial Nova Condensed Bold"/>
                  <a:sym typeface="Arial Nova Condensed Bold"/>
                </a:rPr>
                <a:t>Clarté : Toutes les sections du tracker sont-elles claires et faciles à interpréter ?</a:t>
              </a:r>
            </a:p>
            <a:p>
              <a:pPr algn="l" marL="0" indent="0" lvl="0">
                <a:lnSpc>
                  <a:spcPts val="2911"/>
                </a:lnSpc>
              </a:pPr>
              <a:r>
                <a:rPr lang="en-US" b="true" sz="2109">
                  <a:solidFill>
                    <a:srgbClr val="000000"/>
                  </a:solidFill>
                  <a:latin typeface="Arial Nova Condensed Bold"/>
                  <a:ea typeface="Arial Nova Condensed Bold"/>
                  <a:cs typeface="Arial Nova Condensed Bold"/>
                  <a:sym typeface="Arial Nova Condensed Bold"/>
                </a:rPr>
                <a:t>Données supplémentaires : Quels autres obstacles (par exemple, retards, problèmes culturels) devraient être pris en compte ?</a:t>
              </a:r>
            </a:p>
            <a:p>
              <a:pPr algn="l" marL="0" indent="0" lvl="0">
                <a:lnSpc>
                  <a:spcPts val="2911"/>
                </a:lnSpc>
              </a:pPr>
              <a:r>
                <a:rPr lang="en-US" b="true" sz="2109">
                  <a:solidFill>
                    <a:srgbClr val="000000"/>
                  </a:solidFill>
                  <a:latin typeface="Arial Nova Condensed Bold"/>
                  <a:ea typeface="Arial Nova Condensed Bold"/>
                  <a:cs typeface="Arial Nova Condensed Bold"/>
                  <a:sym typeface="Arial Nova Condensed Bold"/>
                </a:rPr>
                <a:t>Pertinence : Comment s’aligne-t-il sur les besoins de la communauté ?</a:t>
              </a:r>
            </a:p>
            <a:p>
              <a:pPr algn="l" marL="0" indent="0" lvl="0">
                <a:lnSpc>
                  <a:spcPts val="2911"/>
                </a:lnSpc>
              </a:pPr>
            </a:p>
            <a:p>
              <a:pPr algn="l" marL="0" indent="0" lvl="0">
                <a:lnSpc>
                  <a:spcPts val="2911"/>
                </a:lnSpc>
              </a:pPr>
              <a:r>
                <a:rPr lang="en-US" b="true" sz="2109">
                  <a:solidFill>
                    <a:srgbClr val="000000"/>
                  </a:solidFill>
                  <a:latin typeface="Arial Nova Condensed Bold"/>
                  <a:ea typeface="Arial Nova Condensed Bold"/>
                  <a:cs typeface="Arial Nova Condensed Bold"/>
                  <a:sym typeface="Arial Nova Condensed Bold"/>
                </a:rPr>
                <a:t>Présenter les résultats (10 minutes) :</a:t>
              </a:r>
            </a:p>
            <a:p>
              <a:pPr algn="l" marL="0" indent="0" lvl="0">
                <a:lnSpc>
                  <a:spcPts val="2911"/>
                </a:lnSpc>
              </a:pPr>
              <a:r>
                <a:rPr lang="en-US" b="true" sz="2109">
                  <a:solidFill>
                    <a:srgbClr val="000000"/>
                  </a:solidFill>
                  <a:latin typeface="Arial Nova Condensed Bold"/>
                  <a:ea typeface="Arial Nova Condensed Bold"/>
                  <a:cs typeface="Arial Nova Condensed Bold"/>
                  <a:sym typeface="Arial Nova Condensed Bold"/>
                </a:rPr>
                <a:t>Chaque groupe partage ses observations et suggestions d’amélioration.</a:t>
              </a:r>
            </a:p>
            <a:p>
              <a:pPr algn="l" marL="0" indent="0" lvl="0">
                <a:lnSpc>
                  <a:spcPts val="2911"/>
                </a:lnSpc>
              </a:pPr>
              <a:r>
                <a:rPr lang="en-US" b="true" sz="2109">
                  <a:solidFill>
                    <a:srgbClr val="000000"/>
                  </a:solidFill>
                  <a:latin typeface="Arial Nova Condensed Bold"/>
                  <a:ea typeface="Arial Nova Condensed Bold"/>
                  <a:cs typeface="Arial Nova Condensed Bold"/>
                  <a:sym typeface="Arial Nova Condensed Bold"/>
                </a:rPr>
                <a:t>Discutez en plénière et convenez des domaines clés pour améliorer le tracker.</a:t>
              </a:r>
            </a:p>
          </p:txBody>
        </p:sp>
      </p:grpSp>
      <p:sp>
        <p:nvSpPr>
          <p:cNvPr name="Freeform 12" id="12"/>
          <p:cNvSpPr/>
          <p:nvPr/>
        </p:nvSpPr>
        <p:spPr>
          <a:xfrm flipH="false" flipV="false" rot="0">
            <a:off x="11144286" y="7423464"/>
            <a:ext cx="6941092" cy="2620262"/>
          </a:xfrm>
          <a:custGeom>
            <a:avLst/>
            <a:gdLst/>
            <a:ahLst/>
            <a:cxnLst/>
            <a:rect r="r" b="b" t="t" l="l"/>
            <a:pathLst>
              <a:path h="2620262" w="6941092">
                <a:moveTo>
                  <a:pt x="0" y="0"/>
                </a:moveTo>
                <a:lnTo>
                  <a:pt x="6941092" y="0"/>
                </a:lnTo>
                <a:lnTo>
                  <a:pt x="6941092" y="2620262"/>
                </a:lnTo>
                <a:lnTo>
                  <a:pt x="0" y="2620262"/>
                </a:lnTo>
                <a:lnTo>
                  <a:pt x="0" y="0"/>
                </a:lnTo>
                <a:close/>
              </a:path>
            </a:pathLst>
          </a:custGeom>
          <a:blipFill>
            <a:blip r:embed="rId3"/>
            <a:stretch>
              <a:fillRect l="0" t="0" r="0" b="0"/>
            </a:stretch>
          </a:blipFill>
        </p:spPr>
      </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339357" y="-316594"/>
            <a:ext cx="18966714" cy="10920189"/>
            <a:chOff x="0" y="0"/>
            <a:chExt cx="4995349" cy="2876099"/>
          </a:xfrm>
        </p:grpSpPr>
        <p:sp>
          <p:nvSpPr>
            <p:cNvPr name="Freeform 3" id="3"/>
            <p:cNvSpPr/>
            <p:nvPr/>
          </p:nvSpPr>
          <p:spPr>
            <a:xfrm flipH="false" flipV="false" rot="0">
              <a:off x="0" y="0"/>
              <a:ext cx="4995349" cy="2876099"/>
            </a:xfrm>
            <a:custGeom>
              <a:avLst/>
              <a:gdLst/>
              <a:ahLst/>
              <a:cxnLst/>
              <a:rect r="r" b="b" t="t" l="l"/>
              <a:pathLst>
                <a:path h="2876099" w="4995349">
                  <a:moveTo>
                    <a:pt x="0" y="0"/>
                  </a:moveTo>
                  <a:lnTo>
                    <a:pt x="4995349" y="0"/>
                  </a:lnTo>
                  <a:lnTo>
                    <a:pt x="4995349" y="2876099"/>
                  </a:lnTo>
                  <a:lnTo>
                    <a:pt x="0" y="2876099"/>
                  </a:lnTo>
                  <a:close/>
                </a:path>
              </a:pathLst>
            </a:custGeom>
            <a:solidFill>
              <a:srgbClr val="000000">
                <a:alpha val="0"/>
              </a:srgbClr>
            </a:solidFill>
            <a:ln w="552450" cap="sq">
              <a:solidFill>
                <a:srgbClr val="F9B57D"/>
              </a:solidFill>
              <a:prstDash val="solid"/>
              <a:miter/>
            </a:ln>
          </p:spPr>
        </p:sp>
        <p:sp>
          <p:nvSpPr>
            <p:cNvPr name="TextBox 4" id="4"/>
            <p:cNvSpPr txBox="true"/>
            <p:nvPr/>
          </p:nvSpPr>
          <p:spPr>
            <a:xfrm>
              <a:off x="0" y="-38100"/>
              <a:ext cx="4995349" cy="2914199"/>
            </a:xfrm>
            <a:prstGeom prst="rect">
              <a:avLst/>
            </a:prstGeom>
          </p:spPr>
          <p:txBody>
            <a:bodyPr anchor="ctr" rtlCol="false" tIns="50800" lIns="50800" bIns="50800" rIns="50800"/>
            <a:lstStyle/>
            <a:p>
              <a:pPr algn="ctr">
                <a:lnSpc>
                  <a:spcPts val="2659"/>
                </a:lnSpc>
                <a:spcBef>
                  <a:spcPct val="0"/>
                </a:spcBef>
              </a:pPr>
            </a:p>
          </p:txBody>
        </p:sp>
      </p:grpSp>
      <p:grpSp>
        <p:nvGrpSpPr>
          <p:cNvPr name="Group 5" id="5"/>
          <p:cNvGrpSpPr/>
          <p:nvPr/>
        </p:nvGrpSpPr>
        <p:grpSpPr>
          <a:xfrm rot="0">
            <a:off x="7901209" y="1028700"/>
            <a:ext cx="9358091" cy="8229600"/>
            <a:chOff x="0" y="0"/>
            <a:chExt cx="12477455" cy="10972800"/>
          </a:xfrm>
        </p:grpSpPr>
        <p:grpSp>
          <p:nvGrpSpPr>
            <p:cNvPr name="Group 6" id="6"/>
            <p:cNvGrpSpPr/>
            <p:nvPr/>
          </p:nvGrpSpPr>
          <p:grpSpPr>
            <a:xfrm rot="0">
              <a:off x="0" y="0"/>
              <a:ext cx="12477455" cy="10972800"/>
              <a:chOff x="0" y="0"/>
              <a:chExt cx="3165576" cy="2783840"/>
            </a:xfrm>
          </p:grpSpPr>
          <p:sp>
            <p:nvSpPr>
              <p:cNvPr name="Freeform 7" id="7"/>
              <p:cNvSpPr/>
              <p:nvPr/>
            </p:nvSpPr>
            <p:spPr>
              <a:xfrm flipH="false" flipV="false" rot="0">
                <a:off x="0" y="0"/>
                <a:ext cx="3165577" cy="2783840"/>
              </a:xfrm>
              <a:custGeom>
                <a:avLst/>
                <a:gdLst/>
                <a:ahLst/>
                <a:cxnLst/>
                <a:rect r="r" b="b" t="t" l="l"/>
                <a:pathLst>
                  <a:path h="2783840" w="3165577">
                    <a:moveTo>
                      <a:pt x="3041117" y="2783840"/>
                    </a:moveTo>
                    <a:lnTo>
                      <a:pt x="124460" y="2783840"/>
                    </a:lnTo>
                    <a:cubicBezTo>
                      <a:pt x="55880" y="2783840"/>
                      <a:pt x="0" y="2727960"/>
                      <a:pt x="0" y="2659380"/>
                    </a:cubicBezTo>
                    <a:lnTo>
                      <a:pt x="0" y="124460"/>
                    </a:lnTo>
                    <a:cubicBezTo>
                      <a:pt x="0" y="55880"/>
                      <a:pt x="55880" y="0"/>
                      <a:pt x="124460" y="0"/>
                    </a:cubicBezTo>
                    <a:lnTo>
                      <a:pt x="3041117" y="0"/>
                    </a:lnTo>
                    <a:cubicBezTo>
                      <a:pt x="3109696" y="0"/>
                      <a:pt x="3165577" y="55880"/>
                      <a:pt x="3165577" y="124460"/>
                    </a:cubicBezTo>
                    <a:lnTo>
                      <a:pt x="3165577" y="2659380"/>
                    </a:lnTo>
                    <a:cubicBezTo>
                      <a:pt x="3165577" y="2727960"/>
                      <a:pt x="3109696" y="2783840"/>
                      <a:pt x="3041117" y="2783840"/>
                    </a:cubicBezTo>
                    <a:close/>
                  </a:path>
                </a:pathLst>
              </a:custGeom>
              <a:solidFill>
                <a:srgbClr val="F7E5DD"/>
              </a:solidFill>
            </p:spPr>
          </p:sp>
        </p:grpSp>
        <p:grpSp>
          <p:nvGrpSpPr>
            <p:cNvPr name="Group 8" id="8"/>
            <p:cNvGrpSpPr/>
            <p:nvPr/>
          </p:nvGrpSpPr>
          <p:grpSpPr>
            <a:xfrm rot="-10800000">
              <a:off x="1386781" y="556357"/>
              <a:ext cx="289704" cy="289704"/>
              <a:chOff x="0" y="0"/>
              <a:chExt cx="6350000" cy="6350000"/>
            </a:xfrm>
          </p:grpSpPr>
          <p:sp>
            <p:nvSpPr>
              <p:cNvPr name="Freeform 9" id="9"/>
              <p:cNvSpPr/>
              <p:nvPr/>
            </p:nvSpPr>
            <p:spPr>
              <a:xfrm flipH="false" flipV="false" rot="0">
                <a:off x="0" y="0"/>
                <a:ext cx="6350000" cy="6350000"/>
              </a:xfrm>
              <a:custGeom>
                <a:avLst/>
                <a:gdLst/>
                <a:ahLst/>
                <a:cxnLst/>
                <a:rect r="r" b="b" t="t" l="l"/>
                <a:pathLst>
                  <a:path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9B428"/>
              </a:solidFill>
            </p:spPr>
          </p:sp>
        </p:grpSp>
        <p:grpSp>
          <p:nvGrpSpPr>
            <p:cNvPr name="Group 10" id="10"/>
            <p:cNvGrpSpPr/>
            <p:nvPr/>
          </p:nvGrpSpPr>
          <p:grpSpPr>
            <a:xfrm rot="-10800000">
              <a:off x="1039940" y="556357"/>
              <a:ext cx="289704" cy="289704"/>
              <a:chOff x="0" y="0"/>
              <a:chExt cx="6350000" cy="6350000"/>
            </a:xfrm>
          </p:grpSpPr>
          <p:sp>
            <p:nvSpPr>
              <p:cNvPr name="Freeform 11" id="11"/>
              <p:cNvSpPr/>
              <p:nvPr/>
            </p:nvSpPr>
            <p:spPr>
              <a:xfrm flipH="false" flipV="false" rot="0">
                <a:off x="0" y="0"/>
                <a:ext cx="6350000" cy="6350000"/>
              </a:xfrm>
              <a:custGeom>
                <a:avLst/>
                <a:gdLst/>
                <a:ahLst/>
                <a:cxnLst/>
                <a:rect r="r" b="b" t="t" l="l"/>
                <a:pathLst>
                  <a:path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E38256"/>
              </a:solidFill>
            </p:spPr>
          </p:sp>
        </p:grpSp>
        <p:grpSp>
          <p:nvGrpSpPr>
            <p:cNvPr name="Group 12" id="12"/>
            <p:cNvGrpSpPr/>
            <p:nvPr/>
          </p:nvGrpSpPr>
          <p:grpSpPr>
            <a:xfrm rot="-10800000">
              <a:off x="693100" y="556357"/>
              <a:ext cx="289704" cy="289704"/>
              <a:chOff x="0" y="0"/>
              <a:chExt cx="6350000" cy="6350000"/>
            </a:xfrm>
          </p:grpSpPr>
          <p:sp>
            <p:nvSpPr>
              <p:cNvPr name="Freeform 13" id="13"/>
              <p:cNvSpPr/>
              <p:nvPr/>
            </p:nvSpPr>
            <p:spPr>
              <a:xfrm flipH="false" flipV="false" rot="0">
                <a:off x="0" y="0"/>
                <a:ext cx="6350000" cy="6350000"/>
              </a:xfrm>
              <a:custGeom>
                <a:avLst/>
                <a:gdLst/>
                <a:ahLst/>
                <a:cxnLst/>
                <a:rect r="r" b="b" t="t" l="l"/>
                <a:pathLst>
                  <a:path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FFFFF"/>
              </a:solidFill>
            </p:spPr>
          </p:sp>
        </p:grpSp>
      </p:grpSp>
      <p:sp>
        <p:nvSpPr>
          <p:cNvPr name="TextBox 14" id="14"/>
          <p:cNvSpPr txBox="true"/>
          <p:nvPr/>
        </p:nvSpPr>
        <p:spPr>
          <a:xfrm rot="0">
            <a:off x="9144000" y="2232274"/>
            <a:ext cx="5115417" cy="1049021"/>
          </a:xfrm>
          <a:prstGeom prst="rect">
            <a:avLst/>
          </a:prstGeom>
        </p:spPr>
        <p:txBody>
          <a:bodyPr anchor="t" rtlCol="false" tIns="0" lIns="0" bIns="0" rIns="0">
            <a:spAutoFit/>
          </a:bodyPr>
          <a:lstStyle/>
          <a:p>
            <a:pPr algn="l" marL="0" indent="0" lvl="0">
              <a:lnSpc>
                <a:spcPts val="7925"/>
              </a:lnSpc>
            </a:pPr>
            <a:r>
              <a:rPr lang="en-US" b="true" sz="7925">
                <a:solidFill>
                  <a:srgbClr val="4E5FA7"/>
                </a:solidFill>
                <a:latin typeface="Arial Nova Condensed Bold"/>
                <a:ea typeface="Arial Nova Condensed Bold"/>
                <a:cs typeface="Arial Nova Condensed Bold"/>
                <a:sym typeface="Arial Nova Condensed Bold"/>
              </a:rPr>
              <a:t>Session 2</a:t>
            </a:r>
          </a:p>
        </p:txBody>
      </p:sp>
      <p:sp>
        <p:nvSpPr>
          <p:cNvPr name="TextBox 15" id="15"/>
          <p:cNvSpPr txBox="true"/>
          <p:nvPr/>
        </p:nvSpPr>
        <p:spPr>
          <a:xfrm rot="0">
            <a:off x="9144000" y="3813654"/>
            <a:ext cx="7290009" cy="2183767"/>
          </a:xfrm>
          <a:prstGeom prst="rect">
            <a:avLst/>
          </a:prstGeom>
        </p:spPr>
        <p:txBody>
          <a:bodyPr anchor="t" rtlCol="false" tIns="0" lIns="0" bIns="0" rIns="0">
            <a:spAutoFit/>
          </a:bodyPr>
          <a:lstStyle/>
          <a:p>
            <a:pPr algn="l">
              <a:lnSpc>
                <a:spcPts val="8784"/>
              </a:lnSpc>
            </a:pPr>
            <a:r>
              <a:rPr lang="en-US" sz="6274">
                <a:solidFill>
                  <a:srgbClr val="171717"/>
                </a:solidFill>
                <a:latin typeface="Arial Nova Condensed"/>
                <a:ea typeface="Arial Nova Condensed"/>
                <a:cs typeface="Arial Nova Condensed"/>
                <a:sym typeface="Arial Nova Condensed"/>
              </a:rPr>
              <a:t>TYPES DE VEILLE  JURIDIQUE</a:t>
            </a:r>
          </a:p>
        </p:txBody>
      </p:sp>
      <p:sp>
        <p:nvSpPr>
          <p:cNvPr name="Freeform 16" id="16"/>
          <p:cNvSpPr/>
          <p:nvPr/>
        </p:nvSpPr>
        <p:spPr>
          <a:xfrm flipH="false" flipV="false" rot="0">
            <a:off x="2210427" y="2079874"/>
            <a:ext cx="5504028" cy="10145674"/>
          </a:xfrm>
          <a:custGeom>
            <a:avLst/>
            <a:gdLst/>
            <a:ahLst/>
            <a:cxnLst/>
            <a:rect r="r" b="b" t="t" l="l"/>
            <a:pathLst>
              <a:path h="10145674" w="5504028">
                <a:moveTo>
                  <a:pt x="0" y="0"/>
                </a:moveTo>
                <a:lnTo>
                  <a:pt x="5504028" y="0"/>
                </a:lnTo>
                <a:lnTo>
                  <a:pt x="5504028" y="10145674"/>
                </a:lnTo>
                <a:lnTo>
                  <a:pt x="0" y="10145674"/>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Tree>
  </p:cSld>
  <p:clrMapOvr>
    <a:masterClrMapping/>
  </p:clrMapOvr>
</p:sld>
</file>

<file path=ppt/slides/slide13.xml><?xml version="1.0" encoding="utf-8"?>
<p:sld xmlns:p="http://schemas.openxmlformats.org/presentationml/2006/main" xmlns:a="http://schemas.openxmlformats.org/drawingml/2006/main">
  <p:cSld>
    <p:bg>
      <p:bgPr>
        <a:solidFill>
          <a:srgbClr val="FCFCFC"/>
        </a:solidFill>
      </p:bgPr>
    </p:bg>
    <p:spTree>
      <p:nvGrpSpPr>
        <p:cNvPr id="1" name=""/>
        <p:cNvGrpSpPr/>
        <p:nvPr/>
      </p:nvGrpSpPr>
      <p:grpSpPr>
        <a:xfrm>
          <a:off x="0" y="0"/>
          <a:ext cx="0" cy="0"/>
          <a:chOff x="0" y="0"/>
          <a:chExt cx="0" cy="0"/>
        </a:xfrm>
      </p:grpSpPr>
      <p:grpSp>
        <p:nvGrpSpPr>
          <p:cNvPr name="Group 2" id="2"/>
          <p:cNvGrpSpPr/>
          <p:nvPr/>
        </p:nvGrpSpPr>
        <p:grpSpPr>
          <a:xfrm rot="0">
            <a:off x="-339357" y="-316594"/>
            <a:ext cx="18966714" cy="10920189"/>
            <a:chOff x="0" y="0"/>
            <a:chExt cx="4995349" cy="2876099"/>
          </a:xfrm>
        </p:grpSpPr>
        <p:sp>
          <p:nvSpPr>
            <p:cNvPr name="Freeform 3" id="3"/>
            <p:cNvSpPr/>
            <p:nvPr/>
          </p:nvSpPr>
          <p:spPr>
            <a:xfrm flipH="false" flipV="false" rot="0">
              <a:off x="0" y="0"/>
              <a:ext cx="4995349" cy="2876099"/>
            </a:xfrm>
            <a:custGeom>
              <a:avLst/>
              <a:gdLst/>
              <a:ahLst/>
              <a:cxnLst/>
              <a:rect r="r" b="b" t="t" l="l"/>
              <a:pathLst>
                <a:path h="2876099" w="4995349">
                  <a:moveTo>
                    <a:pt x="0" y="0"/>
                  </a:moveTo>
                  <a:lnTo>
                    <a:pt x="4995349" y="0"/>
                  </a:lnTo>
                  <a:lnTo>
                    <a:pt x="4995349" y="2876099"/>
                  </a:lnTo>
                  <a:lnTo>
                    <a:pt x="0" y="2876099"/>
                  </a:lnTo>
                  <a:close/>
                </a:path>
              </a:pathLst>
            </a:custGeom>
            <a:solidFill>
              <a:srgbClr val="000000">
                <a:alpha val="0"/>
              </a:srgbClr>
            </a:solidFill>
            <a:ln w="552450" cap="sq">
              <a:solidFill>
                <a:srgbClr val="F9B57D"/>
              </a:solidFill>
              <a:prstDash val="solid"/>
              <a:miter/>
            </a:ln>
          </p:spPr>
        </p:sp>
        <p:sp>
          <p:nvSpPr>
            <p:cNvPr name="TextBox 4" id="4"/>
            <p:cNvSpPr txBox="true"/>
            <p:nvPr/>
          </p:nvSpPr>
          <p:spPr>
            <a:xfrm>
              <a:off x="0" y="-38100"/>
              <a:ext cx="4995349" cy="2914199"/>
            </a:xfrm>
            <a:prstGeom prst="rect">
              <a:avLst/>
            </a:prstGeom>
          </p:spPr>
          <p:txBody>
            <a:bodyPr anchor="ctr" rtlCol="false" tIns="50800" lIns="50800" bIns="50800" rIns="50800"/>
            <a:lstStyle/>
            <a:p>
              <a:pPr algn="ctr">
                <a:lnSpc>
                  <a:spcPts val="2659"/>
                </a:lnSpc>
                <a:spcBef>
                  <a:spcPct val="0"/>
                </a:spcBef>
              </a:pPr>
            </a:p>
          </p:txBody>
        </p:sp>
      </p:grpSp>
      <p:grpSp>
        <p:nvGrpSpPr>
          <p:cNvPr name="Group 5" id="5"/>
          <p:cNvGrpSpPr/>
          <p:nvPr/>
        </p:nvGrpSpPr>
        <p:grpSpPr>
          <a:xfrm rot="0">
            <a:off x="1028700" y="1028700"/>
            <a:ext cx="11493117" cy="2300771"/>
            <a:chOff x="0" y="0"/>
            <a:chExt cx="15324157" cy="3067695"/>
          </a:xfrm>
        </p:grpSpPr>
        <p:sp>
          <p:nvSpPr>
            <p:cNvPr name="Freeform 6" id="6"/>
            <p:cNvSpPr/>
            <p:nvPr/>
          </p:nvSpPr>
          <p:spPr>
            <a:xfrm flipH="false" flipV="false" rot="0">
              <a:off x="0" y="0"/>
              <a:ext cx="15324158" cy="3067695"/>
            </a:xfrm>
            <a:custGeom>
              <a:avLst/>
              <a:gdLst/>
              <a:ahLst/>
              <a:cxnLst/>
              <a:rect r="r" b="b" t="t" l="l"/>
              <a:pathLst>
                <a:path h="3067695" w="15324158">
                  <a:moveTo>
                    <a:pt x="0" y="0"/>
                  </a:moveTo>
                  <a:lnTo>
                    <a:pt x="15324158" y="0"/>
                  </a:lnTo>
                  <a:lnTo>
                    <a:pt x="15324158" y="3067695"/>
                  </a:lnTo>
                  <a:lnTo>
                    <a:pt x="0" y="3067695"/>
                  </a:lnTo>
                  <a:close/>
                </a:path>
              </a:pathLst>
            </a:custGeom>
            <a:solidFill>
              <a:srgbClr val="000000">
                <a:alpha val="0"/>
              </a:srgbClr>
            </a:solidFill>
          </p:spPr>
        </p:sp>
        <p:sp>
          <p:nvSpPr>
            <p:cNvPr name="TextBox 7" id="7"/>
            <p:cNvSpPr txBox="true"/>
            <p:nvPr/>
          </p:nvSpPr>
          <p:spPr>
            <a:xfrm>
              <a:off x="0" y="0"/>
              <a:ext cx="15324157" cy="3067695"/>
            </a:xfrm>
            <a:prstGeom prst="rect">
              <a:avLst/>
            </a:prstGeom>
          </p:spPr>
          <p:txBody>
            <a:bodyPr anchor="t" rtlCol="false" tIns="0" lIns="0" bIns="0" rIns="0"/>
            <a:lstStyle/>
            <a:p>
              <a:pPr algn="l" marL="0" indent="0" lvl="0">
                <a:lnSpc>
                  <a:spcPts val="8399"/>
                </a:lnSpc>
              </a:pPr>
              <a:r>
                <a:rPr lang="en-US" b="true" sz="6999">
                  <a:solidFill>
                    <a:srgbClr val="4E5FA7"/>
                  </a:solidFill>
                  <a:latin typeface="Arial Nova Condensed Bold"/>
                  <a:ea typeface="Arial Nova Condensed Bold"/>
                  <a:cs typeface="Arial Nova Condensed Bold"/>
                  <a:sym typeface="Arial Nova Condensed Bold"/>
                </a:rPr>
                <a:t>Types de veille et suivi juridique</a:t>
              </a:r>
            </a:p>
          </p:txBody>
        </p:sp>
      </p:grpSp>
      <p:grpSp>
        <p:nvGrpSpPr>
          <p:cNvPr name="Group 8" id="8"/>
          <p:cNvGrpSpPr/>
          <p:nvPr/>
        </p:nvGrpSpPr>
        <p:grpSpPr>
          <a:xfrm rot="0">
            <a:off x="1028700" y="3287280"/>
            <a:ext cx="15253983" cy="5352287"/>
            <a:chOff x="0" y="0"/>
            <a:chExt cx="20338644" cy="7136382"/>
          </a:xfrm>
        </p:grpSpPr>
        <p:sp>
          <p:nvSpPr>
            <p:cNvPr name="Freeform 9" id="9"/>
            <p:cNvSpPr/>
            <p:nvPr/>
          </p:nvSpPr>
          <p:spPr>
            <a:xfrm flipH="false" flipV="false" rot="0">
              <a:off x="0" y="0"/>
              <a:ext cx="20338644" cy="7136382"/>
            </a:xfrm>
            <a:custGeom>
              <a:avLst/>
              <a:gdLst/>
              <a:ahLst/>
              <a:cxnLst/>
              <a:rect r="r" b="b" t="t" l="l"/>
              <a:pathLst>
                <a:path h="7136382" w="20338644">
                  <a:moveTo>
                    <a:pt x="0" y="0"/>
                  </a:moveTo>
                  <a:lnTo>
                    <a:pt x="20338644" y="0"/>
                  </a:lnTo>
                  <a:lnTo>
                    <a:pt x="20338644" y="7136382"/>
                  </a:lnTo>
                  <a:lnTo>
                    <a:pt x="0" y="7136382"/>
                  </a:lnTo>
                  <a:close/>
                </a:path>
              </a:pathLst>
            </a:custGeom>
            <a:solidFill>
              <a:srgbClr val="000000">
                <a:alpha val="0"/>
              </a:srgbClr>
            </a:solidFill>
          </p:spPr>
        </p:sp>
        <p:sp>
          <p:nvSpPr>
            <p:cNvPr name="TextBox 10" id="10"/>
            <p:cNvSpPr txBox="true"/>
            <p:nvPr/>
          </p:nvSpPr>
          <p:spPr>
            <a:xfrm>
              <a:off x="0" y="-9525"/>
              <a:ext cx="20338644" cy="7145907"/>
            </a:xfrm>
            <a:prstGeom prst="rect">
              <a:avLst/>
            </a:prstGeom>
          </p:spPr>
          <p:txBody>
            <a:bodyPr anchor="ctr" rtlCol="false" tIns="0" lIns="0" bIns="0" rIns="0"/>
            <a:lstStyle/>
            <a:p>
              <a:pPr algn="l" marL="1230625" indent="-615313" lvl="1">
                <a:lnSpc>
                  <a:spcPts val="6839"/>
                </a:lnSpc>
                <a:buFont typeface="Arial"/>
                <a:buChar char="•"/>
              </a:pPr>
              <a:r>
                <a:rPr lang="en-US" sz="5699">
                  <a:solidFill>
                    <a:srgbClr val="000000"/>
                  </a:solidFill>
                  <a:latin typeface="Arial Nova Condensed"/>
                  <a:ea typeface="Arial Nova Condensed"/>
                  <a:cs typeface="Arial Nova Condensed"/>
                  <a:sym typeface="Arial Nova Condensed"/>
                </a:rPr>
                <a:t>Surveiller un événement spécifique dans la communauté</a:t>
              </a:r>
            </a:p>
            <a:p>
              <a:pPr algn="l" marL="1230625" indent="-615313" lvl="1">
                <a:lnSpc>
                  <a:spcPts val="6839"/>
                </a:lnSpc>
                <a:buFont typeface="Arial"/>
                <a:buChar char="•"/>
              </a:pPr>
              <a:r>
                <a:rPr lang="en-US" sz="5699">
                  <a:solidFill>
                    <a:srgbClr val="000000"/>
                  </a:solidFill>
                  <a:latin typeface="Arial Nova Condensed"/>
                  <a:ea typeface="Arial Nova Condensed"/>
                  <a:cs typeface="Arial Nova Condensed"/>
                  <a:sym typeface="Arial Nova Condensed"/>
                </a:rPr>
                <a:t>Surveiller la pratique juridique de la justice formelle et informelle</a:t>
              </a:r>
            </a:p>
            <a:p>
              <a:pPr algn="l" marL="1230625" indent="-615313" lvl="1">
                <a:lnSpc>
                  <a:spcPts val="6839"/>
                </a:lnSpc>
                <a:buFont typeface="Arial"/>
                <a:buChar char="•"/>
              </a:pPr>
              <a:r>
                <a:rPr lang="en-US" sz="5699">
                  <a:solidFill>
                    <a:srgbClr val="000000"/>
                  </a:solidFill>
                  <a:latin typeface="Arial Nova Condensed"/>
                  <a:ea typeface="Arial Nova Condensed"/>
                  <a:cs typeface="Arial Nova Condensed"/>
                  <a:sym typeface="Arial Nova Condensed"/>
                </a:rPr>
                <a:t>Veille et suivi de la détention</a:t>
              </a:r>
            </a:p>
            <a:p>
              <a:pPr algn="l" marL="1230625" indent="-615313" lvl="1">
                <a:lnSpc>
                  <a:spcPts val="6839"/>
                </a:lnSpc>
                <a:buFont typeface="Arial"/>
                <a:buChar char="•"/>
              </a:pPr>
              <a:r>
                <a:rPr lang="en-US" sz="5699">
                  <a:solidFill>
                    <a:srgbClr val="000000"/>
                  </a:solidFill>
                  <a:latin typeface="Arial Nova Condensed"/>
                  <a:ea typeface="Arial Nova Condensed"/>
                  <a:cs typeface="Arial Nova Condensed"/>
                  <a:sym typeface="Arial Nova Condensed"/>
                </a:rPr>
                <a:t>Suivi des procès et des tribunaux</a:t>
              </a:r>
            </a:p>
          </p:txBody>
        </p:sp>
      </p:grpSp>
      <p:grpSp>
        <p:nvGrpSpPr>
          <p:cNvPr name="Group 11" id="11"/>
          <p:cNvGrpSpPr/>
          <p:nvPr/>
        </p:nvGrpSpPr>
        <p:grpSpPr>
          <a:xfrm rot="0">
            <a:off x="15537401" y="-1303500"/>
            <a:ext cx="3767531" cy="4123759"/>
            <a:chOff x="0" y="0"/>
            <a:chExt cx="5023375" cy="5498345"/>
          </a:xfrm>
        </p:grpSpPr>
        <p:grpSp>
          <p:nvGrpSpPr>
            <p:cNvPr name="Group 12" id="12"/>
            <p:cNvGrpSpPr/>
            <p:nvPr/>
          </p:nvGrpSpPr>
          <p:grpSpPr>
            <a:xfrm rot="-104776">
              <a:off x="297380" y="1759711"/>
              <a:ext cx="4032000" cy="3678054"/>
              <a:chOff x="0" y="0"/>
              <a:chExt cx="893117" cy="814716"/>
            </a:xfrm>
          </p:grpSpPr>
          <p:sp>
            <p:nvSpPr>
              <p:cNvPr name="Freeform 13" id="13"/>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49C4E"/>
              </a:solidFill>
            </p:spPr>
          </p:sp>
          <p:sp>
            <p:nvSpPr>
              <p:cNvPr name="TextBox 14" id="14"/>
              <p:cNvSpPr txBox="true"/>
              <p:nvPr/>
            </p:nvSpPr>
            <p:spPr>
              <a:xfrm>
                <a:off x="139550" y="349686"/>
                <a:ext cx="614018" cy="406836"/>
              </a:xfrm>
              <a:prstGeom prst="rect">
                <a:avLst/>
              </a:prstGeom>
            </p:spPr>
            <p:txBody>
              <a:bodyPr anchor="ctr" rtlCol="false" tIns="50800" lIns="50800" bIns="50800" rIns="50800"/>
              <a:lstStyle/>
              <a:p>
                <a:pPr algn="ctr">
                  <a:lnSpc>
                    <a:spcPts val="2029"/>
                  </a:lnSpc>
                </a:pPr>
              </a:p>
            </p:txBody>
          </p:sp>
        </p:grpSp>
        <p:grpSp>
          <p:nvGrpSpPr>
            <p:cNvPr name="Group 15" id="15"/>
            <p:cNvGrpSpPr/>
            <p:nvPr/>
          </p:nvGrpSpPr>
          <p:grpSpPr>
            <a:xfrm rot="-162844">
              <a:off x="84820" y="93399"/>
              <a:ext cx="4032000" cy="3678054"/>
              <a:chOff x="0" y="0"/>
              <a:chExt cx="893117" cy="814716"/>
            </a:xfrm>
          </p:grpSpPr>
          <p:sp>
            <p:nvSpPr>
              <p:cNvPr name="Freeform 16" id="16"/>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DA7A7"/>
              </a:solidFill>
            </p:spPr>
          </p:sp>
          <p:sp>
            <p:nvSpPr>
              <p:cNvPr name="TextBox 17" id="17"/>
              <p:cNvSpPr txBox="true"/>
              <p:nvPr/>
            </p:nvSpPr>
            <p:spPr>
              <a:xfrm>
                <a:off x="139550" y="349686"/>
                <a:ext cx="614018" cy="406836"/>
              </a:xfrm>
              <a:prstGeom prst="rect">
                <a:avLst/>
              </a:prstGeom>
            </p:spPr>
            <p:txBody>
              <a:bodyPr anchor="ctr" rtlCol="false" tIns="50800" lIns="50800" bIns="50800" rIns="50800"/>
              <a:lstStyle/>
              <a:p>
                <a:pPr algn="ctr">
                  <a:lnSpc>
                    <a:spcPts val="2029"/>
                  </a:lnSpc>
                </a:pPr>
              </a:p>
            </p:txBody>
          </p:sp>
        </p:grpSp>
        <p:grpSp>
          <p:nvGrpSpPr>
            <p:cNvPr name="Group 18" id="18"/>
            <p:cNvGrpSpPr/>
            <p:nvPr/>
          </p:nvGrpSpPr>
          <p:grpSpPr>
            <a:xfrm rot="10629642">
              <a:off x="902754" y="1722687"/>
              <a:ext cx="4032000" cy="3678054"/>
              <a:chOff x="0" y="0"/>
              <a:chExt cx="893117" cy="814716"/>
            </a:xfrm>
          </p:grpSpPr>
          <p:sp>
            <p:nvSpPr>
              <p:cNvPr name="Freeform 19" id="19"/>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EC394"/>
              </a:solidFill>
            </p:spPr>
          </p:sp>
          <p:sp>
            <p:nvSpPr>
              <p:cNvPr name="TextBox 20" id="20"/>
              <p:cNvSpPr txBox="true"/>
              <p:nvPr/>
            </p:nvSpPr>
            <p:spPr>
              <a:xfrm>
                <a:off x="139550" y="349686"/>
                <a:ext cx="614018" cy="406836"/>
              </a:xfrm>
              <a:prstGeom prst="rect">
                <a:avLst/>
              </a:prstGeom>
            </p:spPr>
            <p:txBody>
              <a:bodyPr anchor="ctr" rtlCol="false" tIns="50800" lIns="50800" bIns="50800" rIns="50800"/>
              <a:lstStyle/>
              <a:p>
                <a:pPr algn="ctr">
                  <a:lnSpc>
                    <a:spcPts val="2029"/>
                  </a:lnSpc>
                </a:pPr>
              </a:p>
            </p:txBody>
          </p:sp>
        </p:grpSp>
      </p:grpSp>
    </p:spTree>
  </p:cSld>
  <p:clrMapOvr>
    <a:masterClrMapping/>
  </p:clrMapOvr>
</p:sld>
</file>

<file path=ppt/slides/slide14.xml><?xml version="1.0" encoding="utf-8"?>
<p:sld xmlns:p="http://schemas.openxmlformats.org/presentationml/2006/main" xmlns:a="http://schemas.openxmlformats.org/drawingml/2006/main">
  <p:cSld>
    <p:bg>
      <p:bgPr>
        <a:solidFill>
          <a:srgbClr val="FCFCFC"/>
        </a:solidFill>
      </p:bgPr>
    </p:bg>
    <p:spTree>
      <p:nvGrpSpPr>
        <p:cNvPr id="1" name=""/>
        <p:cNvGrpSpPr/>
        <p:nvPr/>
      </p:nvGrpSpPr>
      <p:grpSpPr>
        <a:xfrm>
          <a:off x="0" y="0"/>
          <a:ext cx="0" cy="0"/>
          <a:chOff x="0" y="0"/>
          <a:chExt cx="0" cy="0"/>
        </a:xfrm>
      </p:grpSpPr>
      <p:grpSp>
        <p:nvGrpSpPr>
          <p:cNvPr name="Group 2" id="2"/>
          <p:cNvGrpSpPr/>
          <p:nvPr/>
        </p:nvGrpSpPr>
        <p:grpSpPr>
          <a:xfrm rot="0">
            <a:off x="-339357" y="-316594"/>
            <a:ext cx="18966714" cy="10920189"/>
            <a:chOff x="0" y="0"/>
            <a:chExt cx="4995349" cy="2876099"/>
          </a:xfrm>
        </p:grpSpPr>
        <p:sp>
          <p:nvSpPr>
            <p:cNvPr name="Freeform 3" id="3"/>
            <p:cNvSpPr/>
            <p:nvPr/>
          </p:nvSpPr>
          <p:spPr>
            <a:xfrm flipH="false" flipV="false" rot="0">
              <a:off x="0" y="0"/>
              <a:ext cx="4995349" cy="2876099"/>
            </a:xfrm>
            <a:custGeom>
              <a:avLst/>
              <a:gdLst/>
              <a:ahLst/>
              <a:cxnLst/>
              <a:rect r="r" b="b" t="t" l="l"/>
              <a:pathLst>
                <a:path h="2876099" w="4995349">
                  <a:moveTo>
                    <a:pt x="0" y="0"/>
                  </a:moveTo>
                  <a:lnTo>
                    <a:pt x="4995349" y="0"/>
                  </a:lnTo>
                  <a:lnTo>
                    <a:pt x="4995349" y="2876099"/>
                  </a:lnTo>
                  <a:lnTo>
                    <a:pt x="0" y="2876099"/>
                  </a:lnTo>
                  <a:close/>
                </a:path>
              </a:pathLst>
            </a:custGeom>
            <a:solidFill>
              <a:srgbClr val="000000">
                <a:alpha val="0"/>
              </a:srgbClr>
            </a:solidFill>
            <a:ln w="552450" cap="sq">
              <a:solidFill>
                <a:srgbClr val="F9B57D"/>
              </a:solidFill>
              <a:prstDash val="solid"/>
              <a:miter/>
            </a:ln>
          </p:spPr>
        </p:sp>
        <p:sp>
          <p:nvSpPr>
            <p:cNvPr name="TextBox 4" id="4"/>
            <p:cNvSpPr txBox="true"/>
            <p:nvPr/>
          </p:nvSpPr>
          <p:spPr>
            <a:xfrm>
              <a:off x="0" y="-38100"/>
              <a:ext cx="4995349" cy="2914199"/>
            </a:xfrm>
            <a:prstGeom prst="rect">
              <a:avLst/>
            </a:prstGeom>
          </p:spPr>
          <p:txBody>
            <a:bodyPr anchor="ctr" rtlCol="false" tIns="50800" lIns="50800" bIns="50800" rIns="50800"/>
            <a:lstStyle/>
            <a:p>
              <a:pPr algn="ctr">
                <a:lnSpc>
                  <a:spcPts val="2659"/>
                </a:lnSpc>
                <a:spcBef>
                  <a:spcPct val="0"/>
                </a:spcBef>
              </a:pPr>
            </a:p>
          </p:txBody>
        </p:sp>
      </p:grpSp>
      <p:grpSp>
        <p:nvGrpSpPr>
          <p:cNvPr name="Group 5" id="5"/>
          <p:cNvGrpSpPr/>
          <p:nvPr/>
        </p:nvGrpSpPr>
        <p:grpSpPr>
          <a:xfrm rot="0">
            <a:off x="1028700" y="1028700"/>
            <a:ext cx="13240150" cy="2136581"/>
            <a:chOff x="0" y="0"/>
            <a:chExt cx="17653534" cy="2848774"/>
          </a:xfrm>
        </p:grpSpPr>
        <p:sp>
          <p:nvSpPr>
            <p:cNvPr name="Freeform 6" id="6"/>
            <p:cNvSpPr/>
            <p:nvPr/>
          </p:nvSpPr>
          <p:spPr>
            <a:xfrm flipH="false" flipV="false" rot="0">
              <a:off x="0" y="0"/>
              <a:ext cx="17653533" cy="2848774"/>
            </a:xfrm>
            <a:custGeom>
              <a:avLst/>
              <a:gdLst/>
              <a:ahLst/>
              <a:cxnLst/>
              <a:rect r="r" b="b" t="t" l="l"/>
              <a:pathLst>
                <a:path h="2848774" w="17653533">
                  <a:moveTo>
                    <a:pt x="0" y="0"/>
                  </a:moveTo>
                  <a:lnTo>
                    <a:pt x="17653533" y="0"/>
                  </a:lnTo>
                  <a:lnTo>
                    <a:pt x="17653533" y="2848774"/>
                  </a:lnTo>
                  <a:lnTo>
                    <a:pt x="0" y="2848774"/>
                  </a:lnTo>
                  <a:close/>
                </a:path>
              </a:pathLst>
            </a:custGeom>
            <a:solidFill>
              <a:srgbClr val="000000">
                <a:alpha val="0"/>
              </a:srgbClr>
            </a:solidFill>
          </p:spPr>
        </p:sp>
        <p:sp>
          <p:nvSpPr>
            <p:cNvPr name="TextBox 7" id="7"/>
            <p:cNvSpPr txBox="true"/>
            <p:nvPr/>
          </p:nvSpPr>
          <p:spPr>
            <a:xfrm>
              <a:off x="0" y="123825"/>
              <a:ext cx="17653534" cy="2724949"/>
            </a:xfrm>
            <a:prstGeom prst="rect">
              <a:avLst/>
            </a:prstGeom>
          </p:spPr>
          <p:txBody>
            <a:bodyPr anchor="t" rtlCol="false" tIns="0" lIns="0" bIns="0" rIns="0"/>
            <a:lstStyle/>
            <a:p>
              <a:pPr algn="l" marL="0" indent="0" lvl="0">
                <a:lnSpc>
                  <a:spcPts val="7017"/>
                </a:lnSpc>
              </a:pPr>
              <a:r>
                <a:rPr lang="en-US" b="true" sz="7017">
                  <a:solidFill>
                    <a:srgbClr val="4E5FA7"/>
                  </a:solidFill>
                  <a:latin typeface="Arial Nova Condensed Bold"/>
                  <a:ea typeface="Arial Nova Condensed Bold"/>
                  <a:cs typeface="Arial Nova Condensed Bold"/>
                  <a:sym typeface="Arial Nova Condensed Bold"/>
                </a:rPr>
                <a:t>Surveiller un événement spécifique dans la communauté</a:t>
              </a:r>
            </a:p>
          </p:txBody>
        </p:sp>
      </p:grpSp>
      <p:grpSp>
        <p:nvGrpSpPr>
          <p:cNvPr name="Group 8" id="8"/>
          <p:cNvGrpSpPr/>
          <p:nvPr/>
        </p:nvGrpSpPr>
        <p:grpSpPr>
          <a:xfrm rot="0">
            <a:off x="1028700" y="3484446"/>
            <a:ext cx="16230600" cy="5773854"/>
            <a:chOff x="0" y="0"/>
            <a:chExt cx="21640800" cy="7698472"/>
          </a:xfrm>
        </p:grpSpPr>
        <p:sp>
          <p:nvSpPr>
            <p:cNvPr name="Freeform 9" id="9"/>
            <p:cNvSpPr/>
            <p:nvPr/>
          </p:nvSpPr>
          <p:spPr>
            <a:xfrm flipH="false" flipV="false" rot="0">
              <a:off x="0" y="0"/>
              <a:ext cx="21640800" cy="7698472"/>
            </a:xfrm>
            <a:custGeom>
              <a:avLst/>
              <a:gdLst/>
              <a:ahLst/>
              <a:cxnLst/>
              <a:rect r="r" b="b" t="t" l="l"/>
              <a:pathLst>
                <a:path h="7698472" w="21640800">
                  <a:moveTo>
                    <a:pt x="0" y="0"/>
                  </a:moveTo>
                  <a:lnTo>
                    <a:pt x="21640800" y="0"/>
                  </a:lnTo>
                  <a:lnTo>
                    <a:pt x="21640800" y="7698472"/>
                  </a:lnTo>
                  <a:lnTo>
                    <a:pt x="0" y="7698472"/>
                  </a:lnTo>
                  <a:close/>
                </a:path>
              </a:pathLst>
            </a:custGeom>
            <a:solidFill>
              <a:srgbClr val="000000">
                <a:alpha val="0"/>
              </a:srgbClr>
            </a:solidFill>
          </p:spPr>
        </p:sp>
        <p:sp>
          <p:nvSpPr>
            <p:cNvPr name="TextBox 10" id="10"/>
            <p:cNvSpPr txBox="true"/>
            <p:nvPr/>
          </p:nvSpPr>
          <p:spPr>
            <a:xfrm>
              <a:off x="0" y="-38100"/>
              <a:ext cx="21640800" cy="7736572"/>
            </a:xfrm>
            <a:prstGeom prst="rect">
              <a:avLst/>
            </a:prstGeom>
          </p:spPr>
          <p:txBody>
            <a:bodyPr anchor="t" rtlCol="false" tIns="0" lIns="0" bIns="0" rIns="0"/>
            <a:lstStyle/>
            <a:p>
              <a:pPr algn="just" marL="0" indent="0" lvl="0">
                <a:lnSpc>
                  <a:spcPts val="3679"/>
                </a:lnSpc>
              </a:pPr>
              <a:r>
                <a:rPr lang="en-US" sz="2666">
                  <a:solidFill>
                    <a:srgbClr val="000000"/>
                  </a:solidFill>
                  <a:latin typeface="Arial Nova Condensed"/>
                  <a:ea typeface="Arial Nova Condensed"/>
                  <a:cs typeface="Arial Nova Condensed"/>
                  <a:sym typeface="Arial Nova Condensed"/>
                </a:rPr>
                <a:t>Lors de la veille et suivi d’un incident spécifique, vous devez immédiatement :</a:t>
              </a:r>
            </a:p>
            <a:p>
              <a:pPr algn="just" marL="0" indent="0" lvl="0">
                <a:lnSpc>
                  <a:spcPts val="3679"/>
                </a:lnSpc>
              </a:pPr>
              <a:r>
                <a:rPr lang="en-US" sz="2666">
                  <a:solidFill>
                    <a:srgbClr val="000000"/>
                  </a:solidFill>
                  <a:latin typeface="Arial Nova Condensed"/>
                  <a:ea typeface="Arial Nova Condensed"/>
                  <a:cs typeface="Arial Nova Condensed"/>
                  <a:sym typeface="Arial Nova Condensed"/>
                </a:rPr>
                <a:t>Enregistrez les détails : qui, quoi, où et quand, à l’aide d’une feuille d’incident.</a:t>
              </a:r>
            </a:p>
            <a:p>
              <a:pPr algn="just" marL="0" indent="0" lvl="0">
                <a:lnSpc>
                  <a:spcPts val="3679"/>
                </a:lnSpc>
              </a:pPr>
              <a:r>
                <a:rPr lang="en-US" sz="2666">
                  <a:solidFill>
                    <a:srgbClr val="000000"/>
                  </a:solidFill>
                  <a:latin typeface="Arial Nova Condensed"/>
                  <a:ea typeface="Arial Nova Condensed"/>
                  <a:cs typeface="Arial Nova Condensed"/>
                  <a:sym typeface="Arial Nova Condensed"/>
                </a:rPr>
                <a:t>Vous concentrez sur les abus les plus graves.</a:t>
              </a:r>
            </a:p>
            <a:p>
              <a:pPr algn="just" marL="0" indent="0" lvl="0">
                <a:lnSpc>
                  <a:spcPts val="3679"/>
                </a:lnSpc>
              </a:pPr>
              <a:r>
                <a:rPr lang="en-US" sz="2666">
                  <a:solidFill>
                    <a:srgbClr val="000000"/>
                  </a:solidFill>
                  <a:latin typeface="Arial Nova Condensed"/>
                  <a:ea typeface="Arial Nova Condensed"/>
                  <a:cs typeface="Arial Nova Condensed"/>
                  <a:sym typeface="Arial Nova Condensed"/>
                </a:rPr>
                <a:t>Identifiez tout groupe faisant l’objet d’un traitement spécial.</a:t>
              </a:r>
            </a:p>
            <a:p>
              <a:pPr algn="l" marL="0" indent="0" lvl="0">
                <a:lnSpc>
                  <a:spcPts val="3679"/>
                </a:lnSpc>
              </a:pPr>
            </a:p>
            <a:p>
              <a:pPr algn="just" marL="0" indent="0" lvl="0">
                <a:lnSpc>
                  <a:spcPts val="3679"/>
                </a:lnSpc>
              </a:pPr>
              <a:r>
                <a:rPr lang="en-US" b="true" sz="2666">
                  <a:solidFill>
                    <a:srgbClr val="000000"/>
                  </a:solidFill>
                  <a:latin typeface="Arial Nova Condensed Bold"/>
                  <a:ea typeface="Arial Nova Condensed Bold"/>
                  <a:cs typeface="Arial Nova Condensed Bold"/>
                  <a:sym typeface="Arial Nova Condensed Bold"/>
                </a:rPr>
                <a:t>Actions de suivi :</a:t>
              </a:r>
            </a:p>
            <a:p>
              <a:pPr algn="just" marL="0" indent="0" lvl="0">
                <a:lnSpc>
                  <a:spcPts val="3679"/>
                </a:lnSpc>
              </a:pPr>
              <a:r>
                <a:rPr lang="en-US" sz="2666">
                  <a:solidFill>
                    <a:srgbClr val="000000"/>
                  </a:solidFill>
                  <a:latin typeface="Arial Nova Condensed"/>
                  <a:ea typeface="Arial Nova Condensed"/>
                  <a:cs typeface="Arial Nova Condensed"/>
                  <a:sym typeface="Arial Nova Condensed"/>
                </a:rPr>
                <a:t>Veiller à ce que les personnes aient accès à un avocat si nécessaire (par exemple, en cas d’arrestation ou de décès).</a:t>
              </a:r>
            </a:p>
            <a:p>
              <a:pPr algn="just" marL="0" indent="0" lvl="0">
                <a:lnSpc>
                  <a:spcPts val="3679"/>
                </a:lnSpc>
              </a:pPr>
              <a:r>
                <a:rPr lang="en-US" sz="2666">
                  <a:solidFill>
                    <a:srgbClr val="000000"/>
                  </a:solidFill>
                  <a:latin typeface="Arial Nova Condensed"/>
                  <a:ea typeface="Arial Nova Condensed"/>
                  <a:cs typeface="Arial Nova Condensed"/>
                  <a:sym typeface="Arial Nova Condensed"/>
                </a:rPr>
                <a:t>Classez systématiquement tous les rapports d’observation, déclarations et photographies.</a:t>
              </a:r>
            </a:p>
            <a:p>
              <a:pPr algn="just" marL="0" indent="0" lvl="0">
                <a:lnSpc>
                  <a:spcPts val="3679"/>
                </a:lnSpc>
              </a:pPr>
              <a:r>
                <a:rPr lang="en-US" sz="2666">
                  <a:solidFill>
                    <a:srgbClr val="000000"/>
                  </a:solidFill>
                  <a:latin typeface="Arial Nova Condensed"/>
                  <a:ea typeface="Arial Nova Condensed"/>
                  <a:cs typeface="Arial Nova Condensed"/>
                  <a:sym typeface="Arial Nova Condensed"/>
                </a:rPr>
                <a:t>Examinez les faits disponibles et déterminez le type d’action que vous ou votre organisation devriez entreprendre.</a:t>
              </a:r>
            </a:p>
            <a:p>
              <a:pPr algn="just" marL="0" indent="0" lvl="0">
                <a:lnSpc>
                  <a:spcPts val="3679"/>
                </a:lnSpc>
              </a:pPr>
              <a:r>
                <a:rPr lang="en-US" sz="2666">
                  <a:solidFill>
                    <a:srgbClr val="000000"/>
                  </a:solidFill>
                  <a:latin typeface="Arial Nova Condensed"/>
                  <a:ea typeface="Arial Nova Condensed"/>
                  <a:cs typeface="Arial Nova Condensed"/>
                  <a:sym typeface="Arial Nova Condensed"/>
                </a:rPr>
                <a:t>Stockez les faits à l’aide d’un système simple. Ces statistiques peuvent servir à diverses fins, comme définir les priorités organisationnelles (par exemple, identifier les problèmes critiques sur lesquels se concentrer).</a:t>
              </a:r>
            </a:p>
          </p:txBody>
        </p:sp>
      </p:grpSp>
      <p:grpSp>
        <p:nvGrpSpPr>
          <p:cNvPr name="Group 11" id="11"/>
          <p:cNvGrpSpPr/>
          <p:nvPr/>
        </p:nvGrpSpPr>
        <p:grpSpPr>
          <a:xfrm rot="0">
            <a:off x="15537401" y="-1303500"/>
            <a:ext cx="3767531" cy="4123759"/>
            <a:chOff x="0" y="0"/>
            <a:chExt cx="5023375" cy="5498345"/>
          </a:xfrm>
        </p:grpSpPr>
        <p:grpSp>
          <p:nvGrpSpPr>
            <p:cNvPr name="Group 12" id="12"/>
            <p:cNvGrpSpPr/>
            <p:nvPr/>
          </p:nvGrpSpPr>
          <p:grpSpPr>
            <a:xfrm rot="-104776">
              <a:off x="297380" y="1759711"/>
              <a:ext cx="4032000" cy="3678054"/>
              <a:chOff x="0" y="0"/>
              <a:chExt cx="893117" cy="814716"/>
            </a:xfrm>
          </p:grpSpPr>
          <p:sp>
            <p:nvSpPr>
              <p:cNvPr name="Freeform 13" id="13"/>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49C4E"/>
              </a:solidFill>
            </p:spPr>
          </p:sp>
          <p:sp>
            <p:nvSpPr>
              <p:cNvPr name="TextBox 14" id="14"/>
              <p:cNvSpPr txBox="true"/>
              <p:nvPr/>
            </p:nvSpPr>
            <p:spPr>
              <a:xfrm>
                <a:off x="139550" y="349686"/>
                <a:ext cx="614018" cy="406836"/>
              </a:xfrm>
              <a:prstGeom prst="rect">
                <a:avLst/>
              </a:prstGeom>
            </p:spPr>
            <p:txBody>
              <a:bodyPr anchor="ctr" rtlCol="false" tIns="50800" lIns="50800" bIns="50800" rIns="50800"/>
              <a:lstStyle/>
              <a:p>
                <a:pPr algn="ctr">
                  <a:lnSpc>
                    <a:spcPts val="2029"/>
                  </a:lnSpc>
                </a:pPr>
              </a:p>
            </p:txBody>
          </p:sp>
        </p:grpSp>
        <p:grpSp>
          <p:nvGrpSpPr>
            <p:cNvPr name="Group 15" id="15"/>
            <p:cNvGrpSpPr/>
            <p:nvPr/>
          </p:nvGrpSpPr>
          <p:grpSpPr>
            <a:xfrm rot="-162844">
              <a:off x="84820" y="93399"/>
              <a:ext cx="4032000" cy="3678054"/>
              <a:chOff x="0" y="0"/>
              <a:chExt cx="893117" cy="814716"/>
            </a:xfrm>
          </p:grpSpPr>
          <p:sp>
            <p:nvSpPr>
              <p:cNvPr name="Freeform 16" id="16"/>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DA7A7"/>
              </a:solidFill>
            </p:spPr>
          </p:sp>
          <p:sp>
            <p:nvSpPr>
              <p:cNvPr name="TextBox 17" id="17"/>
              <p:cNvSpPr txBox="true"/>
              <p:nvPr/>
            </p:nvSpPr>
            <p:spPr>
              <a:xfrm>
                <a:off x="139550" y="349686"/>
                <a:ext cx="614018" cy="406836"/>
              </a:xfrm>
              <a:prstGeom prst="rect">
                <a:avLst/>
              </a:prstGeom>
            </p:spPr>
            <p:txBody>
              <a:bodyPr anchor="ctr" rtlCol="false" tIns="50800" lIns="50800" bIns="50800" rIns="50800"/>
              <a:lstStyle/>
              <a:p>
                <a:pPr algn="ctr">
                  <a:lnSpc>
                    <a:spcPts val="2029"/>
                  </a:lnSpc>
                </a:pPr>
              </a:p>
            </p:txBody>
          </p:sp>
        </p:grpSp>
        <p:grpSp>
          <p:nvGrpSpPr>
            <p:cNvPr name="Group 18" id="18"/>
            <p:cNvGrpSpPr/>
            <p:nvPr/>
          </p:nvGrpSpPr>
          <p:grpSpPr>
            <a:xfrm rot="10629642">
              <a:off x="902754" y="1722687"/>
              <a:ext cx="4032000" cy="3678054"/>
              <a:chOff x="0" y="0"/>
              <a:chExt cx="893117" cy="814716"/>
            </a:xfrm>
          </p:grpSpPr>
          <p:sp>
            <p:nvSpPr>
              <p:cNvPr name="Freeform 19" id="19"/>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EC394"/>
              </a:solidFill>
            </p:spPr>
          </p:sp>
          <p:sp>
            <p:nvSpPr>
              <p:cNvPr name="TextBox 20" id="20"/>
              <p:cNvSpPr txBox="true"/>
              <p:nvPr/>
            </p:nvSpPr>
            <p:spPr>
              <a:xfrm>
                <a:off x="139550" y="349686"/>
                <a:ext cx="614018" cy="406836"/>
              </a:xfrm>
              <a:prstGeom prst="rect">
                <a:avLst/>
              </a:prstGeom>
            </p:spPr>
            <p:txBody>
              <a:bodyPr anchor="ctr" rtlCol="false" tIns="50800" lIns="50800" bIns="50800" rIns="50800"/>
              <a:lstStyle/>
              <a:p>
                <a:pPr algn="ctr">
                  <a:lnSpc>
                    <a:spcPts val="2029"/>
                  </a:lnSpc>
                </a:pPr>
              </a:p>
            </p:txBody>
          </p:sp>
        </p:grpSp>
      </p:grpSp>
    </p:spTree>
  </p:cSld>
  <p:clrMapOvr>
    <a:masterClrMapping/>
  </p:clrMapOvr>
</p:sld>
</file>

<file path=ppt/slides/slide15.xml><?xml version="1.0" encoding="utf-8"?>
<p:sld xmlns:p="http://schemas.openxmlformats.org/presentationml/2006/main" xmlns:a="http://schemas.openxmlformats.org/drawingml/2006/main" xmlns:r="http://schemas.openxmlformats.org/officeDocument/2006/relationships">
  <p:cSld>
    <p:bg>
      <p:bgPr>
        <a:solidFill>
          <a:srgbClr val="FCFCFC"/>
        </a:solidFill>
      </p:bgPr>
    </p:bg>
    <p:spTree>
      <p:nvGrpSpPr>
        <p:cNvPr id="1" name=""/>
        <p:cNvGrpSpPr/>
        <p:nvPr/>
      </p:nvGrpSpPr>
      <p:grpSpPr>
        <a:xfrm>
          <a:off x="0" y="0"/>
          <a:ext cx="0" cy="0"/>
          <a:chOff x="0" y="0"/>
          <a:chExt cx="0" cy="0"/>
        </a:xfrm>
      </p:grpSpPr>
      <p:grpSp>
        <p:nvGrpSpPr>
          <p:cNvPr name="Group 2" id="2"/>
          <p:cNvGrpSpPr/>
          <p:nvPr/>
        </p:nvGrpSpPr>
        <p:grpSpPr>
          <a:xfrm rot="0">
            <a:off x="-339357" y="-316594"/>
            <a:ext cx="18966714" cy="10920189"/>
            <a:chOff x="0" y="0"/>
            <a:chExt cx="4995349" cy="2876099"/>
          </a:xfrm>
        </p:grpSpPr>
        <p:sp>
          <p:nvSpPr>
            <p:cNvPr name="Freeform 3" id="3"/>
            <p:cNvSpPr/>
            <p:nvPr/>
          </p:nvSpPr>
          <p:spPr>
            <a:xfrm flipH="false" flipV="false" rot="0">
              <a:off x="0" y="0"/>
              <a:ext cx="4995349" cy="2876099"/>
            </a:xfrm>
            <a:custGeom>
              <a:avLst/>
              <a:gdLst/>
              <a:ahLst/>
              <a:cxnLst/>
              <a:rect r="r" b="b" t="t" l="l"/>
              <a:pathLst>
                <a:path h="2876099" w="4995349">
                  <a:moveTo>
                    <a:pt x="0" y="0"/>
                  </a:moveTo>
                  <a:lnTo>
                    <a:pt x="4995349" y="0"/>
                  </a:lnTo>
                  <a:lnTo>
                    <a:pt x="4995349" y="2876099"/>
                  </a:lnTo>
                  <a:lnTo>
                    <a:pt x="0" y="2876099"/>
                  </a:lnTo>
                  <a:close/>
                </a:path>
              </a:pathLst>
            </a:custGeom>
            <a:solidFill>
              <a:srgbClr val="000000">
                <a:alpha val="0"/>
              </a:srgbClr>
            </a:solidFill>
            <a:ln w="552450" cap="sq">
              <a:solidFill>
                <a:srgbClr val="F9B57D"/>
              </a:solidFill>
              <a:prstDash val="solid"/>
              <a:miter/>
            </a:ln>
          </p:spPr>
        </p:sp>
        <p:sp>
          <p:nvSpPr>
            <p:cNvPr name="TextBox 4" id="4"/>
            <p:cNvSpPr txBox="true"/>
            <p:nvPr/>
          </p:nvSpPr>
          <p:spPr>
            <a:xfrm>
              <a:off x="0" y="-38100"/>
              <a:ext cx="4995349" cy="2914199"/>
            </a:xfrm>
            <a:prstGeom prst="rect">
              <a:avLst/>
            </a:prstGeom>
          </p:spPr>
          <p:txBody>
            <a:bodyPr anchor="ctr" rtlCol="false" tIns="50800" lIns="50800" bIns="50800" rIns="50800"/>
            <a:lstStyle/>
            <a:p>
              <a:pPr algn="ctr">
                <a:lnSpc>
                  <a:spcPts val="2659"/>
                </a:lnSpc>
                <a:spcBef>
                  <a:spcPct val="0"/>
                </a:spcBef>
              </a:pPr>
            </a:p>
          </p:txBody>
        </p:sp>
      </p:grpSp>
      <p:grpSp>
        <p:nvGrpSpPr>
          <p:cNvPr name="Group 5" id="5"/>
          <p:cNvGrpSpPr/>
          <p:nvPr/>
        </p:nvGrpSpPr>
        <p:grpSpPr>
          <a:xfrm rot="0">
            <a:off x="1028700" y="1028700"/>
            <a:ext cx="13545933" cy="2145831"/>
            <a:chOff x="0" y="0"/>
            <a:chExt cx="18061244" cy="2861108"/>
          </a:xfrm>
        </p:grpSpPr>
        <p:sp>
          <p:nvSpPr>
            <p:cNvPr name="Freeform 6" id="6"/>
            <p:cNvSpPr/>
            <p:nvPr/>
          </p:nvSpPr>
          <p:spPr>
            <a:xfrm flipH="false" flipV="false" rot="0">
              <a:off x="0" y="0"/>
              <a:ext cx="18061243" cy="2861108"/>
            </a:xfrm>
            <a:custGeom>
              <a:avLst/>
              <a:gdLst/>
              <a:ahLst/>
              <a:cxnLst/>
              <a:rect r="r" b="b" t="t" l="l"/>
              <a:pathLst>
                <a:path h="2861108" w="18061243">
                  <a:moveTo>
                    <a:pt x="0" y="0"/>
                  </a:moveTo>
                  <a:lnTo>
                    <a:pt x="18061243" y="0"/>
                  </a:lnTo>
                  <a:lnTo>
                    <a:pt x="18061243" y="2861108"/>
                  </a:lnTo>
                  <a:lnTo>
                    <a:pt x="0" y="2861108"/>
                  </a:lnTo>
                  <a:close/>
                </a:path>
              </a:pathLst>
            </a:custGeom>
            <a:solidFill>
              <a:srgbClr val="000000">
                <a:alpha val="0"/>
              </a:srgbClr>
            </a:solidFill>
          </p:spPr>
        </p:sp>
        <p:sp>
          <p:nvSpPr>
            <p:cNvPr name="TextBox 7" id="7"/>
            <p:cNvSpPr txBox="true"/>
            <p:nvPr/>
          </p:nvSpPr>
          <p:spPr>
            <a:xfrm>
              <a:off x="0" y="123825"/>
              <a:ext cx="18061244" cy="2737283"/>
            </a:xfrm>
            <a:prstGeom prst="rect">
              <a:avLst/>
            </a:prstGeom>
          </p:spPr>
          <p:txBody>
            <a:bodyPr anchor="t" rtlCol="false" tIns="0" lIns="0" bIns="0" rIns="0"/>
            <a:lstStyle/>
            <a:p>
              <a:pPr algn="l" marL="0" indent="0" lvl="0">
                <a:lnSpc>
                  <a:spcPts val="7069"/>
                </a:lnSpc>
              </a:pPr>
              <a:r>
                <a:rPr lang="en-US" b="true" sz="6999">
                  <a:solidFill>
                    <a:srgbClr val="4E5FA7"/>
                  </a:solidFill>
                  <a:latin typeface="Arial Nova Condensed Bold"/>
                  <a:ea typeface="Arial Nova Condensed Bold"/>
                  <a:cs typeface="Arial Nova Condensed Bold"/>
                  <a:sym typeface="Arial Nova Condensed Bold"/>
                </a:rPr>
                <a:t>Surveiller un événement spécifique dans la communauté</a:t>
              </a:r>
            </a:p>
          </p:txBody>
        </p:sp>
      </p:grpSp>
      <p:grpSp>
        <p:nvGrpSpPr>
          <p:cNvPr name="Group 8" id="8"/>
          <p:cNvGrpSpPr/>
          <p:nvPr/>
        </p:nvGrpSpPr>
        <p:grpSpPr>
          <a:xfrm rot="0">
            <a:off x="1028700" y="3413832"/>
            <a:ext cx="16230600" cy="3754554"/>
            <a:chOff x="0" y="0"/>
            <a:chExt cx="21640800" cy="5006072"/>
          </a:xfrm>
        </p:grpSpPr>
        <p:sp>
          <p:nvSpPr>
            <p:cNvPr name="Freeform 9" id="9"/>
            <p:cNvSpPr/>
            <p:nvPr/>
          </p:nvSpPr>
          <p:spPr>
            <a:xfrm flipH="false" flipV="false" rot="0">
              <a:off x="0" y="0"/>
              <a:ext cx="21640791" cy="5006082"/>
            </a:xfrm>
            <a:custGeom>
              <a:avLst/>
              <a:gdLst/>
              <a:ahLst/>
              <a:cxnLst/>
              <a:rect r="r" b="b" t="t" l="l"/>
              <a:pathLst>
                <a:path h="5006082" w="21640791">
                  <a:moveTo>
                    <a:pt x="0" y="0"/>
                  </a:moveTo>
                  <a:lnTo>
                    <a:pt x="21640791" y="0"/>
                  </a:lnTo>
                  <a:lnTo>
                    <a:pt x="21640791" y="5006082"/>
                  </a:lnTo>
                  <a:lnTo>
                    <a:pt x="0" y="5006082"/>
                  </a:lnTo>
                  <a:close/>
                </a:path>
              </a:pathLst>
            </a:custGeom>
            <a:solidFill>
              <a:srgbClr val="FFFFFF"/>
            </a:solidFill>
          </p:spPr>
        </p:sp>
        <p:sp>
          <p:nvSpPr>
            <p:cNvPr name="TextBox 10" id="10"/>
            <p:cNvSpPr txBox="true"/>
            <p:nvPr/>
          </p:nvSpPr>
          <p:spPr>
            <a:xfrm>
              <a:off x="0" y="-57150"/>
              <a:ext cx="21640800" cy="5063222"/>
            </a:xfrm>
            <a:prstGeom prst="rect">
              <a:avLst/>
            </a:prstGeom>
          </p:spPr>
          <p:txBody>
            <a:bodyPr anchor="t" rtlCol="false" tIns="50800" lIns="50800" bIns="50800" rIns="50800"/>
            <a:lstStyle/>
            <a:p>
              <a:pPr algn="l" marL="0" indent="0" lvl="0">
                <a:lnSpc>
                  <a:spcPts val="4140"/>
                </a:lnSpc>
              </a:pPr>
              <a:r>
                <a:rPr lang="en-US" b="true" sz="3000">
                  <a:solidFill>
                    <a:srgbClr val="000000"/>
                  </a:solidFill>
                  <a:latin typeface="Arial Nova Condensed Bold"/>
                  <a:ea typeface="Arial Nova Condensed Bold"/>
                  <a:cs typeface="Arial Nova Condensed Bold"/>
                  <a:sym typeface="Arial Nova Condensed Bold"/>
                </a:rPr>
                <a:t>Par exemple: </a:t>
              </a:r>
            </a:p>
            <a:p>
              <a:pPr algn="l" marL="647700" indent="-323850" lvl="1">
                <a:lnSpc>
                  <a:spcPts val="4140"/>
                </a:lnSpc>
                <a:buFont typeface="Arial"/>
                <a:buChar char="•"/>
              </a:pPr>
              <a:r>
                <a:rPr lang="en-US" sz="3000">
                  <a:solidFill>
                    <a:srgbClr val="000000"/>
                  </a:solidFill>
                  <a:latin typeface="Arial Nova Condensed"/>
                  <a:ea typeface="Arial Nova Condensed"/>
                  <a:cs typeface="Arial Nova Condensed"/>
                  <a:sym typeface="Arial Nova Condensed"/>
                </a:rPr>
                <a:t>Une enquête complète doit-elle être menée immédiatement ?</a:t>
              </a:r>
            </a:p>
            <a:p>
              <a:pPr algn="l" marL="647700" indent="-323850" lvl="1">
                <a:lnSpc>
                  <a:spcPts val="4140"/>
                </a:lnSpc>
                <a:buFont typeface="Arial"/>
                <a:buChar char="•"/>
              </a:pPr>
              <a:r>
                <a:rPr lang="en-US" sz="3000">
                  <a:solidFill>
                    <a:srgbClr val="000000"/>
                  </a:solidFill>
                  <a:latin typeface="Arial Nova Condensed"/>
                  <a:ea typeface="Arial Nova Condensed"/>
                  <a:cs typeface="Arial Nova Condensed"/>
                  <a:sym typeface="Arial Nova Condensed"/>
                </a:rPr>
                <a:t>Avez-vous besoin de recueillir des preuves supplémentaires, telles que des déclarations de témoins ou de victimes ?</a:t>
              </a:r>
            </a:p>
            <a:p>
              <a:pPr algn="l" marL="647700" indent="-323850" lvl="1">
                <a:lnSpc>
                  <a:spcPts val="4140"/>
                </a:lnSpc>
                <a:buFont typeface="Arial"/>
                <a:buChar char="•"/>
              </a:pPr>
              <a:r>
                <a:rPr lang="en-US" sz="3000">
                  <a:solidFill>
                    <a:srgbClr val="000000"/>
                  </a:solidFill>
                  <a:latin typeface="Arial Nova Condensed"/>
                  <a:ea typeface="Arial Nova Condensed"/>
                  <a:cs typeface="Arial Nova Condensed"/>
                  <a:sym typeface="Arial Nova Condensed"/>
                </a:rPr>
                <a:t>La plainte est-elle suffisamment fréquente pour contribuer à un effort de documentation plus large en vue d’un suivi potentiel ?</a:t>
              </a:r>
            </a:p>
            <a:p>
              <a:pPr algn="l" marL="647700" indent="-323850" lvl="1">
                <a:lnSpc>
                  <a:spcPts val="4140"/>
                </a:lnSpc>
                <a:buFont typeface="Arial"/>
                <a:buChar char="•"/>
              </a:pPr>
              <a:r>
                <a:rPr lang="en-US" sz="3000">
                  <a:solidFill>
                    <a:srgbClr val="000000"/>
                  </a:solidFill>
                  <a:latin typeface="Arial Nova Condensed"/>
                  <a:ea typeface="Arial Nova Condensed"/>
                  <a:cs typeface="Arial Nova Condensed"/>
                  <a:sym typeface="Arial Nova Condensed"/>
                </a:rPr>
                <a:t>Faut-il documenter les faits pour une éventuelle action ?</a:t>
              </a:r>
            </a:p>
          </p:txBody>
        </p:sp>
      </p:grpSp>
      <p:sp>
        <p:nvSpPr>
          <p:cNvPr name="Freeform 11" id="11" descr="Outils avec remplissage solide"/>
          <p:cNvSpPr/>
          <p:nvPr/>
        </p:nvSpPr>
        <p:spPr>
          <a:xfrm flipH="false" flipV="false" rot="0">
            <a:off x="1028700" y="7618876"/>
            <a:ext cx="1881389" cy="1881389"/>
          </a:xfrm>
          <a:custGeom>
            <a:avLst/>
            <a:gdLst/>
            <a:ahLst/>
            <a:cxnLst/>
            <a:rect r="r" b="b" t="t" l="l"/>
            <a:pathLst>
              <a:path h="1881389" w="1881389">
                <a:moveTo>
                  <a:pt x="0" y="0"/>
                </a:moveTo>
                <a:lnTo>
                  <a:pt x="1881389" y="0"/>
                </a:lnTo>
                <a:lnTo>
                  <a:pt x="1881389" y="1881388"/>
                </a:lnTo>
                <a:lnTo>
                  <a:pt x="0" y="1881388"/>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grpSp>
        <p:nvGrpSpPr>
          <p:cNvPr name="Group 12" id="12"/>
          <p:cNvGrpSpPr/>
          <p:nvPr/>
        </p:nvGrpSpPr>
        <p:grpSpPr>
          <a:xfrm rot="0">
            <a:off x="2910089" y="8032791"/>
            <a:ext cx="8491201" cy="1053558"/>
            <a:chOff x="0" y="0"/>
            <a:chExt cx="11321602" cy="1404744"/>
          </a:xfrm>
        </p:grpSpPr>
        <p:sp>
          <p:nvSpPr>
            <p:cNvPr name="Freeform 13" id="13"/>
            <p:cNvSpPr/>
            <p:nvPr/>
          </p:nvSpPr>
          <p:spPr>
            <a:xfrm flipH="false" flipV="false" rot="0">
              <a:off x="0" y="0"/>
              <a:ext cx="11321584" cy="1404747"/>
            </a:xfrm>
            <a:custGeom>
              <a:avLst/>
              <a:gdLst/>
              <a:ahLst/>
              <a:cxnLst/>
              <a:rect r="r" b="b" t="t" l="l"/>
              <a:pathLst>
                <a:path h="1404747" w="11321584">
                  <a:moveTo>
                    <a:pt x="0" y="0"/>
                  </a:moveTo>
                  <a:lnTo>
                    <a:pt x="11321584" y="0"/>
                  </a:lnTo>
                  <a:lnTo>
                    <a:pt x="11321584" y="1404747"/>
                  </a:lnTo>
                  <a:lnTo>
                    <a:pt x="0" y="1404747"/>
                  </a:lnTo>
                  <a:close/>
                </a:path>
              </a:pathLst>
            </a:custGeom>
            <a:solidFill>
              <a:srgbClr val="F7E5DD"/>
            </a:solidFill>
          </p:spPr>
        </p:sp>
        <p:sp>
          <p:nvSpPr>
            <p:cNvPr name="TextBox 14" id="14"/>
            <p:cNvSpPr txBox="true"/>
            <p:nvPr/>
          </p:nvSpPr>
          <p:spPr>
            <a:xfrm>
              <a:off x="0" y="-38100"/>
              <a:ext cx="11321602" cy="1442844"/>
            </a:xfrm>
            <a:prstGeom prst="rect">
              <a:avLst/>
            </a:prstGeom>
          </p:spPr>
          <p:txBody>
            <a:bodyPr anchor="t" rtlCol="false" tIns="50800" lIns="50800" bIns="50800" rIns="50800"/>
            <a:lstStyle/>
            <a:p>
              <a:pPr algn="just" marL="0" indent="0" lvl="0">
                <a:lnSpc>
                  <a:spcPts val="3197"/>
                </a:lnSpc>
              </a:pPr>
              <a:r>
                <a:rPr lang="en-US" sz="2317" i="true">
                  <a:solidFill>
                    <a:srgbClr val="000000"/>
                  </a:solidFill>
                  <a:latin typeface="Arial Nova Condensed Italics"/>
                  <a:ea typeface="Arial Nova Condensed Italics"/>
                  <a:cs typeface="Arial Nova Condensed Italics"/>
                  <a:sym typeface="Arial Nova Condensed Italics"/>
                </a:rPr>
                <a:t>Annexe – Outil « Rapport d’incident juridique » – Consultez l’outil pour vous aider à comprendre le type d’informations à recueillir. </a:t>
              </a:r>
            </a:p>
          </p:txBody>
        </p:sp>
      </p:grpSp>
      <p:grpSp>
        <p:nvGrpSpPr>
          <p:cNvPr name="Group 15" id="15"/>
          <p:cNvGrpSpPr/>
          <p:nvPr/>
        </p:nvGrpSpPr>
        <p:grpSpPr>
          <a:xfrm rot="0">
            <a:off x="15537401" y="-1303500"/>
            <a:ext cx="3767531" cy="4123759"/>
            <a:chOff x="0" y="0"/>
            <a:chExt cx="5023375" cy="5498345"/>
          </a:xfrm>
        </p:grpSpPr>
        <p:grpSp>
          <p:nvGrpSpPr>
            <p:cNvPr name="Group 16" id="16"/>
            <p:cNvGrpSpPr/>
            <p:nvPr/>
          </p:nvGrpSpPr>
          <p:grpSpPr>
            <a:xfrm rot="-104776">
              <a:off x="297380" y="1759711"/>
              <a:ext cx="4032000" cy="3678054"/>
              <a:chOff x="0" y="0"/>
              <a:chExt cx="893117" cy="814716"/>
            </a:xfrm>
          </p:grpSpPr>
          <p:sp>
            <p:nvSpPr>
              <p:cNvPr name="Freeform 17" id="17"/>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49C4E"/>
              </a:solidFill>
            </p:spPr>
          </p:sp>
          <p:sp>
            <p:nvSpPr>
              <p:cNvPr name="TextBox 18" id="18"/>
              <p:cNvSpPr txBox="true"/>
              <p:nvPr/>
            </p:nvSpPr>
            <p:spPr>
              <a:xfrm>
                <a:off x="139550" y="349686"/>
                <a:ext cx="614018" cy="406836"/>
              </a:xfrm>
              <a:prstGeom prst="rect">
                <a:avLst/>
              </a:prstGeom>
            </p:spPr>
            <p:txBody>
              <a:bodyPr anchor="ctr" rtlCol="false" tIns="50800" lIns="50800" bIns="50800" rIns="50800"/>
              <a:lstStyle/>
              <a:p>
                <a:pPr algn="ctr">
                  <a:lnSpc>
                    <a:spcPts val="2029"/>
                  </a:lnSpc>
                </a:pPr>
              </a:p>
            </p:txBody>
          </p:sp>
        </p:grpSp>
        <p:grpSp>
          <p:nvGrpSpPr>
            <p:cNvPr name="Group 19" id="19"/>
            <p:cNvGrpSpPr/>
            <p:nvPr/>
          </p:nvGrpSpPr>
          <p:grpSpPr>
            <a:xfrm rot="-162844">
              <a:off x="84820" y="93399"/>
              <a:ext cx="4032000" cy="3678054"/>
              <a:chOff x="0" y="0"/>
              <a:chExt cx="893117" cy="814716"/>
            </a:xfrm>
          </p:grpSpPr>
          <p:sp>
            <p:nvSpPr>
              <p:cNvPr name="Freeform 20" id="20"/>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DA7A7"/>
              </a:solidFill>
            </p:spPr>
          </p:sp>
          <p:sp>
            <p:nvSpPr>
              <p:cNvPr name="TextBox 21" id="21"/>
              <p:cNvSpPr txBox="true"/>
              <p:nvPr/>
            </p:nvSpPr>
            <p:spPr>
              <a:xfrm>
                <a:off x="139550" y="349686"/>
                <a:ext cx="614018" cy="406836"/>
              </a:xfrm>
              <a:prstGeom prst="rect">
                <a:avLst/>
              </a:prstGeom>
            </p:spPr>
            <p:txBody>
              <a:bodyPr anchor="ctr" rtlCol="false" tIns="50800" lIns="50800" bIns="50800" rIns="50800"/>
              <a:lstStyle/>
              <a:p>
                <a:pPr algn="ctr">
                  <a:lnSpc>
                    <a:spcPts val="2029"/>
                  </a:lnSpc>
                </a:pPr>
              </a:p>
            </p:txBody>
          </p:sp>
        </p:grpSp>
        <p:grpSp>
          <p:nvGrpSpPr>
            <p:cNvPr name="Group 22" id="22"/>
            <p:cNvGrpSpPr/>
            <p:nvPr/>
          </p:nvGrpSpPr>
          <p:grpSpPr>
            <a:xfrm rot="10629642">
              <a:off x="902754" y="1722687"/>
              <a:ext cx="4032000" cy="3678054"/>
              <a:chOff x="0" y="0"/>
              <a:chExt cx="893117" cy="814716"/>
            </a:xfrm>
          </p:grpSpPr>
          <p:sp>
            <p:nvSpPr>
              <p:cNvPr name="Freeform 23" id="23"/>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EC394"/>
              </a:solidFill>
            </p:spPr>
          </p:sp>
          <p:sp>
            <p:nvSpPr>
              <p:cNvPr name="TextBox 24" id="24"/>
              <p:cNvSpPr txBox="true"/>
              <p:nvPr/>
            </p:nvSpPr>
            <p:spPr>
              <a:xfrm>
                <a:off x="139550" y="349686"/>
                <a:ext cx="614018" cy="406836"/>
              </a:xfrm>
              <a:prstGeom prst="rect">
                <a:avLst/>
              </a:prstGeom>
            </p:spPr>
            <p:txBody>
              <a:bodyPr anchor="ctr" rtlCol="false" tIns="50800" lIns="50800" bIns="50800" rIns="50800"/>
              <a:lstStyle/>
              <a:p>
                <a:pPr algn="ctr">
                  <a:lnSpc>
                    <a:spcPts val="2029"/>
                  </a:lnSpc>
                </a:pPr>
              </a:p>
            </p:txBody>
          </p:sp>
        </p:grpSp>
      </p:grpSp>
    </p:spTree>
  </p:cSld>
  <p:clrMapOvr>
    <a:masterClrMapping/>
  </p:clrMapOvr>
</p:sld>
</file>

<file path=ppt/slides/slide16.xml><?xml version="1.0" encoding="utf-8"?>
<p:sld xmlns:p="http://schemas.openxmlformats.org/presentationml/2006/main" xmlns:a="http://schemas.openxmlformats.org/drawingml/2006/main" xmlns:r="http://schemas.openxmlformats.org/officeDocument/2006/relationships">
  <p:cSld>
    <p:bg>
      <p:bgPr>
        <a:solidFill>
          <a:srgbClr val="FCFCFC"/>
        </a:solidFill>
      </p:bgPr>
    </p:bg>
    <p:spTree>
      <p:nvGrpSpPr>
        <p:cNvPr id="1" name=""/>
        <p:cNvGrpSpPr/>
        <p:nvPr/>
      </p:nvGrpSpPr>
      <p:grpSpPr>
        <a:xfrm>
          <a:off x="0" y="0"/>
          <a:ext cx="0" cy="0"/>
          <a:chOff x="0" y="0"/>
          <a:chExt cx="0" cy="0"/>
        </a:xfrm>
      </p:grpSpPr>
      <p:grpSp>
        <p:nvGrpSpPr>
          <p:cNvPr name="Group 2" id="2"/>
          <p:cNvGrpSpPr/>
          <p:nvPr/>
        </p:nvGrpSpPr>
        <p:grpSpPr>
          <a:xfrm rot="0">
            <a:off x="-339357" y="-316594"/>
            <a:ext cx="18966714" cy="10920189"/>
            <a:chOff x="0" y="0"/>
            <a:chExt cx="4995349" cy="2876099"/>
          </a:xfrm>
        </p:grpSpPr>
        <p:sp>
          <p:nvSpPr>
            <p:cNvPr name="Freeform 3" id="3"/>
            <p:cNvSpPr/>
            <p:nvPr/>
          </p:nvSpPr>
          <p:spPr>
            <a:xfrm flipH="false" flipV="false" rot="0">
              <a:off x="0" y="0"/>
              <a:ext cx="4995349" cy="2876099"/>
            </a:xfrm>
            <a:custGeom>
              <a:avLst/>
              <a:gdLst/>
              <a:ahLst/>
              <a:cxnLst/>
              <a:rect r="r" b="b" t="t" l="l"/>
              <a:pathLst>
                <a:path h="2876099" w="4995349">
                  <a:moveTo>
                    <a:pt x="0" y="0"/>
                  </a:moveTo>
                  <a:lnTo>
                    <a:pt x="4995349" y="0"/>
                  </a:lnTo>
                  <a:lnTo>
                    <a:pt x="4995349" y="2876099"/>
                  </a:lnTo>
                  <a:lnTo>
                    <a:pt x="0" y="2876099"/>
                  </a:lnTo>
                  <a:close/>
                </a:path>
              </a:pathLst>
            </a:custGeom>
            <a:solidFill>
              <a:srgbClr val="000000">
                <a:alpha val="0"/>
              </a:srgbClr>
            </a:solidFill>
            <a:ln w="552450" cap="sq">
              <a:solidFill>
                <a:srgbClr val="F9B57D"/>
              </a:solidFill>
              <a:prstDash val="solid"/>
              <a:miter/>
            </a:ln>
          </p:spPr>
        </p:sp>
        <p:sp>
          <p:nvSpPr>
            <p:cNvPr name="TextBox 4" id="4"/>
            <p:cNvSpPr txBox="true"/>
            <p:nvPr/>
          </p:nvSpPr>
          <p:spPr>
            <a:xfrm>
              <a:off x="0" y="-38100"/>
              <a:ext cx="4995349" cy="2914199"/>
            </a:xfrm>
            <a:prstGeom prst="rect">
              <a:avLst/>
            </a:prstGeom>
          </p:spPr>
          <p:txBody>
            <a:bodyPr anchor="ctr" rtlCol="false" tIns="50800" lIns="50800" bIns="50800" rIns="50800"/>
            <a:lstStyle/>
            <a:p>
              <a:pPr algn="ctr">
                <a:lnSpc>
                  <a:spcPts val="2659"/>
                </a:lnSpc>
                <a:spcBef>
                  <a:spcPct val="0"/>
                </a:spcBef>
              </a:pPr>
            </a:p>
          </p:txBody>
        </p:sp>
      </p:grpSp>
      <p:grpSp>
        <p:nvGrpSpPr>
          <p:cNvPr name="Group 5" id="5"/>
          <p:cNvGrpSpPr/>
          <p:nvPr/>
        </p:nvGrpSpPr>
        <p:grpSpPr>
          <a:xfrm rot="0">
            <a:off x="1028700" y="561558"/>
            <a:ext cx="13792200" cy="2135671"/>
            <a:chOff x="0" y="0"/>
            <a:chExt cx="18389600" cy="2847561"/>
          </a:xfrm>
        </p:grpSpPr>
        <p:sp>
          <p:nvSpPr>
            <p:cNvPr name="Freeform 6" id="6"/>
            <p:cNvSpPr/>
            <p:nvPr/>
          </p:nvSpPr>
          <p:spPr>
            <a:xfrm flipH="false" flipV="false" rot="0">
              <a:off x="0" y="0"/>
              <a:ext cx="18389600" cy="2847561"/>
            </a:xfrm>
            <a:custGeom>
              <a:avLst/>
              <a:gdLst/>
              <a:ahLst/>
              <a:cxnLst/>
              <a:rect r="r" b="b" t="t" l="l"/>
              <a:pathLst>
                <a:path h="2847561" w="18389600">
                  <a:moveTo>
                    <a:pt x="0" y="0"/>
                  </a:moveTo>
                  <a:lnTo>
                    <a:pt x="18389600" y="0"/>
                  </a:lnTo>
                  <a:lnTo>
                    <a:pt x="18389600" y="2847561"/>
                  </a:lnTo>
                  <a:lnTo>
                    <a:pt x="0" y="2847561"/>
                  </a:lnTo>
                  <a:close/>
                </a:path>
              </a:pathLst>
            </a:custGeom>
            <a:solidFill>
              <a:srgbClr val="000000">
                <a:alpha val="0"/>
              </a:srgbClr>
            </a:solidFill>
          </p:spPr>
        </p:sp>
        <p:sp>
          <p:nvSpPr>
            <p:cNvPr name="TextBox 7" id="7"/>
            <p:cNvSpPr txBox="true"/>
            <p:nvPr/>
          </p:nvSpPr>
          <p:spPr>
            <a:xfrm>
              <a:off x="0" y="133350"/>
              <a:ext cx="18389600" cy="2714211"/>
            </a:xfrm>
            <a:prstGeom prst="rect">
              <a:avLst/>
            </a:prstGeom>
          </p:spPr>
          <p:txBody>
            <a:bodyPr anchor="t" rtlCol="false" tIns="0" lIns="0" bIns="0" rIns="0"/>
            <a:lstStyle/>
            <a:p>
              <a:pPr algn="l" marL="0" indent="0" lvl="0">
                <a:lnSpc>
                  <a:spcPts val="6999"/>
                </a:lnSpc>
              </a:pPr>
              <a:r>
                <a:rPr lang="en-US" b="true" sz="6999">
                  <a:solidFill>
                    <a:srgbClr val="4E5FA7"/>
                  </a:solidFill>
                  <a:latin typeface="Arial Nova Condensed Bold"/>
                  <a:ea typeface="Arial Nova Condensed Bold"/>
                  <a:cs typeface="Arial Nova Condensed Bold"/>
                  <a:sym typeface="Arial Nova Condensed Bold"/>
                </a:rPr>
                <a:t>Activité 2 : Signaler les incidents communautaires</a:t>
              </a:r>
            </a:p>
          </p:txBody>
        </p:sp>
      </p:grpSp>
      <p:grpSp>
        <p:nvGrpSpPr>
          <p:cNvPr name="Group 8" id="8"/>
          <p:cNvGrpSpPr/>
          <p:nvPr/>
        </p:nvGrpSpPr>
        <p:grpSpPr>
          <a:xfrm rot="0">
            <a:off x="1166672" y="3109585"/>
            <a:ext cx="14615433" cy="6581233"/>
            <a:chOff x="0" y="0"/>
            <a:chExt cx="19487244" cy="8774978"/>
          </a:xfrm>
        </p:grpSpPr>
        <p:sp>
          <p:nvSpPr>
            <p:cNvPr name="Freeform 9" id="9"/>
            <p:cNvSpPr/>
            <p:nvPr/>
          </p:nvSpPr>
          <p:spPr>
            <a:xfrm flipH="false" flipV="false" rot="0">
              <a:off x="19050" y="16730"/>
              <a:ext cx="19449162" cy="8741489"/>
            </a:xfrm>
            <a:custGeom>
              <a:avLst/>
              <a:gdLst/>
              <a:ahLst/>
              <a:cxnLst/>
              <a:rect r="r" b="b" t="t" l="l"/>
              <a:pathLst>
                <a:path h="8741489" w="19449162">
                  <a:moveTo>
                    <a:pt x="0" y="0"/>
                  </a:moveTo>
                  <a:lnTo>
                    <a:pt x="19449162" y="0"/>
                  </a:lnTo>
                  <a:lnTo>
                    <a:pt x="19449162" y="8741489"/>
                  </a:lnTo>
                  <a:lnTo>
                    <a:pt x="0" y="8741489"/>
                  </a:lnTo>
                  <a:close/>
                </a:path>
              </a:pathLst>
            </a:custGeom>
            <a:solidFill>
              <a:srgbClr val="FFFFFF"/>
            </a:solidFill>
          </p:spPr>
        </p:sp>
        <p:sp>
          <p:nvSpPr>
            <p:cNvPr name="Freeform 10" id="10"/>
            <p:cNvSpPr/>
            <p:nvPr/>
          </p:nvSpPr>
          <p:spPr>
            <a:xfrm flipH="false" flipV="false" rot="0">
              <a:off x="0" y="0"/>
              <a:ext cx="19487262" cy="8774949"/>
            </a:xfrm>
            <a:custGeom>
              <a:avLst/>
              <a:gdLst/>
              <a:ahLst/>
              <a:cxnLst/>
              <a:rect r="r" b="b" t="t" l="l"/>
              <a:pathLst>
                <a:path h="8774949" w="19487262">
                  <a:moveTo>
                    <a:pt x="19050" y="0"/>
                  </a:moveTo>
                  <a:lnTo>
                    <a:pt x="19468212" y="0"/>
                  </a:lnTo>
                  <a:cubicBezTo>
                    <a:pt x="19478752" y="0"/>
                    <a:pt x="19487262" y="7473"/>
                    <a:pt x="19487262" y="16730"/>
                  </a:cubicBezTo>
                  <a:lnTo>
                    <a:pt x="19487262" y="8758219"/>
                  </a:lnTo>
                  <a:cubicBezTo>
                    <a:pt x="19487262" y="8767476"/>
                    <a:pt x="19478752" y="8774949"/>
                    <a:pt x="19468212" y="8774949"/>
                  </a:cubicBezTo>
                  <a:lnTo>
                    <a:pt x="19050" y="8774949"/>
                  </a:lnTo>
                  <a:cubicBezTo>
                    <a:pt x="8509" y="8774949"/>
                    <a:pt x="0" y="8767476"/>
                    <a:pt x="0" y="8758219"/>
                  </a:cubicBezTo>
                  <a:lnTo>
                    <a:pt x="0" y="16730"/>
                  </a:lnTo>
                  <a:cubicBezTo>
                    <a:pt x="0" y="7473"/>
                    <a:pt x="8509" y="0"/>
                    <a:pt x="19050" y="0"/>
                  </a:cubicBezTo>
                  <a:moveTo>
                    <a:pt x="19050" y="33459"/>
                  </a:moveTo>
                  <a:lnTo>
                    <a:pt x="19050" y="16730"/>
                  </a:lnTo>
                  <a:lnTo>
                    <a:pt x="38100" y="16730"/>
                  </a:lnTo>
                  <a:lnTo>
                    <a:pt x="38100" y="8758219"/>
                  </a:lnTo>
                  <a:lnTo>
                    <a:pt x="19050" y="8758219"/>
                  </a:lnTo>
                  <a:lnTo>
                    <a:pt x="19050" y="8741490"/>
                  </a:lnTo>
                  <a:lnTo>
                    <a:pt x="19468212" y="8741490"/>
                  </a:lnTo>
                  <a:lnTo>
                    <a:pt x="19468212" y="8758219"/>
                  </a:lnTo>
                  <a:lnTo>
                    <a:pt x="19449162" y="8758219"/>
                  </a:lnTo>
                  <a:lnTo>
                    <a:pt x="19449162" y="16730"/>
                  </a:lnTo>
                  <a:lnTo>
                    <a:pt x="19468212" y="16730"/>
                  </a:lnTo>
                  <a:lnTo>
                    <a:pt x="19468212" y="33459"/>
                  </a:lnTo>
                  <a:lnTo>
                    <a:pt x="19050" y="33459"/>
                  </a:lnTo>
                  <a:close/>
                </a:path>
              </a:pathLst>
            </a:custGeom>
            <a:solidFill>
              <a:srgbClr val="FFFFFF"/>
            </a:solidFill>
          </p:spPr>
        </p:sp>
        <p:sp>
          <p:nvSpPr>
            <p:cNvPr name="TextBox 11" id="11"/>
            <p:cNvSpPr txBox="true"/>
            <p:nvPr/>
          </p:nvSpPr>
          <p:spPr>
            <a:xfrm>
              <a:off x="0" y="-47625"/>
              <a:ext cx="19487244" cy="8822603"/>
            </a:xfrm>
            <a:prstGeom prst="rect">
              <a:avLst/>
            </a:prstGeom>
          </p:spPr>
          <p:txBody>
            <a:bodyPr anchor="t" rtlCol="false" tIns="50800" lIns="50800" bIns="50800" rIns="50800"/>
            <a:lstStyle/>
            <a:p>
              <a:pPr algn="l" marL="0" indent="0" lvl="0">
                <a:lnSpc>
                  <a:spcPts val="2934"/>
                </a:lnSpc>
              </a:pPr>
              <a:r>
                <a:rPr lang="en-US" b="true" sz="2126">
                  <a:solidFill>
                    <a:srgbClr val="000000"/>
                  </a:solidFill>
                  <a:latin typeface="Arial Nova Condensed Bold"/>
                  <a:ea typeface="Arial Nova Condensed Bold"/>
                  <a:cs typeface="Arial Nova Condensed Bold"/>
                  <a:sym typeface="Arial Nova Condensed Bold"/>
                </a:rPr>
                <a:t>Durée : 30 minutes</a:t>
              </a:r>
            </a:p>
            <a:p>
              <a:pPr algn="l" marL="0" indent="0" lvl="0">
                <a:lnSpc>
                  <a:spcPts val="2551"/>
                </a:lnSpc>
              </a:pPr>
            </a:p>
            <a:p>
              <a:pPr algn="l" marL="0" indent="0" lvl="0">
                <a:lnSpc>
                  <a:spcPts val="2934"/>
                </a:lnSpc>
              </a:pPr>
              <a:r>
                <a:rPr lang="en-US" b="true" sz="2126">
                  <a:solidFill>
                    <a:srgbClr val="000000"/>
                  </a:solidFill>
                  <a:latin typeface="Arial Nova Condensed Bold"/>
                  <a:ea typeface="Arial Nova Condensed Bold"/>
                  <a:cs typeface="Arial Nova Condensed Bold"/>
                  <a:sym typeface="Arial Nova Condensed Bold"/>
                </a:rPr>
                <a:t>Objectif : </a:t>
              </a:r>
              <a:r>
                <a:rPr lang="en-US" sz="2126">
                  <a:solidFill>
                    <a:srgbClr val="000000"/>
                  </a:solidFill>
                  <a:latin typeface="Arial Nova Condensed"/>
                  <a:ea typeface="Arial Nova Condensed"/>
                  <a:cs typeface="Arial Nova Condensed"/>
                  <a:sym typeface="Arial Nova Condensed"/>
                </a:rPr>
                <a:t>Apprendre à signaler avec précision les incidents dans les communautés.</a:t>
              </a:r>
            </a:p>
            <a:p>
              <a:pPr algn="l" marL="0" indent="0" lvl="0">
                <a:lnSpc>
                  <a:spcPts val="2934"/>
                </a:lnSpc>
              </a:pPr>
              <a:r>
                <a:rPr lang="en-US" sz="2126">
                  <a:solidFill>
                    <a:srgbClr val="000000"/>
                  </a:solidFill>
                  <a:latin typeface="Arial Nova Condensed"/>
                  <a:ea typeface="Arial Nova Condensed"/>
                  <a:cs typeface="Arial Nova Condensed"/>
                  <a:sym typeface="Arial Nova Condensed"/>
                </a:rPr>
                <a:t>Matériel nécessaire : Formulaire de rapport d’incident (annexe).</a:t>
              </a:r>
            </a:p>
            <a:p>
              <a:pPr algn="l" marL="0" indent="0" lvl="0">
                <a:lnSpc>
                  <a:spcPts val="2551"/>
                </a:lnSpc>
              </a:pPr>
            </a:p>
            <a:p>
              <a:pPr algn="l" marL="0" indent="0" lvl="0">
                <a:lnSpc>
                  <a:spcPts val="2934"/>
                </a:lnSpc>
              </a:pPr>
              <a:r>
                <a:rPr lang="en-US" b="true" sz="2126">
                  <a:solidFill>
                    <a:srgbClr val="000000"/>
                  </a:solidFill>
                  <a:latin typeface="Arial Nova Condensed Bold"/>
                  <a:ea typeface="Arial Nova Condensed Bold"/>
                  <a:cs typeface="Arial Nova Condensed Bold"/>
                  <a:sym typeface="Arial Nova Condensed Bold"/>
                </a:rPr>
                <a:t>Scénario : </a:t>
              </a:r>
              <a:r>
                <a:rPr lang="en-US" sz="2126">
                  <a:solidFill>
                    <a:srgbClr val="000000"/>
                  </a:solidFill>
                  <a:latin typeface="Arial Nova Condensed"/>
                  <a:ea typeface="Arial Nova Condensed"/>
                  <a:cs typeface="Arial Nova Condensed"/>
                  <a:sym typeface="Arial Nova Condensed"/>
                </a:rPr>
                <a:t>En raison des inondations répétées et de l’arrivée de nouvelles personnes déplacées, les terres cultivées se sont étendues, empiétant sur les pistes de bétail et empêchant le bétail d’atteindre la rivière. Certains éleveurs ont continué à emprunter l’ancien chemin, endommageant les cultures, ce qui a provoqué des conflits entre agriculteurs et éleveurs. Les conflits ont dégénéré en violences, causant des blessures, et certains ménages ont fui après avoir reçu des menaces.</a:t>
              </a:r>
            </a:p>
            <a:p>
              <a:pPr algn="l" marL="0" indent="0" lvl="0">
                <a:lnSpc>
                  <a:spcPts val="2551"/>
                </a:lnSpc>
              </a:pPr>
            </a:p>
            <a:p>
              <a:pPr algn="l" marL="0" indent="0" lvl="0">
                <a:lnSpc>
                  <a:spcPts val="2934"/>
                </a:lnSpc>
              </a:pPr>
              <a:r>
                <a:rPr lang="en-US" b="true" sz="2126">
                  <a:solidFill>
                    <a:srgbClr val="000000"/>
                  </a:solidFill>
                  <a:latin typeface="Arial Nova Condensed Bold"/>
                  <a:ea typeface="Arial Nova Condensed Bold"/>
                  <a:cs typeface="Arial Nova Condensed Bold"/>
                  <a:sym typeface="Arial Nova Condensed Bold"/>
                </a:rPr>
                <a:t>Instructions:</a:t>
              </a:r>
            </a:p>
            <a:p>
              <a:pPr algn="l">
                <a:lnSpc>
                  <a:spcPts val="2934"/>
                </a:lnSpc>
              </a:pPr>
              <a:r>
                <a:rPr lang="en-US" sz="2126" b="true">
                  <a:solidFill>
                    <a:srgbClr val="000000"/>
                  </a:solidFill>
                  <a:latin typeface="Arial Nova Condensed Bold"/>
                  <a:ea typeface="Arial Nova Condensed Bold"/>
                  <a:cs typeface="Arial Nova Condensed Bold"/>
                  <a:sym typeface="Arial Nova Condensed Bold"/>
                </a:rPr>
                <a:t>Remplissez le formulaire de rapport d'incident </a:t>
              </a:r>
            </a:p>
            <a:p>
              <a:pPr algn="l" marL="459140" indent="-229570" lvl="1">
                <a:lnSpc>
                  <a:spcPts val="2934"/>
                </a:lnSpc>
                <a:buFont typeface="Arial"/>
                <a:buChar char="•"/>
              </a:pPr>
              <a:r>
                <a:rPr lang="en-US" sz="2126">
                  <a:solidFill>
                    <a:srgbClr val="000000"/>
                  </a:solidFill>
                  <a:latin typeface="Arial Nova Condensed"/>
                  <a:ea typeface="Arial Nova Condensed"/>
                  <a:cs typeface="Arial Nova Condensed"/>
                  <a:sym typeface="Arial Nova Condensed"/>
                </a:rPr>
                <a:t>Travaillez individuellement ou en petits groupes pour documenter l’incident.</a:t>
              </a:r>
            </a:p>
            <a:p>
              <a:pPr algn="l">
                <a:lnSpc>
                  <a:spcPts val="2934"/>
                </a:lnSpc>
              </a:pPr>
              <a:r>
                <a:rPr lang="en-US" sz="2126" b="true">
                  <a:solidFill>
                    <a:srgbClr val="000000"/>
                  </a:solidFill>
                  <a:latin typeface="Arial Nova Condensed Bold"/>
                  <a:ea typeface="Arial Nova Condensed Bold"/>
                  <a:cs typeface="Arial Nova Condensed Bold"/>
                  <a:sym typeface="Arial Nova Condensed Bold"/>
                </a:rPr>
                <a:t>Présenter les résultats (10 min) </a:t>
              </a:r>
            </a:p>
            <a:p>
              <a:pPr algn="l" marL="459140" indent="-229570" lvl="1">
                <a:lnSpc>
                  <a:spcPts val="2934"/>
                </a:lnSpc>
                <a:buFont typeface="Arial"/>
                <a:buChar char="•"/>
              </a:pPr>
              <a:r>
                <a:rPr lang="en-US" sz="2126">
                  <a:solidFill>
                    <a:srgbClr val="000000"/>
                  </a:solidFill>
                  <a:latin typeface="Arial Nova Condensed"/>
                  <a:ea typeface="Arial Nova Condensed"/>
                  <a:cs typeface="Arial Nova Condensed"/>
                  <a:sym typeface="Arial Nova Condensed"/>
                </a:rPr>
                <a:t>Le formulaire était-il facile à utiliser ?</a:t>
              </a:r>
            </a:p>
            <a:p>
              <a:pPr algn="l" marL="459140" indent="-229570" lvl="1">
                <a:lnSpc>
                  <a:spcPts val="2934"/>
                </a:lnSpc>
                <a:buFont typeface="Arial"/>
                <a:buChar char="•"/>
              </a:pPr>
              <a:r>
                <a:rPr lang="en-US" sz="2126">
                  <a:solidFill>
                    <a:srgbClr val="000000"/>
                  </a:solidFill>
                  <a:latin typeface="Arial Nova Condensed"/>
                  <a:ea typeface="Arial Nova Condensed"/>
                  <a:cs typeface="Arial Nova Condensed"/>
                  <a:sym typeface="Arial Nova Condensed"/>
                </a:rPr>
                <a:t>Est-ce approprié pour le travail parajuridique ?</a:t>
              </a:r>
            </a:p>
            <a:p>
              <a:pPr algn="l" marL="459140" indent="-229570" lvl="1">
                <a:lnSpc>
                  <a:spcPts val="2934"/>
                </a:lnSpc>
                <a:buFont typeface="Arial"/>
                <a:buChar char="•"/>
              </a:pPr>
              <a:r>
                <a:rPr lang="en-US" sz="2126">
                  <a:solidFill>
                    <a:srgbClr val="000000"/>
                  </a:solidFill>
                  <a:latin typeface="Arial Nova Condensed"/>
                  <a:ea typeface="Arial Nova Condensed"/>
                  <a:cs typeface="Arial Nova Condensed"/>
                  <a:sym typeface="Arial Nova Condensed"/>
                </a:rPr>
                <a:t>Discutez et proposez des adaptations pour le rendre plus pertinent à votre contexte.</a:t>
              </a:r>
            </a:p>
          </p:txBody>
        </p:sp>
      </p:grpSp>
      <p:sp>
        <p:nvSpPr>
          <p:cNvPr name="Freeform 12" id="12"/>
          <p:cNvSpPr/>
          <p:nvPr/>
        </p:nvSpPr>
        <p:spPr>
          <a:xfrm flipH="false" flipV="false" rot="0">
            <a:off x="11159848" y="7537871"/>
            <a:ext cx="6941092" cy="2620262"/>
          </a:xfrm>
          <a:custGeom>
            <a:avLst/>
            <a:gdLst/>
            <a:ahLst/>
            <a:cxnLst/>
            <a:rect r="r" b="b" t="t" l="l"/>
            <a:pathLst>
              <a:path h="2620262" w="6941092">
                <a:moveTo>
                  <a:pt x="0" y="0"/>
                </a:moveTo>
                <a:lnTo>
                  <a:pt x="6941092" y="0"/>
                </a:lnTo>
                <a:lnTo>
                  <a:pt x="6941092" y="2620262"/>
                </a:lnTo>
                <a:lnTo>
                  <a:pt x="0" y="2620262"/>
                </a:lnTo>
                <a:lnTo>
                  <a:pt x="0" y="0"/>
                </a:lnTo>
                <a:close/>
              </a:path>
            </a:pathLst>
          </a:custGeom>
          <a:blipFill>
            <a:blip r:embed="rId3"/>
            <a:stretch>
              <a:fillRect l="0" t="0" r="0" b="0"/>
            </a:stretch>
          </a:blipFill>
        </p:spPr>
      </p:sp>
    </p:spTree>
  </p:cSld>
  <p:clrMapOvr>
    <a:masterClrMapping/>
  </p:clrMapOvr>
</p:sld>
</file>

<file path=ppt/slides/slide17.xml><?xml version="1.0" encoding="utf-8"?>
<p:sld xmlns:p="http://schemas.openxmlformats.org/presentationml/2006/main" xmlns:a="http://schemas.openxmlformats.org/drawingml/2006/main" xmlns:r="http://schemas.openxmlformats.org/officeDocument/2006/relationships">
  <p:cSld>
    <p:bg>
      <p:bgPr>
        <a:solidFill>
          <a:srgbClr val="FCFCFC"/>
        </a:solidFill>
      </p:bgPr>
    </p:bg>
    <p:spTree>
      <p:nvGrpSpPr>
        <p:cNvPr id="1" name=""/>
        <p:cNvGrpSpPr/>
        <p:nvPr/>
      </p:nvGrpSpPr>
      <p:grpSpPr>
        <a:xfrm>
          <a:off x="0" y="0"/>
          <a:ext cx="0" cy="0"/>
          <a:chOff x="0" y="0"/>
          <a:chExt cx="0" cy="0"/>
        </a:xfrm>
      </p:grpSpPr>
      <p:grpSp>
        <p:nvGrpSpPr>
          <p:cNvPr name="Group 2" id="2"/>
          <p:cNvGrpSpPr/>
          <p:nvPr/>
        </p:nvGrpSpPr>
        <p:grpSpPr>
          <a:xfrm rot="0">
            <a:off x="-339357" y="-316594"/>
            <a:ext cx="18966714" cy="10920189"/>
            <a:chOff x="0" y="0"/>
            <a:chExt cx="4995349" cy="2876099"/>
          </a:xfrm>
        </p:grpSpPr>
        <p:sp>
          <p:nvSpPr>
            <p:cNvPr name="Freeform 3" id="3"/>
            <p:cNvSpPr/>
            <p:nvPr/>
          </p:nvSpPr>
          <p:spPr>
            <a:xfrm flipH="false" flipV="false" rot="0">
              <a:off x="0" y="0"/>
              <a:ext cx="4995349" cy="2876099"/>
            </a:xfrm>
            <a:custGeom>
              <a:avLst/>
              <a:gdLst/>
              <a:ahLst/>
              <a:cxnLst/>
              <a:rect r="r" b="b" t="t" l="l"/>
              <a:pathLst>
                <a:path h="2876099" w="4995349">
                  <a:moveTo>
                    <a:pt x="0" y="0"/>
                  </a:moveTo>
                  <a:lnTo>
                    <a:pt x="4995349" y="0"/>
                  </a:lnTo>
                  <a:lnTo>
                    <a:pt x="4995349" y="2876099"/>
                  </a:lnTo>
                  <a:lnTo>
                    <a:pt x="0" y="2876099"/>
                  </a:lnTo>
                  <a:close/>
                </a:path>
              </a:pathLst>
            </a:custGeom>
            <a:solidFill>
              <a:srgbClr val="000000">
                <a:alpha val="0"/>
              </a:srgbClr>
            </a:solidFill>
            <a:ln w="552450" cap="sq">
              <a:solidFill>
                <a:srgbClr val="F9B57D"/>
              </a:solidFill>
              <a:prstDash val="solid"/>
              <a:miter/>
            </a:ln>
          </p:spPr>
        </p:sp>
        <p:sp>
          <p:nvSpPr>
            <p:cNvPr name="TextBox 4" id="4"/>
            <p:cNvSpPr txBox="true"/>
            <p:nvPr/>
          </p:nvSpPr>
          <p:spPr>
            <a:xfrm>
              <a:off x="0" y="-38100"/>
              <a:ext cx="4995349" cy="2914199"/>
            </a:xfrm>
            <a:prstGeom prst="rect">
              <a:avLst/>
            </a:prstGeom>
          </p:spPr>
          <p:txBody>
            <a:bodyPr anchor="ctr" rtlCol="false" tIns="50800" lIns="50800" bIns="50800" rIns="50800"/>
            <a:lstStyle/>
            <a:p>
              <a:pPr algn="ctr">
                <a:lnSpc>
                  <a:spcPts val="2659"/>
                </a:lnSpc>
                <a:spcBef>
                  <a:spcPct val="0"/>
                </a:spcBef>
              </a:pPr>
            </a:p>
          </p:txBody>
        </p:sp>
      </p:grpSp>
      <p:grpSp>
        <p:nvGrpSpPr>
          <p:cNvPr name="Group 5" id="5"/>
          <p:cNvGrpSpPr/>
          <p:nvPr/>
        </p:nvGrpSpPr>
        <p:grpSpPr>
          <a:xfrm rot="0">
            <a:off x="1028700" y="1028700"/>
            <a:ext cx="13240150" cy="2135671"/>
            <a:chOff x="0" y="0"/>
            <a:chExt cx="17653534" cy="2847561"/>
          </a:xfrm>
        </p:grpSpPr>
        <p:sp>
          <p:nvSpPr>
            <p:cNvPr name="Freeform 6" id="6"/>
            <p:cNvSpPr/>
            <p:nvPr/>
          </p:nvSpPr>
          <p:spPr>
            <a:xfrm flipH="false" flipV="false" rot="0">
              <a:off x="0" y="0"/>
              <a:ext cx="17653533" cy="2847561"/>
            </a:xfrm>
            <a:custGeom>
              <a:avLst/>
              <a:gdLst/>
              <a:ahLst/>
              <a:cxnLst/>
              <a:rect r="r" b="b" t="t" l="l"/>
              <a:pathLst>
                <a:path h="2847561" w="17653533">
                  <a:moveTo>
                    <a:pt x="0" y="0"/>
                  </a:moveTo>
                  <a:lnTo>
                    <a:pt x="17653533" y="0"/>
                  </a:lnTo>
                  <a:lnTo>
                    <a:pt x="17653533" y="2847561"/>
                  </a:lnTo>
                  <a:lnTo>
                    <a:pt x="0" y="2847561"/>
                  </a:lnTo>
                  <a:close/>
                </a:path>
              </a:pathLst>
            </a:custGeom>
            <a:solidFill>
              <a:srgbClr val="000000">
                <a:alpha val="0"/>
              </a:srgbClr>
            </a:solidFill>
          </p:spPr>
        </p:sp>
        <p:sp>
          <p:nvSpPr>
            <p:cNvPr name="TextBox 7" id="7"/>
            <p:cNvSpPr txBox="true"/>
            <p:nvPr/>
          </p:nvSpPr>
          <p:spPr>
            <a:xfrm>
              <a:off x="0" y="133350"/>
              <a:ext cx="17653534" cy="2714211"/>
            </a:xfrm>
            <a:prstGeom prst="rect">
              <a:avLst/>
            </a:prstGeom>
          </p:spPr>
          <p:txBody>
            <a:bodyPr anchor="t" rtlCol="false" tIns="0" lIns="0" bIns="0" rIns="0"/>
            <a:lstStyle/>
            <a:p>
              <a:pPr algn="l" marL="0" indent="0" lvl="0">
                <a:lnSpc>
                  <a:spcPts val="6999"/>
                </a:lnSpc>
              </a:pPr>
              <a:r>
                <a:rPr lang="en-US" b="true" sz="6999">
                  <a:solidFill>
                    <a:srgbClr val="4E5FA7"/>
                  </a:solidFill>
                  <a:latin typeface="Arial Nova Condensed Bold"/>
                  <a:ea typeface="Arial Nova Condensed Bold"/>
                  <a:cs typeface="Arial Nova Condensed Bold"/>
                  <a:sym typeface="Arial Nova Condensed Bold"/>
                </a:rPr>
                <a:t>Surveiller la pratique juridique de la justice formelle et informelle</a:t>
              </a:r>
            </a:p>
          </p:txBody>
        </p:sp>
      </p:grpSp>
      <p:grpSp>
        <p:nvGrpSpPr>
          <p:cNvPr name="Group 8" id="8"/>
          <p:cNvGrpSpPr/>
          <p:nvPr/>
        </p:nvGrpSpPr>
        <p:grpSpPr>
          <a:xfrm rot="0">
            <a:off x="1028700" y="3769518"/>
            <a:ext cx="16230600" cy="2747964"/>
            <a:chOff x="0" y="0"/>
            <a:chExt cx="21640800" cy="3663952"/>
          </a:xfrm>
        </p:grpSpPr>
        <p:sp>
          <p:nvSpPr>
            <p:cNvPr name="Freeform 9" id="9"/>
            <p:cNvSpPr/>
            <p:nvPr/>
          </p:nvSpPr>
          <p:spPr>
            <a:xfrm flipH="false" flipV="false" rot="0">
              <a:off x="0" y="0"/>
              <a:ext cx="21640800" cy="3663952"/>
            </a:xfrm>
            <a:custGeom>
              <a:avLst/>
              <a:gdLst/>
              <a:ahLst/>
              <a:cxnLst/>
              <a:rect r="r" b="b" t="t" l="l"/>
              <a:pathLst>
                <a:path h="3663952" w="21640800">
                  <a:moveTo>
                    <a:pt x="0" y="0"/>
                  </a:moveTo>
                  <a:lnTo>
                    <a:pt x="21640800" y="0"/>
                  </a:lnTo>
                  <a:lnTo>
                    <a:pt x="21640800" y="3663952"/>
                  </a:lnTo>
                  <a:lnTo>
                    <a:pt x="0" y="3663952"/>
                  </a:lnTo>
                  <a:close/>
                </a:path>
              </a:pathLst>
            </a:custGeom>
            <a:solidFill>
              <a:srgbClr val="000000">
                <a:alpha val="0"/>
              </a:srgbClr>
            </a:solidFill>
          </p:spPr>
        </p:sp>
        <p:sp>
          <p:nvSpPr>
            <p:cNvPr name="TextBox 10" id="10"/>
            <p:cNvSpPr txBox="true"/>
            <p:nvPr/>
          </p:nvSpPr>
          <p:spPr>
            <a:xfrm>
              <a:off x="0" y="-47625"/>
              <a:ext cx="21640800" cy="3711577"/>
            </a:xfrm>
            <a:prstGeom prst="rect">
              <a:avLst/>
            </a:prstGeom>
          </p:spPr>
          <p:txBody>
            <a:bodyPr anchor="t" rtlCol="false" tIns="0" lIns="0" bIns="0" rIns="0"/>
            <a:lstStyle/>
            <a:p>
              <a:pPr algn="just" marL="0" indent="0" lvl="0">
                <a:lnSpc>
                  <a:spcPts val="4092"/>
                </a:lnSpc>
              </a:pPr>
              <a:r>
                <a:rPr lang="en-US" b="true" sz="2965">
                  <a:solidFill>
                    <a:srgbClr val="000000"/>
                  </a:solidFill>
                  <a:latin typeface="Arial Nova Condensed Bold"/>
                  <a:ea typeface="Arial Nova Condensed Bold"/>
                  <a:cs typeface="Arial Nova Condensed Bold"/>
                  <a:sym typeface="Arial Nova Condensed Bold"/>
                </a:rPr>
                <a:t>POURQUOI</a:t>
              </a:r>
            </a:p>
            <a:p>
              <a:pPr algn="just" marL="640237" indent="-320118" lvl="1">
                <a:lnSpc>
                  <a:spcPts val="4092"/>
                </a:lnSpc>
                <a:buFont typeface="Arial"/>
                <a:buChar char="•"/>
              </a:pPr>
              <a:r>
                <a:rPr lang="en-US" sz="2965">
                  <a:solidFill>
                    <a:srgbClr val="000000"/>
                  </a:solidFill>
                  <a:latin typeface="Arial Nova Condensed"/>
                  <a:ea typeface="Arial Nova Condensed"/>
                  <a:cs typeface="Arial Nova Condensed"/>
                  <a:sym typeface="Arial Nova Condensed"/>
                </a:rPr>
                <a:t>Le parajuriste est chargé de suivre de près la situation des droits humains sur le terrain.</a:t>
              </a:r>
            </a:p>
            <a:p>
              <a:pPr algn="just" marL="640237" indent="-320118" lvl="1">
                <a:lnSpc>
                  <a:spcPts val="4092"/>
                </a:lnSpc>
                <a:buFont typeface="Arial"/>
                <a:buChar char="•"/>
              </a:pPr>
              <a:r>
                <a:rPr lang="en-US" sz="2965">
                  <a:solidFill>
                    <a:srgbClr val="000000"/>
                  </a:solidFill>
                  <a:latin typeface="Arial Nova Condensed"/>
                  <a:ea typeface="Arial Nova Condensed"/>
                  <a:cs typeface="Arial Nova Condensed"/>
                  <a:sym typeface="Arial Nova Condensed"/>
                </a:rPr>
                <a:t>Le parajuriste doit analyser les tendances et les schémas des violations signalées au fil du temps.</a:t>
              </a:r>
            </a:p>
            <a:p>
              <a:pPr algn="just" marL="640237" indent="-320118" lvl="1">
                <a:lnSpc>
                  <a:spcPts val="4092"/>
                </a:lnSpc>
                <a:buFont typeface="Arial"/>
                <a:buChar char="•"/>
              </a:pPr>
              <a:r>
                <a:rPr lang="en-US" sz="2965">
                  <a:solidFill>
                    <a:srgbClr val="000000"/>
                  </a:solidFill>
                  <a:latin typeface="Arial Nova Condensed"/>
                  <a:ea typeface="Arial Nova Condensed"/>
                  <a:cs typeface="Arial Nova Condensed"/>
                  <a:sym typeface="Arial Nova Condensed"/>
                </a:rPr>
                <a:t>Le respect des normes relatives aux droits humains doit être documenté dans un rapport pour éclairer d’autres activités.</a:t>
              </a:r>
            </a:p>
          </p:txBody>
        </p:sp>
      </p:grpSp>
      <p:sp>
        <p:nvSpPr>
          <p:cNvPr name="Freeform 11" id="11" descr="Outils avec remplissage solide"/>
          <p:cNvSpPr/>
          <p:nvPr/>
        </p:nvSpPr>
        <p:spPr>
          <a:xfrm flipH="false" flipV="false" rot="0">
            <a:off x="1028700" y="7815102"/>
            <a:ext cx="2032674" cy="2032674"/>
          </a:xfrm>
          <a:custGeom>
            <a:avLst/>
            <a:gdLst/>
            <a:ahLst/>
            <a:cxnLst/>
            <a:rect r="r" b="b" t="t" l="l"/>
            <a:pathLst>
              <a:path h="2032674" w="2032674">
                <a:moveTo>
                  <a:pt x="0" y="0"/>
                </a:moveTo>
                <a:lnTo>
                  <a:pt x="2032674" y="0"/>
                </a:lnTo>
                <a:lnTo>
                  <a:pt x="2032674" y="2032674"/>
                </a:lnTo>
                <a:lnTo>
                  <a:pt x="0" y="2032674"/>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grpSp>
        <p:nvGrpSpPr>
          <p:cNvPr name="Group 12" id="12"/>
          <p:cNvGrpSpPr/>
          <p:nvPr/>
        </p:nvGrpSpPr>
        <p:grpSpPr>
          <a:xfrm rot="0">
            <a:off x="3334777" y="8283087"/>
            <a:ext cx="11292327" cy="1053558"/>
            <a:chOff x="0" y="0"/>
            <a:chExt cx="15056436" cy="1404744"/>
          </a:xfrm>
        </p:grpSpPr>
        <p:sp>
          <p:nvSpPr>
            <p:cNvPr name="Freeform 13" id="13"/>
            <p:cNvSpPr/>
            <p:nvPr/>
          </p:nvSpPr>
          <p:spPr>
            <a:xfrm flipH="false" flipV="false" rot="0">
              <a:off x="0" y="0"/>
              <a:ext cx="15056413" cy="1404747"/>
            </a:xfrm>
            <a:custGeom>
              <a:avLst/>
              <a:gdLst/>
              <a:ahLst/>
              <a:cxnLst/>
              <a:rect r="r" b="b" t="t" l="l"/>
              <a:pathLst>
                <a:path h="1404747" w="15056413">
                  <a:moveTo>
                    <a:pt x="0" y="0"/>
                  </a:moveTo>
                  <a:lnTo>
                    <a:pt x="15056413" y="0"/>
                  </a:lnTo>
                  <a:lnTo>
                    <a:pt x="15056413" y="1404747"/>
                  </a:lnTo>
                  <a:lnTo>
                    <a:pt x="0" y="1404747"/>
                  </a:lnTo>
                  <a:close/>
                </a:path>
              </a:pathLst>
            </a:custGeom>
            <a:solidFill>
              <a:srgbClr val="F7E5DD"/>
            </a:solidFill>
          </p:spPr>
        </p:sp>
        <p:sp>
          <p:nvSpPr>
            <p:cNvPr name="TextBox 14" id="14"/>
            <p:cNvSpPr txBox="true"/>
            <p:nvPr/>
          </p:nvSpPr>
          <p:spPr>
            <a:xfrm>
              <a:off x="0" y="-47625"/>
              <a:ext cx="15056436" cy="1452369"/>
            </a:xfrm>
            <a:prstGeom prst="rect">
              <a:avLst/>
            </a:prstGeom>
          </p:spPr>
          <p:txBody>
            <a:bodyPr anchor="t" rtlCol="false" tIns="50800" lIns="50800" bIns="50800" rIns="50800"/>
            <a:lstStyle/>
            <a:p>
              <a:pPr algn="just" marL="0" indent="0" lvl="0">
                <a:lnSpc>
                  <a:spcPts val="3450"/>
                </a:lnSpc>
              </a:pPr>
              <a:r>
                <a:rPr lang="en-US" sz="2500" i="true">
                  <a:solidFill>
                    <a:srgbClr val="000000"/>
                  </a:solidFill>
                  <a:latin typeface="Arial Nova Condensed Italics"/>
                  <a:ea typeface="Arial Nova Condensed Italics"/>
                  <a:cs typeface="Arial Nova Condensed Italics"/>
                  <a:sym typeface="Arial Nova Condensed Italics"/>
                </a:rPr>
                <a:t>Annexe – Outil « Veille juridique » – Consultez-le pour vous aider à comprendre le type d’informations à collecter. </a:t>
              </a:r>
            </a:p>
          </p:txBody>
        </p:sp>
      </p:grpSp>
      <p:grpSp>
        <p:nvGrpSpPr>
          <p:cNvPr name="Group 15" id="15"/>
          <p:cNvGrpSpPr/>
          <p:nvPr/>
        </p:nvGrpSpPr>
        <p:grpSpPr>
          <a:xfrm rot="0">
            <a:off x="15537401" y="-1303500"/>
            <a:ext cx="3767531" cy="4123759"/>
            <a:chOff x="0" y="0"/>
            <a:chExt cx="5023375" cy="5498345"/>
          </a:xfrm>
        </p:grpSpPr>
        <p:grpSp>
          <p:nvGrpSpPr>
            <p:cNvPr name="Group 16" id="16"/>
            <p:cNvGrpSpPr/>
            <p:nvPr/>
          </p:nvGrpSpPr>
          <p:grpSpPr>
            <a:xfrm rot="-104776">
              <a:off x="297380" y="1759711"/>
              <a:ext cx="4032000" cy="3678054"/>
              <a:chOff x="0" y="0"/>
              <a:chExt cx="893117" cy="814716"/>
            </a:xfrm>
          </p:grpSpPr>
          <p:sp>
            <p:nvSpPr>
              <p:cNvPr name="Freeform 17" id="17"/>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49C4E"/>
              </a:solidFill>
            </p:spPr>
          </p:sp>
          <p:sp>
            <p:nvSpPr>
              <p:cNvPr name="TextBox 18" id="18"/>
              <p:cNvSpPr txBox="true"/>
              <p:nvPr/>
            </p:nvSpPr>
            <p:spPr>
              <a:xfrm>
                <a:off x="139550" y="349686"/>
                <a:ext cx="614018" cy="406836"/>
              </a:xfrm>
              <a:prstGeom prst="rect">
                <a:avLst/>
              </a:prstGeom>
            </p:spPr>
            <p:txBody>
              <a:bodyPr anchor="ctr" rtlCol="false" tIns="50800" lIns="50800" bIns="50800" rIns="50800"/>
              <a:lstStyle/>
              <a:p>
                <a:pPr algn="ctr">
                  <a:lnSpc>
                    <a:spcPts val="2029"/>
                  </a:lnSpc>
                </a:pPr>
              </a:p>
            </p:txBody>
          </p:sp>
        </p:grpSp>
        <p:grpSp>
          <p:nvGrpSpPr>
            <p:cNvPr name="Group 19" id="19"/>
            <p:cNvGrpSpPr/>
            <p:nvPr/>
          </p:nvGrpSpPr>
          <p:grpSpPr>
            <a:xfrm rot="-162844">
              <a:off x="84820" y="93399"/>
              <a:ext cx="4032000" cy="3678054"/>
              <a:chOff x="0" y="0"/>
              <a:chExt cx="893117" cy="814716"/>
            </a:xfrm>
          </p:grpSpPr>
          <p:sp>
            <p:nvSpPr>
              <p:cNvPr name="Freeform 20" id="20"/>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DA7A7"/>
              </a:solidFill>
            </p:spPr>
          </p:sp>
          <p:sp>
            <p:nvSpPr>
              <p:cNvPr name="TextBox 21" id="21"/>
              <p:cNvSpPr txBox="true"/>
              <p:nvPr/>
            </p:nvSpPr>
            <p:spPr>
              <a:xfrm>
                <a:off x="139550" y="349686"/>
                <a:ext cx="614018" cy="406836"/>
              </a:xfrm>
              <a:prstGeom prst="rect">
                <a:avLst/>
              </a:prstGeom>
            </p:spPr>
            <p:txBody>
              <a:bodyPr anchor="ctr" rtlCol="false" tIns="50800" lIns="50800" bIns="50800" rIns="50800"/>
              <a:lstStyle/>
              <a:p>
                <a:pPr algn="ctr">
                  <a:lnSpc>
                    <a:spcPts val="2029"/>
                  </a:lnSpc>
                </a:pPr>
              </a:p>
            </p:txBody>
          </p:sp>
        </p:grpSp>
        <p:grpSp>
          <p:nvGrpSpPr>
            <p:cNvPr name="Group 22" id="22"/>
            <p:cNvGrpSpPr/>
            <p:nvPr/>
          </p:nvGrpSpPr>
          <p:grpSpPr>
            <a:xfrm rot="10629642">
              <a:off x="902754" y="1722687"/>
              <a:ext cx="4032000" cy="3678054"/>
              <a:chOff x="0" y="0"/>
              <a:chExt cx="893117" cy="814716"/>
            </a:xfrm>
          </p:grpSpPr>
          <p:sp>
            <p:nvSpPr>
              <p:cNvPr name="Freeform 23" id="23"/>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EC394"/>
              </a:solidFill>
            </p:spPr>
          </p:sp>
          <p:sp>
            <p:nvSpPr>
              <p:cNvPr name="TextBox 24" id="24"/>
              <p:cNvSpPr txBox="true"/>
              <p:nvPr/>
            </p:nvSpPr>
            <p:spPr>
              <a:xfrm>
                <a:off x="139550" y="349686"/>
                <a:ext cx="614018" cy="406836"/>
              </a:xfrm>
              <a:prstGeom prst="rect">
                <a:avLst/>
              </a:prstGeom>
            </p:spPr>
            <p:txBody>
              <a:bodyPr anchor="ctr" rtlCol="false" tIns="50800" lIns="50800" bIns="50800" rIns="50800"/>
              <a:lstStyle/>
              <a:p>
                <a:pPr algn="ctr">
                  <a:lnSpc>
                    <a:spcPts val="2029"/>
                  </a:lnSpc>
                </a:pPr>
              </a:p>
            </p:txBody>
          </p:sp>
        </p:grpSp>
      </p:grpSp>
    </p:spTree>
  </p:cSld>
  <p:clrMapOvr>
    <a:masterClrMapping/>
  </p:clrMapOvr>
</p:sld>
</file>

<file path=ppt/slides/slide18.xml><?xml version="1.0" encoding="utf-8"?>
<p:sld xmlns:p="http://schemas.openxmlformats.org/presentationml/2006/main" xmlns:a="http://schemas.openxmlformats.org/drawingml/2006/main" xmlns:r="http://schemas.openxmlformats.org/officeDocument/2006/relationships">
  <p:cSld>
    <p:bg>
      <p:bgPr>
        <a:solidFill>
          <a:srgbClr val="FCFCFC"/>
        </a:solidFill>
      </p:bgPr>
    </p:bg>
    <p:spTree>
      <p:nvGrpSpPr>
        <p:cNvPr id="1" name=""/>
        <p:cNvGrpSpPr/>
        <p:nvPr/>
      </p:nvGrpSpPr>
      <p:grpSpPr>
        <a:xfrm>
          <a:off x="0" y="0"/>
          <a:ext cx="0" cy="0"/>
          <a:chOff x="0" y="0"/>
          <a:chExt cx="0" cy="0"/>
        </a:xfrm>
      </p:grpSpPr>
      <p:grpSp>
        <p:nvGrpSpPr>
          <p:cNvPr name="Group 2" id="2"/>
          <p:cNvGrpSpPr/>
          <p:nvPr/>
        </p:nvGrpSpPr>
        <p:grpSpPr>
          <a:xfrm rot="0">
            <a:off x="-339357" y="-316594"/>
            <a:ext cx="18966714" cy="10920189"/>
            <a:chOff x="0" y="0"/>
            <a:chExt cx="4995349" cy="2876099"/>
          </a:xfrm>
        </p:grpSpPr>
        <p:sp>
          <p:nvSpPr>
            <p:cNvPr name="Freeform 3" id="3"/>
            <p:cNvSpPr/>
            <p:nvPr/>
          </p:nvSpPr>
          <p:spPr>
            <a:xfrm flipH="false" flipV="false" rot="0">
              <a:off x="0" y="0"/>
              <a:ext cx="4995349" cy="2876099"/>
            </a:xfrm>
            <a:custGeom>
              <a:avLst/>
              <a:gdLst/>
              <a:ahLst/>
              <a:cxnLst/>
              <a:rect r="r" b="b" t="t" l="l"/>
              <a:pathLst>
                <a:path h="2876099" w="4995349">
                  <a:moveTo>
                    <a:pt x="0" y="0"/>
                  </a:moveTo>
                  <a:lnTo>
                    <a:pt x="4995349" y="0"/>
                  </a:lnTo>
                  <a:lnTo>
                    <a:pt x="4995349" y="2876099"/>
                  </a:lnTo>
                  <a:lnTo>
                    <a:pt x="0" y="2876099"/>
                  </a:lnTo>
                  <a:close/>
                </a:path>
              </a:pathLst>
            </a:custGeom>
            <a:solidFill>
              <a:srgbClr val="000000">
                <a:alpha val="0"/>
              </a:srgbClr>
            </a:solidFill>
            <a:ln w="552450" cap="sq">
              <a:solidFill>
                <a:srgbClr val="F9B57D"/>
              </a:solidFill>
              <a:prstDash val="solid"/>
              <a:miter/>
            </a:ln>
          </p:spPr>
        </p:sp>
        <p:sp>
          <p:nvSpPr>
            <p:cNvPr name="TextBox 4" id="4"/>
            <p:cNvSpPr txBox="true"/>
            <p:nvPr/>
          </p:nvSpPr>
          <p:spPr>
            <a:xfrm>
              <a:off x="0" y="-38100"/>
              <a:ext cx="4995349" cy="2914199"/>
            </a:xfrm>
            <a:prstGeom prst="rect">
              <a:avLst/>
            </a:prstGeom>
          </p:spPr>
          <p:txBody>
            <a:bodyPr anchor="ctr" rtlCol="false" tIns="50800" lIns="50800" bIns="50800" rIns="50800"/>
            <a:lstStyle/>
            <a:p>
              <a:pPr algn="ctr">
                <a:lnSpc>
                  <a:spcPts val="2659"/>
                </a:lnSpc>
                <a:spcBef>
                  <a:spcPct val="0"/>
                </a:spcBef>
              </a:pPr>
            </a:p>
          </p:txBody>
        </p:sp>
      </p:grpSp>
      <p:grpSp>
        <p:nvGrpSpPr>
          <p:cNvPr name="Group 5" id="5"/>
          <p:cNvGrpSpPr/>
          <p:nvPr/>
        </p:nvGrpSpPr>
        <p:grpSpPr>
          <a:xfrm rot="0">
            <a:off x="913810" y="601966"/>
            <a:ext cx="11321955" cy="2135671"/>
            <a:chOff x="0" y="0"/>
            <a:chExt cx="15095941" cy="2847561"/>
          </a:xfrm>
        </p:grpSpPr>
        <p:sp>
          <p:nvSpPr>
            <p:cNvPr name="Freeform 6" id="6"/>
            <p:cNvSpPr/>
            <p:nvPr/>
          </p:nvSpPr>
          <p:spPr>
            <a:xfrm flipH="false" flipV="false" rot="0">
              <a:off x="0" y="0"/>
              <a:ext cx="15095941" cy="2847561"/>
            </a:xfrm>
            <a:custGeom>
              <a:avLst/>
              <a:gdLst/>
              <a:ahLst/>
              <a:cxnLst/>
              <a:rect r="r" b="b" t="t" l="l"/>
              <a:pathLst>
                <a:path h="2847561" w="15095941">
                  <a:moveTo>
                    <a:pt x="0" y="0"/>
                  </a:moveTo>
                  <a:lnTo>
                    <a:pt x="15095941" y="0"/>
                  </a:lnTo>
                  <a:lnTo>
                    <a:pt x="15095941" y="2847561"/>
                  </a:lnTo>
                  <a:lnTo>
                    <a:pt x="0" y="2847561"/>
                  </a:lnTo>
                  <a:close/>
                </a:path>
              </a:pathLst>
            </a:custGeom>
            <a:solidFill>
              <a:srgbClr val="000000">
                <a:alpha val="0"/>
              </a:srgbClr>
            </a:solidFill>
          </p:spPr>
        </p:sp>
        <p:sp>
          <p:nvSpPr>
            <p:cNvPr name="TextBox 7" id="7"/>
            <p:cNvSpPr txBox="true"/>
            <p:nvPr/>
          </p:nvSpPr>
          <p:spPr>
            <a:xfrm>
              <a:off x="0" y="133350"/>
              <a:ext cx="15095941" cy="2714211"/>
            </a:xfrm>
            <a:prstGeom prst="rect">
              <a:avLst/>
            </a:prstGeom>
          </p:spPr>
          <p:txBody>
            <a:bodyPr anchor="t" rtlCol="false" tIns="0" lIns="0" bIns="0" rIns="0"/>
            <a:lstStyle/>
            <a:p>
              <a:pPr algn="l" marL="0" indent="0" lvl="0">
                <a:lnSpc>
                  <a:spcPts val="6999"/>
                </a:lnSpc>
              </a:pPr>
              <a:r>
                <a:rPr lang="en-US" b="true" sz="6999">
                  <a:solidFill>
                    <a:srgbClr val="4E5FA7"/>
                  </a:solidFill>
                  <a:latin typeface="Arial Nova Condensed Bold"/>
                  <a:ea typeface="Arial Nova Condensed Bold"/>
                  <a:cs typeface="Arial Nova Condensed Bold"/>
                  <a:sym typeface="Arial Nova Condensed Bold"/>
                </a:rPr>
                <a:t>Activité 3 : Comprendre l’écart entre le cadre et la pratique </a:t>
              </a:r>
            </a:p>
          </p:txBody>
        </p:sp>
      </p:grpSp>
      <p:grpSp>
        <p:nvGrpSpPr>
          <p:cNvPr name="Group 8" id="8"/>
          <p:cNvGrpSpPr/>
          <p:nvPr/>
        </p:nvGrpSpPr>
        <p:grpSpPr>
          <a:xfrm rot="0">
            <a:off x="913810" y="3225297"/>
            <a:ext cx="16435005" cy="6684865"/>
            <a:chOff x="0" y="0"/>
            <a:chExt cx="21913340" cy="8913154"/>
          </a:xfrm>
        </p:grpSpPr>
        <p:sp>
          <p:nvSpPr>
            <p:cNvPr name="Freeform 9" id="9"/>
            <p:cNvSpPr/>
            <p:nvPr/>
          </p:nvSpPr>
          <p:spPr>
            <a:xfrm flipH="false" flipV="false" rot="0">
              <a:off x="19572" y="15656"/>
              <a:ext cx="21874138" cy="8881803"/>
            </a:xfrm>
            <a:custGeom>
              <a:avLst/>
              <a:gdLst/>
              <a:ahLst/>
              <a:cxnLst/>
              <a:rect r="r" b="b" t="t" l="l"/>
              <a:pathLst>
                <a:path h="8881803" w="21874138">
                  <a:moveTo>
                    <a:pt x="0" y="0"/>
                  </a:moveTo>
                  <a:lnTo>
                    <a:pt x="21874138" y="0"/>
                  </a:lnTo>
                  <a:lnTo>
                    <a:pt x="21874138" y="8881803"/>
                  </a:lnTo>
                  <a:lnTo>
                    <a:pt x="0" y="8881803"/>
                  </a:lnTo>
                  <a:close/>
                </a:path>
              </a:pathLst>
            </a:custGeom>
            <a:solidFill>
              <a:srgbClr val="FFFFFF"/>
            </a:solidFill>
          </p:spPr>
        </p:sp>
        <p:sp>
          <p:nvSpPr>
            <p:cNvPr name="Freeform 10" id="10"/>
            <p:cNvSpPr/>
            <p:nvPr/>
          </p:nvSpPr>
          <p:spPr>
            <a:xfrm flipH="false" flipV="false" rot="0">
              <a:off x="0" y="0"/>
              <a:ext cx="21913281" cy="8913115"/>
            </a:xfrm>
            <a:custGeom>
              <a:avLst/>
              <a:gdLst/>
              <a:ahLst/>
              <a:cxnLst/>
              <a:rect r="r" b="b" t="t" l="l"/>
              <a:pathLst>
                <a:path h="8913115" w="21913281">
                  <a:moveTo>
                    <a:pt x="19572" y="0"/>
                  </a:moveTo>
                  <a:lnTo>
                    <a:pt x="21893710" y="0"/>
                  </a:lnTo>
                  <a:cubicBezTo>
                    <a:pt x="21904539" y="0"/>
                    <a:pt x="21913281" y="6993"/>
                    <a:pt x="21913281" y="15656"/>
                  </a:cubicBezTo>
                  <a:lnTo>
                    <a:pt x="21913281" y="8897459"/>
                  </a:lnTo>
                  <a:cubicBezTo>
                    <a:pt x="21913281" y="8906122"/>
                    <a:pt x="21904539" y="8913115"/>
                    <a:pt x="21893710" y="8913115"/>
                  </a:cubicBezTo>
                  <a:lnTo>
                    <a:pt x="19572" y="8913115"/>
                  </a:lnTo>
                  <a:cubicBezTo>
                    <a:pt x="8742" y="8913115"/>
                    <a:pt x="0" y="8906122"/>
                    <a:pt x="0" y="8897459"/>
                  </a:cubicBezTo>
                  <a:lnTo>
                    <a:pt x="0" y="15656"/>
                  </a:lnTo>
                  <a:cubicBezTo>
                    <a:pt x="0" y="6993"/>
                    <a:pt x="8742" y="0"/>
                    <a:pt x="19572" y="0"/>
                  </a:cubicBezTo>
                  <a:moveTo>
                    <a:pt x="19572" y="31312"/>
                  </a:moveTo>
                  <a:lnTo>
                    <a:pt x="19572" y="15656"/>
                  </a:lnTo>
                  <a:lnTo>
                    <a:pt x="39144" y="15656"/>
                  </a:lnTo>
                  <a:lnTo>
                    <a:pt x="39144" y="8897459"/>
                  </a:lnTo>
                  <a:lnTo>
                    <a:pt x="19572" y="8897459"/>
                  </a:lnTo>
                  <a:lnTo>
                    <a:pt x="19572" y="8881803"/>
                  </a:lnTo>
                  <a:lnTo>
                    <a:pt x="21893710" y="8881803"/>
                  </a:lnTo>
                  <a:lnTo>
                    <a:pt x="21893710" y="8897459"/>
                  </a:lnTo>
                  <a:lnTo>
                    <a:pt x="21874138" y="8897459"/>
                  </a:lnTo>
                  <a:lnTo>
                    <a:pt x="21874138" y="15656"/>
                  </a:lnTo>
                  <a:lnTo>
                    <a:pt x="21893710" y="15656"/>
                  </a:lnTo>
                  <a:lnTo>
                    <a:pt x="21893710" y="31312"/>
                  </a:lnTo>
                  <a:lnTo>
                    <a:pt x="19572" y="31312"/>
                  </a:lnTo>
                  <a:close/>
                </a:path>
              </a:pathLst>
            </a:custGeom>
            <a:solidFill>
              <a:srgbClr val="FFFFFF"/>
            </a:solidFill>
          </p:spPr>
        </p:sp>
        <p:sp>
          <p:nvSpPr>
            <p:cNvPr name="TextBox 11" id="11"/>
            <p:cNvSpPr txBox="true"/>
            <p:nvPr/>
          </p:nvSpPr>
          <p:spPr>
            <a:xfrm>
              <a:off x="0" y="-38100"/>
              <a:ext cx="21913340" cy="8951254"/>
            </a:xfrm>
            <a:prstGeom prst="rect">
              <a:avLst/>
            </a:prstGeom>
          </p:spPr>
          <p:txBody>
            <a:bodyPr anchor="t" rtlCol="false" tIns="50800" lIns="50800" bIns="50800" rIns="50800"/>
            <a:lstStyle/>
            <a:p>
              <a:pPr algn="l" marL="0" indent="0" lvl="0">
                <a:lnSpc>
                  <a:spcPts val="3118"/>
                </a:lnSpc>
              </a:pPr>
              <a:r>
                <a:rPr lang="en-US" b="true" sz="2259">
                  <a:solidFill>
                    <a:srgbClr val="000000"/>
                  </a:solidFill>
                  <a:latin typeface="Arial Nova Condensed Bold"/>
                  <a:ea typeface="Arial Nova Condensed Bold"/>
                  <a:cs typeface="Arial Nova Condensed Bold"/>
                  <a:sym typeface="Arial Nova Condensed Bold"/>
                </a:rPr>
                <a:t>Durée : 15 à 20 minutes </a:t>
              </a:r>
            </a:p>
            <a:p>
              <a:pPr algn="l" marL="0" indent="0" lvl="0">
                <a:lnSpc>
                  <a:spcPts val="3118"/>
                </a:lnSpc>
              </a:pPr>
              <a:r>
                <a:rPr lang="en-US" sz="2259">
                  <a:solidFill>
                    <a:srgbClr val="000000"/>
                  </a:solidFill>
                  <a:latin typeface="Arial Nova Condensed"/>
                  <a:ea typeface="Arial Nova Condensed"/>
                  <a:cs typeface="Arial Nova Condensed"/>
                  <a:sym typeface="Arial Nova Condensed"/>
                </a:rPr>
                <a:t>Objectif : Explorer les différences entre les cadres juridiques et les pratiques, en soulignant l’importance du suivi juridique. Expliquer la différence entre les cadres juridiques (lois, règlements) et la pratique juridique (comment les lois sont mises en œuvre). </a:t>
              </a:r>
            </a:p>
            <a:p>
              <a:pPr algn="l" marL="0" indent="0" lvl="0">
                <a:lnSpc>
                  <a:spcPts val="2711"/>
                </a:lnSpc>
              </a:pPr>
            </a:p>
            <a:p>
              <a:pPr algn="l" marL="0" indent="0" lvl="0">
                <a:lnSpc>
                  <a:spcPts val="3118"/>
                </a:lnSpc>
              </a:pPr>
              <a:r>
                <a:rPr lang="en-US" b="true" sz="2259">
                  <a:solidFill>
                    <a:srgbClr val="000000"/>
                  </a:solidFill>
                  <a:latin typeface="Arial Nova Condensed Bold"/>
                  <a:ea typeface="Arial Nova Condensed Bold"/>
                  <a:cs typeface="Arial Nova Condensed Bold"/>
                  <a:sym typeface="Arial Nova Condensed Bold"/>
                </a:rPr>
                <a:t>Ce dont vous avez besoin : </a:t>
              </a:r>
              <a:r>
                <a:rPr lang="en-US" sz="2259">
                  <a:solidFill>
                    <a:srgbClr val="000000"/>
                  </a:solidFill>
                  <a:latin typeface="Arial Nova Condensed"/>
                  <a:ea typeface="Arial Nova Condensed"/>
                  <a:cs typeface="Arial Nova Condensed"/>
                  <a:sym typeface="Arial Nova Condensed"/>
                </a:rPr>
                <a:t>Le formulaire de suivi juridique </a:t>
              </a:r>
            </a:p>
            <a:p>
              <a:pPr algn="l" marL="487878" indent="-243939" lvl="1">
                <a:lnSpc>
                  <a:spcPts val="3118"/>
                </a:lnSpc>
                <a:buFont typeface="Arial"/>
                <a:buChar char="•"/>
              </a:pPr>
              <a:r>
                <a:rPr lang="en-US" sz="2259">
                  <a:solidFill>
                    <a:srgbClr val="000000"/>
                  </a:solidFill>
                  <a:latin typeface="Arial Nova Condensed"/>
                  <a:ea typeface="Arial Nova Condensed"/>
                  <a:cs typeface="Arial Nova Condensed"/>
                  <a:sym typeface="Arial Nova Condensed"/>
                </a:rPr>
                <a:t>Étude de cas 1 : Une jeune fille de 15 ans a été violée par un membre de la communauté. L’affaire a été portée devant le chef local. Avec le chef religieux, ils organisent une procédure à laquelle sont conviés la famille de la victime et l’agresseur. Ils demandent à l’agresseur de fournir la dot à la famille et d’épouser la jeune fille.</a:t>
              </a:r>
            </a:p>
            <a:p>
              <a:pPr algn="l" marL="487878" indent="-243939" lvl="1">
                <a:lnSpc>
                  <a:spcPts val="3118"/>
                </a:lnSpc>
                <a:buFont typeface="Arial"/>
                <a:buChar char="•"/>
              </a:pPr>
              <a:r>
                <a:rPr lang="en-US" sz="2259">
                  <a:solidFill>
                    <a:srgbClr val="000000"/>
                  </a:solidFill>
                  <a:latin typeface="Arial Nova Condensed"/>
                  <a:ea typeface="Arial Nova Condensed"/>
                  <a:cs typeface="Arial Nova Condensed"/>
                  <a:sym typeface="Arial Nova Condensed"/>
                </a:rPr>
                <a:t>Étude de cas 2 : Une veuve et ses 3 enfants ont été priés de restituer la terre qu'ils cultivaient avec leur mari à la famille de ce dernier. </a:t>
              </a:r>
            </a:p>
            <a:p>
              <a:pPr algn="l" marL="487878" indent="-243939" lvl="1">
                <a:lnSpc>
                  <a:spcPts val="3118"/>
                </a:lnSpc>
                <a:buFont typeface="Arial"/>
                <a:buChar char="•"/>
              </a:pPr>
              <a:r>
                <a:rPr lang="en-US" sz="2259">
                  <a:solidFill>
                    <a:srgbClr val="000000"/>
                  </a:solidFill>
                  <a:latin typeface="Arial Nova Condensed"/>
                  <a:ea typeface="Arial Nova Condensed"/>
                  <a:cs typeface="Arial Nova Condensed"/>
                  <a:sym typeface="Arial Nova Condensed"/>
                </a:rPr>
                <a:t>Étude de cas 3 : Un enfant, anciennement recruté par un groupe armé, est de retour dans son village. Si sa famille est heureuse de l'accueillir, certains membres de la communauté s'inquiètent et affirment qu'il a commis des crimes contre eux. Un procès se déroule devant les anciens du village, où il est sommé de quitter le village. D'autres souhaitent l'envoyer au poste de police pour y être arrêté. </a:t>
              </a:r>
            </a:p>
            <a:p>
              <a:pPr algn="l" marL="0" indent="0" lvl="0">
                <a:lnSpc>
                  <a:spcPts val="2711"/>
                </a:lnSpc>
              </a:pPr>
            </a:p>
            <a:p>
              <a:pPr algn="l" marL="0" indent="0" lvl="0">
                <a:lnSpc>
                  <a:spcPts val="3118"/>
                </a:lnSpc>
              </a:pPr>
              <a:r>
                <a:rPr lang="en-US" b="true" sz="2259">
                  <a:solidFill>
                    <a:srgbClr val="F9B428"/>
                  </a:solidFill>
                  <a:latin typeface="Arial Nova Condensed Bold"/>
                  <a:ea typeface="Arial Nova Condensed Bold"/>
                  <a:cs typeface="Arial Nova Condensed Bold"/>
                  <a:sym typeface="Arial Nova Condensed Bold"/>
                </a:rPr>
                <a:t>Instructions:</a:t>
              </a:r>
            </a:p>
            <a:p>
              <a:pPr algn="l" marL="0" indent="0" lvl="0">
                <a:lnSpc>
                  <a:spcPts val="3118"/>
                </a:lnSpc>
              </a:pPr>
              <a:r>
                <a:rPr lang="en-US" sz="2259">
                  <a:solidFill>
                    <a:srgbClr val="000000"/>
                  </a:solidFill>
                  <a:latin typeface="Arial Nova Condensed"/>
                  <a:ea typeface="Arial Nova Condensed"/>
                  <a:cs typeface="Arial Nova Condensed"/>
                  <a:sym typeface="Arial Nova Condensed"/>
                </a:rPr>
                <a:t>Chaque participant analyse son scénario, remplit l’outil pour comprendre où le cadre juridique ne correspond pas à la pratique. </a:t>
              </a:r>
            </a:p>
            <a:p>
              <a:pPr algn="l" marL="0" indent="0" lvl="0">
                <a:lnSpc>
                  <a:spcPts val="3256"/>
                </a:lnSpc>
              </a:pPr>
              <a:r>
                <a:rPr lang="en-US" sz="2359">
                  <a:solidFill>
                    <a:srgbClr val="000000"/>
                  </a:solidFill>
                  <a:latin typeface="Arial Nova Condensed"/>
                  <a:ea typeface="Arial Nova Condensed"/>
                  <a:cs typeface="Arial Nova Condensed"/>
                  <a:sym typeface="Arial Nova Condensed"/>
                </a:rPr>
                <a:t>Chaque groupe identifie l’écart et discute des solutions pour améliorer le suivi juridique et garantir que les lois sont appliquées efficacement. </a:t>
              </a:r>
            </a:p>
          </p:txBody>
        </p:sp>
      </p:grpSp>
      <p:sp>
        <p:nvSpPr>
          <p:cNvPr name="Freeform 12" id="12"/>
          <p:cNvSpPr/>
          <p:nvPr/>
        </p:nvSpPr>
        <p:spPr>
          <a:xfrm flipH="false" flipV="false" rot="0">
            <a:off x="11776206" y="1028700"/>
            <a:ext cx="5818801" cy="2196597"/>
          </a:xfrm>
          <a:custGeom>
            <a:avLst/>
            <a:gdLst/>
            <a:ahLst/>
            <a:cxnLst/>
            <a:rect r="r" b="b" t="t" l="l"/>
            <a:pathLst>
              <a:path h="2196597" w="5818801">
                <a:moveTo>
                  <a:pt x="0" y="0"/>
                </a:moveTo>
                <a:lnTo>
                  <a:pt x="5818801" y="0"/>
                </a:lnTo>
                <a:lnTo>
                  <a:pt x="5818801" y="2196597"/>
                </a:lnTo>
                <a:lnTo>
                  <a:pt x="0" y="2196597"/>
                </a:lnTo>
                <a:lnTo>
                  <a:pt x="0" y="0"/>
                </a:lnTo>
                <a:close/>
              </a:path>
            </a:pathLst>
          </a:custGeom>
          <a:blipFill>
            <a:blip r:embed="rId3"/>
            <a:stretch>
              <a:fillRect l="0" t="0" r="0" b="0"/>
            </a:stretch>
          </a:blipFill>
        </p:spPr>
      </p:sp>
    </p:spTree>
  </p:cSld>
  <p:clrMapOvr>
    <a:masterClrMapping/>
  </p:clrMapOvr>
</p:sld>
</file>

<file path=ppt/slides/slide19.xml><?xml version="1.0" encoding="utf-8"?>
<p:sld xmlns:p="http://schemas.openxmlformats.org/presentationml/2006/main" xmlns:a="http://schemas.openxmlformats.org/drawingml/2006/main">
  <p:cSld>
    <p:bg>
      <p:bgPr>
        <a:solidFill>
          <a:srgbClr val="FCFCFC"/>
        </a:solidFill>
      </p:bgPr>
    </p:bg>
    <p:spTree>
      <p:nvGrpSpPr>
        <p:cNvPr id="1" name=""/>
        <p:cNvGrpSpPr/>
        <p:nvPr/>
      </p:nvGrpSpPr>
      <p:grpSpPr>
        <a:xfrm>
          <a:off x="0" y="0"/>
          <a:ext cx="0" cy="0"/>
          <a:chOff x="0" y="0"/>
          <a:chExt cx="0" cy="0"/>
        </a:xfrm>
      </p:grpSpPr>
      <p:grpSp>
        <p:nvGrpSpPr>
          <p:cNvPr name="Group 2" id="2"/>
          <p:cNvGrpSpPr/>
          <p:nvPr/>
        </p:nvGrpSpPr>
        <p:grpSpPr>
          <a:xfrm rot="0">
            <a:off x="-339357" y="-316594"/>
            <a:ext cx="18966714" cy="10920189"/>
            <a:chOff x="0" y="0"/>
            <a:chExt cx="4995349" cy="2876099"/>
          </a:xfrm>
        </p:grpSpPr>
        <p:sp>
          <p:nvSpPr>
            <p:cNvPr name="Freeform 3" id="3"/>
            <p:cNvSpPr/>
            <p:nvPr/>
          </p:nvSpPr>
          <p:spPr>
            <a:xfrm flipH="false" flipV="false" rot="0">
              <a:off x="0" y="0"/>
              <a:ext cx="4995349" cy="2876099"/>
            </a:xfrm>
            <a:custGeom>
              <a:avLst/>
              <a:gdLst/>
              <a:ahLst/>
              <a:cxnLst/>
              <a:rect r="r" b="b" t="t" l="l"/>
              <a:pathLst>
                <a:path h="2876099" w="4995349">
                  <a:moveTo>
                    <a:pt x="0" y="0"/>
                  </a:moveTo>
                  <a:lnTo>
                    <a:pt x="4995349" y="0"/>
                  </a:lnTo>
                  <a:lnTo>
                    <a:pt x="4995349" y="2876099"/>
                  </a:lnTo>
                  <a:lnTo>
                    <a:pt x="0" y="2876099"/>
                  </a:lnTo>
                  <a:close/>
                </a:path>
              </a:pathLst>
            </a:custGeom>
            <a:solidFill>
              <a:srgbClr val="000000">
                <a:alpha val="0"/>
              </a:srgbClr>
            </a:solidFill>
            <a:ln w="552450" cap="sq">
              <a:solidFill>
                <a:srgbClr val="F9B57D"/>
              </a:solidFill>
              <a:prstDash val="solid"/>
              <a:miter/>
            </a:ln>
          </p:spPr>
        </p:sp>
        <p:sp>
          <p:nvSpPr>
            <p:cNvPr name="TextBox 4" id="4"/>
            <p:cNvSpPr txBox="true"/>
            <p:nvPr/>
          </p:nvSpPr>
          <p:spPr>
            <a:xfrm>
              <a:off x="0" y="-38100"/>
              <a:ext cx="4995349" cy="2914199"/>
            </a:xfrm>
            <a:prstGeom prst="rect">
              <a:avLst/>
            </a:prstGeom>
          </p:spPr>
          <p:txBody>
            <a:bodyPr anchor="ctr" rtlCol="false" tIns="50800" lIns="50800" bIns="50800" rIns="50800"/>
            <a:lstStyle/>
            <a:p>
              <a:pPr algn="ctr">
                <a:lnSpc>
                  <a:spcPts val="2659"/>
                </a:lnSpc>
                <a:spcBef>
                  <a:spcPct val="0"/>
                </a:spcBef>
              </a:pPr>
            </a:p>
          </p:txBody>
        </p:sp>
      </p:grpSp>
      <p:grpSp>
        <p:nvGrpSpPr>
          <p:cNvPr name="Group 5" id="5"/>
          <p:cNvGrpSpPr/>
          <p:nvPr/>
        </p:nvGrpSpPr>
        <p:grpSpPr>
          <a:xfrm rot="0">
            <a:off x="864572" y="519902"/>
            <a:ext cx="13240150" cy="2135671"/>
            <a:chOff x="0" y="0"/>
            <a:chExt cx="17653534" cy="2847561"/>
          </a:xfrm>
        </p:grpSpPr>
        <p:sp>
          <p:nvSpPr>
            <p:cNvPr name="Freeform 6" id="6"/>
            <p:cNvSpPr/>
            <p:nvPr/>
          </p:nvSpPr>
          <p:spPr>
            <a:xfrm flipH="false" flipV="false" rot="0">
              <a:off x="0" y="0"/>
              <a:ext cx="17653533" cy="2847561"/>
            </a:xfrm>
            <a:custGeom>
              <a:avLst/>
              <a:gdLst/>
              <a:ahLst/>
              <a:cxnLst/>
              <a:rect r="r" b="b" t="t" l="l"/>
              <a:pathLst>
                <a:path h="2847561" w="17653533">
                  <a:moveTo>
                    <a:pt x="0" y="0"/>
                  </a:moveTo>
                  <a:lnTo>
                    <a:pt x="17653533" y="0"/>
                  </a:lnTo>
                  <a:lnTo>
                    <a:pt x="17653533" y="2847561"/>
                  </a:lnTo>
                  <a:lnTo>
                    <a:pt x="0" y="2847561"/>
                  </a:lnTo>
                  <a:close/>
                </a:path>
              </a:pathLst>
            </a:custGeom>
            <a:solidFill>
              <a:srgbClr val="000000">
                <a:alpha val="0"/>
              </a:srgbClr>
            </a:solidFill>
          </p:spPr>
        </p:sp>
        <p:sp>
          <p:nvSpPr>
            <p:cNvPr name="TextBox 7" id="7"/>
            <p:cNvSpPr txBox="true"/>
            <p:nvPr/>
          </p:nvSpPr>
          <p:spPr>
            <a:xfrm>
              <a:off x="0" y="133350"/>
              <a:ext cx="17653534" cy="2714211"/>
            </a:xfrm>
            <a:prstGeom prst="rect">
              <a:avLst/>
            </a:prstGeom>
          </p:spPr>
          <p:txBody>
            <a:bodyPr anchor="t" rtlCol="false" tIns="0" lIns="0" bIns="0" rIns="0"/>
            <a:lstStyle/>
            <a:p>
              <a:pPr algn="l" marL="0" indent="0" lvl="0">
                <a:lnSpc>
                  <a:spcPts val="6999"/>
                </a:lnSpc>
              </a:pPr>
              <a:r>
                <a:rPr lang="en-US" b="true" sz="6999">
                  <a:solidFill>
                    <a:srgbClr val="4E5FA7"/>
                  </a:solidFill>
                  <a:latin typeface="Arial Nova Condensed Bold"/>
                  <a:ea typeface="Arial Nova Condensed Bold"/>
                  <a:cs typeface="Arial Nova Condensed Bold"/>
                  <a:sym typeface="Arial Nova Condensed Bold"/>
                </a:rPr>
                <a:t>Surveiller la pratique juridique de la justice formelle et informelle</a:t>
              </a:r>
            </a:p>
          </p:txBody>
        </p:sp>
      </p:grpSp>
      <p:grpSp>
        <p:nvGrpSpPr>
          <p:cNvPr name="Group 8" id="8"/>
          <p:cNvGrpSpPr/>
          <p:nvPr/>
        </p:nvGrpSpPr>
        <p:grpSpPr>
          <a:xfrm rot="0">
            <a:off x="864572" y="2820259"/>
            <a:ext cx="16230600" cy="7037959"/>
            <a:chOff x="0" y="0"/>
            <a:chExt cx="21640800" cy="9383945"/>
          </a:xfrm>
        </p:grpSpPr>
        <p:sp>
          <p:nvSpPr>
            <p:cNvPr name="Freeform 9" id="9"/>
            <p:cNvSpPr/>
            <p:nvPr/>
          </p:nvSpPr>
          <p:spPr>
            <a:xfrm flipH="false" flipV="false" rot="0">
              <a:off x="0" y="0"/>
              <a:ext cx="21640800" cy="9383946"/>
            </a:xfrm>
            <a:custGeom>
              <a:avLst/>
              <a:gdLst/>
              <a:ahLst/>
              <a:cxnLst/>
              <a:rect r="r" b="b" t="t" l="l"/>
              <a:pathLst>
                <a:path h="9383946" w="21640800">
                  <a:moveTo>
                    <a:pt x="0" y="0"/>
                  </a:moveTo>
                  <a:lnTo>
                    <a:pt x="21640800" y="0"/>
                  </a:lnTo>
                  <a:lnTo>
                    <a:pt x="21640800" y="9383946"/>
                  </a:lnTo>
                  <a:lnTo>
                    <a:pt x="0" y="9383946"/>
                  </a:lnTo>
                  <a:close/>
                </a:path>
              </a:pathLst>
            </a:custGeom>
            <a:solidFill>
              <a:srgbClr val="000000">
                <a:alpha val="0"/>
              </a:srgbClr>
            </a:solidFill>
          </p:spPr>
        </p:sp>
        <p:sp>
          <p:nvSpPr>
            <p:cNvPr name="TextBox 10" id="10"/>
            <p:cNvSpPr txBox="true"/>
            <p:nvPr/>
          </p:nvSpPr>
          <p:spPr>
            <a:xfrm>
              <a:off x="0" y="-38100"/>
              <a:ext cx="21640800" cy="9422045"/>
            </a:xfrm>
            <a:prstGeom prst="rect">
              <a:avLst/>
            </a:prstGeom>
          </p:spPr>
          <p:txBody>
            <a:bodyPr anchor="t" rtlCol="false" tIns="0" lIns="0" bIns="0" rIns="0"/>
            <a:lstStyle/>
            <a:p>
              <a:pPr algn="just" marL="0" indent="0" lvl="0">
                <a:lnSpc>
                  <a:spcPts val="3137"/>
                </a:lnSpc>
              </a:pPr>
              <a:r>
                <a:rPr lang="en-US" b="true" sz="2273">
                  <a:solidFill>
                    <a:srgbClr val="F9B428"/>
                  </a:solidFill>
                  <a:latin typeface="Arial Nova Condensed Bold"/>
                  <a:ea typeface="Arial Nova Condensed Bold"/>
                  <a:cs typeface="Arial Nova Condensed Bold"/>
                  <a:sym typeface="Arial Nova Condensed Bold"/>
                </a:rPr>
                <a:t>COMMENT?  </a:t>
              </a:r>
            </a:p>
            <a:p>
              <a:pPr algn="just" marL="0" indent="0" lvl="0">
                <a:lnSpc>
                  <a:spcPts val="3137"/>
                </a:lnSpc>
              </a:pPr>
              <a:r>
                <a:rPr lang="en-US" sz="2273">
                  <a:solidFill>
                    <a:srgbClr val="000000"/>
                  </a:solidFill>
                  <a:latin typeface="Arial Nova Condensed"/>
                  <a:ea typeface="Arial Nova Condensed"/>
                  <a:cs typeface="Arial Nova Condensed"/>
                  <a:sym typeface="Arial Nova Condensed"/>
                </a:rPr>
                <a:t>Les pratiques juridiques s’appliquent aussi bien aux systèmes de justice formelle qu’aux systèmes de justice informelle.</a:t>
              </a:r>
            </a:p>
            <a:p>
              <a:pPr algn="just" marL="0" indent="0" lvl="0">
                <a:lnSpc>
                  <a:spcPts val="3137"/>
                </a:lnSpc>
              </a:pPr>
              <a:r>
                <a:rPr lang="en-US" sz="2273">
                  <a:solidFill>
                    <a:srgbClr val="000000"/>
                  </a:solidFill>
                  <a:latin typeface="Arial Nova Condensed"/>
                  <a:ea typeface="Arial Nova Condensed"/>
                  <a:cs typeface="Arial Nova Condensed"/>
                  <a:sym typeface="Arial Nova Condensed"/>
                </a:rPr>
                <a:t>Les systèmes de justice informels, souvent appelés systèmes « traditionnels », « autochtones », « coutumiers » ou « non étatiques », permettent de résoudre les conflits en dehors du cadre judiciaire formel.</a:t>
              </a:r>
            </a:p>
            <a:p>
              <a:pPr algn="just" marL="0" indent="0" lvl="0">
                <a:lnSpc>
                  <a:spcPts val="3137"/>
                </a:lnSpc>
              </a:pPr>
              <a:r>
                <a:rPr lang="en-US" sz="2273">
                  <a:solidFill>
                    <a:srgbClr val="000000"/>
                  </a:solidFill>
                  <a:latin typeface="Arial Nova Condensed"/>
                  <a:ea typeface="Arial Nova Condensed"/>
                  <a:cs typeface="Arial Nova Condensed"/>
                  <a:sym typeface="Arial Nova Condensed"/>
                </a:rPr>
                <a:t>Ces systèmes font appel à des médiateurs tiers neutres qui ne font pas partie du pouvoir judiciaire, utilisant des procédures non établies par la loi.</a:t>
              </a:r>
            </a:p>
            <a:p>
              <a:pPr algn="just" marL="0" indent="0" lvl="0">
                <a:lnSpc>
                  <a:spcPts val="3137"/>
                </a:lnSpc>
              </a:pPr>
              <a:r>
                <a:rPr lang="en-US" sz="2273">
                  <a:solidFill>
                    <a:srgbClr val="000000"/>
                  </a:solidFill>
                  <a:latin typeface="Arial Nova Condensed"/>
                  <a:ea typeface="Arial Nova Condensed"/>
                  <a:cs typeface="Arial Nova Condensed"/>
                  <a:sym typeface="Arial Nova Condensed"/>
                </a:rPr>
                <a:t>Les systèmes de justice informels comprennent des lois, des pratiques et des structures traditionnelles et coutumières qui utilisent des mécanismes alternatifs de résolution des conflits.</a:t>
              </a:r>
            </a:p>
            <a:p>
              <a:pPr algn="just" marL="0" indent="0" lvl="0">
                <a:lnSpc>
                  <a:spcPts val="3137"/>
                </a:lnSpc>
              </a:pPr>
            </a:p>
            <a:p>
              <a:pPr algn="just" marL="0" indent="0" lvl="0">
                <a:lnSpc>
                  <a:spcPts val="3137"/>
                </a:lnSpc>
              </a:pPr>
              <a:r>
                <a:rPr lang="en-US" b="true" sz="2273">
                  <a:solidFill>
                    <a:srgbClr val="F9B428"/>
                  </a:solidFill>
                  <a:latin typeface="Arial Nova Condensed Bold"/>
                  <a:ea typeface="Arial Nova Condensed Bold"/>
                  <a:cs typeface="Arial Nova Condensed Bold"/>
                  <a:sym typeface="Arial Nova Condensed Bold"/>
                </a:rPr>
                <a:t>Pourquoi la justice informelle est importante :</a:t>
              </a:r>
            </a:p>
            <a:p>
              <a:pPr algn="just" marL="0" indent="0" lvl="0">
                <a:lnSpc>
                  <a:spcPts val="3137"/>
                </a:lnSpc>
              </a:pPr>
              <a:r>
                <a:rPr lang="en-US" sz="2273">
                  <a:solidFill>
                    <a:srgbClr val="000000"/>
                  </a:solidFill>
                  <a:latin typeface="Arial Nova Condensed"/>
                  <a:ea typeface="Arial Nova Condensed"/>
                  <a:cs typeface="Arial Nova Condensed"/>
                  <a:sym typeface="Arial Nova Condensed"/>
                </a:rPr>
                <a:t>En situation de post-conflit, les systèmes judiciaires informels et formels coexistent généralement, offrant aux communautés vulnérables de multiples voies d’accès à la justice.</a:t>
              </a:r>
            </a:p>
            <a:p>
              <a:pPr algn="just" marL="0" indent="0" lvl="0">
                <a:lnSpc>
                  <a:spcPts val="3137"/>
                </a:lnSpc>
              </a:pPr>
              <a:r>
                <a:rPr lang="en-US" sz="2273">
                  <a:solidFill>
                    <a:srgbClr val="000000"/>
                  </a:solidFill>
                  <a:latin typeface="Arial Nova Condensed"/>
                  <a:ea typeface="Arial Nova Condensed"/>
                  <a:cs typeface="Arial Nova Condensed"/>
                  <a:sym typeface="Arial Nova Condensed"/>
                </a:rPr>
                <a:t>Les systèmes de justice informels sont souvent plus accessibles aux communautés marginalisées, comme les réfugiés, en particulier dans les situations d’urgence.</a:t>
              </a:r>
            </a:p>
            <a:p>
              <a:pPr algn="just" marL="0" indent="0" lvl="0">
                <a:lnSpc>
                  <a:spcPts val="3137"/>
                </a:lnSpc>
              </a:pPr>
              <a:r>
                <a:rPr lang="en-US" b="true" sz="2273">
                  <a:solidFill>
                    <a:srgbClr val="F9B428"/>
                  </a:solidFill>
                  <a:latin typeface="Arial Nova Condensed Bold"/>
                  <a:ea typeface="Arial Nova Condensed Bold"/>
                  <a:cs typeface="Arial Nova Condensed Bold"/>
                  <a:sym typeface="Arial Nova Condensed Bold"/>
                </a:rPr>
                <a:t>Pratiques de veille et suivi dans les deux systèmes :</a:t>
              </a:r>
            </a:p>
            <a:p>
              <a:pPr algn="just" marL="0" indent="0" lvl="0">
                <a:lnSpc>
                  <a:spcPts val="3137"/>
                </a:lnSpc>
              </a:pPr>
              <a:r>
                <a:rPr lang="en-US" sz="2273">
                  <a:solidFill>
                    <a:srgbClr val="000000"/>
                  </a:solidFill>
                  <a:latin typeface="Arial Nova Condensed"/>
                  <a:ea typeface="Arial Nova Condensed"/>
                  <a:cs typeface="Arial Nova Condensed"/>
                  <a:sym typeface="Arial Nova Condensed"/>
                </a:rPr>
                <a:t>Les parajuristes doivent comprendre les processus et les rôles des acteurs de la justice dans les systèmes formels et informels.</a:t>
              </a:r>
            </a:p>
            <a:p>
              <a:pPr algn="just" marL="0" indent="0" lvl="0">
                <a:lnSpc>
                  <a:spcPts val="3137"/>
                </a:lnSpc>
              </a:pPr>
              <a:r>
                <a:rPr lang="en-US" sz="2273">
                  <a:solidFill>
                    <a:srgbClr val="000000"/>
                  </a:solidFill>
                  <a:latin typeface="Arial Nova Condensed"/>
                  <a:ea typeface="Arial Nova Condensed"/>
                  <a:cs typeface="Arial Nova Condensed"/>
                  <a:sym typeface="Arial Nova Condensed"/>
                </a:rPr>
                <a:t>Les parajuristes sont peut-être plus familiers avec les lois informelles, mais lorsqu'ils surveillent les systèmes juridiques formels, ils doivent se concentrer sur les questions pour lesquelles ils ont été formés et ont une compréhension claire de la loi.</a:t>
              </a:r>
            </a:p>
          </p:txBody>
        </p:sp>
      </p:grpSp>
      <p:grpSp>
        <p:nvGrpSpPr>
          <p:cNvPr name="Group 11" id="11"/>
          <p:cNvGrpSpPr/>
          <p:nvPr/>
        </p:nvGrpSpPr>
        <p:grpSpPr>
          <a:xfrm rot="0">
            <a:off x="15537401" y="-1303500"/>
            <a:ext cx="3767531" cy="4123759"/>
            <a:chOff x="0" y="0"/>
            <a:chExt cx="5023375" cy="5498345"/>
          </a:xfrm>
        </p:grpSpPr>
        <p:grpSp>
          <p:nvGrpSpPr>
            <p:cNvPr name="Group 12" id="12"/>
            <p:cNvGrpSpPr/>
            <p:nvPr/>
          </p:nvGrpSpPr>
          <p:grpSpPr>
            <a:xfrm rot="-104776">
              <a:off x="297380" y="1759711"/>
              <a:ext cx="4032000" cy="3678054"/>
              <a:chOff x="0" y="0"/>
              <a:chExt cx="893117" cy="814716"/>
            </a:xfrm>
          </p:grpSpPr>
          <p:sp>
            <p:nvSpPr>
              <p:cNvPr name="Freeform 13" id="13"/>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49C4E"/>
              </a:solidFill>
            </p:spPr>
          </p:sp>
          <p:sp>
            <p:nvSpPr>
              <p:cNvPr name="TextBox 14" id="14"/>
              <p:cNvSpPr txBox="true"/>
              <p:nvPr/>
            </p:nvSpPr>
            <p:spPr>
              <a:xfrm>
                <a:off x="139550" y="349686"/>
                <a:ext cx="614018" cy="406836"/>
              </a:xfrm>
              <a:prstGeom prst="rect">
                <a:avLst/>
              </a:prstGeom>
            </p:spPr>
            <p:txBody>
              <a:bodyPr anchor="ctr" rtlCol="false" tIns="50800" lIns="50800" bIns="50800" rIns="50800"/>
              <a:lstStyle/>
              <a:p>
                <a:pPr algn="ctr">
                  <a:lnSpc>
                    <a:spcPts val="2029"/>
                  </a:lnSpc>
                </a:pPr>
              </a:p>
            </p:txBody>
          </p:sp>
        </p:grpSp>
        <p:grpSp>
          <p:nvGrpSpPr>
            <p:cNvPr name="Group 15" id="15"/>
            <p:cNvGrpSpPr/>
            <p:nvPr/>
          </p:nvGrpSpPr>
          <p:grpSpPr>
            <a:xfrm rot="-162844">
              <a:off x="84820" y="93399"/>
              <a:ext cx="4032000" cy="3678054"/>
              <a:chOff x="0" y="0"/>
              <a:chExt cx="893117" cy="814716"/>
            </a:xfrm>
          </p:grpSpPr>
          <p:sp>
            <p:nvSpPr>
              <p:cNvPr name="Freeform 16" id="16"/>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DA7A7"/>
              </a:solidFill>
            </p:spPr>
          </p:sp>
          <p:sp>
            <p:nvSpPr>
              <p:cNvPr name="TextBox 17" id="17"/>
              <p:cNvSpPr txBox="true"/>
              <p:nvPr/>
            </p:nvSpPr>
            <p:spPr>
              <a:xfrm>
                <a:off x="139550" y="349686"/>
                <a:ext cx="614018" cy="406836"/>
              </a:xfrm>
              <a:prstGeom prst="rect">
                <a:avLst/>
              </a:prstGeom>
            </p:spPr>
            <p:txBody>
              <a:bodyPr anchor="ctr" rtlCol="false" tIns="50800" lIns="50800" bIns="50800" rIns="50800"/>
              <a:lstStyle/>
              <a:p>
                <a:pPr algn="ctr">
                  <a:lnSpc>
                    <a:spcPts val="2029"/>
                  </a:lnSpc>
                </a:pPr>
              </a:p>
            </p:txBody>
          </p:sp>
        </p:grpSp>
        <p:grpSp>
          <p:nvGrpSpPr>
            <p:cNvPr name="Group 18" id="18"/>
            <p:cNvGrpSpPr/>
            <p:nvPr/>
          </p:nvGrpSpPr>
          <p:grpSpPr>
            <a:xfrm rot="10629642">
              <a:off x="902754" y="1722687"/>
              <a:ext cx="4032000" cy="3678054"/>
              <a:chOff x="0" y="0"/>
              <a:chExt cx="893117" cy="814716"/>
            </a:xfrm>
          </p:grpSpPr>
          <p:sp>
            <p:nvSpPr>
              <p:cNvPr name="Freeform 19" id="19"/>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EC394"/>
              </a:solidFill>
            </p:spPr>
          </p:sp>
          <p:sp>
            <p:nvSpPr>
              <p:cNvPr name="TextBox 20" id="20"/>
              <p:cNvSpPr txBox="true"/>
              <p:nvPr/>
            </p:nvSpPr>
            <p:spPr>
              <a:xfrm>
                <a:off x="139550" y="349686"/>
                <a:ext cx="614018" cy="406836"/>
              </a:xfrm>
              <a:prstGeom prst="rect">
                <a:avLst/>
              </a:prstGeom>
            </p:spPr>
            <p:txBody>
              <a:bodyPr anchor="ctr" rtlCol="false" tIns="50800" lIns="50800" bIns="50800" rIns="50800"/>
              <a:lstStyle/>
              <a:p>
                <a:pPr algn="ctr">
                  <a:lnSpc>
                    <a:spcPts val="2029"/>
                  </a:lnSpc>
                </a:pPr>
              </a:p>
            </p:txBody>
          </p:sp>
        </p:grpSp>
      </p:gr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339357" y="-316594"/>
            <a:ext cx="18966714" cy="10920189"/>
            <a:chOff x="0" y="0"/>
            <a:chExt cx="4995349" cy="2876099"/>
          </a:xfrm>
        </p:grpSpPr>
        <p:sp>
          <p:nvSpPr>
            <p:cNvPr name="Freeform 3" id="3"/>
            <p:cNvSpPr/>
            <p:nvPr/>
          </p:nvSpPr>
          <p:spPr>
            <a:xfrm flipH="false" flipV="false" rot="0">
              <a:off x="0" y="0"/>
              <a:ext cx="4995349" cy="2876099"/>
            </a:xfrm>
            <a:custGeom>
              <a:avLst/>
              <a:gdLst/>
              <a:ahLst/>
              <a:cxnLst/>
              <a:rect r="r" b="b" t="t" l="l"/>
              <a:pathLst>
                <a:path h="2876099" w="4995349">
                  <a:moveTo>
                    <a:pt x="0" y="0"/>
                  </a:moveTo>
                  <a:lnTo>
                    <a:pt x="4995349" y="0"/>
                  </a:lnTo>
                  <a:lnTo>
                    <a:pt x="4995349" y="2876099"/>
                  </a:lnTo>
                  <a:lnTo>
                    <a:pt x="0" y="2876099"/>
                  </a:lnTo>
                  <a:close/>
                </a:path>
              </a:pathLst>
            </a:custGeom>
            <a:solidFill>
              <a:srgbClr val="000000">
                <a:alpha val="0"/>
              </a:srgbClr>
            </a:solidFill>
            <a:ln w="552450" cap="sq">
              <a:solidFill>
                <a:srgbClr val="F9B57D"/>
              </a:solidFill>
              <a:prstDash val="solid"/>
              <a:miter/>
            </a:ln>
          </p:spPr>
        </p:sp>
        <p:sp>
          <p:nvSpPr>
            <p:cNvPr name="TextBox 4" id="4"/>
            <p:cNvSpPr txBox="true"/>
            <p:nvPr/>
          </p:nvSpPr>
          <p:spPr>
            <a:xfrm>
              <a:off x="0" y="-38100"/>
              <a:ext cx="4995349" cy="2914199"/>
            </a:xfrm>
            <a:prstGeom prst="rect">
              <a:avLst/>
            </a:prstGeom>
          </p:spPr>
          <p:txBody>
            <a:bodyPr anchor="ctr" rtlCol="false" tIns="50800" lIns="50800" bIns="50800" rIns="50800"/>
            <a:lstStyle/>
            <a:p>
              <a:pPr algn="ctr">
                <a:lnSpc>
                  <a:spcPts val="2659"/>
                </a:lnSpc>
                <a:spcBef>
                  <a:spcPct val="0"/>
                </a:spcBef>
              </a:pPr>
            </a:p>
          </p:txBody>
        </p:sp>
      </p:grpSp>
      <p:sp>
        <p:nvSpPr>
          <p:cNvPr name="TextBox 5" id="5"/>
          <p:cNvSpPr txBox="true"/>
          <p:nvPr/>
        </p:nvSpPr>
        <p:spPr>
          <a:xfrm rot="0">
            <a:off x="1028700" y="1024507"/>
            <a:ext cx="5421077" cy="1077596"/>
          </a:xfrm>
          <a:prstGeom prst="rect">
            <a:avLst/>
          </a:prstGeom>
        </p:spPr>
        <p:txBody>
          <a:bodyPr anchor="t" rtlCol="false" tIns="0" lIns="0" bIns="0" rIns="0">
            <a:spAutoFit/>
          </a:bodyPr>
          <a:lstStyle/>
          <a:p>
            <a:pPr algn="l" marL="0" indent="0" lvl="0">
              <a:lnSpc>
                <a:spcPts val="8240"/>
              </a:lnSpc>
            </a:pPr>
            <a:r>
              <a:rPr lang="en-US" b="true" sz="8000">
                <a:solidFill>
                  <a:srgbClr val="004AAD"/>
                </a:solidFill>
                <a:latin typeface="Arial Nova Condensed Bold"/>
                <a:ea typeface="Arial Nova Condensed Bold"/>
                <a:cs typeface="Arial Nova Condensed Bold"/>
                <a:sym typeface="Arial Nova Condensed Bold"/>
              </a:rPr>
              <a:t>Objectifs </a:t>
            </a:r>
          </a:p>
        </p:txBody>
      </p:sp>
      <p:grpSp>
        <p:nvGrpSpPr>
          <p:cNvPr name="Group 6" id="6"/>
          <p:cNvGrpSpPr/>
          <p:nvPr/>
        </p:nvGrpSpPr>
        <p:grpSpPr>
          <a:xfrm rot="0">
            <a:off x="633094" y="4036237"/>
            <a:ext cx="5388446" cy="5222063"/>
            <a:chOff x="0" y="0"/>
            <a:chExt cx="1419179" cy="1375358"/>
          </a:xfrm>
        </p:grpSpPr>
        <p:sp>
          <p:nvSpPr>
            <p:cNvPr name="Freeform 7" id="7"/>
            <p:cNvSpPr/>
            <p:nvPr/>
          </p:nvSpPr>
          <p:spPr>
            <a:xfrm flipH="false" flipV="false" rot="0">
              <a:off x="0" y="0"/>
              <a:ext cx="1419179" cy="1375358"/>
            </a:xfrm>
            <a:custGeom>
              <a:avLst/>
              <a:gdLst/>
              <a:ahLst/>
              <a:cxnLst/>
              <a:rect r="r" b="b" t="t" l="l"/>
              <a:pathLst>
                <a:path h="1375358" w="1419179">
                  <a:moveTo>
                    <a:pt x="37356" y="0"/>
                  </a:moveTo>
                  <a:lnTo>
                    <a:pt x="1381823" y="0"/>
                  </a:lnTo>
                  <a:cubicBezTo>
                    <a:pt x="1402454" y="0"/>
                    <a:pt x="1419179" y="16725"/>
                    <a:pt x="1419179" y="37356"/>
                  </a:cubicBezTo>
                  <a:lnTo>
                    <a:pt x="1419179" y="1338002"/>
                  </a:lnTo>
                  <a:cubicBezTo>
                    <a:pt x="1419179" y="1358633"/>
                    <a:pt x="1402454" y="1375358"/>
                    <a:pt x="1381823" y="1375358"/>
                  </a:cubicBezTo>
                  <a:lnTo>
                    <a:pt x="37356" y="1375358"/>
                  </a:lnTo>
                  <a:cubicBezTo>
                    <a:pt x="16725" y="1375358"/>
                    <a:pt x="0" y="1358633"/>
                    <a:pt x="0" y="1338002"/>
                  </a:cubicBezTo>
                  <a:lnTo>
                    <a:pt x="0" y="37356"/>
                  </a:lnTo>
                  <a:cubicBezTo>
                    <a:pt x="0" y="16725"/>
                    <a:pt x="16725" y="0"/>
                    <a:pt x="37356" y="0"/>
                  </a:cubicBezTo>
                  <a:close/>
                </a:path>
              </a:pathLst>
            </a:custGeom>
            <a:solidFill>
              <a:srgbClr val="000000">
                <a:alpha val="0"/>
              </a:srgbClr>
            </a:solidFill>
            <a:ln w="47625" cap="rnd">
              <a:solidFill>
                <a:srgbClr val="E49C4E"/>
              </a:solidFill>
              <a:prstDash val="solid"/>
              <a:round/>
            </a:ln>
          </p:spPr>
        </p:sp>
        <p:sp>
          <p:nvSpPr>
            <p:cNvPr name="TextBox 8" id="8"/>
            <p:cNvSpPr txBox="true"/>
            <p:nvPr/>
          </p:nvSpPr>
          <p:spPr>
            <a:xfrm>
              <a:off x="0" y="-38100"/>
              <a:ext cx="1419179" cy="1413458"/>
            </a:xfrm>
            <a:prstGeom prst="rect">
              <a:avLst/>
            </a:prstGeom>
          </p:spPr>
          <p:txBody>
            <a:bodyPr anchor="ctr" rtlCol="false" tIns="50800" lIns="50800" bIns="50800" rIns="50800"/>
            <a:lstStyle/>
            <a:p>
              <a:pPr algn="ctr">
                <a:lnSpc>
                  <a:spcPts val="2659"/>
                </a:lnSpc>
              </a:pPr>
            </a:p>
          </p:txBody>
        </p:sp>
      </p:grpSp>
      <p:grpSp>
        <p:nvGrpSpPr>
          <p:cNvPr name="Group 9" id="9"/>
          <p:cNvGrpSpPr/>
          <p:nvPr/>
        </p:nvGrpSpPr>
        <p:grpSpPr>
          <a:xfrm rot="0">
            <a:off x="6449777" y="4036237"/>
            <a:ext cx="5388446" cy="5222063"/>
            <a:chOff x="0" y="0"/>
            <a:chExt cx="1419179" cy="1375358"/>
          </a:xfrm>
        </p:grpSpPr>
        <p:sp>
          <p:nvSpPr>
            <p:cNvPr name="Freeform 10" id="10"/>
            <p:cNvSpPr/>
            <p:nvPr/>
          </p:nvSpPr>
          <p:spPr>
            <a:xfrm flipH="false" flipV="false" rot="0">
              <a:off x="0" y="0"/>
              <a:ext cx="1419179" cy="1375358"/>
            </a:xfrm>
            <a:custGeom>
              <a:avLst/>
              <a:gdLst/>
              <a:ahLst/>
              <a:cxnLst/>
              <a:rect r="r" b="b" t="t" l="l"/>
              <a:pathLst>
                <a:path h="1375358" w="1419179">
                  <a:moveTo>
                    <a:pt x="37356" y="0"/>
                  </a:moveTo>
                  <a:lnTo>
                    <a:pt x="1381823" y="0"/>
                  </a:lnTo>
                  <a:cubicBezTo>
                    <a:pt x="1402454" y="0"/>
                    <a:pt x="1419179" y="16725"/>
                    <a:pt x="1419179" y="37356"/>
                  </a:cubicBezTo>
                  <a:lnTo>
                    <a:pt x="1419179" y="1338002"/>
                  </a:lnTo>
                  <a:cubicBezTo>
                    <a:pt x="1419179" y="1358633"/>
                    <a:pt x="1402454" y="1375358"/>
                    <a:pt x="1381823" y="1375358"/>
                  </a:cubicBezTo>
                  <a:lnTo>
                    <a:pt x="37356" y="1375358"/>
                  </a:lnTo>
                  <a:cubicBezTo>
                    <a:pt x="16725" y="1375358"/>
                    <a:pt x="0" y="1358633"/>
                    <a:pt x="0" y="1338002"/>
                  </a:cubicBezTo>
                  <a:lnTo>
                    <a:pt x="0" y="37356"/>
                  </a:lnTo>
                  <a:cubicBezTo>
                    <a:pt x="0" y="16725"/>
                    <a:pt x="16725" y="0"/>
                    <a:pt x="37356" y="0"/>
                  </a:cubicBezTo>
                  <a:close/>
                </a:path>
              </a:pathLst>
            </a:custGeom>
            <a:solidFill>
              <a:srgbClr val="000000">
                <a:alpha val="0"/>
              </a:srgbClr>
            </a:solidFill>
            <a:ln w="47625" cap="rnd">
              <a:solidFill>
                <a:srgbClr val="E49C4E"/>
              </a:solidFill>
              <a:prstDash val="solid"/>
              <a:round/>
            </a:ln>
          </p:spPr>
        </p:sp>
        <p:sp>
          <p:nvSpPr>
            <p:cNvPr name="TextBox 11" id="11"/>
            <p:cNvSpPr txBox="true"/>
            <p:nvPr/>
          </p:nvSpPr>
          <p:spPr>
            <a:xfrm>
              <a:off x="0" y="-38100"/>
              <a:ext cx="1419179" cy="1413458"/>
            </a:xfrm>
            <a:prstGeom prst="rect">
              <a:avLst/>
            </a:prstGeom>
          </p:spPr>
          <p:txBody>
            <a:bodyPr anchor="ctr" rtlCol="false" tIns="50800" lIns="50800" bIns="50800" rIns="50800"/>
            <a:lstStyle/>
            <a:p>
              <a:pPr algn="ctr">
                <a:lnSpc>
                  <a:spcPts val="2659"/>
                </a:lnSpc>
              </a:pPr>
            </a:p>
          </p:txBody>
        </p:sp>
      </p:grpSp>
      <p:grpSp>
        <p:nvGrpSpPr>
          <p:cNvPr name="Group 12" id="12"/>
          <p:cNvGrpSpPr/>
          <p:nvPr/>
        </p:nvGrpSpPr>
        <p:grpSpPr>
          <a:xfrm rot="0">
            <a:off x="12266461" y="4036237"/>
            <a:ext cx="5388446" cy="5222063"/>
            <a:chOff x="0" y="0"/>
            <a:chExt cx="1419179" cy="1375358"/>
          </a:xfrm>
        </p:grpSpPr>
        <p:sp>
          <p:nvSpPr>
            <p:cNvPr name="Freeform 13" id="13"/>
            <p:cNvSpPr/>
            <p:nvPr/>
          </p:nvSpPr>
          <p:spPr>
            <a:xfrm flipH="false" flipV="false" rot="0">
              <a:off x="0" y="0"/>
              <a:ext cx="1419179" cy="1375358"/>
            </a:xfrm>
            <a:custGeom>
              <a:avLst/>
              <a:gdLst/>
              <a:ahLst/>
              <a:cxnLst/>
              <a:rect r="r" b="b" t="t" l="l"/>
              <a:pathLst>
                <a:path h="1375358" w="1419179">
                  <a:moveTo>
                    <a:pt x="37356" y="0"/>
                  </a:moveTo>
                  <a:lnTo>
                    <a:pt x="1381823" y="0"/>
                  </a:lnTo>
                  <a:cubicBezTo>
                    <a:pt x="1402454" y="0"/>
                    <a:pt x="1419179" y="16725"/>
                    <a:pt x="1419179" y="37356"/>
                  </a:cubicBezTo>
                  <a:lnTo>
                    <a:pt x="1419179" y="1338002"/>
                  </a:lnTo>
                  <a:cubicBezTo>
                    <a:pt x="1419179" y="1358633"/>
                    <a:pt x="1402454" y="1375358"/>
                    <a:pt x="1381823" y="1375358"/>
                  </a:cubicBezTo>
                  <a:lnTo>
                    <a:pt x="37356" y="1375358"/>
                  </a:lnTo>
                  <a:cubicBezTo>
                    <a:pt x="16725" y="1375358"/>
                    <a:pt x="0" y="1358633"/>
                    <a:pt x="0" y="1338002"/>
                  </a:cubicBezTo>
                  <a:lnTo>
                    <a:pt x="0" y="37356"/>
                  </a:lnTo>
                  <a:cubicBezTo>
                    <a:pt x="0" y="16725"/>
                    <a:pt x="16725" y="0"/>
                    <a:pt x="37356" y="0"/>
                  </a:cubicBezTo>
                  <a:close/>
                </a:path>
              </a:pathLst>
            </a:custGeom>
            <a:solidFill>
              <a:srgbClr val="000000">
                <a:alpha val="0"/>
              </a:srgbClr>
            </a:solidFill>
            <a:ln w="47625" cap="rnd">
              <a:solidFill>
                <a:srgbClr val="E49C4E"/>
              </a:solidFill>
              <a:prstDash val="solid"/>
              <a:round/>
            </a:ln>
          </p:spPr>
        </p:sp>
        <p:sp>
          <p:nvSpPr>
            <p:cNvPr name="TextBox 14" id="14"/>
            <p:cNvSpPr txBox="true"/>
            <p:nvPr/>
          </p:nvSpPr>
          <p:spPr>
            <a:xfrm>
              <a:off x="0" y="-38100"/>
              <a:ext cx="1419179" cy="1413458"/>
            </a:xfrm>
            <a:prstGeom prst="rect">
              <a:avLst/>
            </a:prstGeom>
          </p:spPr>
          <p:txBody>
            <a:bodyPr anchor="ctr" rtlCol="false" tIns="50800" lIns="50800" bIns="50800" rIns="50800"/>
            <a:lstStyle/>
            <a:p>
              <a:pPr algn="ctr">
                <a:lnSpc>
                  <a:spcPts val="2659"/>
                </a:lnSpc>
              </a:pPr>
            </a:p>
          </p:txBody>
        </p:sp>
      </p:grpSp>
      <p:grpSp>
        <p:nvGrpSpPr>
          <p:cNvPr name="Group 15" id="15"/>
          <p:cNvGrpSpPr/>
          <p:nvPr/>
        </p:nvGrpSpPr>
        <p:grpSpPr>
          <a:xfrm rot="0">
            <a:off x="1769884" y="2493187"/>
            <a:ext cx="3086100" cy="3086100"/>
            <a:chOff x="0" y="0"/>
            <a:chExt cx="812800" cy="812800"/>
          </a:xfrm>
        </p:grpSpPr>
        <p:sp>
          <p:nvSpPr>
            <p:cNvPr name="Freeform 16" id="16"/>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sp>
        <p:sp>
          <p:nvSpPr>
            <p:cNvPr name="TextBox 17" id="17"/>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sp>
        <p:nvSpPr>
          <p:cNvPr name="Freeform 18" id="18"/>
          <p:cNvSpPr/>
          <p:nvPr/>
        </p:nvSpPr>
        <p:spPr>
          <a:xfrm flipH="false" flipV="false" rot="0">
            <a:off x="1948007" y="3019677"/>
            <a:ext cx="2729855" cy="2033121"/>
          </a:xfrm>
          <a:custGeom>
            <a:avLst/>
            <a:gdLst/>
            <a:ahLst/>
            <a:cxnLst/>
            <a:rect r="r" b="b" t="t" l="l"/>
            <a:pathLst>
              <a:path h="2033121" w="2729855">
                <a:moveTo>
                  <a:pt x="0" y="0"/>
                </a:moveTo>
                <a:lnTo>
                  <a:pt x="2729854" y="0"/>
                </a:lnTo>
                <a:lnTo>
                  <a:pt x="2729854" y="2033120"/>
                </a:lnTo>
                <a:lnTo>
                  <a:pt x="0" y="203312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19" id="19"/>
          <p:cNvGrpSpPr/>
          <p:nvPr/>
        </p:nvGrpSpPr>
        <p:grpSpPr>
          <a:xfrm rot="0">
            <a:off x="7586568" y="2493187"/>
            <a:ext cx="3086100" cy="3086100"/>
            <a:chOff x="0" y="0"/>
            <a:chExt cx="812800" cy="812800"/>
          </a:xfrm>
        </p:grpSpPr>
        <p:sp>
          <p:nvSpPr>
            <p:cNvPr name="Freeform 20" id="20"/>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sp>
        <p:sp>
          <p:nvSpPr>
            <p:cNvPr name="TextBox 21" id="21"/>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sp>
        <p:nvSpPr>
          <p:cNvPr name="Freeform 22" id="22"/>
          <p:cNvSpPr/>
          <p:nvPr/>
        </p:nvSpPr>
        <p:spPr>
          <a:xfrm flipH="false" flipV="false" rot="0">
            <a:off x="7901956" y="2951207"/>
            <a:ext cx="2484087" cy="2170061"/>
          </a:xfrm>
          <a:custGeom>
            <a:avLst/>
            <a:gdLst/>
            <a:ahLst/>
            <a:cxnLst/>
            <a:rect r="r" b="b" t="t" l="l"/>
            <a:pathLst>
              <a:path h="2170061" w="2484087">
                <a:moveTo>
                  <a:pt x="0" y="0"/>
                </a:moveTo>
                <a:lnTo>
                  <a:pt x="2484088" y="0"/>
                </a:lnTo>
                <a:lnTo>
                  <a:pt x="2484088" y="2170061"/>
                </a:lnTo>
                <a:lnTo>
                  <a:pt x="0" y="2170061"/>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grpSp>
        <p:nvGrpSpPr>
          <p:cNvPr name="Group 23" id="23"/>
          <p:cNvGrpSpPr/>
          <p:nvPr/>
        </p:nvGrpSpPr>
        <p:grpSpPr>
          <a:xfrm rot="0">
            <a:off x="13528964" y="2493187"/>
            <a:ext cx="3086100" cy="3086100"/>
            <a:chOff x="0" y="0"/>
            <a:chExt cx="812800" cy="812800"/>
          </a:xfrm>
        </p:grpSpPr>
        <p:sp>
          <p:nvSpPr>
            <p:cNvPr name="Freeform 24" id="24"/>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sp>
        <p:sp>
          <p:nvSpPr>
            <p:cNvPr name="TextBox 25" id="25"/>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sp>
        <p:nvSpPr>
          <p:cNvPr name="TextBox 26" id="26"/>
          <p:cNvSpPr txBox="true"/>
          <p:nvPr/>
        </p:nvSpPr>
        <p:spPr>
          <a:xfrm rot="0">
            <a:off x="1313539" y="5901016"/>
            <a:ext cx="3998790" cy="3105158"/>
          </a:xfrm>
          <a:prstGeom prst="rect">
            <a:avLst/>
          </a:prstGeom>
        </p:spPr>
        <p:txBody>
          <a:bodyPr anchor="t" rtlCol="false" tIns="0" lIns="0" bIns="0" rIns="0">
            <a:spAutoFit/>
          </a:bodyPr>
          <a:lstStyle/>
          <a:p>
            <a:pPr algn="ctr" marL="0" indent="0" lvl="0">
              <a:lnSpc>
                <a:spcPts val="2726"/>
              </a:lnSpc>
            </a:pPr>
            <a:r>
              <a:rPr lang="en-US" b="true" sz="2647">
                <a:solidFill>
                  <a:srgbClr val="004AAD"/>
                </a:solidFill>
                <a:latin typeface="Arial Nova Condensed Bold"/>
                <a:ea typeface="Arial Nova Condensed Bold"/>
                <a:cs typeface="Arial Nova Condensed Bold"/>
                <a:sym typeface="Arial Nova Condensed Bold"/>
              </a:rPr>
              <a:t>Développer une compréhension globale du suivi juridique et de son rôle dans l'élaboration du droit Identifier les principaux défis et les meilleures pratiques dans la mise en œuvre des programmes de veille et suivi juridique</a:t>
            </a:r>
          </a:p>
        </p:txBody>
      </p:sp>
      <p:sp>
        <p:nvSpPr>
          <p:cNvPr name="TextBox 27" id="27"/>
          <p:cNvSpPr txBox="true"/>
          <p:nvPr/>
        </p:nvSpPr>
        <p:spPr>
          <a:xfrm rot="0">
            <a:off x="7130663" y="5994226"/>
            <a:ext cx="4026675" cy="1420368"/>
          </a:xfrm>
          <a:prstGeom prst="rect">
            <a:avLst/>
          </a:prstGeom>
        </p:spPr>
        <p:txBody>
          <a:bodyPr anchor="t" rtlCol="false" tIns="0" lIns="0" bIns="0" rIns="0">
            <a:spAutoFit/>
          </a:bodyPr>
          <a:lstStyle/>
          <a:p>
            <a:pPr algn="ctr" marL="0" indent="0" lvl="0">
              <a:lnSpc>
                <a:spcPts val="2781"/>
              </a:lnSpc>
            </a:pPr>
            <a:r>
              <a:rPr lang="en-US" b="true" sz="2700">
                <a:solidFill>
                  <a:srgbClr val="004AAD"/>
                </a:solidFill>
                <a:latin typeface="Arial Nova Condensed Bold"/>
                <a:ea typeface="Arial Nova Condensed Bold"/>
                <a:cs typeface="Arial Nova Condensed Bold"/>
                <a:sym typeface="Arial Nova Condensed Bold"/>
              </a:rPr>
              <a:t>Découvrez les différents types de veille et suivi juridique et leurs finalités spécifiques.</a:t>
            </a:r>
          </a:p>
        </p:txBody>
      </p:sp>
      <p:sp>
        <p:nvSpPr>
          <p:cNvPr name="TextBox 28" id="28"/>
          <p:cNvSpPr txBox="true"/>
          <p:nvPr/>
        </p:nvSpPr>
        <p:spPr>
          <a:xfrm rot="0">
            <a:off x="12549367" y="5994226"/>
            <a:ext cx="4837016" cy="1420368"/>
          </a:xfrm>
          <a:prstGeom prst="rect">
            <a:avLst/>
          </a:prstGeom>
        </p:spPr>
        <p:txBody>
          <a:bodyPr anchor="t" rtlCol="false" tIns="0" lIns="0" bIns="0" rIns="0">
            <a:spAutoFit/>
          </a:bodyPr>
          <a:lstStyle/>
          <a:p>
            <a:pPr algn="ctr" marL="0" indent="0" lvl="0">
              <a:lnSpc>
                <a:spcPts val="2781"/>
              </a:lnSpc>
            </a:pPr>
            <a:r>
              <a:rPr lang="en-US" b="true" sz="2700">
                <a:solidFill>
                  <a:srgbClr val="004AAD"/>
                </a:solidFill>
                <a:latin typeface="Arial Nova Condensed Bold"/>
                <a:ea typeface="Arial Nova Condensed Bold"/>
                <a:cs typeface="Arial Nova Condensed Bold"/>
                <a:sym typeface="Arial Nova Condensed Bold"/>
              </a:rPr>
              <a:t>Découvrez comment les solutions basées sur les données peuvent améliorer l’efficacité des programmes juridiques.</a:t>
            </a:r>
          </a:p>
        </p:txBody>
      </p:sp>
      <p:sp>
        <p:nvSpPr>
          <p:cNvPr name="Freeform 29" id="29"/>
          <p:cNvSpPr/>
          <p:nvPr/>
        </p:nvSpPr>
        <p:spPr>
          <a:xfrm flipH="false" flipV="false" rot="0">
            <a:off x="13656456" y="2951207"/>
            <a:ext cx="2831117" cy="2276858"/>
          </a:xfrm>
          <a:custGeom>
            <a:avLst/>
            <a:gdLst/>
            <a:ahLst/>
            <a:cxnLst/>
            <a:rect r="r" b="b" t="t" l="l"/>
            <a:pathLst>
              <a:path h="2276858" w="2831117">
                <a:moveTo>
                  <a:pt x="0" y="0"/>
                </a:moveTo>
                <a:lnTo>
                  <a:pt x="2831117" y="0"/>
                </a:lnTo>
                <a:lnTo>
                  <a:pt x="2831117" y="2276858"/>
                </a:lnTo>
                <a:lnTo>
                  <a:pt x="0" y="2276858"/>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Tree>
  </p:cSld>
  <p:clrMapOvr>
    <a:masterClrMapping/>
  </p:clrMapOvr>
</p:sld>
</file>

<file path=ppt/slides/slide20.xml><?xml version="1.0" encoding="utf-8"?>
<p:sld xmlns:p="http://schemas.openxmlformats.org/presentationml/2006/main" xmlns:a="http://schemas.openxmlformats.org/drawingml/2006/main" xmlns:r="http://schemas.openxmlformats.org/officeDocument/2006/relationships">
  <p:cSld>
    <p:bg>
      <p:bgPr>
        <a:solidFill>
          <a:srgbClr val="FCFCFC"/>
        </a:solidFill>
      </p:bgPr>
    </p:bg>
    <p:spTree>
      <p:nvGrpSpPr>
        <p:cNvPr id="1" name=""/>
        <p:cNvGrpSpPr/>
        <p:nvPr/>
      </p:nvGrpSpPr>
      <p:grpSpPr>
        <a:xfrm>
          <a:off x="0" y="0"/>
          <a:ext cx="0" cy="0"/>
          <a:chOff x="0" y="0"/>
          <a:chExt cx="0" cy="0"/>
        </a:xfrm>
      </p:grpSpPr>
      <p:grpSp>
        <p:nvGrpSpPr>
          <p:cNvPr name="Group 2" id="2"/>
          <p:cNvGrpSpPr/>
          <p:nvPr/>
        </p:nvGrpSpPr>
        <p:grpSpPr>
          <a:xfrm rot="0">
            <a:off x="-339357" y="-316594"/>
            <a:ext cx="18966714" cy="10920189"/>
            <a:chOff x="0" y="0"/>
            <a:chExt cx="4995349" cy="2876099"/>
          </a:xfrm>
        </p:grpSpPr>
        <p:sp>
          <p:nvSpPr>
            <p:cNvPr name="Freeform 3" id="3"/>
            <p:cNvSpPr/>
            <p:nvPr/>
          </p:nvSpPr>
          <p:spPr>
            <a:xfrm flipH="false" flipV="false" rot="0">
              <a:off x="0" y="0"/>
              <a:ext cx="4995349" cy="2876099"/>
            </a:xfrm>
            <a:custGeom>
              <a:avLst/>
              <a:gdLst/>
              <a:ahLst/>
              <a:cxnLst/>
              <a:rect r="r" b="b" t="t" l="l"/>
              <a:pathLst>
                <a:path h="2876099" w="4995349">
                  <a:moveTo>
                    <a:pt x="0" y="0"/>
                  </a:moveTo>
                  <a:lnTo>
                    <a:pt x="4995349" y="0"/>
                  </a:lnTo>
                  <a:lnTo>
                    <a:pt x="4995349" y="2876099"/>
                  </a:lnTo>
                  <a:lnTo>
                    <a:pt x="0" y="2876099"/>
                  </a:lnTo>
                  <a:close/>
                </a:path>
              </a:pathLst>
            </a:custGeom>
            <a:solidFill>
              <a:srgbClr val="000000">
                <a:alpha val="0"/>
              </a:srgbClr>
            </a:solidFill>
            <a:ln w="552450" cap="sq">
              <a:solidFill>
                <a:srgbClr val="F9B57D"/>
              </a:solidFill>
              <a:prstDash val="solid"/>
              <a:miter/>
            </a:ln>
          </p:spPr>
        </p:sp>
        <p:sp>
          <p:nvSpPr>
            <p:cNvPr name="TextBox 4" id="4"/>
            <p:cNvSpPr txBox="true"/>
            <p:nvPr/>
          </p:nvSpPr>
          <p:spPr>
            <a:xfrm>
              <a:off x="0" y="-38100"/>
              <a:ext cx="4995349" cy="2914199"/>
            </a:xfrm>
            <a:prstGeom prst="rect">
              <a:avLst/>
            </a:prstGeom>
          </p:spPr>
          <p:txBody>
            <a:bodyPr anchor="ctr" rtlCol="false" tIns="50800" lIns="50800" bIns="50800" rIns="50800"/>
            <a:lstStyle/>
            <a:p>
              <a:pPr algn="ctr">
                <a:lnSpc>
                  <a:spcPts val="2659"/>
                </a:lnSpc>
                <a:spcBef>
                  <a:spcPct val="0"/>
                </a:spcBef>
              </a:pPr>
            </a:p>
          </p:txBody>
        </p:sp>
      </p:grpSp>
      <p:grpSp>
        <p:nvGrpSpPr>
          <p:cNvPr name="Group 5" id="5"/>
          <p:cNvGrpSpPr/>
          <p:nvPr/>
        </p:nvGrpSpPr>
        <p:grpSpPr>
          <a:xfrm rot="0">
            <a:off x="700388" y="891603"/>
            <a:ext cx="17035448" cy="1992161"/>
            <a:chOff x="0" y="0"/>
            <a:chExt cx="22713931" cy="2656215"/>
          </a:xfrm>
        </p:grpSpPr>
        <p:sp>
          <p:nvSpPr>
            <p:cNvPr name="Freeform 6" id="6"/>
            <p:cNvSpPr/>
            <p:nvPr/>
          </p:nvSpPr>
          <p:spPr>
            <a:xfrm flipH="false" flipV="false" rot="0">
              <a:off x="0" y="0"/>
              <a:ext cx="22713931" cy="2656215"/>
            </a:xfrm>
            <a:custGeom>
              <a:avLst/>
              <a:gdLst/>
              <a:ahLst/>
              <a:cxnLst/>
              <a:rect r="r" b="b" t="t" l="l"/>
              <a:pathLst>
                <a:path h="2656215" w="22713931">
                  <a:moveTo>
                    <a:pt x="0" y="0"/>
                  </a:moveTo>
                  <a:lnTo>
                    <a:pt x="22713931" y="0"/>
                  </a:lnTo>
                  <a:lnTo>
                    <a:pt x="22713931" y="2656215"/>
                  </a:lnTo>
                  <a:lnTo>
                    <a:pt x="0" y="2656215"/>
                  </a:lnTo>
                  <a:close/>
                </a:path>
              </a:pathLst>
            </a:custGeom>
            <a:solidFill>
              <a:srgbClr val="000000">
                <a:alpha val="0"/>
              </a:srgbClr>
            </a:solidFill>
          </p:spPr>
        </p:sp>
        <p:sp>
          <p:nvSpPr>
            <p:cNvPr name="TextBox 7" id="7"/>
            <p:cNvSpPr txBox="true"/>
            <p:nvPr/>
          </p:nvSpPr>
          <p:spPr>
            <a:xfrm>
              <a:off x="0" y="238125"/>
              <a:ext cx="22713931" cy="2418090"/>
            </a:xfrm>
            <a:prstGeom prst="rect">
              <a:avLst/>
            </a:prstGeom>
          </p:spPr>
          <p:txBody>
            <a:bodyPr anchor="t" rtlCol="false" tIns="0" lIns="0" bIns="0" rIns="0"/>
            <a:lstStyle/>
            <a:p>
              <a:pPr algn="l" marL="0" indent="0" lvl="0">
                <a:lnSpc>
                  <a:spcPts val="5879"/>
                </a:lnSpc>
              </a:pPr>
              <a:r>
                <a:rPr lang="en-US" b="true" sz="6999">
                  <a:solidFill>
                    <a:srgbClr val="4E5FA7"/>
                  </a:solidFill>
                  <a:latin typeface="Arial Nova Condensed Bold"/>
                  <a:ea typeface="Arial Nova Condensed Bold"/>
                  <a:cs typeface="Arial Nova Condensed Bold"/>
                  <a:sym typeface="Arial Nova Condensed Bold"/>
                </a:rPr>
                <a:t>Activité 4 : Veille et suivi de la justice informelle</a:t>
              </a:r>
            </a:p>
          </p:txBody>
        </p:sp>
      </p:grpSp>
      <p:grpSp>
        <p:nvGrpSpPr>
          <p:cNvPr name="Group 8" id="8"/>
          <p:cNvGrpSpPr/>
          <p:nvPr/>
        </p:nvGrpSpPr>
        <p:grpSpPr>
          <a:xfrm rot="0">
            <a:off x="583491" y="3703588"/>
            <a:ext cx="13580932" cy="5838283"/>
            <a:chOff x="0" y="0"/>
            <a:chExt cx="18107909" cy="7784378"/>
          </a:xfrm>
        </p:grpSpPr>
        <p:sp>
          <p:nvSpPr>
            <p:cNvPr name="Freeform 9" id="9"/>
            <p:cNvSpPr/>
            <p:nvPr/>
          </p:nvSpPr>
          <p:spPr>
            <a:xfrm flipH="false" flipV="false" rot="0">
              <a:off x="16056" y="15944"/>
              <a:ext cx="18075828" cy="7752482"/>
            </a:xfrm>
            <a:custGeom>
              <a:avLst/>
              <a:gdLst/>
              <a:ahLst/>
              <a:cxnLst/>
              <a:rect r="r" b="b" t="t" l="l"/>
              <a:pathLst>
                <a:path h="7752482" w="18075828">
                  <a:moveTo>
                    <a:pt x="0" y="0"/>
                  </a:moveTo>
                  <a:lnTo>
                    <a:pt x="18075827" y="0"/>
                  </a:lnTo>
                  <a:lnTo>
                    <a:pt x="18075827" y="7752482"/>
                  </a:lnTo>
                  <a:lnTo>
                    <a:pt x="0" y="7752482"/>
                  </a:lnTo>
                  <a:close/>
                </a:path>
              </a:pathLst>
            </a:custGeom>
            <a:solidFill>
              <a:srgbClr val="FFFFFF"/>
            </a:solidFill>
          </p:spPr>
        </p:sp>
        <p:sp>
          <p:nvSpPr>
            <p:cNvPr name="Freeform 10" id="10"/>
            <p:cNvSpPr/>
            <p:nvPr/>
          </p:nvSpPr>
          <p:spPr>
            <a:xfrm flipH="false" flipV="false" rot="0">
              <a:off x="0" y="0"/>
              <a:ext cx="18107944" cy="7784370"/>
            </a:xfrm>
            <a:custGeom>
              <a:avLst/>
              <a:gdLst/>
              <a:ahLst/>
              <a:cxnLst/>
              <a:rect r="r" b="b" t="t" l="l"/>
              <a:pathLst>
                <a:path h="7784370" w="18107944">
                  <a:moveTo>
                    <a:pt x="16056" y="0"/>
                  </a:moveTo>
                  <a:lnTo>
                    <a:pt x="18091883" y="0"/>
                  </a:lnTo>
                  <a:cubicBezTo>
                    <a:pt x="18100766" y="0"/>
                    <a:pt x="18107944" y="7122"/>
                    <a:pt x="18107944" y="15944"/>
                  </a:cubicBezTo>
                  <a:lnTo>
                    <a:pt x="18107944" y="7768426"/>
                  </a:lnTo>
                  <a:cubicBezTo>
                    <a:pt x="18107944" y="7777249"/>
                    <a:pt x="18100766" y="7784370"/>
                    <a:pt x="18091883" y="7784370"/>
                  </a:cubicBezTo>
                  <a:lnTo>
                    <a:pt x="16056" y="7784370"/>
                  </a:lnTo>
                  <a:cubicBezTo>
                    <a:pt x="7172" y="7784370"/>
                    <a:pt x="0" y="7777249"/>
                    <a:pt x="0" y="7768426"/>
                  </a:cubicBezTo>
                  <a:lnTo>
                    <a:pt x="0" y="15944"/>
                  </a:lnTo>
                  <a:cubicBezTo>
                    <a:pt x="0" y="7122"/>
                    <a:pt x="7172" y="0"/>
                    <a:pt x="16056" y="0"/>
                  </a:cubicBezTo>
                  <a:moveTo>
                    <a:pt x="16056" y="31888"/>
                  </a:moveTo>
                  <a:lnTo>
                    <a:pt x="16056" y="15944"/>
                  </a:lnTo>
                  <a:lnTo>
                    <a:pt x="32111" y="15944"/>
                  </a:lnTo>
                  <a:lnTo>
                    <a:pt x="32111" y="7768426"/>
                  </a:lnTo>
                  <a:lnTo>
                    <a:pt x="16056" y="7768426"/>
                  </a:lnTo>
                  <a:lnTo>
                    <a:pt x="16056" y="7752482"/>
                  </a:lnTo>
                  <a:lnTo>
                    <a:pt x="18091883" y="7752482"/>
                  </a:lnTo>
                  <a:lnTo>
                    <a:pt x="18091883" y="7768426"/>
                  </a:lnTo>
                  <a:lnTo>
                    <a:pt x="18075827" y="7768426"/>
                  </a:lnTo>
                  <a:lnTo>
                    <a:pt x="18075827" y="15944"/>
                  </a:lnTo>
                  <a:lnTo>
                    <a:pt x="18091883" y="15944"/>
                  </a:lnTo>
                  <a:lnTo>
                    <a:pt x="18091883" y="31888"/>
                  </a:lnTo>
                  <a:lnTo>
                    <a:pt x="16056" y="31888"/>
                  </a:lnTo>
                  <a:close/>
                </a:path>
              </a:pathLst>
            </a:custGeom>
            <a:solidFill>
              <a:srgbClr val="FFFFFF"/>
            </a:solidFill>
          </p:spPr>
        </p:sp>
        <p:sp>
          <p:nvSpPr>
            <p:cNvPr name="TextBox 11" id="11"/>
            <p:cNvSpPr txBox="true"/>
            <p:nvPr/>
          </p:nvSpPr>
          <p:spPr>
            <a:xfrm>
              <a:off x="0" y="-47625"/>
              <a:ext cx="18107909" cy="7832003"/>
            </a:xfrm>
            <a:prstGeom prst="rect">
              <a:avLst/>
            </a:prstGeom>
          </p:spPr>
          <p:txBody>
            <a:bodyPr anchor="t" rtlCol="false" tIns="50800" lIns="50800" bIns="50800" rIns="50800"/>
            <a:lstStyle/>
            <a:p>
              <a:pPr algn="l" marL="0" indent="0" lvl="0">
                <a:lnSpc>
                  <a:spcPts val="3587"/>
                </a:lnSpc>
              </a:pPr>
              <a:r>
                <a:rPr lang="en-US" b="true" sz="2599">
                  <a:solidFill>
                    <a:srgbClr val="F9B428"/>
                  </a:solidFill>
                  <a:latin typeface="Arial Nova Condensed Bold"/>
                  <a:ea typeface="Arial Nova Condensed Bold"/>
                  <a:cs typeface="Arial Nova Condensed Bold"/>
                  <a:sym typeface="Arial Nova Condensed Bold"/>
                </a:rPr>
                <a:t>Activité : Qui fait quoi où ?                                                      </a:t>
              </a:r>
            </a:p>
            <a:p>
              <a:pPr algn="l" marL="0" indent="0" lvl="0">
                <a:lnSpc>
                  <a:spcPts val="3449"/>
                </a:lnSpc>
              </a:pPr>
            </a:p>
            <a:p>
              <a:pPr algn="l" marL="0" indent="0" lvl="0">
                <a:lnSpc>
                  <a:spcPts val="3449"/>
                </a:lnSpc>
              </a:pPr>
              <a:r>
                <a:rPr lang="en-US" b="true" sz="2499">
                  <a:solidFill>
                    <a:srgbClr val="000000"/>
                  </a:solidFill>
                  <a:latin typeface="Arial Nova Condensed Bold"/>
                  <a:ea typeface="Arial Nova Condensed Bold"/>
                  <a:cs typeface="Arial Nova Condensed Bold"/>
                  <a:sym typeface="Arial Nova Condensed Bold"/>
                </a:rPr>
                <a:t>Durée</a:t>
              </a:r>
              <a:r>
                <a:rPr lang="en-US" sz="2499">
                  <a:solidFill>
                    <a:srgbClr val="000000"/>
                  </a:solidFill>
                  <a:latin typeface="Arial Nova Condensed"/>
                  <a:ea typeface="Arial Nova Condensed"/>
                  <a:cs typeface="Arial Nova Condensed"/>
                  <a:sym typeface="Arial Nova Condensed"/>
                </a:rPr>
                <a:t> : 15 min </a:t>
              </a:r>
            </a:p>
            <a:p>
              <a:pPr algn="l" marL="0" indent="0" lvl="0">
                <a:lnSpc>
                  <a:spcPts val="3449"/>
                </a:lnSpc>
              </a:pPr>
              <a:r>
                <a:rPr lang="en-US" b="true" sz="2499">
                  <a:solidFill>
                    <a:srgbClr val="000000"/>
                  </a:solidFill>
                  <a:latin typeface="Arial Nova Condensed Bold"/>
                  <a:ea typeface="Arial Nova Condensed Bold"/>
                  <a:cs typeface="Arial Nova Condensed Bold"/>
                  <a:sym typeface="Arial Nova Condensed Bold"/>
                </a:rPr>
                <a:t>Objectif</a:t>
              </a:r>
              <a:r>
                <a:rPr lang="en-US" sz="2499">
                  <a:solidFill>
                    <a:srgbClr val="000000"/>
                  </a:solidFill>
                  <a:latin typeface="Arial Nova Condensed"/>
                  <a:ea typeface="Arial Nova Condensed"/>
                  <a:cs typeface="Arial Nova Condensed"/>
                  <a:sym typeface="Arial Nova Condensed"/>
                </a:rPr>
                <a:t> : Explorer les rôles au sein des systèmes de justice informels et la manière dont les parajuristes peuvent surveiller la pratique juridique. </a:t>
              </a:r>
            </a:p>
            <a:p>
              <a:pPr algn="l" marL="0" indent="0" lvl="0">
                <a:lnSpc>
                  <a:spcPts val="3449"/>
                </a:lnSpc>
              </a:pPr>
            </a:p>
            <a:p>
              <a:pPr algn="l" marL="0" indent="0" lvl="0">
                <a:lnSpc>
                  <a:spcPts val="3449"/>
                </a:lnSpc>
              </a:pPr>
              <a:r>
                <a:rPr lang="en-US" sz="2499">
                  <a:solidFill>
                    <a:srgbClr val="000000"/>
                  </a:solidFill>
                  <a:latin typeface="Arial Nova Condensed"/>
                  <a:ea typeface="Arial Nova Condensed"/>
                  <a:cs typeface="Arial Nova Condensed"/>
                  <a:sym typeface="Arial Nova Condensed"/>
                </a:rPr>
                <a:t>Présentez brièvement les systèmes de justice informelle en fournissant 2 exemples (dans le document)</a:t>
              </a:r>
            </a:p>
            <a:p>
              <a:pPr algn="l" marL="0" indent="0" lvl="0">
                <a:lnSpc>
                  <a:spcPts val="3449"/>
                </a:lnSpc>
              </a:pPr>
            </a:p>
            <a:p>
              <a:pPr algn="l" marL="0" indent="0" lvl="0">
                <a:lnSpc>
                  <a:spcPts val="3449"/>
                </a:lnSpc>
              </a:pPr>
              <a:r>
                <a:rPr lang="en-US" sz="2499">
                  <a:solidFill>
                    <a:srgbClr val="000000"/>
                  </a:solidFill>
                  <a:latin typeface="Arial Nova Condensed"/>
                  <a:ea typeface="Arial Nova Condensed"/>
                  <a:cs typeface="Arial Nova Condensed"/>
                  <a:sym typeface="Arial Nova Condensed"/>
                </a:rPr>
                <a:t>Exercice de cartographie (5 min) : Par deux ou en petits groupes, les participants se demandent :</a:t>
              </a:r>
            </a:p>
            <a:p>
              <a:pPr algn="l" marL="0" indent="0" lvl="0">
                <a:lnSpc>
                  <a:spcPts val="3449"/>
                </a:lnSpc>
              </a:pPr>
              <a:r>
                <a:rPr lang="en-US" sz="2499">
                  <a:solidFill>
                    <a:srgbClr val="000000"/>
                  </a:solidFill>
                  <a:latin typeface="Arial Nova Condensed"/>
                  <a:ea typeface="Arial Nova Condensed"/>
                  <a:cs typeface="Arial Nova Condensed"/>
                  <a:sym typeface="Arial Nova Condensed"/>
                </a:rPr>
                <a:t>Qui est impliqué dans le système ? Quels rôles jouent-ils ?Où cela se passe-t-il ?</a:t>
              </a:r>
            </a:p>
            <a:p>
              <a:pPr algn="l" marL="0" indent="0" lvl="0">
                <a:lnSpc>
                  <a:spcPts val="3449"/>
                </a:lnSpc>
              </a:pPr>
            </a:p>
            <a:p>
              <a:pPr algn="l" marL="0" indent="0" lvl="0">
                <a:lnSpc>
                  <a:spcPts val="3449"/>
                </a:lnSpc>
              </a:pPr>
              <a:r>
                <a:rPr lang="en-US" sz="2499">
                  <a:solidFill>
                    <a:srgbClr val="000000"/>
                  </a:solidFill>
                  <a:latin typeface="Arial Nova Condensed"/>
                  <a:ea typeface="Arial Nova Condensed"/>
                  <a:cs typeface="Arial Nova Condensed"/>
                  <a:sym typeface="Arial Nova Condensed"/>
                </a:rPr>
                <a:t>Discussion: Quelles questions les parajuristes pourraient-ils poser pour surveiller les pratiques juridiques dans ce système ? (ex. : « Comment les décisions sont-elles prises ? » « Qui garantit l’équité ? »)</a:t>
              </a:r>
            </a:p>
          </p:txBody>
        </p:sp>
      </p:grpSp>
      <p:sp>
        <p:nvSpPr>
          <p:cNvPr name="Freeform 12" id="12"/>
          <p:cNvSpPr/>
          <p:nvPr/>
        </p:nvSpPr>
        <p:spPr>
          <a:xfrm flipH="false" flipV="false" rot="0">
            <a:off x="11235308" y="2541646"/>
            <a:ext cx="6155985" cy="2323884"/>
          </a:xfrm>
          <a:custGeom>
            <a:avLst/>
            <a:gdLst/>
            <a:ahLst/>
            <a:cxnLst/>
            <a:rect r="r" b="b" t="t" l="l"/>
            <a:pathLst>
              <a:path h="2323884" w="6155985">
                <a:moveTo>
                  <a:pt x="0" y="0"/>
                </a:moveTo>
                <a:lnTo>
                  <a:pt x="6155984" y="0"/>
                </a:lnTo>
                <a:lnTo>
                  <a:pt x="6155984" y="2323884"/>
                </a:lnTo>
                <a:lnTo>
                  <a:pt x="0" y="2323884"/>
                </a:lnTo>
                <a:lnTo>
                  <a:pt x="0" y="0"/>
                </a:lnTo>
                <a:close/>
              </a:path>
            </a:pathLst>
          </a:custGeom>
          <a:blipFill>
            <a:blip r:embed="rId3"/>
            <a:stretch>
              <a:fillRect l="0" t="0" r="0" b="0"/>
            </a:stretch>
          </a:blipFill>
        </p:spPr>
      </p:sp>
    </p:spTree>
  </p:cSld>
  <p:clrMapOvr>
    <a:masterClrMapping/>
  </p:clrMapOvr>
</p:sld>
</file>

<file path=ppt/slides/slide21.xml><?xml version="1.0" encoding="utf-8"?>
<p:sld xmlns:p="http://schemas.openxmlformats.org/presentationml/2006/main" xmlns:a="http://schemas.openxmlformats.org/drawingml/2006/main">
  <p:cSld>
    <p:bg>
      <p:bgPr>
        <a:solidFill>
          <a:srgbClr val="FCFCFC"/>
        </a:solidFill>
      </p:bgPr>
    </p:bg>
    <p:spTree>
      <p:nvGrpSpPr>
        <p:cNvPr id="1" name=""/>
        <p:cNvGrpSpPr/>
        <p:nvPr/>
      </p:nvGrpSpPr>
      <p:grpSpPr>
        <a:xfrm>
          <a:off x="0" y="0"/>
          <a:ext cx="0" cy="0"/>
          <a:chOff x="0" y="0"/>
          <a:chExt cx="0" cy="0"/>
        </a:xfrm>
      </p:grpSpPr>
      <p:grpSp>
        <p:nvGrpSpPr>
          <p:cNvPr name="Group 2" id="2"/>
          <p:cNvGrpSpPr/>
          <p:nvPr/>
        </p:nvGrpSpPr>
        <p:grpSpPr>
          <a:xfrm rot="0">
            <a:off x="-339357" y="-316594"/>
            <a:ext cx="18966714" cy="10920189"/>
            <a:chOff x="0" y="0"/>
            <a:chExt cx="4995349" cy="2876099"/>
          </a:xfrm>
        </p:grpSpPr>
        <p:sp>
          <p:nvSpPr>
            <p:cNvPr name="Freeform 3" id="3"/>
            <p:cNvSpPr/>
            <p:nvPr/>
          </p:nvSpPr>
          <p:spPr>
            <a:xfrm flipH="false" flipV="false" rot="0">
              <a:off x="0" y="0"/>
              <a:ext cx="4995349" cy="2876099"/>
            </a:xfrm>
            <a:custGeom>
              <a:avLst/>
              <a:gdLst/>
              <a:ahLst/>
              <a:cxnLst/>
              <a:rect r="r" b="b" t="t" l="l"/>
              <a:pathLst>
                <a:path h="2876099" w="4995349">
                  <a:moveTo>
                    <a:pt x="0" y="0"/>
                  </a:moveTo>
                  <a:lnTo>
                    <a:pt x="4995349" y="0"/>
                  </a:lnTo>
                  <a:lnTo>
                    <a:pt x="4995349" y="2876099"/>
                  </a:lnTo>
                  <a:lnTo>
                    <a:pt x="0" y="2876099"/>
                  </a:lnTo>
                  <a:close/>
                </a:path>
              </a:pathLst>
            </a:custGeom>
            <a:solidFill>
              <a:srgbClr val="000000">
                <a:alpha val="0"/>
              </a:srgbClr>
            </a:solidFill>
            <a:ln w="552450" cap="sq">
              <a:solidFill>
                <a:srgbClr val="F9B57D"/>
              </a:solidFill>
              <a:prstDash val="solid"/>
              <a:miter/>
            </a:ln>
          </p:spPr>
        </p:sp>
        <p:sp>
          <p:nvSpPr>
            <p:cNvPr name="TextBox 4" id="4"/>
            <p:cNvSpPr txBox="true"/>
            <p:nvPr/>
          </p:nvSpPr>
          <p:spPr>
            <a:xfrm>
              <a:off x="0" y="-38100"/>
              <a:ext cx="4995349" cy="2914199"/>
            </a:xfrm>
            <a:prstGeom prst="rect">
              <a:avLst/>
            </a:prstGeom>
          </p:spPr>
          <p:txBody>
            <a:bodyPr anchor="ctr" rtlCol="false" tIns="50800" lIns="50800" bIns="50800" rIns="50800"/>
            <a:lstStyle/>
            <a:p>
              <a:pPr algn="ctr">
                <a:lnSpc>
                  <a:spcPts val="2659"/>
                </a:lnSpc>
                <a:spcBef>
                  <a:spcPct val="0"/>
                </a:spcBef>
              </a:pPr>
            </a:p>
          </p:txBody>
        </p:sp>
      </p:grpSp>
      <p:grpSp>
        <p:nvGrpSpPr>
          <p:cNvPr name="Group 5" id="5"/>
          <p:cNvGrpSpPr/>
          <p:nvPr/>
        </p:nvGrpSpPr>
        <p:grpSpPr>
          <a:xfrm rot="0">
            <a:off x="1028700" y="758379"/>
            <a:ext cx="14134325" cy="1253017"/>
            <a:chOff x="0" y="0"/>
            <a:chExt cx="18845766" cy="1670690"/>
          </a:xfrm>
        </p:grpSpPr>
        <p:sp>
          <p:nvSpPr>
            <p:cNvPr name="Freeform 6" id="6"/>
            <p:cNvSpPr/>
            <p:nvPr/>
          </p:nvSpPr>
          <p:spPr>
            <a:xfrm flipH="false" flipV="false" rot="0">
              <a:off x="0" y="0"/>
              <a:ext cx="18845766" cy="1670690"/>
            </a:xfrm>
            <a:custGeom>
              <a:avLst/>
              <a:gdLst/>
              <a:ahLst/>
              <a:cxnLst/>
              <a:rect r="r" b="b" t="t" l="l"/>
              <a:pathLst>
                <a:path h="1670690" w="18845766">
                  <a:moveTo>
                    <a:pt x="0" y="0"/>
                  </a:moveTo>
                  <a:lnTo>
                    <a:pt x="18845766" y="0"/>
                  </a:lnTo>
                  <a:lnTo>
                    <a:pt x="18845766" y="1670690"/>
                  </a:lnTo>
                  <a:lnTo>
                    <a:pt x="0" y="1670690"/>
                  </a:lnTo>
                  <a:close/>
                </a:path>
              </a:pathLst>
            </a:custGeom>
            <a:solidFill>
              <a:srgbClr val="000000">
                <a:alpha val="0"/>
              </a:srgbClr>
            </a:solidFill>
          </p:spPr>
        </p:sp>
        <p:sp>
          <p:nvSpPr>
            <p:cNvPr name="TextBox 7" id="7"/>
            <p:cNvSpPr txBox="true"/>
            <p:nvPr/>
          </p:nvSpPr>
          <p:spPr>
            <a:xfrm>
              <a:off x="0" y="-352425"/>
              <a:ext cx="18845766" cy="2023115"/>
            </a:xfrm>
            <a:prstGeom prst="rect">
              <a:avLst/>
            </a:prstGeom>
          </p:spPr>
          <p:txBody>
            <a:bodyPr anchor="t" rtlCol="false" tIns="0" lIns="0" bIns="0" rIns="0"/>
            <a:lstStyle/>
            <a:p>
              <a:pPr algn="l" marL="0" indent="0" lvl="0">
                <a:lnSpc>
                  <a:spcPts val="12000"/>
                </a:lnSpc>
              </a:pPr>
              <a:r>
                <a:rPr lang="en-US" b="true" sz="6999">
                  <a:solidFill>
                    <a:srgbClr val="4E5FA7"/>
                  </a:solidFill>
                  <a:latin typeface="Arial Nova Condensed Bold"/>
                  <a:ea typeface="Arial Nova Condensed Bold"/>
                  <a:cs typeface="Arial Nova Condensed Bold"/>
                  <a:sym typeface="Arial Nova Condensed Bold"/>
                </a:rPr>
                <a:t>V</a:t>
              </a:r>
              <a:r>
                <a:rPr lang="en-US" b="true" sz="6999">
                  <a:solidFill>
                    <a:srgbClr val="4E5FA7"/>
                  </a:solidFill>
                  <a:latin typeface="Arial Nova Condensed Bold"/>
                  <a:ea typeface="Arial Nova Condensed Bold"/>
                  <a:cs typeface="Arial Nova Condensed Bold"/>
                  <a:sym typeface="Arial Nova Condensed Bold"/>
                </a:rPr>
                <a:t>eille et suivi des lieux de détention</a:t>
              </a:r>
            </a:p>
          </p:txBody>
        </p:sp>
      </p:grpSp>
      <p:grpSp>
        <p:nvGrpSpPr>
          <p:cNvPr name="Group 8" id="8"/>
          <p:cNvGrpSpPr/>
          <p:nvPr/>
        </p:nvGrpSpPr>
        <p:grpSpPr>
          <a:xfrm rot="0">
            <a:off x="1028700" y="2450540"/>
            <a:ext cx="16392466" cy="7265257"/>
            <a:chOff x="0" y="0"/>
            <a:chExt cx="21856622" cy="9687010"/>
          </a:xfrm>
        </p:grpSpPr>
        <p:sp>
          <p:nvSpPr>
            <p:cNvPr name="Freeform 9" id="9"/>
            <p:cNvSpPr/>
            <p:nvPr/>
          </p:nvSpPr>
          <p:spPr>
            <a:xfrm flipH="false" flipV="false" rot="0">
              <a:off x="0" y="0"/>
              <a:ext cx="21856622" cy="9687010"/>
            </a:xfrm>
            <a:custGeom>
              <a:avLst/>
              <a:gdLst/>
              <a:ahLst/>
              <a:cxnLst/>
              <a:rect r="r" b="b" t="t" l="l"/>
              <a:pathLst>
                <a:path h="9687010" w="21856622">
                  <a:moveTo>
                    <a:pt x="0" y="0"/>
                  </a:moveTo>
                  <a:lnTo>
                    <a:pt x="21856622" y="0"/>
                  </a:lnTo>
                  <a:lnTo>
                    <a:pt x="21856622" y="9687010"/>
                  </a:lnTo>
                  <a:lnTo>
                    <a:pt x="0" y="9687010"/>
                  </a:lnTo>
                  <a:close/>
                </a:path>
              </a:pathLst>
            </a:custGeom>
            <a:solidFill>
              <a:srgbClr val="000000">
                <a:alpha val="0"/>
              </a:srgbClr>
            </a:solidFill>
          </p:spPr>
        </p:sp>
        <p:sp>
          <p:nvSpPr>
            <p:cNvPr name="TextBox 10" id="10"/>
            <p:cNvSpPr txBox="true"/>
            <p:nvPr/>
          </p:nvSpPr>
          <p:spPr>
            <a:xfrm>
              <a:off x="0" y="-38100"/>
              <a:ext cx="21856622" cy="9725110"/>
            </a:xfrm>
            <a:prstGeom prst="rect">
              <a:avLst/>
            </a:prstGeom>
          </p:spPr>
          <p:txBody>
            <a:bodyPr anchor="t" rtlCol="false" tIns="0" lIns="0" bIns="0" rIns="0"/>
            <a:lstStyle/>
            <a:p>
              <a:pPr algn="just" marL="0" indent="0" lvl="0">
                <a:lnSpc>
                  <a:spcPts val="3399"/>
                </a:lnSpc>
              </a:pPr>
              <a:r>
                <a:rPr lang="en-US" b="true" sz="2463">
                  <a:solidFill>
                    <a:srgbClr val="000000"/>
                  </a:solidFill>
                  <a:latin typeface="Arial Nova Condensed Bold"/>
                  <a:ea typeface="Arial Nova Condensed Bold"/>
                  <a:cs typeface="Arial Nova Condensed Bold"/>
                  <a:sym typeface="Arial Nova Condensed Bold"/>
                </a:rPr>
                <a:t>Définitions clés : </a:t>
              </a:r>
            </a:p>
            <a:p>
              <a:pPr algn="just" marL="0" indent="0" lvl="0">
                <a:lnSpc>
                  <a:spcPts val="3399"/>
                </a:lnSpc>
              </a:pPr>
            </a:p>
            <a:p>
              <a:pPr algn="just" marL="0" indent="0" lvl="0">
                <a:lnSpc>
                  <a:spcPts val="3399"/>
                </a:lnSpc>
              </a:pPr>
              <a:r>
                <a:rPr lang="en-US" b="true" sz="2463">
                  <a:solidFill>
                    <a:srgbClr val="F9B428"/>
                  </a:solidFill>
                  <a:latin typeface="Arial Nova Condensed Bold"/>
                  <a:ea typeface="Arial Nova Condensed Bold"/>
                  <a:cs typeface="Arial Nova Condensed Bold"/>
                  <a:sym typeface="Arial Nova Condensed Bold"/>
                </a:rPr>
                <a:t>Privation de liberté </a:t>
              </a:r>
              <a:r>
                <a:rPr lang="en-US" b="true" sz="2463">
                  <a:solidFill>
                    <a:srgbClr val="000000"/>
                  </a:solidFill>
                  <a:latin typeface="Arial Nova Condensed Bold"/>
                  <a:ea typeface="Arial Nova Condensed Bold"/>
                  <a:cs typeface="Arial Nova Condensed Bold"/>
                  <a:sym typeface="Arial Nova Condensed Bold"/>
                </a:rPr>
                <a:t>:</a:t>
              </a:r>
              <a:r>
                <a:rPr lang="en-US" sz="2463">
                  <a:solidFill>
                    <a:srgbClr val="000000"/>
                  </a:solidFill>
                  <a:latin typeface="Arial Nova Condensed"/>
                  <a:ea typeface="Arial Nova Condensed"/>
                  <a:cs typeface="Arial Nova Condensed"/>
                  <a:sym typeface="Arial Nova Condensed"/>
                </a:rPr>
                <a:t> Les personnes peuvent être privées de leur liberté par une mesure judiciaire, administrative ou médicale. </a:t>
              </a:r>
            </a:p>
            <a:p>
              <a:pPr algn="just" marL="0" indent="0" lvl="0">
                <a:lnSpc>
                  <a:spcPts val="3399"/>
                </a:lnSpc>
              </a:pPr>
              <a:r>
                <a:rPr lang="en-US" b="true" sz="2463">
                  <a:solidFill>
                    <a:srgbClr val="F9B428"/>
                  </a:solidFill>
                  <a:latin typeface="Arial Nova Condensed Bold"/>
                  <a:ea typeface="Arial Nova Condensed Bold"/>
                  <a:cs typeface="Arial Nova Condensed Bold"/>
                  <a:sym typeface="Arial Nova Condensed Bold"/>
                </a:rPr>
                <a:t>Conditions de détention</a:t>
              </a:r>
              <a:r>
                <a:rPr lang="en-US" b="true" sz="2463">
                  <a:solidFill>
                    <a:srgbClr val="000000"/>
                  </a:solidFill>
                  <a:latin typeface="Arial Nova Condensed Bold"/>
                  <a:ea typeface="Arial Nova Condensed Bold"/>
                  <a:cs typeface="Arial Nova Condensed Bold"/>
                  <a:sym typeface="Arial Nova Condensed Bold"/>
                </a:rPr>
                <a:t> : </a:t>
              </a:r>
              <a:r>
                <a:rPr lang="en-US" sz="2463">
                  <a:solidFill>
                    <a:srgbClr val="000000"/>
                  </a:solidFill>
                  <a:latin typeface="Arial Nova Condensed"/>
                  <a:ea typeface="Arial Nova Condensed"/>
                  <a:cs typeface="Arial Nova Condensed"/>
                  <a:sym typeface="Arial Nova Condensed"/>
                </a:rPr>
                <a:t>Elles couvrent tous les aspects de la vie des personnes privées de liberté. Ces aspects sont interdépendants et doivent être examinés les uns par rapport aux autres. </a:t>
              </a:r>
            </a:p>
            <a:p>
              <a:pPr algn="just" marL="531924" indent="-265962" lvl="1">
                <a:lnSpc>
                  <a:spcPts val="3399"/>
                </a:lnSpc>
                <a:buFont typeface="Arial"/>
                <a:buChar char="•"/>
              </a:pPr>
              <a:r>
                <a:rPr lang="en-US" sz="2463">
                  <a:solidFill>
                    <a:srgbClr val="000000"/>
                  </a:solidFill>
                  <a:latin typeface="Arial Nova Condensed"/>
                  <a:ea typeface="Arial Nova Condensed"/>
                  <a:cs typeface="Arial Nova Condensed"/>
                  <a:sym typeface="Arial Nova Condensed"/>
                </a:rPr>
                <a:t>Mesures légales et administratives établies et appliquées en vue de protéger la personne en garantissant son droit à la vie et à l'intégrité physique et psychique. </a:t>
              </a:r>
            </a:p>
            <a:p>
              <a:pPr algn="just" marL="531924" indent="-265962" lvl="1">
                <a:lnSpc>
                  <a:spcPts val="3399"/>
                </a:lnSpc>
                <a:buFont typeface="Arial"/>
                <a:buChar char="•"/>
              </a:pPr>
              <a:r>
                <a:rPr lang="en-US" sz="2463">
                  <a:solidFill>
                    <a:srgbClr val="000000"/>
                  </a:solidFill>
                  <a:latin typeface="Arial Nova Condensed"/>
                  <a:ea typeface="Arial Nova Condensed"/>
                  <a:cs typeface="Arial Nova Condensed"/>
                  <a:sym typeface="Arial Nova Condensed"/>
                </a:rPr>
                <a:t>Mesures de recours juridiques et administratives sont disponibles pour que les personnes puissent se faire entendre et jouer un rôle dans la décision de leur propre sort. </a:t>
              </a:r>
            </a:p>
            <a:p>
              <a:pPr algn="just" marL="531924" indent="-265962" lvl="1">
                <a:lnSpc>
                  <a:spcPts val="3399"/>
                </a:lnSpc>
                <a:buFont typeface="Arial"/>
                <a:buChar char="•"/>
              </a:pPr>
              <a:r>
                <a:rPr lang="en-US" sz="2463">
                  <a:solidFill>
                    <a:srgbClr val="000000"/>
                  </a:solidFill>
                  <a:latin typeface="Arial Nova Condensed"/>
                  <a:ea typeface="Arial Nova Condensed"/>
                  <a:cs typeface="Arial Nova Condensed"/>
                  <a:sym typeface="Arial Nova Condensed"/>
                </a:rPr>
                <a:t>Conditions de vie pendant la détention doivent être humaines et conformes aux normes internationales </a:t>
              </a:r>
            </a:p>
            <a:p>
              <a:pPr algn="just" marL="531924" indent="-265962" lvl="1">
                <a:lnSpc>
                  <a:spcPts val="3399"/>
                </a:lnSpc>
                <a:buFont typeface="Arial"/>
                <a:buChar char="•"/>
              </a:pPr>
              <a:r>
                <a:rPr lang="en-US" sz="2463">
                  <a:solidFill>
                    <a:srgbClr val="000000"/>
                  </a:solidFill>
                  <a:latin typeface="Arial Nova Condensed"/>
                  <a:ea typeface="Arial Nova Condensed"/>
                  <a:cs typeface="Arial Nova Condensed"/>
                  <a:sym typeface="Arial Nova Condensed"/>
                </a:rPr>
                <a:t>Régime de détention (activités, contacts avec le monde extérieur). </a:t>
              </a:r>
            </a:p>
            <a:p>
              <a:pPr algn="just" marL="531924" indent="-265962" lvl="1">
                <a:lnSpc>
                  <a:spcPts val="3399"/>
                </a:lnSpc>
                <a:buFont typeface="Arial"/>
                <a:buChar char="•"/>
              </a:pPr>
              <a:r>
                <a:rPr lang="en-US" sz="2463">
                  <a:solidFill>
                    <a:srgbClr val="000000"/>
                  </a:solidFill>
                  <a:latin typeface="Arial Nova Condensed"/>
                  <a:ea typeface="Arial Nova Condensed"/>
                  <a:cs typeface="Arial Nova Condensed"/>
                  <a:sym typeface="Arial Nova Condensed"/>
                </a:rPr>
                <a:t>Accès aux soins médicaux. </a:t>
              </a:r>
            </a:p>
            <a:p>
              <a:pPr algn="just" marL="531924" indent="-265962" lvl="1">
                <a:lnSpc>
                  <a:spcPts val="3399"/>
                </a:lnSpc>
                <a:buFont typeface="Arial"/>
                <a:buChar char="•"/>
              </a:pPr>
              <a:r>
                <a:rPr lang="en-US" sz="2463">
                  <a:solidFill>
                    <a:srgbClr val="000000"/>
                  </a:solidFill>
                  <a:latin typeface="Arial Nova Condensed"/>
                  <a:ea typeface="Arial Nova Condensed"/>
                  <a:cs typeface="Arial Nova Condensed"/>
                  <a:sym typeface="Arial Nova Condensed"/>
                </a:rPr>
                <a:t>Organisation et prise en charge des personnes privées de liberté par les autorités détentrices et les agents publics chargés de ces fonctions </a:t>
              </a:r>
            </a:p>
            <a:p>
              <a:pPr algn="just" marL="0" indent="0" lvl="0">
                <a:lnSpc>
                  <a:spcPts val="3399"/>
                </a:lnSpc>
              </a:pPr>
              <a:r>
                <a:rPr lang="en-US" b="true" sz="2463">
                  <a:solidFill>
                    <a:srgbClr val="F9B428"/>
                  </a:solidFill>
                  <a:latin typeface="Arial Nova Condensed Bold"/>
                  <a:ea typeface="Arial Nova Condensed Bold"/>
                  <a:cs typeface="Arial Nova Condensed Bold"/>
                  <a:sym typeface="Arial Nova Condensed Bold"/>
                </a:rPr>
                <a:t>Suivi de la détention</a:t>
              </a:r>
              <a:r>
                <a:rPr lang="en-US" b="true" sz="2463">
                  <a:solidFill>
                    <a:srgbClr val="000000"/>
                  </a:solidFill>
                  <a:latin typeface="Arial Nova Condensed Bold"/>
                  <a:ea typeface="Arial Nova Condensed Bold"/>
                  <a:cs typeface="Arial Nova Condensed Bold"/>
                  <a:sym typeface="Arial Nova Condensed Bold"/>
                </a:rPr>
                <a:t> </a:t>
              </a:r>
              <a:r>
                <a:rPr lang="en-US" sz="2463">
                  <a:solidFill>
                    <a:srgbClr val="000000"/>
                  </a:solidFill>
                  <a:latin typeface="Arial Nova Condensed"/>
                  <a:ea typeface="Arial Nova Condensed"/>
                  <a:cs typeface="Arial Nova Condensed"/>
                  <a:sym typeface="Arial Nova Condensed"/>
                </a:rPr>
                <a:t>: Le suivi consiste à examiner régulièrement tous les aspects de la détention pour toutes ou certaines catégories de personnes privées de liberté dans un ou plusieurs lieux de détention. </a:t>
              </a:r>
            </a:p>
          </p:txBody>
        </p:sp>
      </p:grpSp>
      <p:grpSp>
        <p:nvGrpSpPr>
          <p:cNvPr name="Group 11" id="11"/>
          <p:cNvGrpSpPr/>
          <p:nvPr/>
        </p:nvGrpSpPr>
        <p:grpSpPr>
          <a:xfrm rot="0">
            <a:off x="15537401" y="-1303500"/>
            <a:ext cx="3767531" cy="4123759"/>
            <a:chOff x="0" y="0"/>
            <a:chExt cx="5023375" cy="5498345"/>
          </a:xfrm>
        </p:grpSpPr>
        <p:grpSp>
          <p:nvGrpSpPr>
            <p:cNvPr name="Group 12" id="12"/>
            <p:cNvGrpSpPr/>
            <p:nvPr/>
          </p:nvGrpSpPr>
          <p:grpSpPr>
            <a:xfrm rot="-104776">
              <a:off x="297380" y="1759711"/>
              <a:ext cx="4032000" cy="3678054"/>
              <a:chOff x="0" y="0"/>
              <a:chExt cx="893117" cy="814716"/>
            </a:xfrm>
          </p:grpSpPr>
          <p:sp>
            <p:nvSpPr>
              <p:cNvPr name="Freeform 13" id="13"/>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49C4E"/>
              </a:solidFill>
            </p:spPr>
          </p:sp>
          <p:sp>
            <p:nvSpPr>
              <p:cNvPr name="TextBox 14" id="14"/>
              <p:cNvSpPr txBox="true"/>
              <p:nvPr/>
            </p:nvSpPr>
            <p:spPr>
              <a:xfrm>
                <a:off x="139550" y="349686"/>
                <a:ext cx="614018" cy="406836"/>
              </a:xfrm>
              <a:prstGeom prst="rect">
                <a:avLst/>
              </a:prstGeom>
            </p:spPr>
            <p:txBody>
              <a:bodyPr anchor="ctr" rtlCol="false" tIns="50800" lIns="50800" bIns="50800" rIns="50800"/>
              <a:lstStyle/>
              <a:p>
                <a:pPr algn="ctr">
                  <a:lnSpc>
                    <a:spcPts val="2029"/>
                  </a:lnSpc>
                </a:pPr>
              </a:p>
            </p:txBody>
          </p:sp>
        </p:grpSp>
        <p:grpSp>
          <p:nvGrpSpPr>
            <p:cNvPr name="Group 15" id="15"/>
            <p:cNvGrpSpPr/>
            <p:nvPr/>
          </p:nvGrpSpPr>
          <p:grpSpPr>
            <a:xfrm rot="-162844">
              <a:off x="84820" y="93399"/>
              <a:ext cx="4032000" cy="3678054"/>
              <a:chOff x="0" y="0"/>
              <a:chExt cx="893117" cy="814716"/>
            </a:xfrm>
          </p:grpSpPr>
          <p:sp>
            <p:nvSpPr>
              <p:cNvPr name="Freeform 16" id="16"/>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DA7A7"/>
              </a:solidFill>
            </p:spPr>
          </p:sp>
          <p:sp>
            <p:nvSpPr>
              <p:cNvPr name="TextBox 17" id="17"/>
              <p:cNvSpPr txBox="true"/>
              <p:nvPr/>
            </p:nvSpPr>
            <p:spPr>
              <a:xfrm>
                <a:off x="139550" y="349686"/>
                <a:ext cx="614018" cy="406836"/>
              </a:xfrm>
              <a:prstGeom prst="rect">
                <a:avLst/>
              </a:prstGeom>
            </p:spPr>
            <p:txBody>
              <a:bodyPr anchor="ctr" rtlCol="false" tIns="50800" lIns="50800" bIns="50800" rIns="50800"/>
              <a:lstStyle/>
              <a:p>
                <a:pPr algn="ctr">
                  <a:lnSpc>
                    <a:spcPts val="2029"/>
                  </a:lnSpc>
                </a:pPr>
              </a:p>
            </p:txBody>
          </p:sp>
        </p:grpSp>
        <p:grpSp>
          <p:nvGrpSpPr>
            <p:cNvPr name="Group 18" id="18"/>
            <p:cNvGrpSpPr/>
            <p:nvPr/>
          </p:nvGrpSpPr>
          <p:grpSpPr>
            <a:xfrm rot="10629642">
              <a:off x="902754" y="1722687"/>
              <a:ext cx="4032000" cy="3678054"/>
              <a:chOff x="0" y="0"/>
              <a:chExt cx="893117" cy="814716"/>
            </a:xfrm>
          </p:grpSpPr>
          <p:sp>
            <p:nvSpPr>
              <p:cNvPr name="Freeform 19" id="19"/>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EC394"/>
              </a:solidFill>
            </p:spPr>
          </p:sp>
          <p:sp>
            <p:nvSpPr>
              <p:cNvPr name="TextBox 20" id="20"/>
              <p:cNvSpPr txBox="true"/>
              <p:nvPr/>
            </p:nvSpPr>
            <p:spPr>
              <a:xfrm>
                <a:off x="139550" y="349686"/>
                <a:ext cx="614018" cy="406836"/>
              </a:xfrm>
              <a:prstGeom prst="rect">
                <a:avLst/>
              </a:prstGeom>
            </p:spPr>
            <p:txBody>
              <a:bodyPr anchor="ctr" rtlCol="false" tIns="50800" lIns="50800" bIns="50800" rIns="50800"/>
              <a:lstStyle/>
              <a:p>
                <a:pPr algn="ctr">
                  <a:lnSpc>
                    <a:spcPts val="2029"/>
                  </a:lnSpc>
                </a:pPr>
              </a:p>
            </p:txBody>
          </p:sp>
        </p:grpSp>
      </p:grpSp>
    </p:spTree>
  </p:cSld>
  <p:clrMapOvr>
    <a:masterClrMapping/>
  </p:clrMapOvr>
</p:sld>
</file>

<file path=ppt/slides/slide22.xml><?xml version="1.0" encoding="utf-8"?>
<p:sld xmlns:p="http://schemas.openxmlformats.org/presentationml/2006/main" xmlns:a="http://schemas.openxmlformats.org/drawingml/2006/main">
  <p:cSld>
    <p:bg>
      <p:bgPr>
        <a:solidFill>
          <a:srgbClr val="FCFCFC"/>
        </a:solidFill>
      </p:bgPr>
    </p:bg>
    <p:spTree>
      <p:nvGrpSpPr>
        <p:cNvPr id="1" name=""/>
        <p:cNvGrpSpPr/>
        <p:nvPr/>
      </p:nvGrpSpPr>
      <p:grpSpPr>
        <a:xfrm>
          <a:off x="0" y="0"/>
          <a:ext cx="0" cy="0"/>
          <a:chOff x="0" y="0"/>
          <a:chExt cx="0" cy="0"/>
        </a:xfrm>
      </p:grpSpPr>
      <p:grpSp>
        <p:nvGrpSpPr>
          <p:cNvPr name="Group 2" id="2"/>
          <p:cNvGrpSpPr/>
          <p:nvPr/>
        </p:nvGrpSpPr>
        <p:grpSpPr>
          <a:xfrm rot="0">
            <a:off x="-339357" y="-316594"/>
            <a:ext cx="18966714" cy="10920189"/>
            <a:chOff x="0" y="0"/>
            <a:chExt cx="4995349" cy="2876099"/>
          </a:xfrm>
        </p:grpSpPr>
        <p:sp>
          <p:nvSpPr>
            <p:cNvPr name="Freeform 3" id="3"/>
            <p:cNvSpPr/>
            <p:nvPr/>
          </p:nvSpPr>
          <p:spPr>
            <a:xfrm flipH="false" flipV="false" rot="0">
              <a:off x="0" y="0"/>
              <a:ext cx="4995349" cy="2876099"/>
            </a:xfrm>
            <a:custGeom>
              <a:avLst/>
              <a:gdLst/>
              <a:ahLst/>
              <a:cxnLst/>
              <a:rect r="r" b="b" t="t" l="l"/>
              <a:pathLst>
                <a:path h="2876099" w="4995349">
                  <a:moveTo>
                    <a:pt x="0" y="0"/>
                  </a:moveTo>
                  <a:lnTo>
                    <a:pt x="4995349" y="0"/>
                  </a:lnTo>
                  <a:lnTo>
                    <a:pt x="4995349" y="2876099"/>
                  </a:lnTo>
                  <a:lnTo>
                    <a:pt x="0" y="2876099"/>
                  </a:lnTo>
                  <a:close/>
                </a:path>
              </a:pathLst>
            </a:custGeom>
            <a:solidFill>
              <a:srgbClr val="000000">
                <a:alpha val="0"/>
              </a:srgbClr>
            </a:solidFill>
            <a:ln w="552450" cap="sq">
              <a:solidFill>
                <a:srgbClr val="F9B57D"/>
              </a:solidFill>
              <a:prstDash val="solid"/>
              <a:miter/>
            </a:ln>
          </p:spPr>
        </p:sp>
        <p:sp>
          <p:nvSpPr>
            <p:cNvPr name="TextBox 4" id="4"/>
            <p:cNvSpPr txBox="true"/>
            <p:nvPr/>
          </p:nvSpPr>
          <p:spPr>
            <a:xfrm>
              <a:off x="0" y="-38100"/>
              <a:ext cx="4995349" cy="2914199"/>
            </a:xfrm>
            <a:prstGeom prst="rect">
              <a:avLst/>
            </a:prstGeom>
          </p:spPr>
          <p:txBody>
            <a:bodyPr anchor="ctr" rtlCol="false" tIns="50800" lIns="50800" bIns="50800" rIns="50800"/>
            <a:lstStyle/>
            <a:p>
              <a:pPr algn="ctr">
                <a:lnSpc>
                  <a:spcPts val="2659"/>
                </a:lnSpc>
                <a:spcBef>
                  <a:spcPct val="0"/>
                </a:spcBef>
              </a:pPr>
            </a:p>
          </p:txBody>
        </p:sp>
      </p:grpSp>
      <p:grpSp>
        <p:nvGrpSpPr>
          <p:cNvPr name="Group 5" id="5"/>
          <p:cNvGrpSpPr/>
          <p:nvPr/>
        </p:nvGrpSpPr>
        <p:grpSpPr>
          <a:xfrm rot="0">
            <a:off x="1028700" y="758379"/>
            <a:ext cx="13376135" cy="1253017"/>
            <a:chOff x="0" y="0"/>
            <a:chExt cx="17834847" cy="1670690"/>
          </a:xfrm>
        </p:grpSpPr>
        <p:sp>
          <p:nvSpPr>
            <p:cNvPr name="Freeform 6" id="6"/>
            <p:cNvSpPr/>
            <p:nvPr/>
          </p:nvSpPr>
          <p:spPr>
            <a:xfrm flipH="false" flipV="false" rot="0">
              <a:off x="0" y="0"/>
              <a:ext cx="17834846" cy="1670690"/>
            </a:xfrm>
            <a:custGeom>
              <a:avLst/>
              <a:gdLst/>
              <a:ahLst/>
              <a:cxnLst/>
              <a:rect r="r" b="b" t="t" l="l"/>
              <a:pathLst>
                <a:path h="1670690" w="17834846">
                  <a:moveTo>
                    <a:pt x="0" y="0"/>
                  </a:moveTo>
                  <a:lnTo>
                    <a:pt x="17834846" y="0"/>
                  </a:lnTo>
                  <a:lnTo>
                    <a:pt x="17834846" y="1670690"/>
                  </a:lnTo>
                  <a:lnTo>
                    <a:pt x="0" y="1670690"/>
                  </a:lnTo>
                  <a:close/>
                </a:path>
              </a:pathLst>
            </a:custGeom>
            <a:solidFill>
              <a:srgbClr val="000000">
                <a:alpha val="0"/>
              </a:srgbClr>
            </a:solidFill>
          </p:spPr>
        </p:sp>
        <p:sp>
          <p:nvSpPr>
            <p:cNvPr name="TextBox 7" id="7"/>
            <p:cNvSpPr txBox="true"/>
            <p:nvPr/>
          </p:nvSpPr>
          <p:spPr>
            <a:xfrm>
              <a:off x="0" y="-352425"/>
              <a:ext cx="17834847" cy="2023115"/>
            </a:xfrm>
            <a:prstGeom prst="rect">
              <a:avLst/>
            </a:prstGeom>
          </p:spPr>
          <p:txBody>
            <a:bodyPr anchor="t" rtlCol="false" tIns="0" lIns="0" bIns="0" rIns="0"/>
            <a:lstStyle/>
            <a:p>
              <a:pPr algn="l" marL="0" indent="0" lvl="0">
                <a:lnSpc>
                  <a:spcPts val="12000"/>
                </a:lnSpc>
              </a:pPr>
              <a:r>
                <a:rPr lang="en-US" b="true" sz="6999">
                  <a:solidFill>
                    <a:srgbClr val="4E5FA7"/>
                  </a:solidFill>
                  <a:latin typeface="Arial Nova Condensed Bold"/>
                  <a:ea typeface="Arial Nova Condensed Bold"/>
                  <a:cs typeface="Arial Nova Condensed Bold"/>
                  <a:sym typeface="Arial Nova Condensed Bold"/>
                </a:rPr>
                <a:t>V</a:t>
              </a:r>
              <a:r>
                <a:rPr lang="en-US" b="true" sz="6999">
                  <a:solidFill>
                    <a:srgbClr val="4E5FA7"/>
                  </a:solidFill>
                  <a:latin typeface="Arial Nova Condensed Bold"/>
                  <a:ea typeface="Arial Nova Condensed Bold"/>
                  <a:cs typeface="Arial Nova Condensed Bold"/>
                  <a:sym typeface="Arial Nova Condensed Bold"/>
                </a:rPr>
                <a:t>eille et suivi des lieux de détention</a:t>
              </a:r>
            </a:p>
          </p:txBody>
        </p:sp>
      </p:grpSp>
      <p:grpSp>
        <p:nvGrpSpPr>
          <p:cNvPr name="Group 8" id="8"/>
          <p:cNvGrpSpPr/>
          <p:nvPr/>
        </p:nvGrpSpPr>
        <p:grpSpPr>
          <a:xfrm rot="0">
            <a:off x="1028700" y="2174535"/>
            <a:ext cx="7919714" cy="7428508"/>
            <a:chOff x="0" y="0"/>
            <a:chExt cx="10559619" cy="9904678"/>
          </a:xfrm>
        </p:grpSpPr>
        <p:sp>
          <p:nvSpPr>
            <p:cNvPr name="Freeform 9" id="9"/>
            <p:cNvSpPr/>
            <p:nvPr/>
          </p:nvSpPr>
          <p:spPr>
            <a:xfrm flipH="false" flipV="false" rot="0">
              <a:off x="0" y="0"/>
              <a:ext cx="10559618" cy="9904678"/>
            </a:xfrm>
            <a:custGeom>
              <a:avLst/>
              <a:gdLst/>
              <a:ahLst/>
              <a:cxnLst/>
              <a:rect r="r" b="b" t="t" l="l"/>
              <a:pathLst>
                <a:path h="9904678" w="10559618">
                  <a:moveTo>
                    <a:pt x="0" y="0"/>
                  </a:moveTo>
                  <a:lnTo>
                    <a:pt x="10559618" y="0"/>
                  </a:lnTo>
                  <a:lnTo>
                    <a:pt x="10559618" y="9904678"/>
                  </a:lnTo>
                  <a:lnTo>
                    <a:pt x="0" y="9904678"/>
                  </a:lnTo>
                  <a:close/>
                </a:path>
              </a:pathLst>
            </a:custGeom>
            <a:solidFill>
              <a:srgbClr val="000000">
                <a:alpha val="0"/>
              </a:srgbClr>
            </a:solidFill>
          </p:spPr>
        </p:sp>
        <p:sp>
          <p:nvSpPr>
            <p:cNvPr name="TextBox 10" id="10"/>
            <p:cNvSpPr txBox="true"/>
            <p:nvPr/>
          </p:nvSpPr>
          <p:spPr>
            <a:xfrm>
              <a:off x="0" y="-38100"/>
              <a:ext cx="10559619" cy="9942778"/>
            </a:xfrm>
            <a:prstGeom prst="rect">
              <a:avLst/>
            </a:prstGeom>
          </p:spPr>
          <p:txBody>
            <a:bodyPr anchor="t" rtlCol="false" tIns="0" lIns="0" bIns="0" rIns="0"/>
            <a:lstStyle/>
            <a:p>
              <a:pPr algn="just" marL="0" indent="0" lvl="0">
                <a:lnSpc>
                  <a:spcPts val="3146"/>
                </a:lnSpc>
              </a:pPr>
              <a:r>
                <a:rPr lang="en-US" b="true" sz="2279">
                  <a:solidFill>
                    <a:srgbClr val="F9B428"/>
                  </a:solidFill>
                  <a:latin typeface="Arial Nova Condensed Bold"/>
                  <a:ea typeface="Arial Nova Condensed Bold"/>
                  <a:cs typeface="Arial Nova Condensed Bold"/>
                  <a:sym typeface="Arial Nova Condensed Bold"/>
                </a:rPr>
                <a:t>Comprendre les centres de détention</a:t>
              </a:r>
            </a:p>
            <a:p>
              <a:pPr algn="just" marL="0" indent="0" lvl="0">
                <a:lnSpc>
                  <a:spcPts val="3146"/>
                </a:lnSpc>
              </a:pPr>
            </a:p>
            <a:p>
              <a:pPr algn="just" marL="0" indent="0" lvl="0">
                <a:lnSpc>
                  <a:spcPts val="3146"/>
                </a:lnSpc>
              </a:pPr>
              <a:r>
                <a:rPr lang="en-US" sz="2279">
                  <a:solidFill>
                    <a:srgbClr val="000000"/>
                  </a:solidFill>
                  <a:latin typeface="Arial Nova Condensed"/>
                  <a:ea typeface="Arial Nova Condensed"/>
                  <a:cs typeface="Arial Nova Condensed"/>
                  <a:sym typeface="Arial Nova Condensed"/>
                </a:rPr>
                <a:t>Les centres de détention font partie du système judiciaire formel, mais les acteurs de la justice informelle peuvent également gérer des centres de détention.</a:t>
              </a:r>
            </a:p>
            <a:p>
              <a:pPr algn="just" marL="0" indent="0" lvl="0">
                <a:lnSpc>
                  <a:spcPts val="3146"/>
                </a:lnSpc>
              </a:pPr>
              <a:r>
                <a:rPr lang="en-US" sz="2279">
                  <a:solidFill>
                    <a:srgbClr val="000000"/>
                  </a:solidFill>
                  <a:latin typeface="Arial Nova Condensed"/>
                  <a:ea typeface="Arial Nova Condensed"/>
                  <a:cs typeface="Arial Nova Condensed"/>
                  <a:sym typeface="Arial Nova Condensed"/>
                </a:rPr>
                <a:t>Les centres de détention ne répondent pas toujours aux besoins des communautés vulnérables et déplacées. En tant que parajuriste, vous devez être constamment attentif aux obstacles existants et surveiller leur évolution ainsi que l'apparition de nouveaux obstacles. </a:t>
              </a:r>
            </a:p>
            <a:p>
              <a:pPr algn="just" marL="0" indent="0" lvl="0">
                <a:lnSpc>
                  <a:spcPts val="3146"/>
                </a:lnSpc>
              </a:pPr>
              <a:r>
                <a:rPr lang="en-US" sz="2279">
                  <a:solidFill>
                    <a:srgbClr val="000000"/>
                  </a:solidFill>
                  <a:latin typeface="Arial Nova Condensed"/>
                  <a:ea typeface="Arial Nova Condensed"/>
                  <a:cs typeface="Arial Nova Condensed"/>
                  <a:sym typeface="Arial Nova Condensed"/>
                </a:rPr>
                <a:t>En détention, certains groupes, notamment les enfants et les femmes avec enfants, bénéficient de droits spécifiques. Il s'agit également d'un point important à surveiller. </a:t>
              </a:r>
            </a:p>
            <a:p>
              <a:pPr algn="just" marL="0" indent="0" lvl="0">
                <a:lnSpc>
                  <a:spcPts val="3146"/>
                </a:lnSpc>
              </a:pPr>
              <a:r>
                <a:rPr lang="en-US" sz="2279">
                  <a:solidFill>
                    <a:srgbClr val="000000"/>
                  </a:solidFill>
                  <a:latin typeface="Arial Nova Condensed"/>
                  <a:ea typeface="Arial Nova Condensed"/>
                  <a:cs typeface="Arial Nova Condensed"/>
                  <a:sym typeface="Arial Nova Condensed"/>
                </a:rPr>
                <a:t>Pour un suivi efficace de la détention et des tribunaux, le parajuriste doit entretenir des relations de travail avec les autres acteurs de la justice. La participation à des plateformes réunissant les acteurs de la justice et du développement pour partager leurs observations et leurs difficultés est un bon moyen de suivre la prestation des services judiciaires. </a:t>
              </a:r>
            </a:p>
          </p:txBody>
        </p:sp>
      </p:grpSp>
      <p:grpSp>
        <p:nvGrpSpPr>
          <p:cNvPr name="Group 11" id="11"/>
          <p:cNvGrpSpPr/>
          <p:nvPr/>
        </p:nvGrpSpPr>
        <p:grpSpPr>
          <a:xfrm rot="0">
            <a:off x="11388504" y="3599126"/>
            <a:ext cx="6032662" cy="5659174"/>
            <a:chOff x="0" y="0"/>
            <a:chExt cx="8043550" cy="7545566"/>
          </a:xfrm>
        </p:grpSpPr>
        <p:sp>
          <p:nvSpPr>
            <p:cNvPr name="Freeform 12" id="12"/>
            <p:cNvSpPr/>
            <p:nvPr/>
          </p:nvSpPr>
          <p:spPr>
            <a:xfrm flipH="false" flipV="false" rot="0">
              <a:off x="0" y="0"/>
              <a:ext cx="8043545" cy="7545549"/>
            </a:xfrm>
            <a:custGeom>
              <a:avLst/>
              <a:gdLst/>
              <a:ahLst/>
              <a:cxnLst/>
              <a:rect r="r" b="b" t="t" l="l"/>
              <a:pathLst>
                <a:path h="7545549" w="8043545">
                  <a:moveTo>
                    <a:pt x="0" y="0"/>
                  </a:moveTo>
                  <a:lnTo>
                    <a:pt x="8043545" y="0"/>
                  </a:lnTo>
                  <a:lnTo>
                    <a:pt x="8043545" y="7545549"/>
                  </a:lnTo>
                  <a:lnTo>
                    <a:pt x="0" y="7545549"/>
                  </a:lnTo>
                  <a:close/>
                </a:path>
              </a:pathLst>
            </a:custGeom>
            <a:solidFill>
              <a:srgbClr val="F7E5DD"/>
            </a:solidFill>
          </p:spPr>
        </p:sp>
        <p:sp>
          <p:nvSpPr>
            <p:cNvPr name="TextBox 13" id="13"/>
            <p:cNvSpPr txBox="true"/>
            <p:nvPr/>
          </p:nvSpPr>
          <p:spPr>
            <a:xfrm>
              <a:off x="0" y="-38100"/>
              <a:ext cx="8043550" cy="7583666"/>
            </a:xfrm>
            <a:prstGeom prst="rect">
              <a:avLst/>
            </a:prstGeom>
          </p:spPr>
          <p:txBody>
            <a:bodyPr anchor="t" rtlCol="false" tIns="50800" lIns="50800" bIns="50800" rIns="50800"/>
            <a:lstStyle/>
            <a:p>
              <a:pPr algn="ctr" marL="0" indent="0" lvl="0">
                <a:lnSpc>
                  <a:spcPts val="3126"/>
                </a:lnSpc>
              </a:pPr>
              <a:r>
                <a:rPr lang="en-US" b="true" sz="2265">
                  <a:solidFill>
                    <a:srgbClr val="000000"/>
                  </a:solidFill>
                  <a:latin typeface="Arial Nova Condensed Bold"/>
                  <a:ea typeface="Arial Nova Condensed Bold"/>
                  <a:cs typeface="Arial Nova Condensed Bold"/>
                  <a:sym typeface="Arial Nova Condensed Bold"/>
                </a:rPr>
                <a:t>Rôles des parajuristes communautaires dans le suivi du système judiciaire formel</a:t>
              </a:r>
            </a:p>
            <a:p>
              <a:pPr algn="ctr" marL="0" indent="0" lvl="0">
                <a:lnSpc>
                  <a:spcPts val="3126"/>
                </a:lnSpc>
              </a:pPr>
            </a:p>
            <a:p>
              <a:pPr algn="l" marL="489150" indent="-244575" lvl="1">
                <a:lnSpc>
                  <a:spcPts val="3126"/>
                </a:lnSpc>
                <a:buFont typeface="Arial"/>
                <a:buChar char="•"/>
              </a:pPr>
              <a:r>
                <a:rPr lang="en-US" sz="2265">
                  <a:solidFill>
                    <a:srgbClr val="000000"/>
                  </a:solidFill>
                  <a:latin typeface="Arial Nova Condensed"/>
                  <a:ea typeface="Arial Nova Condensed"/>
                  <a:cs typeface="Arial Nova Condensed"/>
                  <a:sym typeface="Arial Nova Condensed"/>
                </a:rPr>
                <a:t>Surveiller la conduite des policiers ou des agents pénitentiaires afin d’éviter les mauvais traitements et les violations. </a:t>
              </a:r>
            </a:p>
            <a:p>
              <a:pPr algn="l" marL="489150" indent="-244575" lvl="1">
                <a:lnSpc>
                  <a:spcPts val="3126"/>
                </a:lnSpc>
                <a:buFont typeface="Arial"/>
                <a:buChar char="•"/>
              </a:pPr>
              <a:r>
                <a:rPr lang="en-US" sz="2265">
                  <a:solidFill>
                    <a:srgbClr val="000000"/>
                  </a:solidFill>
                  <a:latin typeface="Arial Nova Condensed"/>
                  <a:ea typeface="Arial Nova Condensed"/>
                  <a:cs typeface="Arial Nova Condensed"/>
                  <a:sym typeface="Arial Nova Condensed"/>
                </a:rPr>
                <a:t>Assurer les procédures et les garanties pour les enfants et les jeunes, les personnes en situation de handicap, les personnes en phase terminale et les malades mentaux.</a:t>
              </a:r>
            </a:p>
            <a:p>
              <a:pPr algn="l" marL="489150" indent="-244575" lvl="1">
                <a:lnSpc>
                  <a:spcPts val="3126"/>
                </a:lnSpc>
                <a:buFont typeface="Arial"/>
                <a:buChar char="•"/>
              </a:pPr>
              <a:r>
                <a:rPr lang="en-US" sz="2265">
                  <a:solidFill>
                    <a:srgbClr val="000000"/>
                  </a:solidFill>
                  <a:latin typeface="Arial Nova Condensed"/>
                  <a:ea typeface="Arial Nova Condensed"/>
                  <a:cs typeface="Arial Nova Condensed"/>
                  <a:sym typeface="Arial Nova Condensed"/>
                </a:rPr>
                <a:t>Identifier les personnes en détention provisoire qui ont été en détention plus longtemps que la période maximale prévue par la loi.</a:t>
              </a:r>
            </a:p>
          </p:txBody>
        </p:sp>
      </p:grpSp>
      <p:grpSp>
        <p:nvGrpSpPr>
          <p:cNvPr name="Group 14" id="14"/>
          <p:cNvGrpSpPr/>
          <p:nvPr/>
        </p:nvGrpSpPr>
        <p:grpSpPr>
          <a:xfrm rot="0">
            <a:off x="15537401" y="-1303500"/>
            <a:ext cx="3767531" cy="4123759"/>
            <a:chOff x="0" y="0"/>
            <a:chExt cx="5023375" cy="5498345"/>
          </a:xfrm>
        </p:grpSpPr>
        <p:grpSp>
          <p:nvGrpSpPr>
            <p:cNvPr name="Group 15" id="15"/>
            <p:cNvGrpSpPr/>
            <p:nvPr/>
          </p:nvGrpSpPr>
          <p:grpSpPr>
            <a:xfrm rot="-104776">
              <a:off x="297380" y="1759711"/>
              <a:ext cx="4032000" cy="3678054"/>
              <a:chOff x="0" y="0"/>
              <a:chExt cx="893117" cy="814716"/>
            </a:xfrm>
          </p:grpSpPr>
          <p:sp>
            <p:nvSpPr>
              <p:cNvPr name="Freeform 16" id="16"/>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49C4E"/>
              </a:solidFill>
            </p:spPr>
          </p:sp>
          <p:sp>
            <p:nvSpPr>
              <p:cNvPr name="TextBox 17" id="17"/>
              <p:cNvSpPr txBox="true"/>
              <p:nvPr/>
            </p:nvSpPr>
            <p:spPr>
              <a:xfrm>
                <a:off x="139550" y="349686"/>
                <a:ext cx="614018" cy="406836"/>
              </a:xfrm>
              <a:prstGeom prst="rect">
                <a:avLst/>
              </a:prstGeom>
            </p:spPr>
            <p:txBody>
              <a:bodyPr anchor="ctr" rtlCol="false" tIns="50800" lIns="50800" bIns="50800" rIns="50800"/>
              <a:lstStyle/>
              <a:p>
                <a:pPr algn="ctr">
                  <a:lnSpc>
                    <a:spcPts val="2029"/>
                  </a:lnSpc>
                </a:pPr>
              </a:p>
            </p:txBody>
          </p:sp>
        </p:grpSp>
        <p:grpSp>
          <p:nvGrpSpPr>
            <p:cNvPr name="Group 18" id="18"/>
            <p:cNvGrpSpPr/>
            <p:nvPr/>
          </p:nvGrpSpPr>
          <p:grpSpPr>
            <a:xfrm rot="-162844">
              <a:off x="84820" y="93399"/>
              <a:ext cx="4032000" cy="3678054"/>
              <a:chOff x="0" y="0"/>
              <a:chExt cx="893117" cy="814716"/>
            </a:xfrm>
          </p:grpSpPr>
          <p:sp>
            <p:nvSpPr>
              <p:cNvPr name="Freeform 19" id="19"/>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DA7A7"/>
              </a:solidFill>
            </p:spPr>
          </p:sp>
          <p:sp>
            <p:nvSpPr>
              <p:cNvPr name="TextBox 20" id="20"/>
              <p:cNvSpPr txBox="true"/>
              <p:nvPr/>
            </p:nvSpPr>
            <p:spPr>
              <a:xfrm>
                <a:off x="139550" y="349686"/>
                <a:ext cx="614018" cy="406836"/>
              </a:xfrm>
              <a:prstGeom prst="rect">
                <a:avLst/>
              </a:prstGeom>
            </p:spPr>
            <p:txBody>
              <a:bodyPr anchor="ctr" rtlCol="false" tIns="50800" lIns="50800" bIns="50800" rIns="50800"/>
              <a:lstStyle/>
              <a:p>
                <a:pPr algn="ctr">
                  <a:lnSpc>
                    <a:spcPts val="2029"/>
                  </a:lnSpc>
                </a:pPr>
              </a:p>
            </p:txBody>
          </p:sp>
        </p:grpSp>
        <p:grpSp>
          <p:nvGrpSpPr>
            <p:cNvPr name="Group 21" id="21"/>
            <p:cNvGrpSpPr/>
            <p:nvPr/>
          </p:nvGrpSpPr>
          <p:grpSpPr>
            <a:xfrm rot="10629642">
              <a:off x="902754" y="1722687"/>
              <a:ext cx="4032000" cy="3678054"/>
              <a:chOff x="0" y="0"/>
              <a:chExt cx="893117" cy="814716"/>
            </a:xfrm>
          </p:grpSpPr>
          <p:sp>
            <p:nvSpPr>
              <p:cNvPr name="Freeform 22" id="22"/>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EC394"/>
              </a:solidFill>
            </p:spPr>
          </p:sp>
          <p:sp>
            <p:nvSpPr>
              <p:cNvPr name="TextBox 23" id="23"/>
              <p:cNvSpPr txBox="true"/>
              <p:nvPr/>
            </p:nvSpPr>
            <p:spPr>
              <a:xfrm>
                <a:off x="139550" y="349686"/>
                <a:ext cx="614018" cy="406836"/>
              </a:xfrm>
              <a:prstGeom prst="rect">
                <a:avLst/>
              </a:prstGeom>
            </p:spPr>
            <p:txBody>
              <a:bodyPr anchor="ctr" rtlCol="false" tIns="50800" lIns="50800" bIns="50800" rIns="50800"/>
              <a:lstStyle/>
              <a:p>
                <a:pPr algn="ctr">
                  <a:lnSpc>
                    <a:spcPts val="2029"/>
                  </a:lnSpc>
                </a:pPr>
              </a:p>
            </p:txBody>
          </p:sp>
        </p:grpSp>
      </p:grpSp>
    </p:spTree>
  </p:cSld>
  <p:clrMapOvr>
    <a:masterClrMapping/>
  </p:clrMapOvr>
</p:sld>
</file>

<file path=ppt/slides/slide23.xml><?xml version="1.0" encoding="utf-8"?>
<p:sld xmlns:p="http://schemas.openxmlformats.org/presentationml/2006/main" xmlns:a="http://schemas.openxmlformats.org/drawingml/2006/main">
  <p:cSld>
    <p:bg>
      <p:bgPr>
        <a:solidFill>
          <a:srgbClr val="FCFCFC"/>
        </a:solidFill>
      </p:bgPr>
    </p:bg>
    <p:spTree>
      <p:nvGrpSpPr>
        <p:cNvPr id="1" name=""/>
        <p:cNvGrpSpPr/>
        <p:nvPr/>
      </p:nvGrpSpPr>
      <p:grpSpPr>
        <a:xfrm>
          <a:off x="0" y="0"/>
          <a:ext cx="0" cy="0"/>
          <a:chOff x="0" y="0"/>
          <a:chExt cx="0" cy="0"/>
        </a:xfrm>
      </p:grpSpPr>
      <p:grpSp>
        <p:nvGrpSpPr>
          <p:cNvPr name="Group 2" id="2"/>
          <p:cNvGrpSpPr/>
          <p:nvPr/>
        </p:nvGrpSpPr>
        <p:grpSpPr>
          <a:xfrm rot="0">
            <a:off x="-339357" y="-316594"/>
            <a:ext cx="18966714" cy="10920189"/>
            <a:chOff x="0" y="0"/>
            <a:chExt cx="4995349" cy="2876099"/>
          </a:xfrm>
        </p:grpSpPr>
        <p:sp>
          <p:nvSpPr>
            <p:cNvPr name="Freeform 3" id="3"/>
            <p:cNvSpPr/>
            <p:nvPr/>
          </p:nvSpPr>
          <p:spPr>
            <a:xfrm flipH="false" flipV="false" rot="0">
              <a:off x="0" y="0"/>
              <a:ext cx="4995349" cy="2876099"/>
            </a:xfrm>
            <a:custGeom>
              <a:avLst/>
              <a:gdLst/>
              <a:ahLst/>
              <a:cxnLst/>
              <a:rect r="r" b="b" t="t" l="l"/>
              <a:pathLst>
                <a:path h="2876099" w="4995349">
                  <a:moveTo>
                    <a:pt x="0" y="0"/>
                  </a:moveTo>
                  <a:lnTo>
                    <a:pt x="4995349" y="0"/>
                  </a:lnTo>
                  <a:lnTo>
                    <a:pt x="4995349" y="2876099"/>
                  </a:lnTo>
                  <a:lnTo>
                    <a:pt x="0" y="2876099"/>
                  </a:lnTo>
                  <a:close/>
                </a:path>
              </a:pathLst>
            </a:custGeom>
            <a:solidFill>
              <a:srgbClr val="000000">
                <a:alpha val="0"/>
              </a:srgbClr>
            </a:solidFill>
            <a:ln w="552450" cap="sq">
              <a:solidFill>
                <a:srgbClr val="F9B57D"/>
              </a:solidFill>
              <a:prstDash val="solid"/>
              <a:miter/>
            </a:ln>
          </p:spPr>
        </p:sp>
        <p:sp>
          <p:nvSpPr>
            <p:cNvPr name="TextBox 4" id="4"/>
            <p:cNvSpPr txBox="true"/>
            <p:nvPr/>
          </p:nvSpPr>
          <p:spPr>
            <a:xfrm>
              <a:off x="0" y="-38100"/>
              <a:ext cx="4995349" cy="2914199"/>
            </a:xfrm>
            <a:prstGeom prst="rect">
              <a:avLst/>
            </a:prstGeom>
          </p:spPr>
          <p:txBody>
            <a:bodyPr anchor="ctr" rtlCol="false" tIns="50800" lIns="50800" bIns="50800" rIns="50800"/>
            <a:lstStyle/>
            <a:p>
              <a:pPr algn="ctr">
                <a:lnSpc>
                  <a:spcPts val="2659"/>
                </a:lnSpc>
                <a:spcBef>
                  <a:spcPct val="0"/>
                </a:spcBef>
              </a:pPr>
            </a:p>
          </p:txBody>
        </p:sp>
      </p:grpSp>
      <p:grpSp>
        <p:nvGrpSpPr>
          <p:cNvPr name="Group 5" id="5"/>
          <p:cNvGrpSpPr/>
          <p:nvPr/>
        </p:nvGrpSpPr>
        <p:grpSpPr>
          <a:xfrm rot="0">
            <a:off x="1028700" y="1028700"/>
            <a:ext cx="13673538" cy="1253017"/>
            <a:chOff x="0" y="0"/>
            <a:chExt cx="18231384" cy="1670690"/>
          </a:xfrm>
        </p:grpSpPr>
        <p:sp>
          <p:nvSpPr>
            <p:cNvPr name="Freeform 6" id="6"/>
            <p:cNvSpPr/>
            <p:nvPr/>
          </p:nvSpPr>
          <p:spPr>
            <a:xfrm flipH="false" flipV="false" rot="0">
              <a:off x="0" y="0"/>
              <a:ext cx="18231383" cy="1670690"/>
            </a:xfrm>
            <a:custGeom>
              <a:avLst/>
              <a:gdLst/>
              <a:ahLst/>
              <a:cxnLst/>
              <a:rect r="r" b="b" t="t" l="l"/>
              <a:pathLst>
                <a:path h="1670690" w="18231383">
                  <a:moveTo>
                    <a:pt x="0" y="0"/>
                  </a:moveTo>
                  <a:lnTo>
                    <a:pt x="18231383" y="0"/>
                  </a:lnTo>
                  <a:lnTo>
                    <a:pt x="18231383" y="1670690"/>
                  </a:lnTo>
                  <a:lnTo>
                    <a:pt x="0" y="1670690"/>
                  </a:lnTo>
                  <a:close/>
                </a:path>
              </a:pathLst>
            </a:custGeom>
            <a:solidFill>
              <a:srgbClr val="000000">
                <a:alpha val="0"/>
              </a:srgbClr>
            </a:solidFill>
          </p:spPr>
        </p:sp>
        <p:sp>
          <p:nvSpPr>
            <p:cNvPr name="TextBox 7" id="7"/>
            <p:cNvSpPr txBox="true"/>
            <p:nvPr/>
          </p:nvSpPr>
          <p:spPr>
            <a:xfrm>
              <a:off x="0" y="-352425"/>
              <a:ext cx="18231384" cy="2023115"/>
            </a:xfrm>
            <a:prstGeom prst="rect">
              <a:avLst/>
            </a:prstGeom>
          </p:spPr>
          <p:txBody>
            <a:bodyPr anchor="t" rtlCol="false" tIns="0" lIns="0" bIns="0" rIns="0"/>
            <a:lstStyle/>
            <a:p>
              <a:pPr algn="l" marL="0" indent="0" lvl="0">
                <a:lnSpc>
                  <a:spcPts val="12000"/>
                </a:lnSpc>
              </a:pPr>
              <a:r>
                <a:rPr lang="en-US" b="true" sz="6999">
                  <a:solidFill>
                    <a:srgbClr val="4E5FA7"/>
                  </a:solidFill>
                  <a:latin typeface="Arial Nova Condensed Bold"/>
                  <a:ea typeface="Arial Nova Condensed Bold"/>
                  <a:cs typeface="Arial Nova Condensed Bold"/>
                  <a:sym typeface="Arial Nova Condensed Bold"/>
                </a:rPr>
                <a:t>V</a:t>
              </a:r>
              <a:r>
                <a:rPr lang="en-US" b="true" sz="6999">
                  <a:solidFill>
                    <a:srgbClr val="4E5FA7"/>
                  </a:solidFill>
                  <a:latin typeface="Arial Nova Condensed Bold"/>
                  <a:ea typeface="Arial Nova Condensed Bold"/>
                  <a:cs typeface="Arial Nova Condensed Bold"/>
                  <a:sym typeface="Arial Nova Condensed Bold"/>
                </a:rPr>
                <a:t>eille et suivi des lieux de détention</a:t>
              </a:r>
            </a:p>
          </p:txBody>
        </p:sp>
      </p:grpSp>
      <p:grpSp>
        <p:nvGrpSpPr>
          <p:cNvPr name="Group 8" id="8"/>
          <p:cNvGrpSpPr/>
          <p:nvPr/>
        </p:nvGrpSpPr>
        <p:grpSpPr>
          <a:xfrm rot="0">
            <a:off x="1198254" y="2677420"/>
            <a:ext cx="14339146" cy="2009203"/>
            <a:chOff x="0" y="0"/>
            <a:chExt cx="19118862" cy="2678938"/>
          </a:xfrm>
        </p:grpSpPr>
        <p:sp>
          <p:nvSpPr>
            <p:cNvPr name="Freeform 9" id="9"/>
            <p:cNvSpPr/>
            <p:nvPr/>
          </p:nvSpPr>
          <p:spPr>
            <a:xfrm flipH="false" flipV="false" rot="0">
              <a:off x="0" y="0"/>
              <a:ext cx="19118861" cy="2678938"/>
            </a:xfrm>
            <a:custGeom>
              <a:avLst/>
              <a:gdLst/>
              <a:ahLst/>
              <a:cxnLst/>
              <a:rect r="r" b="b" t="t" l="l"/>
              <a:pathLst>
                <a:path h="2678938" w="19118861">
                  <a:moveTo>
                    <a:pt x="0" y="0"/>
                  </a:moveTo>
                  <a:lnTo>
                    <a:pt x="19118861" y="0"/>
                  </a:lnTo>
                  <a:lnTo>
                    <a:pt x="19118861" y="2678938"/>
                  </a:lnTo>
                  <a:lnTo>
                    <a:pt x="0" y="2678938"/>
                  </a:lnTo>
                  <a:close/>
                </a:path>
              </a:pathLst>
            </a:custGeom>
            <a:solidFill>
              <a:srgbClr val="000000">
                <a:alpha val="0"/>
              </a:srgbClr>
            </a:solidFill>
          </p:spPr>
        </p:sp>
        <p:sp>
          <p:nvSpPr>
            <p:cNvPr name="TextBox 10" id="10"/>
            <p:cNvSpPr txBox="true"/>
            <p:nvPr/>
          </p:nvSpPr>
          <p:spPr>
            <a:xfrm>
              <a:off x="0" y="-47625"/>
              <a:ext cx="19118862" cy="2726563"/>
            </a:xfrm>
            <a:prstGeom prst="rect">
              <a:avLst/>
            </a:prstGeom>
          </p:spPr>
          <p:txBody>
            <a:bodyPr anchor="t" rtlCol="false" tIns="0" lIns="0" bIns="0" rIns="0"/>
            <a:lstStyle/>
            <a:p>
              <a:pPr algn="just" marL="0" indent="0" lvl="0">
                <a:lnSpc>
                  <a:spcPts val="3944"/>
                </a:lnSpc>
              </a:pPr>
              <a:r>
                <a:rPr lang="en-US" b="true" sz="2858">
                  <a:solidFill>
                    <a:srgbClr val="F9B428"/>
                  </a:solidFill>
                  <a:latin typeface="Arial Nova Condensed Bold"/>
                  <a:ea typeface="Arial Nova Condensed Bold"/>
                  <a:cs typeface="Arial Nova Condensed Bold"/>
                  <a:sym typeface="Arial Nova Condensed Bold"/>
                </a:rPr>
                <a:t>Types de privation de liberté : </a:t>
              </a:r>
            </a:p>
            <a:p>
              <a:pPr algn="just" marL="617101" indent="-308551" lvl="1">
                <a:lnSpc>
                  <a:spcPts val="3944"/>
                </a:lnSpc>
                <a:buFont typeface="Arial"/>
                <a:buChar char="•"/>
              </a:pPr>
              <a:r>
                <a:rPr lang="en-US" sz="2858">
                  <a:solidFill>
                    <a:srgbClr val="000000"/>
                  </a:solidFill>
                  <a:latin typeface="Arial Nova Condensed"/>
                  <a:ea typeface="Arial Nova Condensed"/>
                  <a:cs typeface="Arial Nova Condensed"/>
                  <a:sym typeface="Arial Nova Condensed"/>
                </a:rPr>
                <a:t>Détention avant inculpation, détention provisoire, emprisonnement</a:t>
              </a:r>
            </a:p>
            <a:p>
              <a:pPr algn="just" marL="617101" indent="-308551" lvl="1">
                <a:lnSpc>
                  <a:spcPts val="3944"/>
                </a:lnSpc>
                <a:buFont typeface="Arial"/>
                <a:buChar char="•"/>
              </a:pPr>
              <a:r>
                <a:rPr lang="en-US" sz="2858">
                  <a:solidFill>
                    <a:srgbClr val="000000"/>
                  </a:solidFill>
                  <a:latin typeface="Arial Nova Condensed"/>
                  <a:ea typeface="Arial Nova Condensed"/>
                  <a:cs typeface="Arial Nova Condensed"/>
                  <a:sym typeface="Arial Nova Condensed"/>
                </a:rPr>
                <a:t>Internement administratif (par exemple, détention pour cause d'immigration)</a:t>
              </a:r>
            </a:p>
            <a:p>
              <a:pPr algn="just" marL="617101" indent="-308551" lvl="1">
                <a:lnSpc>
                  <a:spcPts val="3944"/>
                </a:lnSpc>
                <a:buFont typeface="Arial"/>
                <a:buChar char="•"/>
              </a:pPr>
              <a:r>
                <a:rPr lang="en-US" sz="2858">
                  <a:solidFill>
                    <a:srgbClr val="000000"/>
                  </a:solidFill>
                  <a:latin typeface="Arial Nova Condensed"/>
                  <a:ea typeface="Arial Nova Condensed"/>
                  <a:cs typeface="Arial Nova Condensed"/>
                  <a:sym typeface="Arial Nova Condensed"/>
                </a:rPr>
                <a:t>Internement psychiatrique</a:t>
              </a:r>
            </a:p>
          </p:txBody>
        </p:sp>
      </p:grpSp>
      <p:grpSp>
        <p:nvGrpSpPr>
          <p:cNvPr name="Group 11" id="11"/>
          <p:cNvGrpSpPr/>
          <p:nvPr/>
        </p:nvGrpSpPr>
        <p:grpSpPr>
          <a:xfrm rot="0">
            <a:off x="1065810" y="5770714"/>
            <a:ext cx="16156380" cy="3353381"/>
            <a:chOff x="0" y="0"/>
            <a:chExt cx="21541840" cy="4471175"/>
          </a:xfrm>
        </p:grpSpPr>
        <p:sp>
          <p:nvSpPr>
            <p:cNvPr name="Freeform 12" id="12"/>
            <p:cNvSpPr/>
            <p:nvPr/>
          </p:nvSpPr>
          <p:spPr>
            <a:xfrm flipH="false" flipV="false" rot="0">
              <a:off x="0" y="0"/>
              <a:ext cx="21541867" cy="4471168"/>
            </a:xfrm>
            <a:custGeom>
              <a:avLst/>
              <a:gdLst/>
              <a:ahLst/>
              <a:cxnLst/>
              <a:rect r="r" b="b" t="t" l="l"/>
              <a:pathLst>
                <a:path h="4471168" w="21541867">
                  <a:moveTo>
                    <a:pt x="0" y="0"/>
                  </a:moveTo>
                  <a:lnTo>
                    <a:pt x="21541867" y="0"/>
                  </a:lnTo>
                  <a:lnTo>
                    <a:pt x="21541867" y="4471168"/>
                  </a:lnTo>
                  <a:lnTo>
                    <a:pt x="0" y="4471168"/>
                  </a:lnTo>
                  <a:close/>
                </a:path>
              </a:pathLst>
            </a:custGeom>
            <a:solidFill>
              <a:srgbClr val="F7E5DD"/>
            </a:solidFill>
          </p:spPr>
        </p:sp>
        <p:sp>
          <p:nvSpPr>
            <p:cNvPr name="TextBox 13" id="13"/>
            <p:cNvSpPr txBox="true"/>
            <p:nvPr/>
          </p:nvSpPr>
          <p:spPr>
            <a:xfrm>
              <a:off x="0" y="-47625"/>
              <a:ext cx="21541840" cy="4518800"/>
            </a:xfrm>
            <a:prstGeom prst="rect">
              <a:avLst/>
            </a:prstGeom>
          </p:spPr>
          <p:txBody>
            <a:bodyPr anchor="t" rtlCol="false" tIns="50800" lIns="50800" bIns="50800" rIns="50800"/>
            <a:lstStyle/>
            <a:p>
              <a:pPr algn="just" marL="0" indent="0" lvl="0">
                <a:lnSpc>
                  <a:spcPts val="3493"/>
                </a:lnSpc>
              </a:pPr>
              <a:r>
                <a:rPr lang="en-US" b="true" sz="2531">
                  <a:solidFill>
                    <a:srgbClr val="000000"/>
                  </a:solidFill>
                  <a:latin typeface="Arial Nova Condensed Bold"/>
                  <a:ea typeface="Arial Nova Condensed Bold"/>
                  <a:cs typeface="Arial Nova Condensed Bold"/>
                  <a:sym typeface="Arial Nova Condensed Bold"/>
                </a:rPr>
                <a:t>L'importance de surveiller les centres de détention </a:t>
              </a:r>
            </a:p>
            <a:p>
              <a:pPr algn="just" marL="546497" indent="-273248" lvl="1">
                <a:lnSpc>
                  <a:spcPts val="3493"/>
                </a:lnSpc>
                <a:buFont typeface="Arial"/>
                <a:buChar char="•"/>
              </a:pPr>
              <a:r>
                <a:rPr lang="en-US" sz="2531">
                  <a:solidFill>
                    <a:srgbClr val="000000"/>
                  </a:solidFill>
                  <a:latin typeface="Arial Nova Condensed"/>
                  <a:ea typeface="Arial Nova Condensed"/>
                  <a:cs typeface="Arial Nova Condensed"/>
                  <a:sym typeface="Arial Nova Condensed"/>
                </a:rPr>
                <a:t>Priver une personne de sa liberté est un acte grave. </a:t>
              </a:r>
            </a:p>
            <a:p>
              <a:pPr algn="just" marL="546497" indent="-273248" lvl="1">
                <a:lnSpc>
                  <a:spcPts val="3493"/>
                </a:lnSpc>
                <a:buFont typeface="Arial"/>
                <a:buChar char="•"/>
              </a:pPr>
              <a:r>
                <a:rPr lang="en-US" sz="2531">
                  <a:solidFill>
                    <a:srgbClr val="000000"/>
                  </a:solidFill>
                  <a:latin typeface="Arial Nova Condensed"/>
                  <a:ea typeface="Arial Nova Condensed"/>
                  <a:cs typeface="Arial Nova Condensed"/>
                  <a:sym typeface="Arial Nova Condensed"/>
                </a:rPr>
                <a:t>En raison de sa perte de liberté, la personne détenue dépend presque entièrement des autorités et des fonctionnaires publics pour garantir sa protection, ses droits et ses moyens d’existence. </a:t>
              </a:r>
            </a:p>
            <a:p>
              <a:pPr algn="just" marL="546497" indent="-273248" lvl="1">
                <a:lnSpc>
                  <a:spcPts val="3493"/>
                </a:lnSpc>
                <a:buFont typeface="Arial"/>
                <a:buChar char="•"/>
              </a:pPr>
              <a:r>
                <a:rPr lang="en-US" sz="2531">
                  <a:solidFill>
                    <a:srgbClr val="000000"/>
                  </a:solidFill>
                  <a:latin typeface="Arial Nova Condensed"/>
                  <a:ea typeface="Arial Nova Condensed"/>
                  <a:cs typeface="Arial Nova Condensed"/>
                  <a:sym typeface="Arial Nova Condensed"/>
                </a:rPr>
                <a:t>Les possibilités pour les personnes privées de liberté d’influencer leur propre destin sont limitées, voire inexistantes. </a:t>
              </a:r>
            </a:p>
            <a:p>
              <a:pPr algn="just" marL="546497" indent="-273248" lvl="1">
                <a:lnSpc>
                  <a:spcPts val="3493"/>
                </a:lnSpc>
                <a:buFont typeface="Arial"/>
                <a:buChar char="•"/>
              </a:pPr>
              <a:r>
                <a:rPr lang="en-US" sz="2531">
                  <a:solidFill>
                    <a:srgbClr val="000000"/>
                  </a:solidFill>
                  <a:latin typeface="Arial Nova Condensed"/>
                  <a:ea typeface="Arial Nova Condensed"/>
                  <a:cs typeface="Arial Nova Condensed"/>
                  <a:sym typeface="Arial Nova Condensed"/>
                </a:rPr>
                <a:t>Les lieux de détention sont par définition fermés, les personnes détenues se retrouvent hors des limites de la société et hors de sa vue. </a:t>
              </a:r>
            </a:p>
          </p:txBody>
        </p:sp>
      </p:grpSp>
      <p:grpSp>
        <p:nvGrpSpPr>
          <p:cNvPr name="Group 14" id="14"/>
          <p:cNvGrpSpPr/>
          <p:nvPr/>
        </p:nvGrpSpPr>
        <p:grpSpPr>
          <a:xfrm rot="0">
            <a:off x="15537401" y="-1303500"/>
            <a:ext cx="3767531" cy="4123759"/>
            <a:chOff x="0" y="0"/>
            <a:chExt cx="5023375" cy="5498345"/>
          </a:xfrm>
        </p:grpSpPr>
        <p:grpSp>
          <p:nvGrpSpPr>
            <p:cNvPr name="Group 15" id="15"/>
            <p:cNvGrpSpPr/>
            <p:nvPr/>
          </p:nvGrpSpPr>
          <p:grpSpPr>
            <a:xfrm rot="-104776">
              <a:off x="297380" y="1759711"/>
              <a:ext cx="4032000" cy="3678054"/>
              <a:chOff x="0" y="0"/>
              <a:chExt cx="893117" cy="814716"/>
            </a:xfrm>
          </p:grpSpPr>
          <p:sp>
            <p:nvSpPr>
              <p:cNvPr name="Freeform 16" id="16"/>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49C4E"/>
              </a:solidFill>
            </p:spPr>
          </p:sp>
          <p:sp>
            <p:nvSpPr>
              <p:cNvPr name="TextBox 17" id="17"/>
              <p:cNvSpPr txBox="true"/>
              <p:nvPr/>
            </p:nvSpPr>
            <p:spPr>
              <a:xfrm>
                <a:off x="139550" y="349686"/>
                <a:ext cx="614018" cy="406836"/>
              </a:xfrm>
              <a:prstGeom prst="rect">
                <a:avLst/>
              </a:prstGeom>
            </p:spPr>
            <p:txBody>
              <a:bodyPr anchor="ctr" rtlCol="false" tIns="50800" lIns="50800" bIns="50800" rIns="50800"/>
              <a:lstStyle/>
              <a:p>
                <a:pPr algn="ctr">
                  <a:lnSpc>
                    <a:spcPts val="2029"/>
                  </a:lnSpc>
                </a:pPr>
              </a:p>
            </p:txBody>
          </p:sp>
        </p:grpSp>
        <p:grpSp>
          <p:nvGrpSpPr>
            <p:cNvPr name="Group 18" id="18"/>
            <p:cNvGrpSpPr/>
            <p:nvPr/>
          </p:nvGrpSpPr>
          <p:grpSpPr>
            <a:xfrm rot="-162844">
              <a:off x="84820" y="93399"/>
              <a:ext cx="4032000" cy="3678054"/>
              <a:chOff x="0" y="0"/>
              <a:chExt cx="893117" cy="814716"/>
            </a:xfrm>
          </p:grpSpPr>
          <p:sp>
            <p:nvSpPr>
              <p:cNvPr name="Freeform 19" id="19"/>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DA7A7"/>
              </a:solidFill>
            </p:spPr>
          </p:sp>
          <p:sp>
            <p:nvSpPr>
              <p:cNvPr name="TextBox 20" id="20"/>
              <p:cNvSpPr txBox="true"/>
              <p:nvPr/>
            </p:nvSpPr>
            <p:spPr>
              <a:xfrm>
                <a:off x="139550" y="349686"/>
                <a:ext cx="614018" cy="406836"/>
              </a:xfrm>
              <a:prstGeom prst="rect">
                <a:avLst/>
              </a:prstGeom>
            </p:spPr>
            <p:txBody>
              <a:bodyPr anchor="ctr" rtlCol="false" tIns="50800" lIns="50800" bIns="50800" rIns="50800"/>
              <a:lstStyle/>
              <a:p>
                <a:pPr algn="ctr">
                  <a:lnSpc>
                    <a:spcPts val="2029"/>
                  </a:lnSpc>
                </a:pPr>
              </a:p>
            </p:txBody>
          </p:sp>
        </p:grpSp>
        <p:grpSp>
          <p:nvGrpSpPr>
            <p:cNvPr name="Group 21" id="21"/>
            <p:cNvGrpSpPr/>
            <p:nvPr/>
          </p:nvGrpSpPr>
          <p:grpSpPr>
            <a:xfrm rot="10629642">
              <a:off x="902754" y="1722687"/>
              <a:ext cx="4032000" cy="3678054"/>
              <a:chOff x="0" y="0"/>
              <a:chExt cx="893117" cy="814716"/>
            </a:xfrm>
          </p:grpSpPr>
          <p:sp>
            <p:nvSpPr>
              <p:cNvPr name="Freeform 22" id="22"/>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EC394"/>
              </a:solidFill>
            </p:spPr>
          </p:sp>
          <p:sp>
            <p:nvSpPr>
              <p:cNvPr name="TextBox 23" id="23"/>
              <p:cNvSpPr txBox="true"/>
              <p:nvPr/>
            </p:nvSpPr>
            <p:spPr>
              <a:xfrm>
                <a:off x="139550" y="349686"/>
                <a:ext cx="614018" cy="406836"/>
              </a:xfrm>
              <a:prstGeom prst="rect">
                <a:avLst/>
              </a:prstGeom>
            </p:spPr>
            <p:txBody>
              <a:bodyPr anchor="ctr" rtlCol="false" tIns="50800" lIns="50800" bIns="50800" rIns="50800"/>
              <a:lstStyle/>
              <a:p>
                <a:pPr algn="ctr">
                  <a:lnSpc>
                    <a:spcPts val="2029"/>
                  </a:lnSpc>
                </a:pPr>
              </a:p>
            </p:txBody>
          </p:sp>
        </p:grpSp>
      </p:grpSp>
    </p:spTree>
  </p:cSld>
  <p:clrMapOvr>
    <a:masterClrMapping/>
  </p:clrMapOvr>
</p:sld>
</file>

<file path=ppt/slides/slide24.xml><?xml version="1.0" encoding="utf-8"?>
<p:sld xmlns:p="http://schemas.openxmlformats.org/presentationml/2006/main" xmlns:a="http://schemas.openxmlformats.org/drawingml/2006/main">
  <p:cSld>
    <p:bg>
      <p:bgPr>
        <a:solidFill>
          <a:srgbClr val="FCFCFC"/>
        </a:solidFill>
      </p:bgPr>
    </p:bg>
    <p:spTree>
      <p:nvGrpSpPr>
        <p:cNvPr id="1" name=""/>
        <p:cNvGrpSpPr/>
        <p:nvPr/>
      </p:nvGrpSpPr>
      <p:grpSpPr>
        <a:xfrm>
          <a:off x="0" y="0"/>
          <a:ext cx="0" cy="0"/>
          <a:chOff x="0" y="0"/>
          <a:chExt cx="0" cy="0"/>
        </a:xfrm>
      </p:grpSpPr>
      <p:grpSp>
        <p:nvGrpSpPr>
          <p:cNvPr name="Group 2" id="2"/>
          <p:cNvGrpSpPr/>
          <p:nvPr/>
        </p:nvGrpSpPr>
        <p:grpSpPr>
          <a:xfrm rot="0">
            <a:off x="-339357" y="-316594"/>
            <a:ext cx="18966714" cy="10920189"/>
            <a:chOff x="0" y="0"/>
            <a:chExt cx="4995349" cy="2876099"/>
          </a:xfrm>
        </p:grpSpPr>
        <p:sp>
          <p:nvSpPr>
            <p:cNvPr name="Freeform 3" id="3"/>
            <p:cNvSpPr/>
            <p:nvPr/>
          </p:nvSpPr>
          <p:spPr>
            <a:xfrm flipH="false" flipV="false" rot="0">
              <a:off x="0" y="0"/>
              <a:ext cx="4995349" cy="2876099"/>
            </a:xfrm>
            <a:custGeom>
              <a:avLst/>
              <a:gdLst/>
              <a:ahLst/>
              <a:cxnLst/>
              <a:rect r="r" b="b" t="t" l="l"/>
              <a:pathLst>
                <a:path h="2876099" w="4995349">
                  <a:moveTo>
                    <a:pt x="0" y="0"/>
                  </a:moveTo>
                  <a:lnTo>
                    <a:pt x="4995349" y="0"/>
                  </a:lnTo>
                  <a:lnTo>
                    <a:pt x="4995349" y="2876099"/>
                  </a:lnTo>
                  <a:lnTo>
                    <a:pt x="0" y="2876099"/>
                  </a:lnTo>
                  <a:close/>
                </a:path>
              </a:pathLst>
            </a:custGeom>
            <a:solidFill>
              <a:srgbClr val="000000">
                <a:alpha val="0"/>
              </a:srgbClr>
            </a:solidFill>
            <a:ln w="552450" cap="sq">
              <a:solidFill>
                <a:srgbClr val="F9B57D"/>
              </a:solidFill>
              <a:prstDash val="solid"/>
              <a:miter/>
            </a:ln>
          </p:spPr>
        </p:sp>
        <p:sp>
          <p:nvSpPr>
            <p:cNvPr name="TextBox 4" id="4"/>
            <p:cNvSpPr txBox="true"/>
            <p:nvPr/>
          </p:nvSpPr>
          <p:spPr>
            <a:xfrm>
              <a:off x="0" y="-38100"/>
              <a:ext cx="4995349" cy="2914199"/>
            </a:xfrm>
            <a:prstGeom prst="rect">
              <a:avLst/>
            </a:prstGeom>
          </p:spPr>
          <p:txBody>
            <a:bodyPr anchor="ctr" rtlCol="false" tIns="50800" lIns="50800" bIns="50800" rIns="50800"/>
            <a:lstStyle/>
            <a:p>
              <a:pPr algn="ctr">
                <a:lnSpc>
                  <a:spcPts val="2659"/>
                </a:lnSpc>
                <a:spcBef>
                  <a:spcPct val="0"/>
                </a:spcBef>
              </a:pPr>
            </a:p>
          </p:txBody>
        </p:sp>
      </p:grpSp>
      <p:grpSp>
        <p:nvGrpSpPr>
          <p:cNvPr name="Group 5" id="5"/>
          <p:cNvGrpSpPr/>
          <p:nvPr/>
        </p:nvGrpSpPr>
        <p:grpSpPr>
          <a:xfrm rot="0">
            <a:off x="1028700" y="402191"/>
            <a:ext cx="13621986" cy="1253017"/>
            <a:chOff x="0" y="0"/>
            <a:chExt cx="18162648" cy="1670690"/>
          </a:xfrm>
        </p:grpSpPr>
        <p:sp>
          <p:nvSpPr>
            <p:cNvPr name="Freeform 6" id="6"/>
            <p:cNvSpPr/>
            <p:nvPr/>
          </p:nvSpPr>
          <p:spPr>
            <a:xfrm flipH="false" flipV="false" rot="0">
              <a:off x="0" y="0"/>
              <a:ext cx="18162646" cy="1670690"/>
            </a:xfrm>
            <a:custGeom>
              <a:avLst/>
              <a:gdLst/>
              <a:ahLst/>
              <a:cxnLst/>
              <a:rect r="r" b="b" t="t" l="l"/>
              <a:pathLst>
                <a:path h="1670690" w="18162646">
                  <a:moveTo>
                    <a:pt x="0" y="0"/>
                  </a:moveTo>
                  <a:lnTo>
                    <a:pt x="18162646" y="0"/>
                  </a:lnTo>
                  <a:lnTo>
                    <a:pt x="18162646" y="1670690"/>
                  </a:lnTo>
                  <a:lnTo>
                    <a:pt x="0" y="1670690"/>
                  </a:lnTo>
                  <a:close/>
                </a:path>
              </a:pathLst>
            </a:custGeom>
            <a:solidFill>
              <a:srgbClr val="000000">
                <a:alpha val="0"/>
              </a:srgbClr>
            </a:solidFill>
          </p:spPr>
        </p:sp>
        <p:sp>
          <p:nvSpPr>
            <p:cNvPr name="TextBox 7" id="7"/>
            <p:cNvSpPr txBox="true"/>
            <p:nvPr/>
          </p:nvSpPr>
          <p:spPr>
            <a:xfrm>
              <a:off x="0" y="-352425"/>
              <a:ext cx="18162648" cy="2023115"/>
            </a:xfrm>
            <a:prstGeom prst="rect">
              <a:avLst/>
            </a:prstGeom>
          </p:spPr>
          <p:txBody>
            <a:bodyPr anchor="t" rtlCol="false" tIns="0" lIns="0" bIns="0" rIns="0"/>
            <a:lstStyle/>
            <a:p>
              <a:pPr algn="l" marL="0" indent="0" lvl="0">
                <a:lnSpc>
                  <a:spcPts val="12000"/>
                </a:lnSpc>
              </a:pPr>
              <a:r>
                <a:rPr lang="en-US" b="true" sz="6999">
                  <a:solidFill>
                    <a:srgbClr val="4E5FA7"/>
                  </a:solidFill>
                  <a:latin typeface="Arial Nova Condensed Bold"/>
                  <a:ea typeface="Arial Nova Condensed Bold"/>
                  <a:cs typeface="Arial Nova Condensed Bold"/>
                  <a:sym typeface="Arial Nova Condensed Bold"/>
                </a:rPr>
                <a:t>V</a:t>
              </a:r>
              <a:r>
                <a:rPr lang="en-US" b="true" sz="6999">
                  <a:solidFill>
                    <a:srgbClr val="4E5FA7"/>
                  </a:solidFill>
                  <a:latin typeface="Arial Nova Condensed Bold"/>
                  <a:ea typeface="Arial Nova Condensed Bold"/>
                  <a:cs typeface="Arial Nova Condensed Bold"/>
                  <a:sym typeface="Arial Nova Condensed Bold"/>
                </a:rPr>
                <a:t>eille et suivi des lieux de détention</a:t>
              </a:r>
            </a:p>
          </p:txBody>
        </p:sp>
      </p:grpSp>
      <p:grpSp>
        <p:nvGrpSpPr>
          <p:cNvPr name="Group 8" id="8"/>
          <p:cNvGrpSpPr/>
          <p:nvPr/>
        </p:nvGrpSpPr>
        <p:grpSpPr>
          <a:xfrm rot="0">
            <a:off x="1028700" y="1823965"/>
            <a:ext cx="9963619" cy="7724579"/>
            <a:chOff x="0" y="0"/>
            <a:chExt cx="13284826" cy="10299439"/>
          </a:xfrm>
        </p:grpSpPr>
        <p:sp>
          <p:nvSpPr>
            <p:cNvPr name="Freeform 9" id="9"/>
            <p:cNvSpPr/>
            <p:nvPr/>
          </p:nvSpPr>
          <p:spPr>
            <a:xfrm flipH="false" flipV="false" rot="0">
              <a:off x="0" y="0"/>
              <a:ext cx="13284826" cy="10299439"/>
            </a:xfrm>
            <a:custGeom>
              <a:avLst/>
              <a:gdLst/>
              <a:ahLst/>
              <a:cxnLst/>
              <a:rect r="r" b="b" t="t" l="l"/>
              <a:pathLst>
                <a:path h="10299439" w="13284826">
                  <a:moveTo>
                    <a:pt x="0" y="0"/>
                  </a:moveTo>
                  <a:lnTo>
                    <a:pt x="13284826" y="0"/>
                  </a:lnTo>
                  <a:lnTo>
                    <a:pt x="13284826" y="10299439"/>
                  </a:lnTo>
                  <a:lnTo>
                    <a:pt x="0" y="10299439"/>
                  </a:lnTo>
                  <a:close/>
                </a:path>
              </a:pathLst>
            </a:custGeom>
            <a:solidFill>
              <a:srgbClr val="000000">
                <a:alpha val="0"/>
              </a:srgbClr>
            </a:solidFill>
          </p:spPr>
        </p:sp>
        <p:sp>
          <p:nvSpPr>
            <p:cNvPr name="TextBox 10" id="10"/>
            <p:cNvSpPr txBox="true"/>
            <p:nvPr/>
          </p:nvSpPr>
          <p:spPr>
            <a:xfrm>
              <a:off x="0" y="-47625"/>
              <a:ext cx="13284826" cy="10347064"/>
            </a:xfrm>
            <a:prstGeom prst="rect">
              <a:avLst/>
            </a:prstGeom>
          </p:spPr>
          <p:txBody>
            <a:bodyPr anchor="t" rtlCol="false" tIns="0" lIns="0" bIns="0" rIns="0"/>
            <a:lstStyle/>
            <a:p>
              <a:pPr algn="just" marL="0" indent="0" lvl="0">
                <a:lnSpc>
                  <a:spcPts val="3439"/>
                </a:lnSpc>
              </a:pPr>
              <a:r>
                <a:rPr lang="en-US" b="true" sz="2492">
                  <a:solidFill>
                    <a:srgbClr val="F9B428"/>
                  </a:solidFill>
                  <a:latin typeface="Arial Nova Condensed Bold"/>
                  <a:ea typeface="Arial Nova Condensed Bold"/>
                  <a:cs typeface="Arial Nova Condensed Bold"/>
                  <a:sym typeface="Arial Nova Condensed Bold"/>
                </a:rPr>
                <a:t>Prévention de la torture, des traitements cruels et des mauvais traitements</a:t>
              </a:r>
            </a:p>
            <a:p>
              <a:pPr algn="just" marL="0" indent="0" lvl="0">
                <a:lnSpc>
                  <a:spcPts val="3439"/>
                </a:lnSpc>
              </a:pPr>
            </a:p>
            <a:p>
              <a:pPr algn="just" marL="0" indent="0" lvl="0">
                <a:lnSpc>
                  <a:spcPts val="3439"/>
                </a:lnSpc>
              </a:pPr>
              <a:r>
                <a:rPr lang="en-US" sz="2492">
                  <a:solidFill>
                    <a:srgbClr val="000000"/>
                  </a:solidFill>
                  <a:latin typeface="Arial Nova Condensed"/>
                  <a:ea typeface="Arial Nova Condensed"/>
                  <a:cs typeface="Arial Nova Condensed"/>
                  <a:sym typeface="Arial Nova Condensed"/>
                </a:rPr>
                <a:t>À l'instar de l'esclavage et du génocide, la communauté internationale a reconnu la torture et les mauvais traitements comme inadmissibles en tout temps et en toutes circonstances. Leur interdiction est absolue, contraignant tous les États, qu'ils soient ou non parties aux traités internationaux codifiant cette interdiction.</a:t>
              </a:r>
            </a:p>
            <a:p>
              <a:pPr algn="just" marL="0" indent="0" lvl="0">
                <a:lnSpc>
                  <a:spcPts val="3439"/>
                </a:lnSpc>
              </a:pPr>
            </a:p>
            <a:p>
              <a:pPr algn="just" marL="0" indent="0" lvl="0">
                <a:lnSpc>
                  <a:spcPts val="3439"/>
                </a:lnSpc>
              </a:pPr>
              <a:r>
                <a:rPr lang="en-US" sz="2492">
                  <a:solidFill>
                    <a:srgbClr val="000000"/>
                  </a:solidFill>
                  <a:latin typeface="Arial Nova Condensed"/>
                  <a:ea typeface="Arial Nova Condensed"/>
                  <a:cs typeface="Arial Nova Condensed"/>
                  <a:sym typeface="Arial Nova Condensed"/>
                </a:rPr>
                <a:t>L'expérience montre que la torture et les mauvais traitements se produisent généralement dans des lieux isolés, où leurs auteurs se sentent hors de portée d'une veille et suivi efficace et de toute responsabilité. Les lieux de détention, par définition, sont de tels lieux isolés.</a:t>
              </a:r>
            </a:p>
            <a:p>
              <a:pPr algn="just" marL="0" indent="0" lvl="0">
                <a:lnSpc>
                  <a:spcPts val="3439"/>
                </a:lnSpc>
              </a:pPr>
              <a:r>
                <a:rPr lang="en-US" sz="2492">
                  <a:solidFill>
                    <a:srgbClr val="000000"/>
                  </a:solidFill>
                  <a:latin typeface="Arial Nova Condensed"/>
                  <a:ea typeface="Arial Nova Condensed"/>
                  <a:cs typeface="Arial Nova Condensed"/>
                  <a:sym typeface="Arial Nova Condensed"/>
                </a:rPr>
                <a:t>Prévenir la torture et les mauvais traitements exige que les lieux de détention restent accessibles au monde extérieur. L'accès des détenus au monde extérieur, notamment aux visites familiales et aux avocats, constitue donc non seulement un droit en soi, mais remplit également la fonction essentielle de prévenir la torture et les mauvais traitements, afin de ne pas être indétectables et impunis.</a:t>
              </a:r>
            </a:p>
          </p:txBody>
        </p:sp>
      </p:grpSp>
      <p:grpSp>
        <p:nvGrpSpPr>
          <p:cNvPr name="Group 11" id="11"/>
          <p:cNvGrpSpPr/>
          <p:nvPr/>
        </p:nvGrpSpPr>
        <p:grpSpPr>
          <a:xfrm rot="0">
            <a:off x="12001736" y="3118546"/>
            <a:ext cx="5951688" cy="6564954"/>
            <a:chOff x="0" y="0"/>
            <a:chExt cx="7935584" cy="8753272"/>
          </a:xfrm>
        </p:grpSpPr>
        <p:sp>
          <p:nvSpPr>
            <p:cNvPr name="Freeform 12" id="12"/>
            <p:cNvSpPr/>
            <p:nvPr/>
          </p:nvSpPr>
          <p:spPr>
            <a:xfrm flipH="false" flipV="false" rot="0">
              <a:off x="24720" y="13290"/>
              <a:ext cx="7886200" cy="8726709"/>
            </a:xfrm>
            <a:custGeom>
              <a:avLst/>
              <a:gdLst/>
              <a:ahLst/>
              <a:cxnLst/>
              <a:rect r="r" b="b" t="t" l="l"/>
              <a:pathLst>
                <a:path h="8726709" w="7886200">
                  <a:moveTo>
                    <a:pt x="0" y="0"/>
                  </a:moveTo>
                  <a:lnTo>
                    <a:pt x="7886200" y="0"/>
                  </a:lnTo>
                  <a:lnTo>
                    <a:pt x="7886200" y="8726709"/>
                  </a:lnTo>
                  <a:lnTo>
                    <a:pt x="0" y="8726709"/>
                  </a:lnTo>
                  <a:close/>
                </a:path>
              </a:pathLst>
            </a:custGeom>
            <a:solidFill>
              <a:srgbClr val="F7E5DD"/>
            </a:solidFill>
          </p:spPr>
        </p:sp>
        <p:sp>
          <p:nvSpPr>
            <p:cNvPr name="Freeform 13" id="13"/>
            <p:cNvSpPr/>
            <p:nvPr/>
          </p:nvSpPr>
          <p:spPr>
            <a:xfrm flipH="false" flipV="false" rot="0">
              <a:off x="0" y="0"/>
              <a:ext cx="7935627" cy="8753296"/>
            </a:xfrm>
            <a:custGeom>
              <a:avLst/>
              <a:gdLst/>
              <a:ahLst/>
              <a:cxnLst/>
              <a:rect r="r" b="b" t="t" l="l"/>
              <a:pathLst>
                <a:path h="8753296" w="7935627">
                  <a:moveTo>
                    <a:pt x="24720" y="0"/>
                  </a:moveTo>
                  <a:lnTo>
                    <a:pt x="7910920" y="0"/>
                  </a:lnTo>
                  <a:cubicBezTo>
                    <a:pt x="7924598" y="0"/>
                    <a:pt x="7935627" y="5936"/>
                    <a:pt x="7935627" y="13290"/>
                  </a:cubicBezTo>
                  <a:lnTo>
                    <a:pt x="7935627" y="8739999"/>
                  </a:lnTo>
                  <a:cubicBezTo>
                    <a:pt x="7935627" y="8747353"/>
                    <a:pt x="7924598" y="8753296"/>
                    <a:pt x="7910920" y="8753296"/>
                  </a:cubicBezTo>
                  <a:lnTo>
                    <a:pt x="24720" y="8753296"/>
                  </a:lnTo>
                  <a:cubicBezTo>
                    <a:pt x="11042" y="8753296"/>
                    <a:pt x="0" y="8747353"/>
                    <a:pt x="0" y="8739999"/>
                  </a:cubicBezTo>
                  <a:lnTo>
                    <a:pt x="0" y="13290"/>
                  </a:lnTo>
                  <a:cubicBezTo>
                    <a:pt x="0" y="5936"/>
                    <a:pt x="11042" y="0"/>
                    <a:pt x="24720" y="0"/>
                  </a:cubicBezTo>
                  <a:moveTo>
                    <a:pt x="24720" y="26580"/>
                  </a:moveTo>
                  <a:lnTo>
                    <a:pt x="24720" y="13290"/>
                  </a:lnTo>
                  <a:lnTo>
                    <a:pt x="49440" y="13290"/>
                  </a:lnTo>
                  <a:lnTo>
                    <a:pt x="49440" y="8739999"/>
                  </a:lnTo>
                  <a:lnTo>
                    <a:pt x="24720" y="8739999"/>
                  </a:lnTo>
                  <a:lnTo>
                    <a:pt x="24720" y="8726709"/>
                  </a:lnTo>
                  <a:lnTo>
                    <a:pt x="7910920" y="8726709"/>
                  </a:lnTo>
                  <a:lnTo>
                    <a:pt x="7910920" y="8739999"/>
                  </a:lnTo>
                  <a:lnTo>
                    <a:pt x="7886200" y="8739999"/>
                  </a:lnTo>
                  <a:lnTo>
                    <a:pt x="7886200" y="13290"/>
                  </a:lnTo>
                  <a:lnTo>
                    <a:pt x="7910920" y="13290"/>
                  </a:lnTo>
                  <a:lnTo>
                    <a:pt x="7910920" y="26580"/>
                  </a:lnTo>
                  <a:lnTo>
                    <a:pt x="24720" y="26580"/>
                  </a:lnTo>
                  <a:close/>
                </a:path>
              </a:pathLst>
            </a:custGeom>
            <a:solidFill>
              <a:srgbClr val="F7E5DD"/>
            </a:solidFill>
          </p:spPr>
        </p:sp>
        <p:sp>
          <p:nvSpPr>
            <p:cNvPr name="TextBox 14" id="14"/>
            <p:cNvSpPr txBox="true"/>
            <p:nvPr/>
          </p:nvSpPr>
          <p:spPr>
            <a:xfrm>
              <a:off x="0" y="-38100"/>
              <a:ext cx="7935584" cy="8791372"/>
            </a:xfrm>
            <a:prstGeom prst="rect">
              <a:avLst/>
            </a:prstGeom>
          </p:spPr>
          <p:txBody>
            <a:bodyPr anchor="t" rtlCol="false" tIns="50800" lIns="50800" bIns="50800" rIns="50800"/>
            <a:lstStyle/>
            <a:p>
              <a:pPr algn="ctr" marL="0" indent="0" lvl="0">
                <a:lnSpc>
                  <a:spcPts val="3052"/>
                </a:lnSpc>
              </a:pPr>
              <a:r>
                <a:rPr lang="en-US" b="true" sz="2231">
                  <a:solidFill>
                    <a:srgbClr val="000000"/>
                  </a:solidFill>
                  <a:latin typeface="Arial Nova Condensed Bold"/>
                  <a:ea typeface="Arial Nova Condensed Bold"/>
                  <a:cs typeface="Arial Nova Condensed Bold"/>
                  <a:sym typeface="Arial Nova Condensed Bold"/>
                </a:rPr>
                <a:t>Principes directeurs pour la veille et suivi de la détention</a:t>
              </a:r>
            </a:p>
            <a:p>
              <a:pPr algn="ctr" marL="0" indent="0" lvl="0">
                <a:lnSpc>
                  <a:spcPts val="3052"/>
                </a:lnSpc>
              </a:pPr>
            </a:p>
            <a:p>
              <a:pPr algn="l" marL="481800" indent="-240900" lvl="1">
                <a:lnSpc>
                  <a:spcPts val="3052"/>
                </a:lnSpc>
                <a:buFont typeface="Arial"/>
                <a:buChar char="•"/>
              </a:pPr>
              <a:r>
                <a:rPr lang="en-US" b="true" sz="2231">
                  <a:solidFill>
                    <a:srgbClr val="000000"/>
                  </a:solidFill>
                  <a:latin typeface="Arial Nova Condensed Bold"/>
                  <a:ea typeface="Arial Nova Condensed Bold"/>
                  <a:cs typeface="Arial Nova Condensed Bold"/>
                  <a:sym typeface="Arial Nova Condensed Bold"/>
                </a:rPr>
                <a:t>Indépendance</a:t>
              </a:r>
              <a:r>
                <a:rPr lang="en-US" sz="2231">
                  <a:solidFill>
                    <a:srgbClr val="000000"/>
                  </a:solidFill>
                  <a:latin typeface="Arial Nova Condensed"/>
                  <a:ea typeface="Arial Nova Condensed"/>
                  <a:cs typeface="Arial Nova Condensed"/>
                  <a:sym typeface="Arial Nova Condensed"/>
                </a:rPr>
                <a:t> : Aucun conflit d’intérêt au sein des organes de contrôle.</a:t>
              </a:r>
            </a:p>
            <a:p>
              <a:pPr algn="l" marL="481800" indent="-240900" lvl="1">
                <a:lnSpc>
                  <a:spcPts val="3052"/>
                </a:lnSpc>
                <a:buFont typeface="Arial"/>
                <a:buChar char="•"/>
              </a:pPr>
              <a:r>
                <a:rPr lang="en-US" b="true" sz="2231">
                  <a:solidFill>
                    <a:srgbClr val="000000"/>
                  </a:solidFill>
                  <a:latin typeface="Arial Nova Condensed Bold"/>
                  <a:ea typeface="Arial Nova Condensed Bold"/>
                  <a:cs typeface="Arial Nova Condensed Bold"/>
                  <a:sym typeface="Arial Nova Condensed Bold"/>
                </a:rPr>
                <a:t>Mandat global </a:t>
              </a:r>
              <a:r>
                <a:rPr lang="en-US" sz="2231">
                  <a:solidFill>
                    <a:srgbClr val="000000"/>
                  </a:solidFill>
                  <a:latin typeface="Arial Nova Condensed"/>
                  <a:ea typeface="Arial Nova Condensed"/>
                  <a:cs typeface="Arial Nova Condensed"/>
                  <a:sym typeface="Arial Nova Condensed"/>
                </a:rPr>
                <a:t>: Capacité de recommander des changements juridiques et politiques.</a:t>
              </a:r>
            </a:p>
            <a:p>
              <a:pPr algn="l" marL="481800" indent="-240900" lvl="1">
                <a:lnSpc>
                  <a:spcPts val="3052"/>
                </a:lnSpc>
                <a:buFont typeface="Arial"/>
                <a:buChar char="•"/>
              </a:pPr>
              <a:r>
                <a:rPr lang="en-US" b="true" sz="2231">
                  <a:solidFill>
                    <a:srgbClr val="000000"/>
                  </a:solidFill>
                  <a:latin typeface="Arial Nova Condensed Bold"/>
                  <a:ea typeface="Arial Nova Condensed Bold"/>
                  <a:cs typeface="Arial Nova Condensed Bold"/>
                  <a:sym typeface="Arial Nova Condensed Bold"/>
                </a:rPr>
                <a:t>Portée des visites</a:t>
              </a:r>
              <a:r>
                <a:rPr lang="en-US" sz="2231">
                  <a:solidFill>
                    <a:srgbClr val="000000"/>
                  </a:solidFill>
                  <a:latin typeface="Arial Nova Condensed"/>
                  <a:ea typeface="Arial Nova Condensed"/>
                  <a:cs typeface="Arial Nova Condensed"/>
                  <a:sym typeface="Arial Nova Condensed"/>
                </a:rPr>
                <a:t> : Couvre tous les établissements de détention, y compris les établissements informels.</a:t>
              </a:r>
            </a:p>
            <a:p>
              <a:pPr algn="l" marL="481800" indent="-240900" lvl="1">
                <a:lnSpc>
                  <a:spcPts val="3052"/>
                </a:lnSpc>
                <a:buFont typeface="Arial"/>
                <a:buChar char="•"/>
              </a:pPr>
              <a:r>
                <a:rPr lang="en-US" b="true" sz="2231">
                  <a:solidFill>
                    <a:srgbClr val="000000"/>
                  </a:solidFill>
                  <a:latin typeface="Arial Nova Condensed Bold"/>
                  <a:ea typeface="Arial Nova Condensed Bold"/>
                  <a:cs typeface="Arial Nova Condensed Bold"/>
                  <a:sym typeface="Arial Nova Condensed Bold"/>
                </a:rPr>
                <a:t>Visites régulières et inopinées</a:t>
              </a:r>
              <a:r>
                <a:rPr lang="en-US" sz="2231">
                  <a:solidFill>
                    <a:srgbClr val="000000"/>
                  </a:solidFill>
                  <a:latin typeface="Arial Nova Condensed"/>
                  <a:ea typeface="Arial Nova Condensed"/>
                  <a:cs typeface="Arial Nova Condensed"/>
                  <a:sym typeface="Arial Nova Condensed"/>
                </a:rPr>
                <a:t> : Assure la transparence et la responsabilité.</a:t>
              </a:r>
            </a:p>
            <a:p>
              <a:pPr algn="l" marL="481800" indent="-240900" lvl="1">
                <a:lnSpc>
                  <a:spcPts val="3052"/>
                </a:lnSpc>
                <a:buFont typeface="Arial"/>
                <a:buChar char="•"/>
              </a:pPr>
              <a:r>
                <a:rPr lang="en-US" b="true" sz="2231">
                  <a:solidFill>
                    <a:srgbClr val="000000"/>
                  </a:solidFill>
                  <a:latin typeface="Arial Nova Condensed Bold"/>
                  <a:ea typeface="Arial Nova Condensed Bold"/>
                  <a:cs typeface="Arial Nova Condensed Bold"/>
                  <a:sym typeface="Arial Nova Condensed Bold"/>
                </a:rPr>
                <a:t>Accès illimité </a:t>
              </a:r>
              <a:r>
                <a:rPr lang="en-US" sz="2231">
                  <a:solidFill>
                    <a:srgbClr val="000000"/>
                  </a:solidFill>
                  <a:latin typeface="Arial Nova Condensed"/>
                  <a:ea typeface="Arial Nova Condensed"/>
                  <a:cs typeface="Arial Nova Condensed"/>
                  <a:sym typeface="Arial Nova Condensed"/>
                </a:rPr>
                <a:t>: À tous les détenus et aux dossiers de détention.</a:t>
              </a:r>
            </a:p>
            <a:p>
              <a:pPr algn="l" marL="481800" indent="-240900" lvl="1">
                <a:lnSpc>
                  <a:spcPts val="3052"/>
                </a:lnSpc>
                <a:buFont typeface="Arial"/>
                <a:buChar char="•"/>
              </a:pPr>
              <a:r>
                <a:rPr lang="en-US" b="true" sz="2231">
                  <a:solidFill>
                    <a:srgbClr val="000000"/>
                  </a:solidFill>
                  <a:latin typeface="Arial Nova Condensed Bold"/>
                  <a:ea typeface="Arial Nova Condensed Bold"/>
                  <a:cs typeface="Arial Nova Condensed Bold"/>
                  <a:sym typeface="Arial Nova Condensed Bold"/>
                </a:rPr>
                <a:t>Entretiens privés et confidentialité </a:t>
              </a:r>
              <a:r>
                <a:rPr lang="en-US" sz="2231">
                  <a:solidFill>
                    <a:srgbClr val="000000"/>
                  </a:solidFill>
                  <a:latin typeface="Arial Nova Condensed"/>
                  <a:ea typeface="Arial Nova Condensed"/>
                  <a:cs typeface="Arial Nova Condensed"/>
                  <a:sym typeface="Arial Nova Condensed"/>
                </a:rPr>
                <a:t>: Protège la sécurité des détenus et prévient les représailles.</a:t>
              </a:r>
            </a:p>
          </p:txBody>
        </p:sp>
      </p:grpSp>
      <p:grpSp>
        <p:nvGrpSpPr>
          <p:cNvPr name="Group 15" id="15"/>
          <p:cNvGrpSpPr/>
          <p:nvPr/>
        </p:nvGrpSpPr>
        <p:grpSpPr>
          <a:xfrm rot="0">
            <a:off x="15537401" y="-1303500"/>
            <a:ext cx="3767531" cy="4123759"/>
            <a:chOff x="0" y="0"/>
            <a:chExt cx="5023375" cy="5498345"/>
          </a:xfrm>
        </p:grpSpPr>
        <p:grpSp>
          <p:nvGrpSpPr>
            <p:cNvPr name="Group 16" id="16"/>
            <p:cNvGrpSpPr/>
            <p:nvPr/>
          </p:nvGrpSpPr>
          <p:grpSpPr>
            <a:xfrm rot="-104776">
              <a:off x="297380" y="1759711"/>
              <a:ext cx="4032000" cy="3678054"/>
              <a:chOff x="0" y="0"/>
              <a:chExt cx="893117" cy="814716"/>
            </a:xfrm>
          </p:grpSpPr>
          <p:sp>
            <p:nvSpPr>
              <p:cNvPr name="Freeform 17" id="17"/>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49C4E"/>
              </a:solidFill>
            </p:spPr>
          </p:sp>
          <p:sp>
            <p:nvSpPr>
              <p:cNvPr name="TextBox 18" id="18"/>
              <p:cNvSpPr txBox="true"/>
              <p:nvPr/>
            </p:nvSpPr>
            <p:spPr>
              <a:xfrm>
                <a:off x="139550" y="349686"/>
                <a:ext cx="614018" cy="406836"/>
              </a:xfrm>
              <a:prstGeom prst="rect">
                <a:avLst/>
              </a:prstGeom>
            </p:spPr>
            <p:txBody>
              <a:bodyPr anchor="ctr" rtlCol="false" tIns="50800" lIns="50800" bIns="50800" rIns="50800"/>
              <a:lstStyle/>
              <a:p>
                <a:pPr algn="ctr">
                  <a:lnSpc>
                    <a:spcPts val="2029"/>
                  </a:lnSpc>
                </a:pPr>
              </a:p>
            </p:txBody>
          </p:sp>
        </p:grpSp>
        <p:grpSp>
          <p:nvGrpSpPr>
            <p:cNvPr name="Group 19" id="19"/>
            <p:cNvGrpSpPr/>
            <p:nvPr/>
          </p:nvGrpSpPr>
          <p:grpSpPr>
            <a:xfrm rot="-162844">
              <a:off x="84820" y="93399"/>
              <a:ext cx="4032000" cy="3678054"/>
              <a:chOff x="0" y="0"/>
              <a:chExt cx="893117" cy="814716"/>
            </a:xfrm>
          </p:grpSpPr>
          <p:sp>
            <p:nvSpPr>
              <p:cNvPr name="Freeform 20" id="20"/>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DA7A7"/>
              </a:solidFill>
            </p:spPr>
          </p:sp>
          <p:sp>
            <p:nvSpPr>
              <p:cNvPr name="TextBox 21" id="21"/>
              <p:cNvSpPr txBox="true"/>
              <p:nvPr/>
            </p:nvSpPr>
            <p:spPr>
              <a:xfrm>
                <a:off x="139550" y="349686"/>
                <a:ext cx="614018" cy="406836"/>
              </a:xfrm>
              <a:prstGeom prst="rect">
                <a:avLst/>
              </a:prstGeom>
            </p:spPr>
            <p:txBody>
              <a:bodyPr anchor="ctr" rtlCol="false" tIns="50800" lIns="50800" bIns="50800" rIns="50800"/>
              <a:lstStyle/>
              <a:p>
                <a:pPr algn="ctr">
                  <a:lnSpc>
                    <a:spcPts val="2029"/>
                  </a:lnSpc>
                </a:pPr>
              </a:p>
            </p:txBody>
          </p:sp>
        </p:grpSp>
        <p:grpSp>
          <p:nvGrpSpPr>
            <p:cNvPr name="Group 22" id="22"/>
            <p:cNvGrpSpPr/>
            <p:nvPr/>
          </p:nvGrpSpPr>
          <p:grpSpPr>
            <a:xfrm rot="10629642">
              <a:off x="902754" y="1722687"/>
              <a:ext cx="4032000" cy="3678054"/>
              <a:chOff x="0" y="0"/>
              <a:chExt cx="893117" cy="814716"/>
            </a:xfrm>
          </p:grpSpPr>
          <p:sp>
            <p:nvSpPr>
              <p:cNvPr name="Freeform 23" id="23"/>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EC394"/>
              </a:solidFill>
            </p:spPr>
          </p:sp>
          <p:sp>
            <p:nvSpPr>
              <p:cNvPr name="TextBox 24" id="24"/>
              <p:cNvSpPr txBox="true"/>
              <p:nvPr/>
            </p:nvSpPr>
            <p:spPr>
              <a:xfrm>
                <a:off x="139550" y="349686"/>
                <a:ext cx="614018" cy="406836"/>
              </a:xfrm>
              <a:prstGeom prst="rect">
                <a:avLst/>
              </a:prstGeom>
            </p:spPr>
            <p:txBody>
              <a:bodyPr anchor="ctr" rtlCol="false" tIns="50800" lIns="50800" bIns="50800" rIns="50800"/>
              <a:lstStyle/>
              <a:p>
                <a:pPr algn="ctr">
                  <a:lnSpc>
                    <a:spcPts val="2029"/>
                  </a:lnSpc>
                </a:pPr>
              </a:p>
            </p:txBody>
          </p:sp>
        </p:grpSp>
      </p:grpSp>
    </p:spTree>
  </p:cSld>
  <p:clrMapOvr>
    <a:masterClrMapping/>
  </p:clrMapOvr>
</p:sld>
</file>

<file path=ppt/slides/slide25.xml><?xml version="1.0" encoding="utf-8"?>
<p:sld xmlns:p="http://schemas.openxmlformats.org/presentationml/2006/main" xmlns:a="http://schemas.openxmlformats.org/drawingml/2006/main" xmlns:r="http://schemas.openxmlformats.org/officeDocument/2006/relationships">
  <p:cSld>
    <p:bg>
      <p:bgPr>
        <a:solidFill>
          <a:srgbClr val="FCFCFC"/>
        </a:solidFill>
      </p:bgPr>
    </p:bg>
    <p:spTree>
      <p:nvGrpSpPr>
        <p:cNvPr id="1" name=""/>
        <p:cNvGrpSpPr/>
        <p:nvPr/>
      </p:nvGrpSpPr>
      <p:grpSpPr>
        <a:xfrm>
          <a:off x="0" y="0"/>
          <a:ext cx="0" cy="0"/>
          <a:chOff x="0" y="0"/>
          <a:chExt cx="0" cy="0"/>
        </a:xfrm>
      </p:grpSpPr>
      <p:grpSp>
        <p:nvGrpSpPr>
          <p:cNvPr name="Group 2" id="2"/>
          <p:cNvGrpSpPr/>
          <p:nvPr/>
        </p:nvGrpSpPr>
        <p:grpSpPr>
          <a:xfrm rot="0">
            <a:off x="-230452" y="-316594"/>
            <a:ext cx="18966714" cy="10920189"/>
            <a:chOff x="0" y="0"/>
            <a:chExt cx="4995349" cy="2876099"/>
          </a:xfrm>
        </p:grpSpPr>
        <p:sp>
          <p:nvSpPr>
            <p:cNvPr name="Freeform 3" id="3"/>
            <p:cNvSpPr/>
            <p:nvPr/>
          </p:nvSpPr>
          <p:spPr>
            <a:xfrm flipH="false" flipV="false" rot="0">
              <a:off x="0" y="0"/>
              <a:ext cx="4995349" cy="2876099"/>
            </a:xfrm>
            <a:custGeom>
              <a:avLst/>
              <a:gdLst/>
              <a:ahLst/>
              <a:cxnLst/>
              <a:rect r="r" b="b" t="t" l="l"/>
              <a:pathLst>
                <a:path h="2876099" w="4995349">
                  <a:moveTo>
                    <a:pt x="0" y="0"/>
                  </a:moveTo>
                  <a:lnTo>
                    <a:pt x="4995349" y="0"/>
                  </a:lnTo>
                  <a:lnTo>
                    <a:pt x="4995349" y="2876099"/>
                  </a:lnTo>
                  <a:lnTo>
                    <a:pt x="0" y="2876099"/>
                  </a:lnTo>
                  <a:close/>
                </a:path>
              </a:pathLst>
            </a:custGeom>
            <a:solidFill>
              <a:srgbClr val="000000">
                <a:alpha val="0"/>
              </a:srgbClr>
            </a:solidFill>
            <a:ln w="552450" cap="sq">
              <a:solidFill>
                <a:srgbClr val="F9B57D"/>
              </a:solidFill>
              <a:prstDash val="solid"/>
              <a:miter/>
            </a:ln>
          </p:spPr>
        </p:sp>
        <p:sp>
          <p:nvSpPr>
            <p:cNvPr name="TextBox 4" id="4"/>
            <p:cNvSpPr txBox="true"/>
            <p:nvPr/>
          </p:nvSpPr>
          <p:spPr>
            <a:xfrm>
              <a:off x="0" y="-38100"/>
              <a:ext cx="4995349" cy="2914199"/>
            </a:xfrm>
            <a:prstGeom prst="rect">
              <a:avLst/>
            </a:prstGeom>
          </p:spPr>
          <p:txBody>
            <a:bodyPr anchor="ctr" rtlCol="false" tIns="50800" lIns="50800" bIns="50800" rIns="50800"/>
            <a:lstStyle/>
            <a:p>
              <a:pPr algn="ctr">
                <a:lnSpc>
                  <a:spcPts val="2659"/>
                </a:lnSpc>
                <a:spcBef>
                  <a:spcPct val="0"/>
                </a:spcBef>
              </a:pPr>
            </a:p>
          </p:txBody>
        </p:sp>
      </p:grpSp>
      <p:grpSp>
        <p:nvGrpSpPr>
          <p:cNvPr name="Group 5" id="5"/>
          <p:cNvGrpSpPr/>
          <p:nvPr/>
        </p:nvGrpSpPr>
        <p:grpSpPr>
          <a:xfrm rot="0">
            <a:off x="1028700" y="1102492"/>
            <a:ext cx="13035667" cy="2228381"/>
            <a:chOff x="0" y="0"/>
            <a:chExt cx="17380889" cy="2971175"/>
          </a:xfrm>
        </p:grpSpPr>
        <p:sp>
          <p:nvSpPr>
            <p:cNvPr name="Freeform 6" id="6"/>
            <p:cNvSpPr/>
            <p:nvPr/>
          </p:nvSpPr>
          <p:spPr>
            <a:xfrm flipH="false" flipV="false" rot="0">
              <a:off x="0" y="0"/>
              <a:ext cx="17380888" cy="2971175"/>
            </a:xfrm>
            <a:custGeom>
              <a:avLst/>
              <a:gdLst/>
              <a:ahLst/>
              <a:cxnLst/>
              <a:rect r="r" b="b" t="t" l="l"/>
              <a:pathLst>
                <a:path h="2971175" w="17380888">
                  <a:moveTo>
                    <a:pt x="0" y="0"/>
                  </a:moveTo>
                  <a:lnTo>
                    <a:pt x="17380888" y="0"/>
                  </a:lnTo>
                  <a:lnTo>
                    <a:pt x="17380888" y="2971175"/>
                  </a:lnTo>
                  <a:lnTo>
                    <a:pt x="0" y="2971175"/>
                  </a:lnTo>
                  <a:close/>
                </a:path>
              </a:pathLst>
            </a:custGeom>
            <a:solidFill>
              <a:srgbClr val="000000">
                <a:alpha val="0"/>
              </a:srgbClr>
            </a:solidFill>
          </p:spPr>
        </p:sp>
        <p:sp>
          <p:nvSpPr>
            <p:cNvPr name="TextBox 7" id="7"/>
            <p:cNvSpPr txBox="true"/>
            <p:nvPr/>
          </p:nvSpPr>
          <p:spPr>
            <a:xfrm>
              <a:off x="0" y="57150"/>
              <a:ext cx="17380889" cy="2914025"/>
            </a:xfrm>
            <a:prstGeom prst="rect">
              <a:avLst/>
            </a:prstGeom>
          </p:spPr>
          <p:txBody>
            <a:bodyPr anchor="t" rtlCol="false" tIns="0" lIns="0" bIns="0" rIns="0"/>
            <a:lstStyle/>
            <a:p>
              <a:pPr algn="l" marL="0" indent="0" lvl="0">
                <a:lnSpc>
                  <a:spcPts val="7769"/>
                </a:lnSpc>
              </a:pPr>
              <a:r>
                <a:rPr lang="en-US" b="true" sz="6999">
                  <a:solidFill>
                    <a:srgbClr val="4E5FA7"/>
                  </a:solidFill>
                  <a:latin typeface="Arial Nova Condensed Bold"/>
                  <a:ea typeface="Arial Nova Condensed Bold"/>
                  <a:cs typeface="Arial Nova Condensed Bold"/>
                  <a:sym typeface="Arial Nova Condensed Bold"/>
                </a:rPr>
                <a:t>V</a:t>
              </a:r>
              <a:r>
                <a:rPr lang="en-US" b="true" sz="6999">
                  <a:solidFill>
                    <a:srgbClr val="4E5FA7"/>
                  </a:solidFill>
                  <a:latin typeface="Arial Nova Condensed Bold"/>
                  <a:ea typeface="Arial Nova Condensed Bold"/>
                  <a:cs typeface="Arial Nova Condensed Bold"/>
                  <a:sym typeface="Arial Nova Condensed Bold"/>
                </a:rPr>
                <a:t>eille et suivi des lieux de détention</a:t>
              </a:r>
            </a:p>
          </p:txBody>
        </p:sp>
      </p:grpSp>
      <p:grpSp>
        <p:nvGrpSpPr>
          <p:cNvPr name="Group 8" id="8"/>
          <p:cNvGrpSpPr/>
          <p:nvPr/>
        </p:nvGrpSpPr>
        <p:grpSpPr>
          <a:xfrm rot="0">
            <a:off x="1028700" y="3530594"/>
            <a:ext cx="12616047" cy="3695032"/>
            <a:chOff x="0" y="0"/>
            <a:chExt cx="16821396" cy="4926710"/>
          </a:xfrm>
        </p:grpSpPr>
        <p:sp>
          <p:nvSpPr>
            <p:cNvPr name="Freeform 9" id="9"/>
            <p:cNvSpPr/>
            <p:nvPr/>
          </p:nvSpPr>
          <p:spPr>
            <a:xfrm flipH="false" flipV="false" rot="0">
              <a:off x="0" y="0"/>
              <a:ext cx="16821396" cy="4926710"/>
            </a:xfrm>
            <a:custGeom>
              <a:avLst/>
              <a:gdLst/>
              <a:ahLst/>
              <a:cxnLst/>
              <a:rect r="r" b="b" t="t" l="l"/>
              <a:pathLst>
                <a:path h="4926710" w="16821396">
                  <a:moveTo>
                    <a:pt x="0" y="0"/>
                  </a:moveTo>
                  <a:lnTo>
                    <a:pt x="16821396" y="0"/>
                  </a:lnTo>
                  <a:lnTo>
                    <a:pt x="16821396" y="4926710"/>
                  </a:lnTo>
                  <a:lnTo>
                    <a:pt x="0" y="4926710"/>
                  </a:lnTo>
                  <a:close/>
                </a:path>
              </a:pathLst>
            </a:custGeom>
            <a:solidFill>
              <a:srgbClr val="000000">
                <a:alpha val="0"/>
              </a:srgbClr>
            </a:solidFill>
          </p:spPr>
        </p:sp>
        <p:sp>
          <p:nvSpPr>
            <p:cNvPr name="TextBox 10" id="10"/>
            <p:cNvSpPr txBox="true"/>
            <p:nvPr/>
          </p:nvSpPr>
          <p:spPr>
            <a:xfrm>
              <a:off x="0" y="-38100"/>
              <a:ext cx="16821396" cy="4964810"/>
            </a:xfrm>
            <a:prstGeom prst="rect">
              <a:avLst/>
            </a:prstGeom>
          </p:spPr>
          <p:txBody>
            <a:bodyPr anchor="t" rtlCol="false" tIns="0" lIns="0" bIns="0" rIns="0"/>
            <a:lstStyle/>
            <a:p>
              <a:pPr algn="just" marL="0" indent="0" lvl="0">
                <a:lnSpc>
                  <a:spcPts val="3265"/>
                </a:lnSpc>
              </a:pPr>
              <a:r>
                <a:rPr lang="en-US" b="true" sz="2366">
                  <a:solidFill>
                    <a:srgbClr val="F9B428"/>
                  </a:solidFill>
                  <a:latin typeface="Arial Nova Condensed Bold"/>
                  <a:ea typeface="Arial Nova Condensed Bold"/>
                  <a:cs typeface="Arial Nova Condensed Bold"/>
                  <a:sym typeface="Arial Nova Condensed Bold"/>
                </a:rPr>
                <a:t>Que surveiller dans les centres de détention</a:t>
              </a:r>
            </a:p>
            <a:p>
              <a:pPr algn="just" marL="510903" indent="-255451" lvl="1">
                <a:lnSpc>
                  <a:spcPts val="3265"/>
                </a:lnSpc>
                <a:buFont typeface="Arial"/>
                <a:buChar char="•"/>
              </a:pPr>
              <a:r>
                <a:rPr lang="en-US" b="true" sz="2366">
                  <a:solidFill>
                    <a:srgbClr val="000000"/>
                  </a:solidFill>
                  <a:latin typeface="Arial Nova Condensed Bold"/>
                  <a:ea typeface="Arial Nova Condensed Bold"/>
                  <a:cs typeface="Arial Nova Condensed Bold"/>
                  <a:sym typeface="Arial Nova Condensed Bold"/>
                </a:rPr>
                <a:t>Dignité et traitement humain (</a:t>
              </a:r>
              <a:r>
                <a:rPr lang="en-US" sz="2366">
                  <a:solidFill>
                    <a:srgbClr val="000000"/>
                  </a:solidFill>
                  <a:latin typeface="Arial Nova Condensed"/>
                  <a:ea typeface="Arial Nova Condensed"/>
                  <a:cs typeface="Arial Nova Condensed"/>
                  <a:sym typeface="Arial Nova Condensed"/>
                </a:rPr>
                <a:t>par exemple, détention séparée pour les enfants, formation adéquate du personnel).</a:t>
              </a:r>
            </a:p>
            <a:p>
              <a:pPr algn="just" marL="510903" indent="-255451" lvl="1">
                <a:lnSpc>
                  <a:spcPts val="3265"/>
                </a:lnSpc>
                <a:buFont typeface="Arial"/>
                <a:buChar char="•"/>
              </a:pPr>
              <a:r>
                <a:rPr lang="en-US" b="true" sz="2366">
                  <a:solidFill>
                    <a:srgbClr val="000000"/>
                  </a:solidFill>
                  <a:latin typeface="Arial Nova Condensed Bold"/>
                  <a:ea typeface="Arial Nova Condensed Bold"/>
                  <a:cs typeface="Arial Nova Condensed Bold"/>
                  <a:sym typeface="Arial Nova Condensed Bold"/>
                </a:rPr>
                <a:t>Mesures de sécurité</a:t>
              </a:r>
              <a:r>
                <a:rPr lang="en-US" sz="2366">
                  <a:solidFill>
                    <a:srgbClr val="000000"/>
                  </a:solidFill>
                  <a:latin typeface="Arial Nova Condensed"/>
                  <a:ea typeface="Arial Nova Condensed"/>
                  <a:cs typeface="Arial Nova Condensed"/>
                  <a:sym typeface="Arial Nova Condensed"/>
                </a:rPr>
                <a:t> (par exemple, systèmes d’alerte précoce, recours proportionnel à la force).</a:t>
              </a:r>
            </a:p>
            <a:p>
              <a:pPr algn="just" marL="510903" indent="-255451" lvl="1">
                <a:lnSpc>
                  <a:spcPts val="3265"/>
                </a:lnSpc>
                <a:buFont typeface="Arial"/>
                <a:buChar char="•"/>
              </a:pPr>
              <a:r>
                <a:rPr lang="en-US" b="true" sz="2366">
                  <a:solidFill>
                    <a:srgbClr val="000000"/>
                  </a:solidFill>
                  <a:latin typeface="Arial Nova Condensed Bold"/>
                  <a:ea typeface="Arial Nova Condensed Bold"/>
                  <a:cs typeface="Arial Nova Condensed Bold"/>
                  <a:sym typeface="Arial Nova Condensed Bold"/>
                </a:rPr>
                <a:t>Santé et soins médicaux</a:t>
              </a:r>
              <a:r>
                <a:rPr lang="en-US" sz="2366">
                  <a:solidFill>
                    <a:srgbClr val="000000"/>
                  </a:solidFill>
                  <a:latin typeface="Arial Nova Condensed"/>
                  <a:ea typeface="Arial Nova Condensed"/>
                  <a:cs typeface="Arial Nova Condensed"/>
                  <a:sym typeface="Arial Nova Condensed"/>
                </a:rPr>
                <a:t> (par exemple, accès aux médecins, traitement des blessures).</a:t>
              </a:r>
            </a:p>
            <a:p>
              <a:pPr algn="just" marL="510903" indent="-255451" lvl="1">
                <a:lnSpc>
                  <a:spcPts val="3265"/>
                </a:lnSpc>
                <a:buFont typeface="Arial"/>
                <a:buChar char="•"/>
              </a:pPr>
              <a:r>
                <a:rPr lang="en-US" b="true" sz="2366">
                  <a:solidFill>
                    <a:srgbClr val="000000"/>
                  </a:solidFill>
                  <a:latin typeface="Arial Nova Condensed Bold"/>
                  <a:ea typeface="Arial Nova Condensed Bold"/>
                  <a:cs typeface="Arial Nova Condensed Bold"/>
                  <a:sym typeface="Arial Nova Condensed Bold"/>
                </a:rPr>
                <a:t>Garanties juridiques</a:t>
              </a:r>
              <a:r>
                <a:rPr lang="en-US" sz="2366">
                  <a:solidFill>
                    <a:srgbClr val="000000"/>
                  </a:solidFill>
                  <a:latin typeface="Arial Nova Condensed"/>
                  <a:ea typeface="Arial Nova Condensed"/>
                  <a:cs typeface="Arial Nova Condensed"/>
                  <a:sym typeface="Arial Nova Condensed"/>
                </a:rPr>
                <a:t> (par exemple, audiences judiciaires en temps opportun, représentation juridique).</a:t>
              </a:r>
            </a:p>
            <a:p>
              <a:pPr algn="just" marL="510903" indent="-255451" lvl="1">
                <a:lnSpc>
                  <a:spcPts val="3265"/>
                </a:lnSpc>
                <a:buFont typeface="Arial"/>
                <a:buChar char="•"/>
              </a:pPr>
              <a:r>
                <a:rPr lang="en-US" b="true" sz="2366">
                  <a:solidFill>
                    <a:srgbClr val="000000"/>
                  </a:solidFill>
                  <a:latin typeface="Arial Nova Condensed Bold"/>
                  <a:ea typeface="Arial Nova Condensed Bold"/>
                  <a:cs typeface="Arial Nova Condensed Bold"/>
                  <a:sym typeface="Arial Nova Condensed Bold"/>
                </a:rPr>
                <a:t>Détention provisoire équitable</a:t>
              </a:r>
              <a:r>
                <a:rPr lang="en-US" sz="2366">
                  <a:solidFill>
                    <a:srgbClr val="000000"/>
                  </a:solidFill>
                  <a:latin typeface="Arial Nova Condensed"/>
                  <a:ea typeface="Arial Nova Condensed"/>
                  <a:cs typeface="Arial Nova Condensed"/>
                  <a:sym typeface="Arial Nova Condensed"/>
                </a:rPr>
                <a:t> (par exemple, alternatives comme la caution, la veille et suivi électronique).</a:t>
              </a:r>
            </a:p>
          </p:txBody>
        </p:sp>
      </p:grpSp>
      <p:sp>
        <p:nvSpPr>
          <p:cNvPr name="Freeform 11" id="11" descr="Outils avec remplissage solide"/>
          <p:cNvSpPr/>
          <p:nvPr/>
        </p:nvSpPr>
        <p:spPr>
          <a:xfrm flipH="false" flipV="false" rot="0">
            <a:off x="1028700" y="7225626"/>
            <a:ext cx="2032674" cy="2032674"/>
          </a:xfrm>
          <a:custGeom>
            <a:avLst/>
            <a:gdLst/>
            <a:ahLst/>
            <a:cxnLst/>
            <a:rect r="r" b="b" t="t" l="l"/>
            <a:pathLst>
              <a:path h="2032674" w="2032674">
                <a:moveTo>
                  <a:pt x="0" y="0"/>
                </a:moveTo>
                <a:lnTo>
                  <a:pt x="2032674" y="0"/>
                </a:lnTo>
                <a:lnTo>
                  <a:pt x="2032674" y="2032674"/>
                </a:lnTo>
                <a:lnTo>
                  <a:pt x="0" y="2032674"/>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grpSp>
        <p:nvGrpSpPr>
          <p:cNvPr name="Group 12" id="12"/>
          <p:cNvGrpSpPr/>
          <p:nvPr/>
        </p:nvGrpSpPr>
        <p:grpSpPr>
          <a:xfrm rot="0">
            <a:off x="3229130" y="7950167"/>
            <a:ext cx="11594248" cy="1019756"/>
            <a:chOff x="0" y="0"/>
            <a:chExt cx="15458998" cy="1359675"/>
          </a:xfrm>
        </p:grpSpPr>
        <p:sp>
          <p:nvSpPr>
            <p:cNvPr name="Freeform 13" id="13"/>
            <p:cNvSpPr/>
            <p:nvPr/>
          </p:nvSpPr>
          <p:spPr>
            <a:xfrm flipH="false" flipV="false" rot="0">
              <a:off x="0" y="0"/>
              <a:ext cx="15458974" cy="1359633"/>
            </a:xfrm>
            <a:custGeom>
              <a:avLst/>
              <a:gdLst/>
              <a:ahLst/>
              <a:cxnLst/>
              <a:rect r="r" b="b" t="t" l="l"/>
              <a:pathLst>
                <a:path h="1359633" w="15458974">
                  <a:moveTo>
                    <a:pt x="0" y="0"/>
                  </a:moveTo>
                  <a:lnTo>
                    <a:pt x="15458974" y="0"/>
                  </a:lnTo>
                  <a:lnTo>
                    <a:pt x="15458974" y="1359633"/>
                  </a:lnTo>
                  <a:lnTo>
                    <a:pt x="0" y="1359633"/>
                  </a:lnTo>
                  <a:close/>
                </a:path>
              </a:pathLst>
            </a:custGeom>
            <a:solidFill>
              <a:srgbClr val="F7E5DD"/>
            </a:solidFill>
          </p:spPr>
        </p:sp>
        <p:sp>
          <p:nvSpPr>
            <p:cNvPr name="TextBox 14" id="14"/>
            <p:cNvSpPr txBox="true"/>
            <p:nvPr/>
          </p:nvSpPr>
          <p:spPr>
            <a:xfrm>
              <a:off x="0" y="-38100"/>
              <a:ext cx="15458998" cy="1397775"/>
            </a:xfrm>
            <a:prstGeom prst="rect">
              <a:avLst/>
            </a:prstGeom>
          </p:spPr>
          <p:txBody>
            <a:bodyPr anchor="t" rtlCol="false" tIns="50800" lIns="50800" bIns="50800" rIns="50800"/>
            <a:lstStyle/>
            <a:p>
              <a:pPr algn="just" marL="0" indent="0" lvl="0">
                <a:lnSpc>
                  <a:spcPts val="3036"/>
                </a:lnSpc>
              </a:pPr>
              <a:r>
                <a:rPr lang="en-US" sz="2200" i="true">
                  <a:solidFill>
                    <a:srgbClr val="000000"/>
                  </a:solidFill>
                  <a:latin typeface="Arial Nova Condensed Italics"/>
                  <a:ea typeface="Arial Nova Condensed Italics"/>
                  <a:cs typeface="Arial Nova Condensed Italics"/>
                  <a:sym typeface="Arial Nova Condensed Italics"/>
                </a:rPr>
                <a:t>Annexe – Outil « Détention légale – observation » – Consultez l’outil pour vous aider à comprendre le type d’observation que vous pouvez effectuer lors de la visite des établissements de détention.</a:t>
              </a:r>
            </a:p>
          </p:txBody>
        </p:sp>
      </p:grpSp>
      <p:grpSp>
        <p:nvGrpSpPr>
          <p:cNvPr name="Group 15" id="15"/>
          <p:cNvGrpSpPr/>
          <p:nvPr/>
        </p:nvGrpSpPr>
        <p:grpSpPr>
          <a:xfrm rot="0">
            <a:off x="15537401" y="-1303500"/>
            <a:ext cx="3767531" cy="4123759"/>
            <a:chOff x="0" y="0"/>
            <a:chExt cx="5023375" cy="5498345"/>
          </a:xfrm>
        </p:grpSpPr>
        <p:grpSp>
          <p:nvGrpSpPr>
            <p:cNvPr name="Group 16" id="16"/>
            <p:cNvGrpSpPr/>
            <p:nvPr/>
          </p:nvGrpSpPr>
          <p:grpSpPr>
            <a:xfrm rot="-104776">
              <a:off x="297380" y="1759711"/>
              <a:ext cx="4032000" cy="3678054"/>
              <a:chOff x="0" y="0"/>
              <a:chExt cx="893117" cy="814716"/>
            </a:xfrm>
          </p:grpSpPr>
          <p:sp>
            <p:nvSpPr>
              <p:cNvPr name="Freeform 17" id="17"/>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49C4E"/>
              </a:solidFill>
            </p:spPr>
          </p:sp>
          <p:sp>
            <p:nvSpPr>
              <p:cNvPr name="TextBox 18" id="18"/>
              <p:cNvSpPr txBox="true"/>
              <p:nvPr/>
            </p:nvSpPr>
            <p:spPr>
              <a:xfrm>
                <a:off x="139550" y="349686"/>
                <a:ext cx="614018" cy="406836"/>
              </a:xfrm>
              <a:prstGeom prst="rect">
                <a:avLst/>
              </a:prstGeom>
            </p:spPr>
            <p:txBody>
              <a:bodyPr anchor="ctr" rtlCol="false" tIns="50800" lIns="50800" bIns="50800" rIns="50800"/>
              <a:lstStyle/>
              <a:p>
                <a:pPr algn="ctr">
                  <a:lnSpc>
                    <a:spcPts val="2029"/>
                  </a:lnSpc>
                </a:pPr>
              </a:p>
            </p:txBody>
          </p:sp>
        </p:grpSp>
        <p:grpSp>
          <p:nvGrpSpPr>
            <p:cNvPr name="Group 19" id="19"/>
            <p:cNvGrpSpPr/>
            <p:nvPr/>
          </p:nvGrpSpPr>
          <p:grpSpPr>
            <a:xfrm rot="-162844">
              <a:off x="84820" y="93399"/>
              <a:ext cx="4032000" cy="3678054"/>
              <a:chOff x="0" y="0"/>
              <a:chExt cx="893117" cy="814716"/>
            </a:xfrm>
          </p:grpSpPr>
          <p:sp>
            <p:nvSpPr>
              <p:cNvPr name="Freeform 20" id="20"/>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DA7A7"/>
              </a:solidFill>
            </p:spPr>
          </p:sp>
          <p:sp>
            <p:nvSpPr>
              <p:cNvPr name="TextBox 21" id="21"/>
              <p:cNvSpPr txBox="true"/>
              <p:nvPr/>
            </p:nvSpPr>
            <p:spPr>
              <a:xfrm>
                <a:off x="139550" y="349686"/>
                <a:ext cx="614018" cy="406836"/>
              </a:xfrm>
              <a:prstGeom prst="rect">
                <a:avLst/>
              </a:prstGeom>
            </p:spPr>
            <p:txBody>
              <a:bodyPr anchor="ctr" rtlCol="false" tIns="50800" lIns="50800" bIns="50800" rIns="50800"/>
              <a:lstStyle/>
              <a:p>
                <a:pPr algn="ctr">
                  <a:lnSpc>
                    <a:spcPts val="2029"/>
                  </a:lnSpc>
                </a:pPr>
              </a:p>
            </p:txBody>
          </p:sp>
        </p:grpSp>
        <p:grpSp>
          <p:nvGrpSpPr>
            <p:cNvPr name="Group 22" id="22"/>
            <p:cNvGrpSpPr/>
            <p:nvPr/>
          </p:nvGrpSpPr>
          <p:grpSpPr>
            <a:xfrm rot="10629642">
              <a:off x="902754" y="1722687"/>
              <a:ext cx="4032000" cy="3678054"/>
              <a:chOff x="0" y="0"/>
              <a:chExt cx="893117" cy="814716"/>
            </a:xfrm>
          </p:grpSpPr>
          <p:sp>
            <p:nvSpPr>
              <p:cNvPr name="Freeform 23" id="23"/>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EC394"/>
              </a:solidFill>
            </p:spPr>
          </p:sp>
          <p:sp>
            <p:nvSpPr>
              <p:cNvPr name="TextBox 24" id="24"/>
              <p:cNvSpPr txBox="true"/>
              <p:nvPr/>
            </p:nvSpPr>
            <p:spPr>
              <a:xfrm>
                <a:off x="139550" y="349686"/>
                <a:ext cx="614018" cy="406836"/>
              </a:xfrm>
              <a:prstGeom prst="rect">
                <a:avLst/>
              </a:prstGeom>
            </p:spPr>
            <p:txBody>
              <a:bodyPr anchor="ctr" rtlCol="false" tIns="50800" lIns="50800" bIns="50800" rIns="50800"/>
              <a:lstStyle/>
              <a:p>
                <a:pPr algn="ctr">
                  <a:lnSpc>
                    <a:spcPts val="2029"/>
                  </a:lnSpc>
                </a:pPr>
              </a:p>
            </p:txBody>
          </p:sp>
        </p:grpSp>
      </p:grpSp>
    </p:spTree>
  </p:cSld>
  <p:clrMapOvr>
    <a:masterClrMapping/>
  </p:clrMapOvr>
</p:sld>
</file>

<file path=ppt/slides/slide26.xml><?xml version="1.0" encoding="utf-8"?>
<p:sld xmlns:p="http://schemas.openxmlformats.org/presentationml/2006/main" xmlns:a="http://schemas.openxmlformats.org/drawingml/2006/main">
  <p:cSld>
    <p:bg>
      <p:bgPr>
        <a:solidFill>
          <a:srgbClr val="FCFCFC"/>
        </a:solidFill>
      </p:bgPr>
    </p:bg>
    <p:spTree>
      <p:nvGrpSpPr>
        <p:cNvPr id="1" name=""/>
        <p:cNvGrpSpPr/>
        <p:nvPr/>
      </p:nvGrpSpPr>
      <p:grpSpPr>
        <a:xfrm>
          <a:off x="0" y="0"/>
          <a:ext cx="0" cy="0"/>
          <a:chOff x="0" y="0"/>
          <a:chExt cx="0" cy="0"/>
        </a:xfrm>
      </p:grpSpPr>
      <p:grpSp>
        <p:nvGrpSpPr>
          <p:cNvPr name="Group 2" id="2"/>
          <p:cNvGrpSpPr/>
          <p:nvPr/>
        </p:nvGrpSpPr>
        <p:grpSpPr>
          <a:xfrm rot="0">
            <a:off x="-339357" y="-316594"/>
            <a:ext cx="18966714" cy="10920189"/>
            <a:chOff x="0" y="0"/>
            <a:chExt cx="4995349" cy="2876099"/>
          </a:xfrm>
        </p:grpSpPr>
        <p:sp>
          <p:nvSpPr>
            <p:cNvPr name="Freeform 3" id="3"/>
            <p:cNvSpPr/>
            <p:nvPr/>
          </p:nvSpPr>
          <p:spPr>
            <a:xfrm flipH="false" flipV="false" rot="0">
              <a:off x="0" y="0"/>
              <a:ext cx="4995349" cy="2876099"/>
            </a:xfrm>
            <a:custGeom>
              <a:avLst/>
              <a:gdLst/>
              <a:ahLst/>
              <a:cxnLst/>
              <a:rect r="r" b="b" t="t" l="l"/>
              <a:pathLst>
                <a:path h="2876099" w="4995349">
                  <a:moveTo>
                    <a:pt x="0" y="0"/>
                  </a:moveTo>
                  <a:lnTo>
                    <a:pt x="4995349" y="0"/>
                  </a:lnTo>
                  <a:lnTo>
                    <a:pt x="4995349" y="2876099"/>
                  </a:lnTo>
                  <a:lnTo>
                    <a:pt x="0" y="2876099"/>
                  </a:lnTo>
                  <a:close/>
                </a:path>
              </a:pathLst>
            </a:custGeom>
            <a:solidFill>
              <a:srgbClr val="000000">
                <a:alpha val="0"/>
              </a:srgbClr>
            </a:solidFill>
            <a:ln w="552450" cap="sq">
              <a:solidFill>
                <a:srgbClr val="F9B57D"/>
              </a:solidFill>
              <a:prstDash val="solid"/>
              <a:miter/>
            </a:ln>
          </p:spPr>
        </p:sp>
        <p:sp>
          <p:nvSpPr>
            <p:cNvPr name="TextBox 4" id="4"/>
            <p:cNvSpPr txBox="true"/>
            <p:nvPr/>
          </p:nvSpPr>
          <p:spPr>
            <a:xfrm>
              <a:off x="0" y="-38100"/>
              <a:ext cx="4995349" cy="2914199"/>
            </a:xfrm>
            <a:prstGeom prst="rect">
              <a:avLst/>
            </a:prstGeom>
          </p:spPr>
          <p:txBody>
            <a:bodyPr anchor="ctr" rtlCol="false" tIns="50800" lIns="50800" bIns="50800" rIns="50800"/>
            <a:lstStyle/>
            <a:p>
              <a:pPr algn="ctr">
                <a:lnSpc>
                  <a:spcPts val="2659"/>
                </a:lnSpc>
                <a:spcBef>
                  <a:spcPct val="0"/>
                </a:spcBef>
              </a:pPr>
            </a:p>
          </p:txBody>
        </p:sp>
      </p:grpSp>
      <p:grpSp>
        <p:nvGrpSpPr>
          <p:cNvPr name="Group 5" id="5"/>
          <p:cNvGrpSpPr/>
          <p:nvPr/>
        </p:nvGrpSpPr>
        <p:grpSpPr>
          <a:xfrm rot="0">
            <a:off x="1028700" y="1028700"/>
            <a:ext cx="10747901" cy="1253017"/>
            <a:chOff x="0" y="0"/>
            <a:chExt cx="14330535" cy="1670690"/>
          </a:xfrm>
        </p:grpSpPr>
        <p:sp>
          <p:nvSpPr>
            <p:cNvPr name="Freeform 6" id="6"/>
            <p:cNvSpPr/>
            <p:nvPr/>
          </p:nvSpPr>
          <p:spPr>
            <a:xfrm flipH="false" flipV="false" rot="0">
              <a:off x="0" y="0"/>
              <a:ext cx="14330535" cy="1670690"/>
            </a:xfrm>
            <a:custGeom>
              <a:avLst/>
              <a:gdLst/>
              <a:ahLst/>
              <a:cxnLst/>
              <a:rect r="r" b="b" t="t" l="l"/>
              <a:pathLst>
                <a:path h="1670690" w="14330535">
                  <a:moveTo>
                    <a:pt x="0" y="0"/>
                  </a:moveTo>
                  <a:lnTo>
                    <a:pt x="14330535" y="0"/>
                  </a:lnTo>
                  <a:lnTo>
                    <a:pt x="14330535" y="1670690"/>
                  </a:lnTo>
                  <a:lnTo>
                    <a:pt x="0" y="1670690"/>
                  </a:lnTo>
                  <a:close/>
                </a:path>
              </a:pathLst>
            </a:custGeom>
            <a:solidFill>
              <a:srgbClr val="000000">
                <a:alpha val="0"/>
              </a:srgbClr>
            </a:solidFill>
          </p:spPr>
        </p:sp>
        <p:sp>
          <p:nvSpPr>
            <p:cNvPr name="TextBox 7" id="7"/>
            <p:cNvSpPr txBox="true"/>
            <p:nvPr/>
          </p:nvSpPr>
          <p:spPr>
            <a:xfrm>
              <a:off x="0" y="-352425"/>
              <a:ext cx="14330535" cy="2023115"/>
            </a:xfrm>
            <a:prstGeom prst="rect">
              <a:avLst/>
            </a:prstGeom>
          </p:spPr>
          <p:txBody>
            <a:bodyPr anchor="t" rtlCol="false" tIns="0" lIns="0" bIns="0" rIns="0"/>
            <a:lstStyle/>
            <a:p>
              <a:pPr algn="l" marL="0" indent="0" lvl="0">
                <a:lnSpc>
                  <a:spcPts val="12000"/>
                </a:lnSpc>
              </a:pPr>
              <a:r>
                <a:rPr lang="en-US" b="true" sz="6999">
                  <a:solidFill>
                    <a:srgbClr val="4E5FA7"/>
                  </a:solidFill>
                  <a:latin typeface="Arial Nova Condensed Bold"/>
                  <a:ea typeface="Arial Nova Condensed Bold"/>
                  <a:cs typeface="Arial Nova Condensed Bold"/>
                  <a:sym typeface="Arial Nova Condensed Bold"/>
                </a:rPr>
                <a:t>V</a:t>
              </a:r>
              <a:r>
                <a:rPr lang="en-US" b="true" sz="6999">
                  <a:solidFill>
                    <a:srgbClr val="4E5FA7"/>
                  </a:solidFill>
                  <a:latin typeface="Arial Nova Condensed Bold"/>
                  <a:ea typeface="Arial Nova Condensed Bold"/>
                  <a:cs typeface="Arial Nova Condensed Bold"/>
                  <a:sym typeface="Arial Nova Condensed Bold"/>
                </a:rPr>
                <a:t>eille et suivi de la détention</a:t>
              </a:r>
            </a:p>
          </p:txBody>
        </p:sp>
      </p:grpSp>
      <p:grpSp>
        <p:nvGrpSpPr>
          <p:cNvPr name="Group 8" id="8"/>
          <p:cNvGrpSpPr/>
          <p:nvPr/>
        </p:nvGrpSpPr>
        <p:grpSpPr>
          <a:xfrm rot="0">
            <a:off x="1028700" y="2952291"/>
            <a:ext cx="15087600" cy="4382418"/>
            <a:chOff x="0" y="0"/>
            <a:chExt cx="20116800" cy="5843224"/>
          </a:xfrm>
        </p:grpSpPr>
        <p:sp>
          <p:nvSpPr>
            <p:cNvPr name="Freeform 9" id="9"/>
            <p:cNvSpPr/>
            <p:nvPr/>
          </p:nvSpPr>
          <p:spPr>
            <a:xfrm flipH="false" flipV="false" rot="0">
              <a:off x="0" y="0"/>
              <a:ext cx="20116800" cy="5843224"/>
            </a:xfrm>
            <a:custGeom>
              <a:avLst/>
              <a:gdLst/>
              <a:ahLst/>
              <a:cxnLst/>
              <a:rect r="r" b="b" t="t" l="l"/>
              <a:pathLst>
                <a:path h="5843224" w="20116800">
                  <a:moveTo>
                    <a:pt x="0" y="0"/>
                  </a:moveTo>
                  <a:lnTo>
                    <a:pt x="20116800" y="0"/>
                  </a:lnTo>
                  <a:lnTo>
                    <a:pt x="20116800" y="5843224"/>
                  </a:lnTo>
                  <a:lnTo>
                    <a:pt x="0" y="5843224"/>
                  </a:lnTo>
                  <a:close/>
                </a:path>
              </a:pathLst>
            </a:custGeom>
            <a:solidFill>
              <a:srgbClr val="000000">
                <a:alpha val="0"/>
              </a:srgbClr>
            </a:solidFill>
          </p:spPr>
        </p:sp>
        <p:sp>
          <p:nvSpPr>
            <p:cNvPr name="TextBox 10" id="10"/>
            <p:cNvSpPr txBox="true"/>
            <p:nvPr/>
          </p:nvSpPr>
          <p:spPr>
            <a:xfrm>
              <a:off x="0" y="-47625"/>
              <a:ext cx="20116800" cy="5890849"/>
            </a:xfrm>
            <a:prstGeom prst="rect">
              <a:avLst/>
            </a:prstGeom>
          </p:spPr>
          <p:txBody>
            <a:bodyPr anchor="t" rtlCol="false" tIns="0" lIns="0" bIns="0" rIns="0"/>
            <a:lstStyle/>
            <a:p>
              <a:pPr algn="just" marL="0" indent="0" lvl="0">
                <a:lnSpc>
                  <a:spcPts val="3850"/>
                </a:lnSpc>
              </a:pPr>
              <a:r>
                <a:rPr lang="en-US" b="true" sz="2789">
                  <a:solidFill>
                    <a:srgbClr val="F9B428"/>
                  </a:solidFill>
                  <a:latin typeface="Arial Nova Condensed Bold"/>
                  <a:ea typeface="Arial Nova Condensed Bold"/>
                  <a:cs typeface="Arial Nova Condensed Bold"/>
                  <a:sym typeface="Arial Nova Condensed Bold"/>
                </a:rPr>
                <a:t>Facteurs de risque à surveiller</a:t>
              </a:r>
            </a:p>
            <a:p>
              <a:pPr algn="just" marL="602359" indent="-301180" lvl="1">
                <a:lnSpc>
                  <a:spcPts val="3850"/>
                </a:lnSpc>
                <a:buFont typeface="Arial"/>
                <a:buChar char="•"/>
              </a:pPr>
              <a:r>
                <a:rPr lang="en-US" b="true" sz="2789">
                  <a:solidFill>
                    <a:srgbClr val="000000"/>
                  </a:solidFill>
                  <a:latin typeface="Arial Nova Condensed Bold"/>
                  <a:ea typeface="Arial Nova Condensed Bold"/>
                  <a:cs typeface="Arial Nova Condensed Bold"/>
                  <a:sym typeface="Arial Nova Condensed Bold"/>
                </a:rPr>
                <a:t>Torture et abus lors de l’arrestation ou du transfert.</a:t>
              </a:r>
            </a:p>
            <a:p>
              <a:pPr algn="just" marL="602359" indent="-301180" lvl="1">
                <a:lnSpc>
                  <a:spcPts val="3850"/>
                </a:lnSpc>
                <a:buFont typeface="Arial"/>
                <a:buChar char="•"/>
              </a:pPr>
              <a:r>
                <a:rPr lang="en-US" b="true" sz="2789">
                  <a:solidFill>
                    <a:srgbClr val="000000"/>
                  </a:solidFill>
                  <a:latin typeface="Arial Nova Condensed Bold"/>
                  <a:ea typeface="Arial Nova Condensed Bold"/>
                  <a:cs typeface="Arial Nova Condensed Bold"/>
                  <a:sym typeface="Arial Nova Condensed Bold"/>
                </a:rPr>
                <a:t>Recours excessif à la détention provisoire, conduisant à la surpopulation carcérale.</a:t>
              </a:r>
            </a:p>
            <a:p>
              <a:pPr algn="just" marL="602359" indent="-301180" lvl="1">
                <a:lnSpc>
                  <a:spcPts val="3850"/>
                </a:lnSpc>
                <a:buFont typeface="Arial"/>
                <a:buChar char="•"/>
              </a:pPr>
              <a:r>
                <a:rPr lang="en-US" b="true" sz="2789">
                  <a:solidFill>
                    <a:srgbClr val="000000"/>
                  </a:solidFill>
                  <a:latin typeface="Arial Nova Condensed Bold"/>
                  <a:ea typeface="Arial Nova Condensed Bold"/>
                  <a:cs typeface="Arial Nova Condensed Bold"/>
                  <a:sym typeface="Arial Nova Condensed Bold"/>
                </a:rPr>
                <a:t>Corruption du système judiciaire affectant les droits des détenus.</a:t>
              </a:r>
            </a:p>
            <a:p>
              <a:pPr algn="just" marL="602359" indent="-301180" lvl="1">
                <a:lnSpc>
                  <a:spcPts val="3850"/>
                </a:lnSpc>
                <a:buFont typeface="Arial"/>
                <a:buChar char="•"/>
              </a:pPr>
              <a:r>
                <a:rPr lang="en-US" b="true" sz="2789">
                  <a:solidFill>
                    <a:srgbClr val="000000"/>
                  </a:solidFill>
                  <a:latin typeface="Arial Nova Condensed Bold"/>
                  <a:ea typeface="Arial Nova Condensed Bold"/>
                  <a:cs typeface="Arial Nova Condensed Bold"/>
                  <a:sym typeface="Arial Nova Condensed Bold"/>
                </a:rPr>
                <a:t>Discrimination à l’encontre de groupes spécifiques (par exemple, les migrants, les minorités ethniques).</a:t>
              </a:r>
            </a:p>
            <a:p>
              <a:pPr algn="just" marL="602359" indent="-301180" lvl="1">
                <a:lnSpc>
                  <a:spcPts val="3850"/>
                </a:lnSpc>
                <a:buFont typeface="Arial"/>
                <a:buChar char="•"/>
              </a:pPr>
              <a:r>
                <a:rPr lang="en-US" b="true" sz="2789">
                  <a:solidFill>
                    <a:srgbClr val="000000"/>
                  </a:solidFill>
                  <a:latin typeface="Arial Nova Condensed Bold"/>
                  <a:ea typeface="Arial Nova Condensed Bold"/>
                  <a:cs typeface="Arial Nova Condensed Bold"/>
                  <a:sym typeface="Arial Nova Condensed Bold"/>
                </a:rPr>
                <a:t>Manque d’accès au monde extérieur.</a:t>
              </a:r>
            </a:p>
            <a:p>
              <a:pPr algn="just" marL="602359" indent="-301180" lvl="1">
                <a:lnSpc>
                  <a:spcPts val="3850"/>
                </a:lnSpc>
                <a:buFont typeface="Arial"/>
                <a:buChar char="•"/>
              </a:pPr>
              <a:r>
                <a:rPr lang="en-US" b="true" sz="2789">
                  <a:solidFill>
                    <a:srgbClr val="000000"/>
                  </a:solidFill>
                  <a:latin typeface="Arial Nova Condensed Bold"/>
                  <a:ea typeface="Arial Nova Condensed Bold"/>
                  <a:cs typeface="Arial Nova Condensed Bold"/>
                  <a:sym typeface="Arial Nova Condensed Bold"/>
                </a:rPr>
                <a:t>Manque d'accès à une représentation juridique/aide juridique.</a:t>
              </a:r>
            </a:p>
            <a:p>
              <a:pPr algn="just" marL="602359" indent="-301180" lvl="1">
                <a:lnSpc>
                  <a:spcPts val="3850"/>
                </a:lnSpc>
                <a:buFont typeface="Arial"/>
                <a:buChar char="•"/>
              </a:pPr>
              <a:r>
                <a:rPr lang="en-US" b="true" sz="2789">
                  <a:solidFill>
                    <a:srgbClr val="000000"/>
                  </a:solidFill>
                  <a:latin typeface="Arial Nova Condensed Bold"/>
                  <a:ea typeface="Arial Nova Condensed Bold"/>
                  <a:cs typeface="Arial Nova Condensed Bold"/>
                  <a:sym typeface="Arial Nova Condensed Bold"/>
                </a:rPr>
                <a:t>Lacunes dans la documentation de l'arrestation et de la détention.</a:t>
              </a:r>
            </a:p>
          </p:txBody>
        </p:sp>
      </p:grpSp>
      <p:grpSp>
        <p:nvGrpSpPr>
          <p:cNvPr name="Group 11" id="11"/>
          <p:cNvGrpSpPr/>
          <p:nvPr/>
        </p:nvGrpSpPr>
        <p:grpSpPr>
          <a:xfrm rot="0">
            <a:off x="1885823" y="8222692"/>
            <a:ext cx="13240151" cy="692498"/>
            <a:chOff x="0" y="0"/>
            <a:chExt cx="17653534" cy="923330"/>
          </a:xfrm>
        </p:grpSpPr>
        <p:sp>
          <p:nvSpPr>
            <p:cNvPr name="Freeform 12" id="12"/>
            <p:cNvSpPr/>
            <p:nvPr/>
          </p:nvSpPr>
          <p:spPr>
            <a:xfrm flipH="false" flipV="false" rot="0">
              <a:off x="0" y="0"/>
              <a:ext cx="17653533" cy="923330"/>
            </a:xfrm>
            <a:custGeom>
              <a:avLst/>
              <a:gdLst/>
              <a:ahLst/>
              <a:cxnLst/>
              <a:rect r="r" b="b" t="t" l="l"/>
              <a:pathLst>
                <a:path h="923330" w="17653533">
                  <a:moveTo>
                    <a:pt x="0" y="0"/>
                  </a:moveTo>
                  <a:lnTo>
                    <a:pt x="17653533" y="0"/>
                  </a:lnTo>
                  <a:lnTo>
                    <a:pt x="17653533" y="923330"/>
                  </a:lnTo>
                  <a:lnTo>
                    <a:pt x="0" y="923330"/>
                  </a:lnTo>
                  <a:close/>
                </a:path>
              </a:pathLst>
            </a:custGeom>
            <a:solidFill>
              <a:srgbClr val="000000">
                <a:alpha val="0"/>
              </a:srgbClr>
            </a:solidFill>
          </p:spPr>
        </p:sp>
        <p:sp>
          <p:nvSpPr>
            <p:cNvPr name="TextBox 13" id="13"/>
            <p:cNvSpPr txBox="true"/>
            <p:nvPr/>
          </p:nvSpPr>
          <p:spPr>
            <a:xfrm>
              <a:off x="0" y="0"/>
              <a:ext cx="17653534" cy="923330"/>
            </a:xfrm>
            <a:prstGeom prst="rect">
              <a:avLst/>
            </a:prstGeom>
          </p:spPr>
          <p:txBody>
            <a:bodyPr anchor="t" rtlCol="false" tIns="0" lIns="0" bIns="0" rIns="0"/>
            <a:lstStyle/>
            <a:p>
              <a:pPr algn="ctr" marL="0" indent="0" lvl="0">
                <a:lnSpc>
                  <a:spcPts val="4320"/>
                </a:lnSpc>
              </a:pPr>
              <a:r>
                <a:rPr lang="en-US" b="true" sz="3600">
                  <a:solidFill>
                    <a:srgbClr val="000000"/>
                  </a:solidFill>
                  <a:latin typeface="Arial Nova Condensed Bold"/>
                  <a:ea typeface="Arial Nova Condensed Bold"/>
                  <a:cs typeface="Arial Nova Condensed Bold"/>
                  <a:sym typeface="Arial Nova Condensed Bold"/>
                </a:rPr>
                <a:t>Pouvez-vous expliquer/fournir un exemple pour chaque catégorie ?</a:t>
              </a:r>
            </a:p>
          </p:txBody>
        </p:sp>
      </p:grpSp>
      <p:grpSp>
        <p:nvGrpSpPr>
          <p:cNvPr name="Group 14" id="14"/>
          <p:cNvGrpSpPr/>
          <p:nvPr/>
        </p:nvGrpSpPr>
        <p:grpSpPr>
          <a:xfrm rot="0">
            <a:off x="15537401" y="-1303500"/>
            <a:ext cx="3767531" cy="4123759"/>
            <a:chOff x="0" y="0"/>
            <a:chExt cx="5023375" cy="5498345"/>
          </a:xfrm>
        </p:grpSpPr>
        <p:grpSp>
          <p:nvGrpSpPr>
            <p:cNvPr name="Group 15" id="15"/>
            <p:cNvGrpSpPr/>
            <p:nvPr/>
          </p:nvGrpSpPr>
          <p:grpSpPr>
            <a:xfrm rot="-104776">
              <a:off x="297380" y="1759711"/>
              <a:ext cx="4032000" cy="3678054"/>
              <a:chOff x="0" y="0"/>
              <a:chExt cx="893117" cy="814716"/>
            </a:xfrm>
          </p:grpSpPr>
          <p:sp>
            <p:nvSpPr>
              <p:cNvPr name="Freeform 16" id="16"/>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49C4E"/>
              </a:solidFill>
            </p:spPr>
          </p:sp>
          <p:sp>
            <p:nvSpPr>
              <p:cNvPr name="TextBox 17" id="17"/>
              <p:cNvSpPr txBox="true"/>
              <p:nvPr/>
            </p:nvSpPr>
            <p:spPr>
              <a:xfrm>
                <a:off x="139550" y="349686"/>
                <a:ext cx="614018" cy="406836"/>
              </a:xfrm>
              <a:prstGeom prst="rect">
                <a:avLst/>
              </a:prstGeom>
            </p:spPr>
            <p:txBody>
              <a:bodyPr anchor="ctr" rtlCol="false" tIns="50800" lIns="50800" bIns="50800" rIns="50800"/>
              <a:lstStyle/>
              <a:p>
                <a:pPr algn="ctr">
                  <a:lnSpc>
                    <a:spcPts val="2029"/>
                  </a:lnSpc>
                </a:pPr>
              </a:p>
            </p:txBody>
          </p:sp>
        </p:grpSp>
        <p:grpSp>
          <p:nvGrpSpPr>
            <p:cNvPr name="Group 18" id="18"/>
            <p:cNvGrpSpPr/>
            <p:nvPr/>
          </p:nvGrpSpPr>
          <p:grpSpPr>
            <a:xfrm rot="-162844">
              <a:off x="84820" y="93399"/>
              <a:ext cx="4032000" cy="3678054"/>
              <a:chOff x="0" y="0"/>
              <a:chExt cx="893117" cy="814716"/>
            </a:xfrm>
          </p:grpSpPr>
          <p:sp>
            <p:nvSpPr>
              <p:cNvPr name="Freeform 19" id="19"/>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DA7A7"/>
              </a:solidFill>
            </p:spPr>
          </p:sp>
          <p:sp>
            <p:nvSpPr>
              <p:cNvPr name="TextBox 20" id="20"/>
              <p:cNvSpPr txBox="true"/>
              <p:nvPr/>
            </p:nvSpPr>
            <p:spPr>
              <a:xfrm>
                <a:off x="139550" y="349686"/>
                <a:ext cx="614018" cy="406836"/>
              </a:xfrm>
              <a:prstGeom prst="rect">
                <a:avLst/>
              </a:prstGeom>
            </p:spPr>
            <p:txBody>
              <a:bodyPr anchor="ctr" rtlCol="false" tIns="50800" lIns="50800" bIns="50800" rIns="50800"/>
              <a:lstStyle/>
              <a:p>
                <a:pPr algn="ctr">
                  <a:lnSpc>
                    <a:spcPts val="2029"/>
                  </a:lnSpc>
                </a:pPr>
              </a:p>
            </p:txBody>
          </p:sp>
        </p:grpSp>
        <p:grpSp>
          <p:nvGrpSpPr>
            <p:cNvPr name="Group 21" id="21"/>
            <p:cNvGrpSpPr/>
            <p:nvPr/>
          </p:nvGrpSpPr>
          <p:grpSpPr>
            <a:xfrm rot="10629642">
              <a:off x="902754" y="1722687"/>
              <a:ext cx="4032000" cy="3678054"/>
              <a:chOff x="0" y="0"/>
              <a:chExt cx="893117" cy="814716"/>
            </a:xfrm>
          </p:grpSpPr>
          <p:sp>
            <p:nvSpPr>
              <p:cNvPr name="Freeform 22" id="22"/>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EC394"/>
              </a:solidFill>
            </p:spPr>
          </p:sp>
          <p:sp>
            <p:nvSpPr>
              <p:cNvPr name="TextBox 23" id="23"/>
              <p:cNvSpPr txBox="true"/>
              <p:nvPr/>
            </p:nvSpPr>
            <p:spPr>
              <a:xfrm>
                <a:off x="139550" y="349686"/>
                <a:ext cx="614018" cy="406836"/>
              </a:xfrm>
              <a:prstGeom prst="rect">
                <a:avLst/>
              </a:prstGeom>
            </p:spPr>
            <p:txBody>
              <a:bodyPr anchor="ctr" rtlCol="false" tIns="50800" lIns="50800" bIns="50800" rIns="50800"/>
              <a:lstStyle/>
              <a:p>
                <a:pPr algn="ctr">
                  <a:lnSpc>
                    <a:spcPts val="2029"/>
                  </a:lnSpc>
                </a:pPr>
              </a:p>
            </p:txBody>
          </p:sp>
        </p:grpSp>
      </p:grpSp>
    </p:spTree>
  </p:cSld>
  <p:clrMapOvr>
    <a:masterClrMapping/>
  </p:clrMapOvr>
</p:sld>
</file>

<file path=ppt/slides/slide27.xml><?xml version="1.0" encoding="utf-8"?>
<p:sld xmlns:p="http://schemas.openxmlformats.org/presentationml/2006/main" xmlns:a="http://schemas.openxmlformats.org/drawingml/2006/main">
  <p:cSld>
    <p:bg>
      <p:bgPr>
        <a:solidFill>
          <a:srgbClr val="FCFCFC"/>
        </a:solidFill>
      </p:bgPr>
    </p:bg>
    <p:spTree>
      <p:nvGrpSpPr>
        <p:cNvPr id="1" name=""/>
        <p:cNvGrpSpPr/>
        <p:nvPr/>
      </p:nvGrpSpPr>
      <p:grpSpPr>
        <a:xfrm>
          <a:off x="0" y="0"/>
          <a:ext cx="0" cy="0"/>
          <a:chOff x="0" y="0"/>
          <a:chExt cx="0" cy="0"/>
        </a:xfrm>
      </p:grpSpPr>
      <p:grpSp>
        <p:nvGrpSpPr>
          <p:cNvPr name="Group 2" id="2"/>
          <p:cNvGrpSpPr/>
          <p:nvPr/>
        </p:nvGrpSpPr>
        <p:grpSpPr>
          <a:xfrm rot="0">
            <a:off x="-339357" y="-316594"/>
            <a:ext cx="18966714" cy="10920189"/>
            <a:chOff x="0" y="0"/>
            <a:chExt cx="4995349" cy="2876099"/>
          </a:xfrm>
        </p:grpSpPr>
        <p:sp>
          <p:nvSpPr>
            <p:cNvPr name="Freeform 3" id="3"/>
            <p:cNvSpPr/>
            <p:nvPr/>
          </p:nvSpPr>
          <p:spPr>
            <a:xfrm flipH="false" flipV="false" rot="0">
              <a:off x="0" y="0"/>
              <a:ext cx="4995349" cy="2876099"/>
            </a:xfrm>
            <a:custGeom>
              <a:avLst/>
              <a:gdLst/>
              <a:ahLst/>
              <a:cxnLst/>
              <a:rect r="r" b="b" t="t" l="l"/>
              <a:pathLst>
                <a:path h="2876099" w="4995349">
                  <a:moveTo>
                    <a:pt x="0" y="0"/>
                  </a:moveTo>
                  <a:lnTo>
                    <a:pt x="4995349" y="0"/>
                  </a:lnTo>
                  <a:lnTo>
                    <a:pt x="4995349" y="2876099"/>
                  </a:lnTo>
                  <a:lnTo>
                    <a:pt x="0" y="2876099"/>
                  </a:lnTo>
                  <a:close/>
                </a:path>
              </a:pathLst>
            </a:custGeom>
            <a:solidFill>
              <a:srgbClr val="000000">
                <a:alpha val="0"/>
              </a:srgbClr>
            </a:solidFill>
            <a:ln w="552450" cap="sq">
              <a:solidFill>
                <a:srgbClr val="F9B57D"/>
              </a:solidFill>
              <a:prstDash val="solid"/>
              <a:miter/>
            </a:ln>
          </p:spPr>
        </p:sp>
        <p:sp>
          <p:nvSpPr>
            <p:cNvPr name="TextBox 4" id="4"/>
            <p:cNvSpPr txBox="true"/>
            <p:nvPr/>
          </p:nvSpPr>
          <p:spPr>
            <a:xfrm>
              <a:off x="0" y="-38100"/>
              <a:ext cx="4995349" cy="2914199"/>
            </a:xfrm>
            <a:prstGeom prst="rect">
              <a:avLst/>
            </a:prstGeom>
          </p:spPr>
          <p:txBody>
            <a:bodyPr anchor="ctr" rtlCol="false" tIns="50800" lIns="50800" bIns="50800" rIns="50800"/>
            <a:lstStyle/>
            <a:p>
              <a:pPr algn="ctr">
                <a:lnSpc>
                  <a:spcPts val="2659"/>
                </a:lnSpc>
                <a:spcBef>
                  <a:spcPct val="0"/>
                </a:spcBef>
              </a:pPr>
            </a:p>
          </p:txBody>
        </p:sp>
      </p:grpSp>
      <p:grpSp>
        <p:nvGrpSpPr>
          <p:cNvPr name="Group 5" id="5"/>
          <p:cNvGrpSpPr/>
          <p:nvPr/>
        </p:nvGrpSpPr>
        <p:grpSpPr>
          <a:xfrm rot="0">
            <a:off x="1050966" y="1726450"/>
            <a:ext cx="14176040" cy="1253017"/>
            <a:chOff x="0" y="0"/>
            <a:chExt cx="18901387" cy="1670690"/>
          </a:xfrm>
        </p:grpSpPr>
        <p:sp>
          <p:nvSpPr>
            <p:cNvPr name="Freeform 6" id="6"/>
            <p:cNvSpPr/>
            <p:nvPr/>
          </p:nvSpPr>
          <p:spPr>
            <a:xfrm flipH="false" flipV="false" rot="0">
              <a:off x="0" y="0"/>
              <a:ext cx="18901386" cy="1670690"/>
            </a:xfrm>
            <a:custGeom>
              <a:avLst/>
              <a:gdLst/>
              <a:ahLst/>
              <a:cxnLst/>
              <a:rect r="r" b="b" t="t" l="l"/>
              <a:pathLst>
                <a:path h="1670690" w="18901386">
                  <a:moveTo>
                    <a:pt x="0" y="0"/>
                  </a:moveTo>
                  <a:lnTo>
                    <a:pt x="18901386" y="0"/>
                  </a:lnTo>
                  <a:lnTo>
                    <a:pt x="18901386" y="1670690"/>
                  </a:lnTo>
                  <a:lnTo>
                    <a:pt x="0" y="1670690"/>
                  </a:lnTo>
                  <a:close/>
                </a:path>
              </a:pathLst>
            </a:custGeom>
            <a:solidFill>
              <a:srgbClr val="000000">
                <a:alpha val="0"/>
              </a:srgbClr>
            </a:solidFill>
          </p:spPr>
        </p:sp>
        <p:sp>
          <p:nvSpPr>
            <p:cNvPr name="TextBox 7" id="7"/>
            <p:cNvSpPr txBox="true"/>
            <p:nvPr/>
          </p:nvSpPr>
          <p:spPr>
            <a:xfrm>
              <a:off x="0" y="-352425"/>
              <a:ext cx="18901387" cy="2023115"/>
            </a:xfrm>
            <a:prstGeom prst="rect">
              <a:avLst/>
            </a:prstGeom>
          </p:spPr>
          <p:txBody>
            <a:bodyPr anchor="t" rtlCol="false" tIns="0" lIns="0" bIns="0" rIns="0"/>
            <a:lstStyle/>
            <a:p>
              <a:pPr algn="l" marL="0" indent="0" lvl="0">
                <a:lnSpc>
                  <a:spcPts val="12000"/>
                </a:lnSpc>
              </a:pPr>
              <a:r>
                <a:rPr lang="en-US" b="true" sz="6999">
                  <a:solidFill>
                    <a:srgbClr val="4E5FA7"/>
                  </a:solidFill>
                  <a:latin typeface="Arial Nova Condensed Bold"/>
                  <a:ea typeface="Arial Nova Condensed Bold"/>
                  <a:cs typeface="Arial Nova Condensed Bold"/>
                  <a:sym typeface="Arial Nova Condensed Bold"/>
                </a:rPr>
                <a:t>V</a:t>
              </a:r>
              <a:r>
                <a:rPr lang="en-US" b="true" sz="6999">
                  <a:solidFill>
                    <a:srgbClr val="4E5FA7"/>
                  </a:solidFill>
                  <a:latin typeface="Arial Nova Condensed Bold"/>
                  <a:ea typeface="Arial Nova Condensed Bold"/>
                  <a:cs typeface="Arial Nova Condensed Bold"/>
                  <a:sym typeface="Arial Nova Condensed Bold"/>
                </a:rPr>
                <a:t>eille et suivi des lieux de détention</a:t>
              </a:r>
            </a:p>
          </p:txBody>
        </p:sp>
      </p:grpSp>
      <p:grpSp>
        <p:nvGrpSpPr>
          <p:cNvPr name="Group 8" id="8"/>
          <p:cNvGrpSpPr/>
          <p:nvPr/>
        </p:nvGrpSpPr>
        <p:grpSpPr>
          <a:xfrm rot="0">
            <a:off x="1050966" y="3801470"/>
            <a:ext cx="15855001" cy="3300348"/>
            <a:chOff x="0" y="0"/>
            <a:chExt cx="21140002" cy="4400465"/>
          </a:xfrm>
        </p:grpSpPr>
        <p:sp>
          <p:nvSpPr>
            <p:cNvPr name="Freeform 9" id="9"/>
            <p:cNvSpPr/>
            <p:nvPr/>
          </p:nvSpPr>
          <p:spPr>
            <a:xfrm flipH="false" flipV="false" rot="0">
              <a:off x="0" y="0"/>
              <a:ext cx="21140001" cy="4400465"/>
            </a:xfrm>
            <a:custGeom>
              <a:avLst/>
              <a:gdLst/>
              <a:ahLst/>
              <a:cxnLst/>
              <a:rect r="r" b="b" t="t" l="l"/>
              <a:pathLst>
                <a:path h="4400465" w="21140001">
                  <a:moveTo>
                    <a:pt x="0" y="0"/>
                  </a:moveTo>
                  <a:lnTo>
                    <a:pt x="21140001" y="0"/>
                  </a:lnTo>
                  <a:lnTo>
                    <a:pt x="21140001" y="4400465"/>
                  </a:lnTo>
                  <a:lnTo>
                    <a:pt x="0" y="4400465"/>
                  </a:lnTo>
                  <a:close/>
                </a:path>
              </a:pathLst>
            </a:custGeom>
            <a:solidFill>
              <a:srgbClr val="000000">
                <a:alpha val="0"/>
              </a:srgbClr>
            </a:solidFill>
          </p:spPr>
        </p:sp>
        <p:sp>
          <p:nvSpPr>
            <p:cNvPr name="TextBox 10" id="10"/>
            <p:cNvSpPr txBox="true"/>
            <p:nvPr/>
          </p:nvSpPr>
          <p:spPr>
            <a:xfrm>
              <a:off x="0" y="-66675"/>
              <a:ext cx="21140002" cy="4467140"/>
            </a:xfrm>
            <a:prstGeom prst="rect">
              <a:avLst/>
            </a:prstGeom>
          </p:spPr>
          <p:txBody>
            <a:bodyPr anchor="t" rtlCol="false" tIns="0" lIns="0" bIns="0" rIns="0"/>
            <a:lstStyle/>
            <a:p>
              <a:pPr algn="just" marL="0" indent="0" lvl="0">
                <a:lnSpc>
                  <a:spcPts val="5105"/>
                </a:lnSpc>
              </a:pPr>
              <a:r>
                <a:rPr lang="en-US" b="true" sz="3699">
                  <a:solidFill>
                    <a:srgbClr val="F9B428"/>
                  </a:solidFill>
                  <a:latin typeface="Arial Nova Condensed Bold"/>
                  <a:ea typeface="Arial Nova Condensed Bold"/>
                  <a:cs typeface="Arial Nova Condensed Bold"/>
                  <a:sym typeface="Arial Nova Condensed Bold"/>
                </a:rPr>
                <a:t>Considérations particulières pour les demandeurs d'asile et les migrants</a:t>
              </a:r>
            </a:p>
            <a:p>
              <a:pPr algn="just" marL="798826" indent="-399413" lvl="1">
                <a:lnSpc>
                  <a:spcPts val="5105"/>
                </a:lnSpc>
                <a:buFont typeface="Arial"/>
                <a:buChar char="•"/>
              </a:pPr>
              <a:r>
                <a:rPr lang="en-US" sz="3699">
                  <a:solidFill>
                    <a:srgbClr val="000000"/>
                  </a:solidFill>
                  <a:latin typeface="Arial Nova Condensed"/>
                  <a:ea typeface="Arial Nova Condensed"/>
                  <a:cs typeface="Arial Nova Condensed"/>
                  <a:sym typeface="Arial Nova Condensed"/>
                </a:rPr>
                <a:t>Détention arbitraire lors de l’enregistrement ou en raison d’arrestations injustifiées.</a:t>
              </a:r>
            </a:p>
            <a:p>
              <a:pPr algn="just" marL="798826" indent="-399413" lvl="1">
                <a:lnSpc>
                  <a:spcPts val="5105"/>
                </a:lnSpc>
                <a:buFont typeface="Arial"/>
                <a:buChar char="•"/>
              </a:pPr>
              <a:r>
                <a:rPr lang="en-US" sz="3699">
                  <a:solidFill>
                    <a:srgbClr val="000000"/>
                  </a:solidFill>
                  <a:latin typeface="Arial Nova Condensed"/>
                  <a:ea typeface="Arial Nova Condensed"/>
                  <a:cs typeface="Arial Nova Condensed"/>
                  <a:sym typeface="Arial Nova Condensed"/>
                </a:rPr>
                <a:t>Absence de représentation juridique dans les cas d’expulsion.</a:t>
              </a:r>
            </a:p>
            <a:p>
              <a:pPr algn="just" marL="798826" indent="-399413" lvl="1">
                <a:lnSpc>
                  <a:spcPts val="5105"/>
                </a:lnSpc>
                <a:buFont typeface="Arial"/>
                <a:buChar char="•"/>
              </a:pPr>
              <a:r>
                <a:rPr lang="en-US" sz="3699">
                  <a:solidFill>
                    <a:srgbClr val="000000"/>
                  </a:solidFill>
                  <a:latin typeface="Arial Nova Condensed"/>
                  <a:ea typeface="Arial Nova Condensed"/>
                  <a:cs typeface="Arial Nova Condensed"/>
                  <a:sym typeface="Arial Nova Condensed"/>
                </a:rPr>
                <a:t>Traitement injuste devant les tribunaux conduisant à des expulsions injustifiées.</a:t>
              </a:r>
            </a:p>
          </p:txBody>
        </p:sp>
      </p:grpSp>
      <p:grpSp>
        <p:nvGrpSpPr>
          <p:cNvPr name="Group 11" id="11"/>
          <p:cNvGrpSpPr/>
          <p:nvPr/>
        </p:nvGrpSpPr>
        <p:grpSpPr>
          <a:xfrm rot="0">
            <a:off x="15537401" y="-1303500"/>
            <a:ext cx="3767531" cy="4123759"/>
            <a:chOff x="0" y="0"/>
            <a:chExt cx="5023375" cy="5498345"/>
          </a:xfrm>
        </p:grpSpPr>
        <p:grpSp>
          <p:nvGrpSpPr>
            <p:cNvPr name="Group 12" id="12"/>
            <p:cNvGrpSpPr/>
            <p:nvPr/>
          </p:nvGrpSpPr>
          <p:grpSpPr>
            <a:xfrm rot="-104776">
              <a:off x="297380" y="1759711"/>
              <a:ext cx="4032000" cy="3678054"/>
              <a:chOff x="0" y="0"/>
              <a:chExt cx="893117" cy="814716"/>
            </a:xfrm>
          </p:grpSpPr>
          <p:sp>
            <p:nvSpPr>
              <p:cNvPr name="Freeform 13" id="13"/>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49C4E"/>
              </a:solidFill>
            </p:spPr>
          </p:sp>
          <p:sp>
            <p:nvSpPr>
              <p:cNvPr name="TextBox 14" id="14"/>
              <p:cNvSpPr txBox="true"/>
              <p:nvPr/>
            </p:nvSpPr>
            <p:spPr>
              <a:xfrm>
                <a:off x="139550" y="349686"/>
                <a:ext cx="614018" cy="406836"/>
              </a:xfrm>
              <a:prstGeom prst="rect">
                <a:avLst/>
              </a:prstGeom>
            </p:spPr>
            <p:txBody>
              <a:bodyPr anchor="ctr" rtlCol="false" tIns="50800" lIns="50800" bIns="50800" rIns="50800"/>
              <a:lstStyle/>
              <a:p>
                <a:pPr algn="ctr">
                  <a:lnSpc>
                    <a:spcPts val="2029"/>
                  </a:lnSpc>
                </a:pPr>
              </a:p>
            </p:txBody>
          </p:sp>
        </p:grpSp>
        <p:grpSp>
          <p:nvGrpSpPr>
            <p:cNvPr name="Group 15" id="15"/>
            <p:cNvGrpSpPr/>
            <p:nvPr/>
          </p:nvGrpSpPr>
          <p:grpSpPr>
            <a:xfrm rot="-162844">
              <a:off x="84820" y="93399"/>
              <a:ext cx="4032000" cy="3678054"/>
              <a:chOff x="0" y="0"/>
              <a:chExt cx="893117" cy="814716"/>
            </a:xfrm>
          </p:grpSpPr>
          <p:sp>
            <p:nvSpPr>
              <p:cNvPr name="Freeform 16" id="16"/>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DA7A7"/>
              </a:solidFill>
            </p:spPr>
          </p:sp>
          <p:sp>
            <p:nvSpPr>
              <p:cNvPr name="TextBox 17" id="17"/>
              <p:cNvSpPr txBox="true"/>
              <p:nvPr/>
            </p:nvSpPr>
            <p:spPr>
              <a:xfrm>
                <a:off x="139550" y="349686"/>
                <a:ext cx="614018" cy="406836"/>
              </a:xfrm>
              <a:prstGeom prst="rect">
                <a:avLst/>
              </a:prstGeom>
            </p:spPr>
            <p:txBody>
              <a:bodyPr anchor="ctr" rtlCol="false" tIns="50800" lIns="50800" bIns="50800" rIns="50800"/>
              <a:lstStyle/>
              <a:p>
                <a:pPr algn="ctr">
                  <a:lnSpc>
                    <a:spcPts val="2029"/>
                  </a:lnSpc>
                </a:pPr>
              </a:p>
            </p:txBody>
          </p:sp>
        </p:grpSp>
        <p:grpSp>
          <p:nvGrpSpPr>
            <p:cNvPr name="Group 18" id="18"/>
            <p:cNvGrpSpPr/>
            <p:nvPr/>
          </p:nvGrpSpPr>
          <p:grpSpPr>
            <a:xfrm rot="10629642">
              <a:off x="902754" y="1722687"/>
              <a:ext cx="4032000" cy="3678054"/>
              <a:chOff x="0" y="0"/>
              <a:chExt cx="893117" cy="814716"/>
            </a:xfrm>
          </p:grpSpPr>
          <p:sp>
            <p:nvSpPr>
              <p:cNvPr name="Freeform 19" id="19"/>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EC394"/>
              </a:solidFill>
            </p:spPr>
          </p:sp>
          <p:sp>
            <p:nvSpPr>
              <p:cNvPr name="TextBox 20" id="20"/>
              <p:cNvSpPr txBox="true"/>
              <p:nvPr/>
            </p:nvSpPr>
            <p:spPr>
              <a:xfrm>
                <a:off x="139550" y="349686"/>
                <a:ext cx="614018" cy="406836"/>
              </a:xfrm>
              <a:prstGeom prst="rect">
                <a:avLst/>
              </a:prstGeom>
            </p:spPr>
            <p:txBody>
              <a:bodyPr anchor="ctr" rtlCol="false" tIns="50800" lIns="50800" bIns="50800" rIns="50800"/>
              <a:lstStyle/>
              <a:p>
                <a:pPr algn="ctr">
                  <a:lnSpc>
                    <a:spcPts val="2029"/>
                  </a:lnSpc>
                </a:pPr>
              </a:p>
            </p:txBody>
          </p:sp>
        </p:grpSp>
      </p:grpSp>
    </p:spTree>
  </p:cSld>
  <p:clrMapOvr>
    <a:masterClrMapping/>
  </p:clrMapOvr>
</p:sld>
</file>

<file path=ppt/slides/slide28.xml><?xml version="1.0" encoding="utf-8"?>
<p:sld xmlns:p="http://schemas.openxmlformats.org/presentationml/2006/main" xmlns:a="http://schemas.openxmlformats.org/drawingml/2006/main" xmlns:r="http://schemas.openxmlformats.org/officeDocument/2006/relationships">
  <p:cSld>
    <p:bg>
      <p:bgPr>
        <a:solidFill>
          <a:srgbClr val="FCFCFC"/>
        </a:solidFill>
      </p:bgPr>
    </p:bg>
    <p:spTree>
      <p:nvGrpSpPr>
        <p:cNvPr id="1" name=""/>
        <p:cNvGrpSpPr/>
        <p:nvPr/>
      </p:nvGrpSpPr>
      <p:grpSpPr>
        <a:xfrm>
          <a:off x="0" y="0"/>
          <a:ext cx="0" cy="0"/>
          <a:chOff x="0" y="0"/>
          <a:chExt cx="0" cy="0"/>
        </a:xfrm>
      </p:grpSpPr>
      <p:grpSp>
        <p:nvGrpSpPr>
          <p:cNvPr name="Group 2" id="2"/>
          <p:cNvGrpSpPr/>
          <p:nvPr/>
        </p:nvGrpSpPr>
        <p:grpSpPr>
          <a:xfrm rot="0">
            <a:off x="-339357" y="-316594"/>
            <a:ext cx="18966714" cy="10920189"/>
            <a:chOff x="0" y="0"/>
            <a:chExt cx="4995349" cy="2876099"/>
          </a:xfrm>
        </p:grpSpPr>
        <p:sp>
          <p:nvSpPr>
            <p:cNvPr name="Freeform 3" id="3"/>
            <p:cNvSpPr/>
            <p:nvPr/>
          </p:nvSpPr>
          <p:spPr>
            <a:xfrm flipH="false" flipV="false" rot="0">
              <a:off x="0" y="0"/>
              <a:ext cx="4995349" cy="2876099"/>
            </a:xfrm>
            <a:custGeom>
              <a:avLst/>
              <a:gdLst/>
              <a:ahLst/>
              <a:cxnLst/>
              <a:rect r="r" b="b" t="t" l="l"/>
              <a:pathLst>
                <a:path h="2876099" w="4995349">
                  <a:moveTo>
                    <a:pt x="0" y="0"/>
                  </a:moveTo>
                  <a:lnTo>
                    <a:pt x="4995349" y="0"/>
                  </a:lnTo>
                  <a:lnTo>
                    <a:pt x="4995349" y="2876099"/>
                  </a:lnTo>
                  <a:lnTo>
                    <a:pt x="0" y="2876099"/>
                  </a:lnTo>
                  <a:close/>
                </a:path>
              </a:pathLst>
            </a:custGeom>
            <a:solidFill>
              <a:srgbClr val="000000">
                <a:alpha val="0"/>
              </a:srgbClr>
            </a:solidFill>
            <a:ln w="552450" cap="sq">
              <a:solidFill>
                <a:srgbClr val="F9B57D"/>
              </a:solidFill>
              <a:prstDash val="solid"/>
              <a:miter/>
            </a:ln>
          </p:spPr>
        </p:sp>
        <p:sp>
          <p:nvSpPr>
            <p:cNvPr name="TextBox 4" id="4"/>
            <p:cNvSpPr txBox="true"/>
            <p:nvPr/>
          </p:nvSpPr>
          <p:spPr>
            <a:xfrm>
              <a:off x="0" y="-38100"/>
              <a:ext cx="4995349" cy="2914199"/>
            </a:xfrm>
            <a:prstGeom prst="rect">
              <a:avLst/>
            </a:prstGeom>
          </p:spPr>
          <p:txBody>
            <a:bodyPr anchor="ctr" rtlCol="false" tIns="50800" lIns="50800" bIns="50800" rIns="50800"/>
            <a:lstStyle/>
            <a:p>
              <a:pPr algn="ctr">
                <a:lnSpc>
                  <a:spcPts val="2659"/>
                </a:lnSpc>
                <a:spcBef>
                  <a:spcPct val="0"/>
                </a:spcBef>
              </a:pPr>
            </a:p>
          </p:txBody>
        </p:sp>
      </p:grpSp>
      <p:grpSp>
        <p:nvGrpSpPr>
          <p:cNvPr name="Group 5" id="5"/>
          <p:cNvGrpSpPr/>
          <p:nvPr/>
        </p:nvGrpSpPr>
        <p:grpSpPr>
          <a:xfrm rot="0">
            <a:off x="1028700" y="1028700"/>
            <a:ext cx="10832882" cy="2074711"/>
            <a:chOff x="0" y="0"/>
            <a:chExt cx="14443842" cy="2766281"/>
          </a:xfrm>
        </p:grpSpPr>
        <p:sp>
          <p:nvSpPr>
            <p:cNvPr name="Freeform 6" id="6"/>
            <p:cNvSpPr/>
            <p:nvPr/>
          </p:nvSpPr>
          <p:spPr>
            <a:xfrm flipH="false" flipV="false" rot="0">
              <a:off x="0" y="0"/>
              <a:ext cx="14443841" cy="2766282"/>
            </a:xfrm>
            <a:custGeom>
              <a:avLst/>
              <a:gdLst/>
              <a:ahLst/>
              <a:cxnLst/>
              <a:rect r="r" b="b" t="t" l="l"/>
              <a:pathLst>
                <a:path h="2766282" w="14443841">
                  <a:moveTo>
                    <a:pt x="0" y="0"/>
                  </a:moveTo>
                  <a:lnTo>
                    <a:pt x="14443841" y="0"/>
                  </a:lnTo>
                  <a:lnTo>
                    <a:pt x="14443841" y="2766282"/>
                  </a:lnTo>
                  <a:lnTo>
                    <a:pt x="0" y="2766282"/>
                  </a:lnTo>
                  <a:close/>
                </a:path>
              </a:pathLst>
            </a:custGeom>
            <a:solidFill>
              <a:srgbClr val="000000">
                <a:alpha val="0"/>
              </a:srgbClr>
            </a:solidFill>
          </p:spPr>
        </p:sp>
        <p:sp>
          <p:nvSpPr>
            <p:cNvPr name="TextBox 7" id="7"/>
            <p:cNvSpPr txBox="true"/>
            <p:nvPr/>
          </p:nvSpPr>
          <p:spPr>
            <a:xfrm>
              <a:off x="0" y="171450"/>
              <a:ext cx="14443842" cy="2594831"/>
            </a:xfrm>
            <a:prstGeom prst="rect">
              <a:avLst/>
            </a:prstGeom>
          </p:spPr>
          <p:txBody>
            <a:bodyPr anchor="t" rtlCol="false" tIns="0" lIns="0" bIns="0" rIns="0"/>
            <a:lstStyle/>
            <a:p>
              <a:pPr algn="l" marL="0" indent="0" lvl="0">
                <a:lnSpc>
                  <a:spcPts val="6579"/>
                </a:lnSpc>
              </a:pPr>
              <a:r>
                <a:rPr lang="en-US" b="true" sz="6999">
                  <a:solidFill>
                    <a:srgbClr val="4E5FA7"/>
                  </a:solidFill>
                  <a:latin typeface="Arial Nova Condensed Bold"/>
                  <a:ea typeface="Arial Nova Condensed Bold"/>
                  <a:cs typeface="Arial Nova Condensed Bold"/>
                  <a:sym typeface="Arial Nova Condensed Bold"/>
                </a:rPr>
                <a:t>V</a:t>
              </a:r>
              <a:r>
                <a:rPr lang="en-US" b="true" sz="6999">
                  <a:solidFill>
                    <a:srgbClr val="4E5FA7"/>
                  </a:solidFill>
                  <a:latin typeface="Arial Nova Condensed Bold"/>
                  <a:ea typeface="Arial Nova Condensed Bold"/>
                  <a:cs typeface="Arial Nova Condensed Bold"/>
                  <a:sym typeface="Arial Nova Condensed Bold"/>
                </a:rPr>
                <a:t>eille et suivi des lieux de détention</a:t>
              </a:r>
            </a:p>
          </p:txBody>
        </p:sp>
      </p:grpSp>
      <p:grpSp>
        <p:nvGrpSpPr>
          <p:cNvPr name="Group 8" id="8"/>
          <p:cNvGrpSpPr/>
          <p:nvPr/>
        </p:nvGrpSpPr>
        <p:grpSpPr>
          <a:xfrm rot="0">
            <a:off x="1028700" y="3281456"/>
            <a:ext cx="16433088" cy="6124782"/>
            <a:chOff x="0" y="0"/>
            <a:chExt cx="21910784" cy="8166376"/>
          </a:xfrm>
        </p:grpSpPr>
        <p:sp>
          <p:nvSpPr>
            <p:cNvPr name="Freeform 9" id="9"/>
            <p:cNvSpPr/>
            <p:nvPr/>
          </p:nvSpPr>
          <p:spPr>
            <a:xfrm flipH="false" flipV="false" rot="0">
              <a:off x="19623" y="15315"/>
              <a:ext cx="21871590" cy="8135761"/>
            </a:xfrm>
            <a:custGeom>
              <a:avLst/>
              <a:gdLst/>
              <a:ahLst/>
              <a:cxnLst/>
              <a:rect r="r" b="b" t="t" l="l"/>
              <a:pathLst>
                <a:path h="8135761" w="21871590">
                  <a:moveTo>
                    <a:pt x="0" y="0"/>
                  </a:moveTo>
                  <a:lnTo>
                    <a:pt x="21871590" y="0"/>
                  </a:lnTo>
                  <a:lnTo>
                    <a:pt x="21871590" y="8135760"/>
                  </a:lnTo>
                  <a:lnTo>
                    <a:pt x="0" y="8135760"/>
                  </a:lnTo>
                  <a:close/>
                </a:path>
              </a:pathLst>
            </a:custGeom>
            <a:solidFill>
              <a:srgbClr val="FFFFFF"/>
            </a:solidFill>
          </p:spPr>
        </p:sp>
        <p:sp>
          <p:nvSpPr>
            <p:cNvPr name="Freeform 10" id="10"/>
            <p:cNvSpPr/>
            <p:nvPr/>
          </p:nvSpPr>
          <p:spPr>
            <a:xfrm flipH="false" flipV="false" rot="0">
              <a:off x="0" y="0"/>
              <a:ext cx="21910835" cy="8166394"/>
            </a:xfrm>
            <a:custGeom>
              <a:avLst/>
              <a:gdLst/>
              <a:ahLst/>
              <a:cxnLst/>
              <a:rect r="r" b="b" t="t" l="l"/>
              <a:pathLst>
                <a:path h="8166394" w="21910835">
                  <a:moveTo>
                    <a:pt x="19623" y="0"/>
                  </a:moveTo>
                  <a:lnTo>
                    <a:pt x="21891213" y="0"/>
                  </a:lnTo>
                  <a:cubicBezTo>
                    <a:pt x="21902071" y="0"/>
                    <a:pt x="21910835" y="6841"/>
                    <a:pt x="21910835" y="15315"/>
                  </a:cubicBezTo>
                  <a:lnTo>
                    <a:pt x="21910835" y="8151075"/>
                  </a:lnTo>
                  <a:cubicBezTo>
                    <a:pt x="21910835" y="8159550"/>
                    <a:pt x="21902071" y="8166394"/>
                    <a:pt x="21891213" y="8166394"/>
                  </a:cubicBezTo>
                  <a:lnTo>
                    <a:pt x="19623" y="8166394"/>
                  </a:lnTo>
                  <a:cubicBezTo>
                    <a:pt x="8765" y="8166394"/>
                    <a:pt x="0" y="8159550"/>
                    <a:pt x="0" y="8151075"/>
                  </a:cubicBezTo>
                  <a:lnTo>
                    <a:pt x="0" y="15315"/>
                  </a:lnTo>
                  <a:cubicBezTo>
                    <a:pt x="0" y="6841"/>
                    <a:pt x="8765" y="0"/>
                    <a:pt x="19623" y="0"/>
                  </a:cubicBezTo>
                  <a:moveTo>
                    <a:pt x="19623" y="30629"/>
                  </a:moveTo>
                  <a:lnTo>
                    <a:pt x="19623" y="15315"/>
                  </a:lnTo>
                  <a:lnTo>
                    <a:pt x="39246" y="15315"/>
                  </a:lnTo>
                  <a:lnTo>
                    <a:pt x="39246" y="8151075"/>
                  </a:lnTo>
                  <a:lnTo>
                    <a:pt x="19623" y="8151075"/>
                  </a:lnTo>
                  <a:lnTo>
                    <a:pt x="19623" y="8135761"/>
                  </a:lnTo>
                  <a:lnTo>
                    <a:pt x="21891213" y="8135761"/>
                  </a:lnTo>
                  <a:lnTo>
                    <a:pt x="21891213" y="8151075"/>
                  </a:lnTo>
                  <a:lnTo>
                    <a:pt x="21871591" y="8151075"/>
                  </a:lnTo>
                  <a:lnTo>
                    <a:pt x="21871591" y="15315"/>
                  </a:lnTo>
                  <a:lnTo>
                    <a:pt x="21891213" y="15315"/>
                  </a:lnTo>
                  <a:lnTo>
                    <a:pt x="21891213" y="30629"/>
                  </a:lnTo>
                  <a:lnTo>
                    <a:pt x="19623" y="30629"/>
                  </a:lnTo>
                  <a:close/>
                </a:path>
              </a:pathLst>
            </a:custGeom>
            <a:solidFill>
              <a:srgbClr val="FFFFFF"/>
            </a:solidFill>
          </p:spPr>
        </p:sp>
        <p:sp>
          <p:nvSpPr>
            <p:cNvPr name="TextBox 11" id="11"/>
            <p:cNvSpPr txBox="true"/>
            <p:nvPr/>
          </p:nvSpPr>
          <p:spPr>
            <a:xfrm>
              <a:off x="0" y="-38100"/>
              <a:ext cx="21910784" cy="8204476"/>
            </a:xfrm>
            <a:prstGeom prst="rect">
              <a:avLst/>
            </a:prstGeom>
          </p:spPr>
          <p:txBody>
            <a:bodyPr anchor="t" rtlCol="false" tIns="50800" lIns="50800" bIns="50800" rIns="50800"/>
            <a:lstStyle/>
            <a:p>
              <a:pPr algn="l" marL="0" indent="0" lvl="0">
                <a:lnSpc>
                  <a:spcPts val="3155"/>
                </a:lnSpc>
              </a:pPr>
              <a:r>
                <a:rPr lang="en-US" b="true" sz="2286">
                  <a:solidFill>
                    <a:srgbClr val="000000"/>
                  </a:solidFill>
                  <a:latin typeface="Arial Nova Condensed Bold"/>
                  <a:ea typeface="Arial Nova Condensed Bold"/>
                  <a:cs typeface="Arial Nova Condensed Bold"/>
                  <a:sym typeface="Arial Nova Condensed Bold"/>
                </a:rPr>
                <a:t>Activité</a:t>
              </a:r>
              <a:r>
                <a:rPr lang="en-US" sz="2286">
                  <a:solidFill>
                    <a:srgbClr val="000000"/>
                  </a:solidFill>
                  <a:latin typeface="Arial Nova Condensed"/>
                  <a:ea typeface="Arial Nova Condensed"/>
                  <a:cs typeface="Arial Nova Condensed"/>
                  <a:sym typeface="Arial Nova Condensed"/>
                </a:rPr>
                <a:t> : Exercice d'observation du centre de détention</a:t>
              </a:r>
            </a:p>
            <a:p>
              <a:pPr algn="l" marL="0" indent="0" lvl="0">
                <a:lnSpc>
                  <a:spcPts val="3155"/>
                </a:lnSpc>
              </a:pPr>
            </a:p>
            <a:p>
              <a:pPr algn="l" marL="0" indent="0" lvl="0">
                <a:lnSpc>
                  <a:spcPts val="3155"/>
                </a:lnSpc>
              </a:pPr>
              <a:r>
                <a:rPr lang="en-US" b="true" sz="2286">
                  <a:solidFill>
                    <a:srgbClr val="000000"/>
                  </a:solidFill>
                  <a:latin typeface="Arial Nova Condensed Bold"/>
                  <a:ea typeface="Arial Nova Condensed Bold"/>
                  <a:cs typeface="Arial Nova Condensed Bold"/>
                  <a:sym typeface="Arial Nova Condensed Bold"/>
                </a:rPr>
                <a:t>Durée</a:t>
              </a:r>
              <a:r>
                <a:rPr lang="en-US" sz="2286">
                  <a:solidFill>
                    <a:srgbClr val="000000"/>
                  </a:solidFill>
                  <a:latin typeface="Arial Nova Condensed"/>
                  <a:ea typeface="Arial Nova Condensed"/>
                  <a:cs typeface="Arial Nova Condensed"/>
                  <a:sym typeface="Arial Nova Condensed"/>
                </a:rPr>
                <a:t> : 30 min </a:t>
              </a:r>
            </a:p>
            <a:p>
              <a:pPr algn="l" marL="0" indent="0" lvl="0">
                <a:lnSpc>
                  <a:spcPts val="3155"/>
                </a:lnSpc>
              </a:pPr>
              <a:r>
                <a:rPr lang="en-US" b="true" sz="2286">
                  <a:solidFill>
                    <a:srgbClr val="000000"/>
                  </a:solidFill>
                  <a:latin typeface="Arial Nova Condensed Bold"/>
                  <a:ea typeface="Arial Nova Condensed Bold"/>
                  <a:cs typeface="Arial Nova Condensed Bold"/>
                  <a:sym typeface="Arial Nova Condensed Bold"/>
                </a:rPr>
                <a:t>Objectif</a:t>
              </a:r>
              <a:r>
                <a:rPr lang="en-US" sz="2286">
                  <a:solidFill>
                    <a:srgbClr val="000000"/>
                  </a:solidFill>
                  <a:latin typeface="Arial Nova Condensed"/>
                  <a:ea typeface="Arial Nova Condensed"/>
                  <a:cs typeface="Arial Nova Condensed"/>
                  <a:sym typeface="Arial Nova Condensed"/>
                </a:rPr>
                <a:t> : Donner aux participants les moyens d’utiliser la liste de contrôle de veille et suivi des centres de détention pour identifier les violations et proposer des solutions.</a:t>
              </a:r>
            </a:p>
            <a:p>
              <a:pPr algn="l" marL="0" indent="0" lvl="0">
                <a:lnSpc>
                  <a:spcPts val="2743"/>
                </a:lnSpc>
              </a:pPr>
            </a:p>
            <a:p>
              <a:pPr algn="l" marL="0" indent="0" lvl="0">
                <a:lnSpc>
                  <a:spcPts val="3155"/>
                </a:lnSpc>
              </a:pPr>
              <a:r>
                <a:rPr lang="en-US" sz="2286">
                  <a:solidFill>
                    <a:srgbClr val="000000"/>
                  </a:solidFill>
                  <a:latin typeface="Arial Nova Condensed"/>
                  <a:ea typeface="Arial Nova Condensed"/>
                  <a:cs typeface="Arial Nova Condensed"/>
                  <a:sym typeface="Arial Nova Condensed"/>
                </a:rPr>
                <a:t>Fournissez aux participants un scénario de détention fictif : « Un centre de détention accueille 50 personnes, dont 10 demandeurs d'asile sans papiers. Les détenus signalent une surpopulation, un manque de soins de santé et l'absence de représentation juridique. »</a:t>
              </a:r>
            </a:p>
            <a:p>
              <a:pPr algn="l" marL="0" indent="0" lvl="0">
                <a:lnSpc>
                  <a:spcPts val="3155"/>
                </a:lnSpc>
              </a:pPr>
            </a:p>
            <a:p>
              <a:pPr algn="l" marL="0" indent="0" lvl="0">
                <a:lnSpc>
                  <a:spcPts val="3155"/>
                </a:lnSpc>
              </a:pPr>
              <a:r>
                <a:rPr lang="en-US" b="true" sz="2286">
                  <a:solidFill>
                    <a:srgbClr val="F9B428"/>
                  </a:solidFill>
                  <a:latin typeface="Arial Nova Condensed Bold"/>
                  <a:ea typeface="Arial Nova Condensed Bold"/>
                  <a:cs typeface="Arial Nova Condensed Bold"/>
                  <a:sym typeface="Arial Nova Condensed Bold"/>
                </a:rPr>
                <a:t>Instructions:</a:t>
              </a:r>
            </a:p>
            <a:p>
              <a:pPr algn="l" marL="0" indent="0" lvl="0">
                <a:lnSpc>
                  <a:spcPts val="3155"/>
                </a:lnSpc>
              </a:pPr>
              <a:r>
                <a:rPr lang="en-US" b="true" sz="2286">
                  <a:solidFill>
                    <a:srgbClr val="000000"/>
                  </a:solidFill>
                  <a:latin typeface="Arial Nova Condensed Bold"/>
                  <a:ea typeface="Arial Nova Condensed Bold"/>
                  <a:cs typeface="Arial Nova Condensed Bold"/>
                  <a:sym typeface="Arial Nova Condensed Bold"/>
                </a:rPr>
                <a:t>Travail de groupe (15 minutes) </a:t>
              </a:r>
              <a:r>
                <a:rPr lang="en-US" sz="2286">
                  <a:solidFill>
                    <a:srgbClr val="000000"/>
                  </a:solidFill>
                  <a:latin typeface="Arial Nova Condensed"/>
                  <a:ea typeface="Arial Nova Condensed"/>
                  <a:cs typeface="Arial Nova Condensed"/>
                  <a:sym typeface="Arial Nova Condensed"/>
                </a:rPr>
                <a:t>: complétez la liste de contrôle de veille et suivi en fonction du scénario. </a:t>
              </a:r>
            </a:p>
            <a:p>
              <a:pPr algn="l" marL="0" indent="0" lvl="0">
                <a:lnSpc>
                  <a:spcPts val="3155"/>
                </a:lnSpc>
              </a:pPr>
              <a:r>
                <a:rPr lang="en-US" b="true" sz="2286">
                  <a:solidFill>
                    <a:srgbClr val="000000"/>
                  </a:solidFill>
                  <a:latin typeface="Arial Nova Condensed Bold"/>
                  <a:ea typeface="Arial Nova Condensed Bold"/>
                  <a:cs typeface="Arial Nova Condensed Bold"/>
                  <a:sym typeface="Arial Nova Condensed Bold"/>
                </a:rPr>
                <a:t>Remue-méninges sur les solutions (10 minutes)</a:t>
              </a:r>
              <a:r>
                <a:rPr lang="en-US" sz="2286">
                  <a:solidFill>
                    <a:srgbClr val="000000"/>
                  </a:solidFill>
                  <a:latin typeface="Arial Nova Condensed"/>
                  <a:ea typeface="Arial Nova Condensed"/>
                  <a:cs typeface="Arial Nova Condensed"/>
                  <a:sym typeface="Arial Nova Condensed"/>
                </a:rPr>
                <a:t> : Les groupes analysent les listes de contrôle complétées et proposent des solutions. </a:t>
              </a:r>
            </a:p>
            <a:p>
              <a:pPr algn="l" marL="0" indent="0" lvl="0">
                <a:lnSpc>
                  <a:spcPts val="3155"/>
                </a:lnSpc>
              </a:pPr>
              <a:r>
                <a:rPr lang="en-US" b="true" sz="2286">
                  <a:solidFill>
                    <a:srgbClr val="000000"/>
                  </a:solidFill>
                  <a:latin typeface="Arial Nova Condensed Bold"/>
                  <a:ea typeface="Arial Nova Condensed Bold"/>
                  <a:cs typeface="Arial Nova Condensed Bold"/>
                  <a:sym typeface="Arial Nova Condensed Bold"/>
                </a:rPr>
                <a:t>Discussion plénière (5 minutes) </a:t>
              </a:r>
              <a:r>
                <a:rPr lang="en-US" sz="2286">
                  <a:solidFill>
                    <a:srgbClr val="000000"/>
                  </a:solidFill>
                  <a:latin typeface="Arial Nova Condensed"/>
                  <a:ea typeface="Arial Nova Condensed"/>
                  <a:cs typeface="Arial Nova Condensed"/>
                  <a:sym typeface="Arial Nova Condensed"/>
                </a:rPr>
                <a:t>: Discutez de la manière dont les données collectées grâce au suivi de la détention peuvent éclairer les notes d'orientation, les campagnes de plaidoyer ou les orientations vers les organisations de défense des droits humains.</a:t>
              </a:r>
            </a:p>
          </p:txBody>
        </p:sp>
      </p:grpSp>
      <p:sp>
        <p:nvSpPr>
          <p:cNvPr name="Freeform 12" id="12"/>
          <p:cNvSpPr/>
          <p:nvPr/>
        </p:nvSpPr>
        <p:spPr>
          <a:xfrm flipH="false" flipV="false" rot="0">
            <a:off x="11048084" y="1028700"/>
            <a:ext cx="6413704" cy="2421173"/>
          </a:xfrm>
          <a:custGeom>
            <a:avLst/>
            <a:gdLst/>
            <a:ahLst/>
            <a:cxnLst/>
            <a:rect r="r" b="b" t="t" l="l"/>
            <a:pathLst>
              <a:path h="2421173" w="6413704">
                <a:moveTo>
                  <a:pt x="0" y="0"/>
                </a:moveTo>
                <a:lnTo>
                  <a:pt x="6413704" y="0"/>
                </a:lnTo>
                <a:lnTo>
                  <a:pt x="6413704" y="2421173"/>
                </a:lnTo>
                <a:lnTo>
                  <a:pt x="0" y="2421173"/>
                </a:lnTo>
                <a:lnTo>
                  <a:pt x="0" y="0"/>
                </a:lnTo>
                <a:close/>
              </a:path>
            </a:pathLst>
          </a:custGeom>
          <a:blipFill>
            <a:blip r:embed="rId3"/>
            <a:stretch>
              <a:fillRect l="0" t="0" r="0" b="0"/>
            </a:stretch>
          </a:blipFill>
        </p:spPr>
      </p:sp>
    </p:spTree>
  </p:cSld>
  <p:clrMapOvr>
    <a:masterClrMapping/>
  </p:clrMapOvr>
</p:sld>
</file>

<file path=ppt/slides/slide29.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339357" y="-316594"/>
            <a:ext cx="18966714" cy="10920189"/>
            <a:chOff x="0" y="0"/>
            <a:chExt cx="4995349" cy="2876099"/>
          </a:xfrm>
        </p:grpSpPr>
        <p:sp>
          <p:nvSpPr>
            <p:cNvPr name="Freeform 3" id="3"/>
            <p:cNvSpPr/>
            <p:nvPr/>
          </p:nvSpPr>
          <p:spPr>
            <a:xfrm flipH="false" flipV="false" rot="0">
              <a:off x="0" y="0"/>
              <a:ext cx="4995349" cy="2876099"/>
            </a:xfrm>
            <a:custGeom>
              <a:avLst/>
              <a:gdLst/>
              <a:ahLst/>
              <a:cxnLst/>
              <a:rect r="r" b="b" t="t" l="l"/>
              <a:pathLst>
                <a:path h="2876099" w="4995349">
                  <a:moveTo>
                    <a:pt x="0" y="0"/>
                  </a:moveTo>
                  <a:lnTo>
                    <a:pt x="4995349" y="0"/>
                  </a:lnTo>
                  <a:lnTo>
                    <a:pt x="4995349" y="2876099"/>
                  </a:lnTo>
                  <a:lnTo>
                    <a:pt x="0" y="2876099"/>
                  </a:lnTo>
                  <a:close/>
                </a:path>
              </a:pathLst>
            </a:custGeom>
            <a:solidFill>
              <a:srgbClr val="000000">
                <a:alpha val="0"/>
              </a:srgbClr>
            </a:solidFill>
            <a:ln w="552450" cap="sq">
              <a:solidFill>
                <a:srgbClr val="F9B57D"/>
              </a:solidFill>
              <a:prstDash val="solid"/>
              <a:miter/>
            </a:ln>
          </p:spPr>
        </p:sp>
        <p:sp>
          <p:nvSpPr>
            <p:cNvPr name="TextBox 4" id="4"/>
            <p:cNvSpPr txBox="true"/>
            <p:nvPr/>
          </p:nvSpPr>
          <p:spPr>
            <a:xfrm>
              <a:off x="0" y="-38100"/>
              <a:ext cx="4995349" cy="2914199"/>
            </a:xfrm>
            <a:prstGeom prst="rect">
              <a:avLst/>
            </a:prstGeom>
          </p:spPr>
          <p:txBody>
            <a:bodyPr anchor="ctr" rtlCol="false" tIns="50800" lIns="50800" bIns="50800" rIns="50800"/>
            <a:lstStyle/>
            <a:p>
              <a:pPr algn="ctr">
                <a:lnSpc>
                  <a:spcPts val="2659"/>
                </a:lnSpc>
                <a:spcBef>
                  <a:spcPct val="0"/>
                </a:spcBef>
              </a:pPr>
            </a:p>
          </p:txBody>
        </p:sp>
      </p:grpSp>
      <p:grpSp>
        <p:nvGrpSpPr>
          <p:cNvPr name="Group 5" id="5"/>
          <p:cNvGrpSpPr/>
          <p:nvPr/>
        </p:nvGrpSpPr>
        <p:grpSpPr>
          <a:xfrm rot="0">
            <a:off x="1028700" y="1028700"/>
            <a:ext cx="13865788" cy="1253017"/>
            <a:chOff x="0" y="0"/>
            <a:chExt cx="18487717" cy="1670690"/>
          </a:xfrm>
        </p:grpSpPr>
        <p:sp>
          <p:nvSpPr>
            <p:cNvPr name="Freeform 6" id="6"/>
            <p:cNvSpPr/>
            <p:nvPr/>
          </p:nvSpPr>
          <p:spPr>
            <a:xfrm flipH="false" flipV="false" rot="0">
              <a:off x="0" y="0"/>
              <a:ext cx="18487716" cy="1670690"/>
            </a:xfrm>
            <a:custGeom>
              <a:avLst/>
              <a:gdLst/>
              <a:ahLst/>
              <a:cxnLst/>
              <a:rect r="r" b="b" t="t" l="l"/>
              <a:pathLst>
                <a:path h="1670690" w="18487716">
                  <a:moveTo>
                    <a:pt x="0" y="0"/>
                  </a:moveTo>
                  <a:lnTo>
                    <a:pt x="18487716" y="0"/>
                  </a:lnTo>
                  <a:lnTo>
                    <a:pt x="18487716" y="1670690"/>
                  </a:lnTo>
                  <a:lnTo>
                    <a:pt x="0" y="1670690"/>
                  </a:lnTo>
                  <a:close/>
                </a:path>
              </a:pathLst>
            </a:custGeom>
            <a:solidFill>
              <a:srgbClr val="000000">
                <a:alpha val="0"/>
              </a:srgbClr>
            </a:solidFill>
          </p:spPr>
        </p:sp>
        <p:sp>
          <p:nvSpPr>
            <p:cNvPr name="TextBox 7" id="7"/>
            <p:cNvSpPr txBox="true"/>
            <p:nvPr/>
          </p:nvSpPr>
          <p:spPr>
            <a:xfrm>
              <a:off x="0" y="-352425"/>
              <a:ext cx="18487717" cy="2023115"/>
            </a:xfrm>
            <a:prstGeom prst="rect">
              <a:avLst/>
            </a:prstGeom>
          </p:spPr>
          <p:txBody>
            <a:bodyPr anchor="t" rtlCol="false" tIns="0" lIns="0" bIns="0" rIns="0"/>
            <a:lstStyle/>
            <a:p>
              <a:pPr algn="l" marL="0" indent="0" lvl="0">
                <a:lnSpc>
                  <a:spcPts val="12000"/>
                </a:lnSpc>
              </a:pPr>
              <a:r>
                <a:rPr lang="en-US" b="true" sz="6999">
                  <a:solidFill>
                    <a:srgbClr val="4E5FA7"/>
                  </a:solidFill>
                  <a:latin typeface="Arial Nova Condensed Bold"/>
                  <a:ea typeface="Arial Nova Condensed Bold"/>
                  <a:cs typeface="Arial Nova Condensed Bold"/>
                  <a:sym typeface="Arial Nova Condensed Bold"/>
                </a:rPr>
                <a:t>Suivi des procès et des tribunaux</a:t>
              </a:r>
            </a:p>
          </p:txBody>
        </p:sp>
      </p:grpSp>
      <p:grpSp>
        <p:nvGrpSpPr>
          <p:cNvPr name="Group 8" id="8"/>
          <p:cNvGrpSpPr/>
          <p:nvPr/>
        </p:nvGrpSpPr>
        <p:grpSpPr>
          <a:xfrm rot="0">
            <a:off x="1028700" y="3318130"/>
            <a:ext cx="16392466" cy="5354052"/>
            <a:chOff x="0" y="0"/>
            <a:chExt cx="21856622" cy="7138736"/>
          </a:xfrm>
        </p:grpSpPr>
        <p:sp>
          <p:nvSpPr>
            <p:cNvPr name="Freeform 9" id="9"/>
            <p:cNvSpPr/>
            <p:nvPr/>
          </p:nvSpPr>
          <p:spPr>
            <a:xfrm flipH="false" flipV="false" rot="0">
              <a:off x="0" y="0"/>
              <a:ext cx="21856621" cy="7138736"/>
            </a:xfrm>
            <a:custGeom>
              <a:avLst/>
              <a:gdLst/>
              <a:ahLst/>
              <a:cxnLst/>
              <a:rect r="r" b="b" t="t" l="l"/>
              <a:pathLst>
                <a:path h="7138736" w="21856621">
                  <a:moveTo>
                    <a:pt x="0" y="0"/>
                  </a:moveTo>
                  <a:lnTo>
                    <a:pt x="21856621" y="0"/>
                  </a:lnTo>
                  <a:lnTo>
                    <a:pt x="21856621" y="7138736"/>
                  </a:lnTo>
                  <a:lnTo>
                    <a:pt x="0" y="7138736"/>
                  </a:lnTo>
                  <a:close/>
                </a:path>
              </a:pathLst>
            </a:custGeom>
            <a:solidFill>
              <a:srgbClr val="000000">
                <a:alpha val="0"/>
              </a:srgbClr>
            </a:solidFill>
          </p:spPr>
        </p:sp>
        <p:sp>
          <p:nvSpPr>
            <p:cNvPr name="TextBox 10" id="10"/>
            <p:cNvSpPr txBox="true"/>
            <p:nvPr/>
          </p:nvSpPr>
          <p:spPr>
            <a:xfrm>
              <a:off x="0" y="-47625"/>
              <a:ext cx="21856622" cy="7186361"/>
            </a:xfrm>
            <a:prstGeom prst="rect">
              <a:avLst/>
            </a:prstGeom>
          </p:spPr>
          <p:txBody>
            <a:bodyPr anchor="t" rtlCol="false" tIns="0" lIns="0" bIns="0" rIns="0"/>
            <a:lstStyle/>
            <a:p>
              <a:pPr algn="just" marL="0" indent="0" lvl="0">
                <a:lnSpc>
                  <a:spcPts val="3881"/>
                </a:lnSpc>
              </a:pPr>
              <a:r>
                <a:rPr lang="en-US" b="true" sz="2812">
                  <a:solidFill>
                    <a:srgbClr val="000000"/>
                  </a:solidFill>
                  <a:latin typeface="Arial Nova Condensed Bold"/>
                  <a:ea typeface="Arial Nova Condensed Bold"/>
                  <a:cs typeface="Arial Nova Condensed Bold"/>
                  <a:sym typeface="Arial Nova Condensed Bold"/>
                </a:rPr>
                <a:t>DÉFINITION</a:t>
              </a:r>
            </a:p>
            <a:p>
              <a:pPr algn="just" marL="0" indent="0" lvl="0">
                <a:lnSpc>
                  <a:spcPts val="3881"/>
                </a:lnSpc>
              </a:pPr>
              <a:r>
                <a:rPr lang="en-US" sz="2812">
                  <a:solidFill>
                    <a:srgbClr val="000000"/>
                  </a:solidFill>
                  <a:latin typeface="Arial Nova Condensed"/>
                  <a:ea typeface="Arial Nova Condensed"/>
                  <a:cs typeface="Arial Nova Condensed"/>
                  <a:sym typeface="Arial Nova Condensed"/>
                </a:rPr>
                <a:t>L’observation des procès est la pratique consistant à observer et à recueillir des informations sur les audiences et les procédures judiciaires afin d’évaluer leur conformité aux normes d’un procès équitable. </a:t>
              </a:r>
            </a:p>
            <a:p>
              <a:pPr algn="just" marL="0" indent="0" lvl="0">
                <a:lnSpc>
                  <a:spcPts val="3881"/>
                </a:lnSpc>
              </a:pPr>
              <a:r>
                <a:rPr lang="en-US" sz="2812">
                  <a:solidFill>
                    <a:srgbClr val="000000"/>
                  </a:solidFill>
                  <a:latin typeface="Arial Nova Condensed"/>
                  <a:ea typeface="Arial Nova Condensed"/>
                  <a:cs typeface="Arial Nova Condensed"/>
                  <a:sym typeface="Arial Nova Condensed"/>
                </a:rPr>
                <a:t>Les projets d’observation des procès suivent un cycle qui comprend la publication d’un rapport contenant des recommandations visant à améliorer le système judiciaire d’un pays. </a:t>
              </a:r>
            </a:p>
            <a:p>
              <a:pPr algn="just" marL="0" indent="0" lvl="0">
                <a:lnSpc>
                  <a:spcPts val="3881"/>
                </a:lnSpc>
              </a:pPr>
              <a:r>
                <a:rPr lang="en-US" sz="2812">
                  <a:solidFill>
                    <a:srgbClr val="000000"/>
                  </a:solidFill>
                  <a:latin typeface="Arial Nova Condensed"/>
                  <a:ea typeface="Arial Nova Condensed"/>
                  <a:cs typeface="Arial Nova Condensed"/>
                  <a:sym typeface="Arial Nova Condensed"/>
                </a:rPr>
                <a:t>Le plaidoyer constitue l’étape suivante du cycle de veille et suivi des essais et vise à assurer le suivi des recommandations incluses dans le rapport.</a:t>
              </a:r>
            </a:p>
            <a:p>
              <a:pPr algn="just" marL="0" indent="0" lvl="0">
                <a:lnSpc>
                  <a:spcPts val="3881"/>
                </a:lnSpc>
              </a:pPr>
              <a:r>
                <a:rPr lang="en-US" sz="2812">
                  <a:solidFill>
                    <a:srgbClr val="000000"/>
                  </a:solidFill>
                  <a:latin typeface="Arial Nova Condensed"/>
                  <a:ea typeface="Arial Nova Condensed"/>
                  <a:cs typeface="Arial Nova Condensed"/>
                  <a:sym typeface="Arial Nova Condensed"/>
                </a:rPr>
                <a:t>Les procès sont observés à des fins multiples : en particulier, pour générer des preuves empiriques en vue d’une analyse plus large du système d’administration de la justice dans un pays donné, pour soutenir les efforts de réforme du système judiciaire et pour communiquer des préoccupations concernant une affaire ou un processus particulier. </a:t>
              </a:r>
            </a:p>
          </p:txBody>
        </p:sp>
      </p:grpSp>
      <p:grpSp>
        <p:nvGrpSpPr>
          <p:cNvPr name="Group 11" id="11"/>
          <p:cNvGrpSpPr/>
          <p:nvPr/>
        </p:nvGrpSpPr>
        <p:grpSpPr>
          <a:xfrm rot="0">
            <a:off x="15537401" y="-1303500"/>
            <a:ext cx="3767531" cy="4123759"/>
            <a:chOff x="0" y="0"/>
            <a:chExt cx="5023375" cy="5498345"/>
          </a:xfrm>
        </p:grpSpPr>
        <p:grpSp>
          <p:nvGrpSpPr>
            <p:cNvPr name="Group 12" id="12"/>
            <p:cNvGrpSpPr/>
            <p:nvPr/>
          </p:nvGrpSpPr>
          <p:grpSpPr>
            <a:xfrm rot="-104776">
              <a:off x="297380" y="1759711"/>
              <a:ext cx="4032000" cy="3678054"/>
              <a:chOff x="0" y="0"/>
              <a:chExt cx="893117" cy="814716"/>
            </a:xfrm>
          </p:grpSpPr>
          <p:sp>
            <p:nvSpPr>
              <p:cNvPr name="Freeform 13" id="13"/>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49C4E"/>
              </a:solidFill>
            </p:spPr>
          </p:sp>
          <p:sp>
            <p:nvSpPr>
              <p:cNvPr name="TextBox 14" id="14"/>
              <p:cNvSpPr txBox="true"/>
              <p:nvPr/>
            </p:nvSpPr>
            <p:spPr>
              <a:xfrm>
                <a:off x="139550" y="349686"/>
                <a:ext cx="614018" cy="406836"/>
              </a:xfrm>
              <a:prstGeom prst="rect">
                <a:avLst/>
              </a:prstGeom>
            </p:spPr>
            <p:txBody>
              <a:bodyPr anchor="ctr" rtlCol="false" tIns="50800" lIns="50800" bIns="50800" rIns="50800"/>
              <a:lstStyle/>
              <a:p>
                <a:pPr algn="ctr">
                  <a:lnSpc>
                    <a:spcPts val="2029"/>
                  </a:lnSpc>
                </a:pPr>
              </a:p>
            </p:txBody>
          </p:sp>
        </p:grpSp>
        <p:grpSp>
          <p:nvGrpSpPr>
            <p:cNvPr name="Group 15" id="15"/>
            <p:cNvGrpSpPr/>
            <p:nvPr/>
          </p:nvGrpSpPr>
          <p:grpSpPr>
            <a:xfrm rot="-162844">
              <a:off x="84820" y="93399"/>
              <a:ext cx="4032000" cy="3678054"/>
              <a:chOff x="0" y="0"/>
              <a:chExt cx="893117" cy="814716"/>
            </a:xfrm>
          </p:grpSpPr>
          <p:sp>
            <p:nvSpPr>
              <p:cNvPr name="Freeform 16" id="16"/>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DA7A7"/>
              </a:solidFill>
            </p:spPr>
          </p:sp>
          <p:sp>
            <p:nvSpPr>
              <p:cNvPr name="TextBox 17" id="17"/>
              <p:cNvSpPr txBox="true"/>
              <p:nvPr/>
            </p:nvSpPr>
            <p:spPr>
              <a:xfrm>
                <a:off x="139550" y="349686"/>
                <a:ext cx="614018" cy="406836"/>
              </a:xfrm>
              <a:prstGeom prst="rect">
                <a:avLst/>
              </a:prstGeom>
            </p:spPr>
            <p:txBody>
              <a:bodyPr anchor="ctr" rtlCol="false" tIns="50800" lIns="50800" bIns="50800" rIns="50800"/>
              <a:lstStyle/>
              <a:p>
                <a:pPr algn="ctr">
                  <a:lnSpc>
                    <a:spcPts val="2029"/>
                  </a:lnSpc>
                </a:pPr>
              </a:p>
            </p:txBody>
          </p:sp>
        </p:grpSp>
        <p:grpSp>
          <p:nvGrpSpPr>
            <p:cNvPr name="Group 18" id="18"/>
            <p:cNvGrpSpPr/>
            <p:nvPr/>
          </p:nvGrpSpPr>
          <p:grpSpPr>
            <a:xfrm rot="10629642">
              <a:off x="902754" y="1722687"/>
              <a:ext cx="4032000" cy="3678054"/>
              <a:chOff x="0" y="0"/>
              <a:chExt cx="893117" cy="814716"/>
            </a:xfrm>
          </p:grpSpPr>
          <p:sp>
            <p:nvSpPr>
              <p:cNvPr name="Freeform 19" id="19"/>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EC394"/>
              </a:solidFill>
            </p:spPr>
          </p:sp>
          <p:sp>
            <p:nvSpPr>
              <p:cNvPr name="TextBox 20" id="20"/>
              <p:cNvSpPr txBox="true"/>
              <p:nvPr/>
            </p:nvSpPr>
            <p:spPr>
              <a:xfrm>
                <a:off x="139550" y="349686"/>
                <a:ext cx="614018" cy="406836"/>
              </a:xfrm>
              <a:prstGeom prst="rect">
                <a:avLst/>
              </a:prstGeom>
            </p:spPr>
            <p:txBody>
              <a:bodyPr anchor="ctr" rtlCol="false" tIns="50800" lIns="50800" bIns="50800" rIns="50800"/>
              <a:lstStyle/>
              <a:p>
                <a:pPr algn="ctr">
                  <a:lnSpc>
                    <a:spcPts val="2029"/>
                  </a:lnSpc>
                </a:pPr>
              </a:p>
            </p:txBody>
          </p:sp>
        </p:grpSp>
      </p:gr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339357" y="-316594"/>
            <a:ext cx="18966714" cy="10920189"/>
            <a:chOff x="0" y="0"/>
            <a:chExt cx="4995349" cy="2876099"/>
          </a:xfrm>
        </p:grpSpPr>
        <p:sp>
          <p:nvSpPr>
            <p:cNvPr name="Freeform 3" id="3"/>
            <p:cNvSpPr/>
            <p:nvPr/>
          </p:nvSpPr>
          <p:spPr>
            <a:xfrm flipH="false" flipV="false" rot="0">
              <a:off x="0" y="0"/>
              <a:ext cx="4995349" cy="2876099"/>
            </a:xfrm>
            <a:custGeom>
              <a:avLst/>
              <a:gdLst/>
              <a:ahLst/>
              <a:cxnLst/>
              <a:rect r="r" b="b" t="t" l="l"/>
              <a:pathLst>
                <a:path h="2876099" w="4995349">
                  <a:moveTo>
                    <a:pt x="0" y="0"/>
                  </a:moveTo>
                  <a:lnTo>
                    <a:pt x="4995349" y="0"/>
                  </a:lnTo>
                  <a:lnTo>
                    <a:pt x="4995349" y="2876099"/>
                  </a:lnTo>
                  <a:lnTo>
                    <a:pt x="0" y="2876099"/>
                  </a:lnTo>
                  <a:close/>
                </a:path>
              </a:pathLst>
            </a:custGeom>
            <a:solidFill>
              <a:srgbClr val="000000">
                <a:alpha val="0"/>
              </a:srgbClr>
            </a:solidFill>
            <a:ln w="552450" cap="sq">
              <a:solidFill>
                <a:srgbClr val="F9B57D"/>
              </a:solidFill>
              <a:prstDash val="solid"/>
              <a:miter/>
            </a:ln>
          </p:spPr>
        </p:sp>
        <p:sp>
          <p:nvSpPr>
            <p:cNvPr name="TextBox 4" id="4"/>
            <p:cNvSpPr txBox="true"/>
            <p:nvPr/>
          </p:nvSpPr>
          <p:spPr>
            <a:xfrm>
              <a:off x="0" y="-38100"/>
              <a:ext cx="4995349" cy="2914199"/>
            </a:xfrm>
            <a:prstGeom prst="rect">
              <a:avLst/>
            </a:prstGeom>
          </p:spPr>
          <p:txBody>
            <a:bodyPr anchor="ctr" rtlCol="false" tIns="50800" lIns="50800" bIns="50800" rIns="50800"/>
            <a:lstStyle/>
            <a:p>
              <a:pPr algn="ctr">
                <a:lnSpc>
                  <a:spcPts val="2659"/>
                </a:lnSpc>
                <a:spcBef>
                  <a:spcPct val="0"/>
                </a:spcBef>
              </a:pPr>
            </a:p>
          </p:txBody>
        </p:sp>
      </p:grpSp>
      <p:grpSp>
        <p:nvGrpSpPr>
          <p:cNvPr name="Group 5" id="5"/>
          <p:cNvGrpSpPr/>
          <p:nvPr/>
        </p:nvGrpSpPr>
        <p:grpSpPr>
          <a:xfrm rot="0">
            <a:off x="7901209" y="1028700"/>
            <a:ext cx="9358091" cy="8229600"/>
            <a:chOff x="0" y="0"/>
            <a:chExt cx="12477455" cy="10972800"/>
          </a:xfrm>
        </p:grpSpPr>
        <p:grpSp>
          <p:nvGrpSpPr>
            <p:cNvPr name="Group 6" id="6"/>
            <p:cNvGrpSpPr/>
            <p:nvPr/>
          </p:nvGrpSpPr>
          <p:grpSpPr>
            <a:xfrm rot="0">
              <a:off x="0" y="0"/>
              <a:ext cx="12477455" cy="10972800"/>
              <a:chOff x="0" y="0"/>
              <a:chExt cx="3165576" cy="2783840"/>
            </a:xfrm>
          </p:grpSpPr>
          <p:sp>
            <p:nvSpPr>
              <p:cNvPr name="Freeform 7" id="7"/>
              <p:cNvSpPr/>
              <p:nvPr/>
            </p:nvSpPr>
            <p:spPr>
              <a:xfrm flipH="false" flipV="false" rot="0">
                <a:off x="0" y="0"/>
                <a:ext cx="3165577" cy="2783840"/>
              </a:xfrm>
              <a:custGeom>
                <a:avLst/>
                <a:gdLst/>
                <a:ahLst/>
                <a:cxnLst/>
                <a:rect r="r" b="b" t="t" l="l"/>
                <a:pathLst>
                  <a:path h="2783840" w="3165577">
                    <a:moveTo>
                      <a:pt x="3041117" y="2783840"/>
                    </a:moveTo>
                    <a:lnTo>
                      <a:pt x="124460" y="2783840"/>
                    </a:lnTo>
                    <a:cubicBezTo>
                      <a:pt x="55880" y="2783840"/>
                      <a:pt x="0" y="2727960"/>
                      <a:pt x="0" y="2659380"/>
                    </a:cubicBezTo>
                    <a:lnTo>
                      <a:pt x="0" y="124460"/>
                    </a:lnTo>
                    <a:cubicBezTo>
                      <a:pt x="0" y="55880"/>
                      <a:pt x="55880" y="0"/>
                      <a:pt x="124460" y="0"/>
                    </a:cubicBezTo>
                    <a:lnTo>
                      <a:pt x="3041117" y="0"/>
                    </a:lnTo>
                    <a:cubicBezTo>
                      <a:pt x="3109696" y="0"/>
                      <a:pt x="3165577" y="55880"/>
                      <a:pt x="3165577" y="124460"/>
                    </a:cubicBezTo>
                    <a:lnTo>
                      <a:pt x="3165577" y="2659380"/>
                    </a:lnTo>
                    <a:cubicBezTo>
                      <a:pt x="3165577" y="2727960"/>
                      <a:pt x="3109696" y="2783840"/>
                      <a:pt x="3041117" y="2783840"/>
                    </a:cubicBezTo>
                    <a:close/>
                  </a:path>
                </a:pathLst>
              </a:custGeom>
              <a:solidFill>
                <a:srgbClr val="F7E5DD"/>
              </a:solidFill>
            </p:spPr>
          </p:sp>
        </p:grpSp>
        <p:grpSp>
          <p:nvGrpSpPr>
            <p:cNvPr name="Group 8" id="8"/>
            <p:cNvGrpSpPr/>
            <p:nvPr/>
          </p:nvGrpSpPr>
          <p:grpSpPr>
            <a:xfrm rot="-10800000">
              <a:off x="1386781" y="556357"/>
              <a:ext cx="289704" cy="289704"/>
              <a:chOff x="0" y="0"/>
              <a:chExt cx="6350000" cy="6350000"/>
            </a:xfrm>
          </p:grpSpPr>
          <p:sp>
            <p:nvSpPr>
              <p:cNvPr name="Freeform 9" id="9"/>
              <p:cNvSpPr/>
              <p:nvPr/>
            </p:nvSpPr>
            <p:spPr>
              <a:xfrm flipH="false" flipV="false" rot="0">
                <a:off x="0" y="0"/>
                <a:ext cx="6350000" cy="6350000"/>
              </a:xfrm>
              <a:custGeom>
                <a:avLst/>
                <a:gdLst/>
                <a:ahLst/>
                <a:cxnLst/>
                <a:rect r="r" b="b" t="t" l="l"/>
                <a:pathLst>
                  <a:path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9B428"/>
              </a:solidFill>
            </p:spPr>
          </p:sp>
        </p:grpSp>
        <p:grpSp>
          <p:nvGrpSpPr>
            <p:cNvPr name="Group 10" id="10"/>
            <p:cNvGrpSpPr/>
            <p:nvPr/>
          </p:nvGrpSpPr>
          <p:grpSpPr>
            <a:xfrm rot="-10800000">
              <a:off x="1039940" y="556357"/>
              <a:ext cx="289704" cy="289704"/>
              <a:chOff x="0" y="0"/>
              <a:chExt cx="6350000" cy="6350000"/>
            </a:xfrm>
          </p:grpSpPr>
          <p:sp>
            <p:nvSpPr>
              <p:cNvPr name="Freeform 11" id="11"/>
              <p:cNvSpPr/>
              <p:nvPr/>
            </p:nvSpPr>
            <p:spPr>
              <a:xfrm flipH="false" flipV="false" rot="0">
                <a:off x="0" y="0"/>
                <a:ext cx="6350000" cy="6350000"/>
              </a:xfrm>
              <a:custGeom>
                <a:avLst/>
                <a:gdLst/>
                <a:ahLst/>
                <a:cxnLst/>
                <a:rect r="r" b="b" t="t" l="l"/>
                <a:pathLst>
                  <a:path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E38256"/>
              </a:solidFill>
            </p:spPr>
          </p:sp>
        </p:grpSp>
        <p:grpSp>
          <p:nvGrpSpPr>
            <p:cNvPr name="Group 12" id="12"/>
            <p:cNvGrpSpPr/>
            <p:nvPr/>
          </p:nvGrpSpPr>
          <p:grpSpPr>
            <a:xfrm rot="-10800000">
              <a:off x="693100" y="556357"/>
              <a:ext cx="289704" cy="289704"/>
              <a:chOff x="0" y="0"/>
              <a:chExt cx="6350000" cy="6350000"/>
            </a:xfrm>
          </p:grpSpPr>
          <p:sp>
            <p:nvSpPr>
              <p:cNvPr name="Freeform 13" id="13"/>
              <p:cNvSpPr/>
              <p:nvPr/>
            </p:nvSpPr>
            <p:spPr>
              <a:xfrm flipH="false" flipV="false" rot="0">
                <a:off x="0" y="0"/>
                <a:ext cx="6350000" cy="6350000"/>
              </a:xfrm>
              <a:custGeom>
                <a:avLst/>
                <a:gdLst/>
                <a:ahLst/>
                <a:cxnLst/>
                <a:rect r="r" b="b" t="t" l="l"/>
                <a:pathLst>
                  <a:path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FFFFF"/>
              </a:solidFill>
            </p:spPr>
          </p:sp>
        </p:grpSp>
      </p:grpSp>
      <p:sp>
        <p:nvSpPr>
          <p:cNvPr name="Freeform 14" id="14"/>
          <p:cNvSpPr/>
          <p:nvPr/>
        </p:nvSpPr>
        <p:spPr>
          <a:xfrm flipH="false" flipV="false" rot="0">
            <a:off x="2210427" y="2079874"/>
            <a:ext cx="5504028" cy="10145674"/>
          </a:xfrm>
          <a:custGeom>
            <a:avLst/>
            <a:gdLst/>
            <a:ahLst/>
            <a:cxnLst/>
            <a:rect r="r" b="b" t="t" l="l"/>
            <a:pathLst>
              <a:path h="10145674" w="5504028">
                <a:moveTo>
                  <a:pt x="0" y="0"/>
                </a:moveTo>
                <a:lnTo>
                  <a:pt x="5504028" y="0"/>
                </a:lnTo>
                <a:lnTo>
                  <a:pt x="5504028" y="10145674"/>
                </a:lnTo>
                <a:lnTo>
                  <a:pt x="0" y="10145674"/>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15" id="15"/>
          <p:cNvSpPr txBox="true"/>
          <p:nvPr/>
        </p:nvSpPr>
        <p:spPr>
          <a:xfrm rot="0">
            <a:off x="9144000" y="2232274"/>
            <a:ext cx="5115417" cy="1049021"/>
          </a:xfrm>
          <a:prstGeom prst="rect">
            <a:avLst/>
          </a:prstGeom>
        </p:spPr>
        <p:txBody>
          <a:bodyPr anchor="t" rtlCol="false" tIns="0" lIns="0" bIns="0" rIns="0">
            <a:spAutoFit/>
          </a:bodyPr>
          <a:lstStyle/>
          <a:p>
            <a:pPr algn="l" marL="0" indent="0" lvl="0">
              <a:lnSpc>
                <a:spcPts val="7925"/>
              </a:lnSpc>
            </a:pPr>
            <a:r>
              <a:rPr lang="en-US" b="true" sz="7925">
                <a:solidFill>
                  <a:srgbClr val="4E5FA7"/>
                </a:solidFill>
                <a:latin typeface="Arial Nova Condensed Bold"/>
                <a:ea typeface="Arial Nova Condensed Bold"/>
                <a:cs typeface="Arial Nova Condensed Bold"/>
                <a:sym typeface="Arial Nova Condensed Bold"/>
              </a:rPr>
              <a:t>Session 1</a:t>
            </a:r>
          </a:p>
        </p:txBody>
      </p:sp>
      <p:sp>
        <p:nvSpPr>
          <p:cNvPr name="TextBox 16" id="16"/>
          <p:cNvSpPr txBox="true"/>
          <p:nvPr/>
        </p:nvSpPr>
        <p:spPr>
          <a:xfrm rot="0">
            <a:off x="9144000" y="3813654"/>
            <a:ext cx="7290009" cy="2183767"/>
          </a:xfrm>
          <a:prstGeom prst="rect">
            <a:avLst/>
          </a:prstGeom>
        </p:spPr>
        <p:txBody>
          <a:bodyPr anchor="t" rtlCol="false" tIns="0" lIns="0" bIns="0" rIns="0">
            <a:spAutoFit/>
          </a:bodyPr>
          <a:lstStyle/>
          <a:p>
            <a:pPr algn="l">
              <a:lnSpc>
                <a:spcPts val="8784"/>
              </a:lnSpc>
            </a:pPr>
            <a:r>
              <a:rPr lang="en-US" sz="6274">
                <a:solidFill>
                  <a:srgbClr val="171717"/>
                </a:solidFill>
                <a:latin typeface="Arial Nova Condensed"/>
                <a:ea typeface="Arial Nova Condensed"/>
                <a:cs typeface="Arial Nova Condensed"/>
                <a:sym typeface="Arial Nova Condensed"/>
              </a:rPr>
              <a:t>COMPRENDRE LA VEILLE JURIDIQUE</a:t>
            </a:r>
          </a:p>
        </p:txBody>
      </p:sp>
    </p:spTree>
  </p:cSld>
  <p:clrMapOvr>
    <a:masterClrMapping/>
  </p:clrMapOvr>
</p:sld>
</file>

<file path=ppt/slides/slide30.xml><?xml version="1.0" encoding="utf-8"?>
<p:sld xmlns:p="http://schemas.openxmlformats.org/presentationml/2006/main" xmlns:a="http://schemas.openxmlformats.org/drawingml/2006/main">
  <p:cSld>
    <p:bg>
      <p:bgPr>
        <a:solidFill>
          <a:srgbClr val="FCFCFC"/>
        </a:solidFill>
      </p:bgPr>
    </p:bg>
    <p:spTree>
      <p:nvGrpSpPr>
        <p:cNvPr id="1" name=""/>
        <p:cNvGrpSpPr/>
        <p:nvPr/>
      </p:nvGrpSpPr>
      <p:grpSpPr>
        <a:xfrm>
          <a:off x="0" y="0"/>
          <a:ext cx="0" cy="0"/>
          <a:chOff x="0" y="0"/>
          <a:chExt cx="0" cy="0"/>
        </a:xfrm>
      </p:grpSpPr>
      <p:grpSp>
        <p:nvGrpSpPr>
          <p:cNvPr name="Group 2" id="2"/>
          <p:cNvGrpSpPr/>
          <p:nvPr/>
        </p:nvGrpSpPr>
        <p:grpSpPr>
          <a:xfrm rot="0">
            <a:off x="-339357" y="-316594"/>
            <a:ext cx="18966714" cy="10920189"/>
            <a:chOff x="0" y="0"/>
            <a:chExt cx="4995349" cy="2876099"/>
          </a:xfrm>
        </p:grpSpPr>
        <p:sp>
          <p:nvSpPr>
            <p:cNvPr name="Freeform 3" id="3"/>
            <p:cNvSpPr/>
            <p:nvPr/>
          </p:nvSpPr>
          <p:spPr>
            <a:xfrm flipH="false" flipV="false" rot="0">
              <a:off x="0" y="0"/>
              <a:ext cx="4995349" cy="2876099"/>
            </a:xfrm>
            <a:custGeom>
              <a:avLst/>
              <a:gdLst/>
              <a:ahLst/>
              <a:cxnLst/>
              <a:rect r="r" b="b" t="t" l="l"/>
              <a:pathLst>
                <a:path h="2876099" w="4995349">
                  <a:moveTo>
                    <a:pt x="0" y="0"/>
                  </a:moveTo>
                  <a:lnTo>
                    <a:pt x="4995349" y="0"/>
                  </a:lnTo>
                  <a:lnTo>
                    <a:pt x="4995349" y="2876099"/>
                  </a:lnTo>
                  <a:lnTo>
                    <a:pt x="0" y="2876099"/>
                  </a:lnTo>
                  <a:close/>
                </a:path>
              </a:pathLst>
            </a:custGeom>
            <a:solidFill>
              <a:srgbClr val="000000">
                <a:alpha val="0"/>
              </a:srgbClr>
            </a:solidFill>
            <a:ln w="552450" cap="sq">
              <a:solidFill>
                <a:srgbClr val="F9B57D"/>
              </a:solidFill>
              <a:prstDash val="solid"/>
              <a:miter/>
            </a:ln>
          </p:spPr>
        </p:sp>
        <p:sp>
          <p:nvSpPr>
            <p:cNvPr name="TextBox 4" id="4"/>
            <p:cNvSpPr txBox="true"/>
            <p:nvPr/>
          </p:nvSpPr>
          <p:spPr>
            <a:xfrm>
              <a:off x="0" y="-38100"/>
              <a:ext cx="4995349" cy="2914199"/>
            </a:xfrm>
            <a:prstGeom prst="rect">
              <a:avLst/>
            </a:prstGeom>
          </p:spPr>
          <p:txBody>
            <a:bodyPr anchor="ctr" rtlCol="false" tIns="50800" lIns="50800" bIns="50800" rIns="50800"/>
            <a:lstStyle/>
            <a:p>
              <a:pPr algn="ctr">
                <a:lnSpc>
                  <a:spcPts val="2659"/>
                </a:lnSpc>
                <a:spcBef>
                  <a:spcPct val="0"/>
                </a:spcBef>
              </a:pPr>
            </a:p>
          </p:txBody>
        </p:sp>
      </p:grpSp>
      <p:grpSp>
        <p:nvGrpSpPr>
          <p:cNvPr name="Group 5" id="5"/>
          <p:cNvGrpSpPr/>
          <p:nvPr/>
        </p:nvGrpSpPr>
        <p:grpSpPr>
          <a:xfrm rot="0">
            <a:off x="1028700" y="1028700"/>
            <a:ext cx="12985803" cy="1253017"/>
            <a:chOff x="0" y="0"/>
            <a:chExt cx="17314404" cy="1670690"/>
          </a:xfrm>
        </p:grpSpPr>
        <p:sp>
          <p:nvSpPr>
            <p:cNvPr name="Freeform 6" id="6"/>
            <p:cNvSpPr/>
            <p:nvPr/>
          </p:nvSpPr>
          <p:spPr>
            <a:xfrm flipH="false" flipV="false" rot="0">
              <a:off x="0" y="0"/>
              <a:ext cx="17314404" cy="1670690"/>
            </a:xfrm>
            <a:custGeom>
              <a:avLst/>
              <a:gdLst/>
              <a:ahLst/>
              <a:cxnLst/>
              <a:rect r="r" b="b" t="t" l="l"/>
              <a:pathLst>
                <a:path h="1670690" w="17314404">
                  <a:moveTo>
                    <a:pt x="0" y="0"/>
                  </a:moveTo>
                  <a:lnTo>
                    <a:pt x="17314404" y="0"/>
                  </a:lnTo>
                  <a:lnTo>
                    <a:pt x="17314404" y="1670690"/>
                  </a:lnTo>
                  <a:lnTo>
                    <a:pt x="0" y="1670690"/>
                  </a:lnTo>
                  <a:close/>
                </a:path>
              </a:pathLst>
            </a:custGeom>
            <a:solidFill>
              <a:srgbClr val="000000">
                <a:alpha val="0"/>
              </a:srgbClr>
            </a:solidFill>
          </p:spPr>
        </p:sp>
        <p:sp>
          <p:nvSpPr>
            <p:cNvPr name="TextBox 7" id="7"/>
            <p:cNvSpPr txBox="true"/>
            <p:nvPr/>
          </p:nvSpPr>
          <p:spPr>
            <a:xfrm>
              <a:off x="0" y="-352425"/>
              <a:ext cx="17314404" cy="2023115"/>
            </a:xfrm>
            <a:prstGeom prst="rect">
              <a:avLst/>
            </a:prstGeom>
          </p:spPr>
          <p:txBody>
            <a:bodyPr anchor="t" rtlCol="false" tIns="0" lIns="0" bIns="0" rIns="0"/>
            <a:lstStyle/>
            <a:p>
              <a:pPr algn="l" marL="0" indent="0" lvl="0">
                <a:lnSpc>
                  <a:spcPts val="12000"/>
                </a:lnSpc>
              </a:pPr>
              <a:r>
                <a:rPr lang="en-US" b="true" sz="6999">
                  <a:solidFill>
                    <a:srgbClr val="4E5FA7"/>
                  </a:solidFill>
                  <a:latin typeface="Arial Nova Condensed Bold"/>
                  <a:ea typeface="Arial Nova Condensed Bold"/>
                  <a:cs typeface="Arial Nova Condensed Bold"/>
                  <a:sym typeface="Arial Nova Condensed Bold"/>
                </a:rPr>
                <a:t>Suivi des procès et des tribunaux</a:t>
              </a:r>
            </a:p>
          </p:txBody>
        </p:sp>
      </p:grpSp>
      <p:grpSp>
        <p:nvGrpSpPr>
          <p:cNvPr name="Group 8" id="8"/>
          <p:cNvGrpSpPr/>
          <p:nvPr/>
        </p:nvGrpSpPr>
        <p:grpSpPr>
          <a:xfrm rot="0">
            <a:off x="1028700" y="2774055"/>
            <a:ext cx="8115300" cy="6755725"/>
            <a:chOff x="0" y="0"/>
            <a:chExt cx="10820400" cy="9007634"/>
          </a:xfrm>
        </p:grpSpPr>
        <p:sp>
          <p:nvSpPr>
            <p:cNvPr name="Freeform 9" id="9"/>
            <p:cNvSpPr/>
            <p:nvPr/>
          </p:nvSpPr>
          <p:spPr>
            <a:xfrm flipH="false" flipV="false" rot="0">
              <a:off x="0" y="0"/>
              <a:ext cx="10820400" cy="9007634"/>
            </a:xfrm>
            <a:custGeom>
              <a:avLst/>
              <a:gdLst/>
              <a:ahLst/>
              <a:cxnLst/>
              <a:rect r="r" b="b" t="t" l="l"/>
              <a:pathLst>
                <a:path h="9007634" w="10820400">
                  <a:moveTo>
                    <a:pt x="0" y="0"/>
                  </a:moveTo>
                  <a:lnTo>
                    <a:pt x="10820400" y="0"/>
                  </a:lnTo>
                  <a:lnTo>
                    <a:pt x="10820400" y="9007634"/>
                  </a:lnTo>
                  <a:lnTo>
                    <a:pt x="0" y="9007634"/>
                  </a:lnTo>
                  <a:close/>
                </a:path>
              </a:pathLst>
            </a:custGeom>
            <a:solidFill>
              <a:srgbClr val="000000">
                <a:alpha val="0"/>
              </a:srgbClr>
            </a:solidFill>
          </p:spPr>
        </p:sp>
        <p:sp>
          <p:nvSpPr>
            <p:cNvPr name="TextBox 10" id="10"/>
            <p:cNvSpPr txBox="true"/>
            <p:nvPr/>
          </p:nvSpPr>
          <p:spPr>
            <a:xfrm>
              <a:off x="0" y="-57150"/>
              <a:ext cx="10820400" cy="9064784"/>
            </a:xfrm>
            <a:prstGeom prst="rect">
              <a:avLst/>
            </a:prstGeom>
          </p:spPr>
          <p:txBody>
            <a:bodyPr anchor="t" rtlCol="false" tIns="0" lIns="0" bIns="0" rIns="0"/>
            <a:lstStyle/>
            <a:p>
              <a:pPr algn="just" marL="0" indent="0" lvl="0">
                <a:lnSpc>
                  <a:spcPts val="4433"/>
                </a:lnSpc>
              </a:pPr>
              <a:r>
                <a:rPr lang="en-US" sz="3212">
                  <a:solidFill>
                    <a:srgbClr val="000000"/>
                  </a:solidFill>
                  <a:latin typeface="Arial Nova Condensed"/>
                  <a:ea typeface="Arial Nova Condensed"/>
                  <a:cs typeface="Arial Nova Condensed"/>
                  <a:sym typeface="Arial Nova Condensed"/>
                </a:rPr>
                <a:t>Différents modèles institutionnels existent , mais les plus courants sont :</a:t>
              </a:r>
            </a:p>
            <a:p>
              <a:pPr algn="just" marL="0" indent="0" lvl="0">
                <a:lnSpc>
                  <a:spcPts val="4433"/>
                </a:lnSpc>
              </a:pPr>
              <a:r>
                <a:rPr lang="en-US" b="true" sz="3212">
                  <a:solidFill>
                    <a:srgbClr val="000000"/>
                  </a:solidFill>
                  <a:latin typeface="Arial Nova Condensed Bold"/>
                  <a:ea typeface="Arial Nova Condensed Bold"/>
                  <a:cs typeface="Arial Nova Condensed Bold"/>
                  <a:sym typeface="Arial Nova Condensed Bold"/>
                </a:rPr>
                <a:t>Veille et suivi</a:t>
              </a:r>
              <a:r>
                <a:rPr lang="en-US" sz="3212">
                  <a:solidFill>
                    <a:srgbClr val="000000"/>
                  </a:solidFill>
                  <a:latin typeface="Arial Nova Condensed"/>
                  <a:ea typeface="Arial Nova Condensed"/>
                  <a:cs typeface="Arial Nova Condensed"/>
                  <a:sym typeface="Arial Nova Condensed"/>
                </a:rPr>
                <a:t> </a:t>
              </a:r>
              <a:r>
                <a:rPr lang="en-US" b="true" sz="3212">
                  <a:solidFill>
                    <a:srgbClr val="000000"/>
                  </a:solidFill>
                  <a:latin typeface="Arial Nova Condensed Bold"/>
                  <a:ea typeface="Arial Nova Condensed Bold"/>
                  <a:cs typeface="Arial Nova Condensed Bold"/>
                  <a:sym typeface="Arial Nova Condensed Bold"/>
                </a:rPr>
                <a:t>systémique </a:t>
              </a:r>
              <a:r>
                <a:rPr lang="en-US" sz="3212">
                  <a:solidFill>
                    <a:srgbClr val="000000"/>
                  </a:solidFill>
                  <a:latin typeface="Arial Nova Condensed"/>
                  <a:ea typeface="Arial Nova Condensed"/>
                  <a:cs typeface="Arial Nova Condensed"/>
                  <a:sym typeface="Arial Nova Condensed"/>
                </a:rPr>
                <a:t>: évaluations à grande échelle des systèmes judiciaires (par exemple, la coalition « Tous pour des procès équitables » en Macédoine).</a:t>
              </a:r>
            </a:p>
            <a:p>
              <a:pPr algn="just" marL="0" indent="0" lvl="0">
                <a:lnSpc>
                  <a:spcPts val="4433"/>
                </a:lnSpc>
              </a:pPr>
              <a:r>
                <a:rPr lang="en-US" b="true" sz="3212">
                  <a:solidFill>
                    <a:srgbClr val="000000"/>
                  </a:solidFill>
                  <a:latin typeface="Arial Nova Condensed Bold"/>
                  <a:ea typeface="Arial Nova Condensed Bold"/>
                  <a:cs typeface="Arial Nova Condensed Bold"/>
                  <a:sym typeface="Arial Nova Condensed Bold"/>
                </a:rPr>
                <a:t>Suivi</a:t>
              </a:r>
              <a:r>
                <a:rPr lang="en-US" sz="3212">
                  <a:solidFill>
                    <a:srgbClr val="000000"/>
                  </a:solidFill>
                  <a:latin typeface="Arial Nova Condensed"/>
                  <a:ea typeface="Arial Nova Condensed"/>
                  <a:cs typeface="Arial Nova Condensed"/>
                  <a:sym typeface="Arial Nova Condensed"/>
                </a:rPr>
                <a:t> </a:t>
              </a:r>
              <a:r>
                <a:rPr lang="en-US" b="true" sz="3212">
                  <a:solidFill>
                    <a:srgbClr val="000000"/>
                  </a:solidFill>
                  <a:latin typeface="Arial Nova Condensed Bold"/>
                  <a:ea typeface="Arial Nova Condensed Bold"/>
                  <a:cs typeface="Arial Nova Condensed Bold"/>
                  <a:sym typeface="Arial Nova Condensed Bold"/>
                </a:rPr>
                <a:t>thématique</a:t>
              </a:r>
              <a:r>
                <a:rPr lang="en-US" sz="3212">
                  <a:solidFill>
                    <a:srgbClr val="000000"/>
                  </a:solidFill>
                  <a:latin typeface="Arial Nova Condensed"/>
                  <a:ea typeface="Arial Nova Condensed"/>
                  <a:cs typeface="Arial Nova Condensed"/>
                  <a:sym typeface="Arial Nova Condensed"/>
                </a:rPr>
                <a:t> : se concentrer sur des questions spécifiques (par exemple, la veille et suivi par la MANUI des cas de peine de mort en Irak).</a:t>
              </a:r>
            </a:p>
            <a:p>
              <a:pPr algn="just" marL="0" indent="0" lvl="0">
                <a:lnSpc>
                  <a:spcPts val="4433"/>
                </a:lnSpc>
              </a:pPr>
              <a:r>
                <a:rPr lang="en-US" b="true" sz="3212">
                  <a:solidFill>
                    <a:srgbClr val="000000"/>
                  </a:solidFill>
                  <a:latin typeface="Arial Nova Condensed Bold"/>
                  <a:ea typeface="Arial Nova Condensed Bold"/>
                  <a:cs typeface="Arial Nova Condensed Bold"/>
                  <a:sym typeface="Arial Nova Condensed Bold"/>
                </a:rPr>
                <a:t>Veille et suivi</a:t>
              </a:r>
              <a:r>
                <a:rPr lang="en-US" sz="3212">
                  <a:solidFill>
                    <a:srgbClr val="000000"/>
                  </a:solidFill>
                  <a:latin typeface="Arial Nova Condensed"/>
                  <a:ea typeface="Arial Nova Condensed"/>
                  <a:cs typeface="Arial Nova Condensed"/>
                  <a:sym typeface="Arial Nova Condensed"/>
                </a:rPr>
                <a:t> </a:t>
              </a:r>
              <a:r>
                <a:rPr lang="en-US" b="true" sz="3212">
                  <a:solidFill>
                    <a:srgbClr val="000000"/>
                  </a:solidFill>
                  <a:latin typeface="Arial Nova Condensed Bold"/>
                  <a:ea typeface="Arial Nova Condensed Bold"/>
                  <a:cs typeface="Arial Nova Condensed Bold"/>
                  <a:sym typeface="Arial Nova Condensed Bold"/>
                </a:rPr>
                <a:t>ad hoc</a:t>
              </a:r>
              <a:r>
                <a:rPr lang="en-US" sz="3212">
                  <a:solidFill>
                    <a:srgbClr val="000000"/>
                  </a:solidFill>
                  <a:latin typeface="Arial Nova Condensed"/>
                  <a:ea typeface="Arial Nova Condensed"/>
                  <a:cs typeface="Arial Nova Condensed"/>
                  <a:sym typeface="Arial Nova Condensed"/>
                </a:rPr>
                <a:t> : observation de cas ou de groupes de cas très médiatisés.</a:t>
              </a:r>
            </a:p>
          </p:txBody>
        </p:sp>
      </p:grpSp>
      <p:grpSp>
        <p:nvGrpSpPr>
          <p:cNvPr name="Group 11" id="11"/>
          <p:cNvGrpSpPr/>
          <p:nvPr/>
        </p:nvGrpSpPr>
        <p:grpSpPr>
          <a:xfrm rot="0">
            <a:off x="10357450" y="3609533"/>
            <a:ext cx="7063716" cy="5920248"/>
            <a:chOff x="0" y="0"/>
            <a:chExt cx="9418288" cy="7893663"/>
          </a:xfrm>
        </p:grpSpPr>
        <p:sp>
          <p:nvSpPr>
            <p:cNvPr name="Freeform 12" id="12"/>
            <p:cNvSpPr/>
            <p:nvPr/>
          </p:nvSpPr>
          <p:spPr>
            <a:xfrm flipH="false" flipV="false" rot="0">
              <a:off x="19050" y="19287"/>
              <a:ext cx="9380220" cy="7855039"/>
            </a:xfrm>
            <a:custGeom>
              <a:avLst/>
              <a:gdLst/>
              <a:ahLst/>
              <a:cxnLst/>
              <a:rect r="r" b="b" t="t" l="l"/>
              <a:pathLst>
                <a:path h="7855039" w="9380220">
                  <a:moveTo>
                    <a:pt x="0" y="0"/>
                  </a:moveTo>
                  <a:lnTo>
                    <a:pt x="9380220" y="0"/>
                  </a:lnTo>
                  <a:lnTo>
                    <a:pt x="9380220" y="7855039"/>
                  </a:lnTo>
                  <a:lnTo>
                    <a:pt x="0" y="7855039"/>
                  </a:lnTo>
                  <a:close/>
                </a:path>
              </a:pathLst>
            </a:custGeom>
            <a:solidFill>
              <a:srgbClr val="F7E5DD"/>
            </a:solidFill>
          </p:spPr>
        </p:sp>
        <p:sp>
          <p:nvSpPr>
            <p:cNvPr name="Freeform 13" id="13"/>
            <p:cNvSpPr/>
            <p:nvPr/>
          </p:nvSpPr>
          <p:spPr>
            <a:xfrm flipH="false" flipV="false" rot="0">
              <a:off x="0" y="0"/>
              <a:ext cx="9418320" cy="7893614"/>
            </a:xfrm>
            <a:custGeom>
              <a:avLst/>
              <a:gdLst/>
              <a:ahLst/>
              <a:cxnLst/>
              <a:rect r="r" b="b" t="t" l="l"/>
              <a:pathLst>
                <a:path h="7893614" w="9418320">
                  <a:moveTo>
                    <a:pt x="19050" y="0"/>
                  </a:moveTo>
                  <a:lnTo>
                    <a:pt x="9399270" y="0"/>
                  </a:lnTo>
                  <a:cubicBezTo>
                    <a:pt x="9409811" y="0"/>
                    <a:pt x="9418320" y="8615"/>
                    <a:pt x="9418320" y="19287"/>
                  </a:cubicBezTo>
                  <a:lnTo>
                    <a:pt x="9418320" y="7874326"/>
                  </a:lnTo>
                  <a:cubicBezTo>
                    <a:pt x="9418320" y="7884999"/>
                    <a:pt x="9409811" y="7893614"/>
                    <a:pt x="9399270" y="7893614"/>
                  </a:cubicBezTo>
                  <a:lnTo>
                    <a:pt x="19050" y="7893614"/>
                  </a:lnTo>
                  <a:cubicBezTo>
                    <a:pt x="8509" y="7893614"/>
                    <a:pt x="0" y="7884999"/>
                    <a:pt x="0" y="7874326"/>
                  </a:cubicBezTo>
                  <a:lnTo>
                    <a:pt x="0" y="19287"/>
                  </a:lnTo>
                  <a:cubicBezTo>
                    <a:pt x="0" y="8615"/>
                    <a:pt x="8509" y="0"/>
                    <a:pt x="19050" y="0"/>
                  </a:cubicBezTo>
                  <a:moveTo>
                    <a:pt x="19050" y="38574"/>
                  </a:moveTo>
                  <a:lnTo>
                    <a:pt x="19050" y="19287"/>
                  </a:lnTo>
                  <a:lnTo>
                    <a:pt x="38100" y="19287"/>
                  </a:lnTo>
                  <a:lnTo>
                    <a:pt x="38100" y="7874326"/>
                  </a:lnTo>
                  <a:lnTo>
                    <a:pt x="19050" y="7874326"/>
                  </a:lnTo>
                  <a:lnTo>
                    <a:pt x="19050" y="7855040"/>
                  </a:lnTo>
                  <a:lnTo>
                    <a:pt x="9399270" y="7855040"/>
                  </a:lnTo>
                  <a:lnTo>
                    <a:pt x="9399270" y="7874326"/>
                  </a:lnTo>
                  <a:lnTo>
                    <a:pt x="9380220" y="7874326"/>
                  </a:lnTo>
                  <a:lnTo>
                    <a:pt x="9380220" y="19287"/>
                  </a:lnTo>
                  <a:lnTo>
                    <a:pt x="9399270" y="19287"/>
                  </a:lnTo>
                  <a:lnTo>
                    <a:pt x="9399270" y="38574"/>
                  </a:lnTo>
                  <a:lnTo>
                    <a:pt x="19050" y="38574"/>
                  </a:lnTo>
                  <a:close/>
                </a:path>
              </a:pathLst>
            </a:custGeom>
            <a:solidFill>
              <a:srgbClr val="F7E5DD"/>
            </a:solidFill>
          </p:spPr>
        </p:sp>
        <p:sp>
          <p:nvSpPr>
            <p:cNvPr name="TextBox 14" id="14"/>
            <p:cNvSpPr txBox="true"/>
            <p:nvPr/>
          </p:nvSpPr>
          <p:spPr>
            <a:xfrm>
              <a:off x="0" y="-47625"/>
              <a:ext cx="9418288" cy="7941288"/>
            </a:xfrm>
            <a:prstGeom prst="rect">
              <a:avLst/>
            </a:prstGeom>
          </p:spPr>
          <p:txBody>
            <a:bodyPr anchor="t" rtlCol="false" tIns="50800" lIns="50800" bIns="50800" rIns="50800"/>
            <a:lstStyle/>
            <a:p>
              <a:pPr algn="ctr" marL="0" indent="0" lvl="0">
                <a:lnSpc>
                  <a:spcPts val="3830"/>
                </a:lnSpc>
              </a:pPr>
              <a:r>
                <a:rPr lang="en-US" b="true" sz="2799">
                  <a:solidFill>
                    <a:srgbClr val="000000"/>
                  </a:solidFill>
                  <a:latin typeface="Arial Nova Condensed Bold"/>
                  <a:ea typeface="Arial Nova Condensed Bold"/>
                  <a:cs typeface="Arial Nova Condensed Bold"/>
                  <a:sym typeface="Arial Nova Condensed Bold"/>
                </a:rPr>
                <a:t>Principes directeurs </a:t>
              </a:r>
            </a:p>
            <a:p>
              <a:pPr algn="l" marL="604516" indent="-302258" lvl="1">
                <a:lnSpc>
                  <a:spcPts val="3830"/>
                </a:lnSpc>
                <a:buFont typeface="Arial"/>
                <a:buChar char="•"/>
              </a:pPr>
              <a:r>
                <a:rPr lang="en-US" b="true" sz="2799">
                  <a:solidFill>
                    <a:srgbClr val="000000"/>
                  </a:solidFill>
                  <a:latin typeface="Arial Nova Condensed Bold"/>
                  <a:ea typeface="Arial Nova Condensed Bold"/>
                  <a:cs typeface="Arial Nova Condensed Bold"/>
                  <a:sym typeface="Arial Nova Condensed Bold"/>
                </a:rPr>
                <a:t>Non-intervention </a:t>
              </a:r>
              <a:r>
                <a:rPr lang="en-US" sz="2799">
                  <a:solidFill>
                    <a:srgbClr val="000000"/>
                  </a:solidFill>
                  <a:latin typeface="Arial Nova Condensed"/>
                  <a:ea typeface="Arial Nova Condensed"/>
                  <a:cs typeface="Arial Nova Condensed"/>
                  <a:sym typeface="Arial Nova Condensed"/>
                </a:rPr>
                <a:t>: maintenir l’indépendance judiciaire ; ne pas influencer l’issue des affaires.</a:t>
              </a:r>
            </a:p>
            <a:p>
              <a:pPr algn="l" marL="604516" indent="-302258" lvl="1">
                <a:lnSpc>
                  <a:spcPts val="3830"/>
                </a:lnSpc>
                <a:buFont typeface="Arial"/>
                <a:buChar char="•"/>
              </a:pPr>
              <a:r>
                <a:rPr lang="en-US" b="true" sz="2799">
                  <a:solidFill>
                    <a:srgbClr val="000000"/>
                  </a:solidFill>
                  <a:latin typeface="Arial Nova Condensed Bold"/>
                  <a:ea typeface="Arial Nova Condensed Bold"/>
                  <a:cs typeface="Arial Nova Condensed Bold"/>
                  <a:sym typeface="Arial Nova Condensed Bold"/>
                </a:rPr>
                <a:t>Objectivité : </a:t>
              </a:r>
              <a:r>
                <a:rPr lang="en-US" sz="2799">
                  <a:solidFill>
                    <a:srgbClr val="000000"/>
                  </a:solidFill>
                  <a:latin typeface="Arial Nova Condensed"/>
                  <a:ea typeface="Arial Nova Condensed"/>
                  <a:cs typeface="Arial Nova Condensed"/>
                  <a:sym typeface="Arial Nova Condensed"/>
                </a:rPr>
                <a:t>Utiliser des normes claires et acceptées pour garantir la crédibilité.</a:t>
              </a:r>
            </a:p>
            <a:p>
              <a:pPr algn="l" marL="604516" indent="-302258" lvl="1">
                <a:lnSpc>
                  <a:spcPts val="3830"/>
                </a:lnSpc>
                <a:buFont typeface="Arial"/>
                <a:buChar char="•"/>
              </a:pPr>
              <a:r>
                <a:rPr lang="en-US" b="true" sz="2799">
                  <a:solidFill>
                    <a:srgbClr val="000000"/>
                  </a:solidFill>
                  <a:latin typeface="Arial Nova Condensed Bold"/>
                  <a:ea typeface="Arial Nova Condensed Bold"/>
                  <a:cs typeface="Arial Nova Condensed Bold"/>
                  <a:sym typeface="Arial Nova Condensed Bold"/>
                </a:rPr>
                <a:t>Impartialité :</a:t>
              </a:r>
              <a:r>
                <a:rPr lang="en-US" sz="2799">
                  <a:solidFill>
                    <a:srgbClr val="000000"/>
                  </a:solidFill>
                  <a:latin typeface="Arial Nova Condensed"/>
                  <a:ea typeface="Arial Nova Condensed"/>
                  <a:cs typeface="Arial Nova Condensed"/>
                  <a:sym typeface="Arial Nova Condensed"/>
                </a:rPr>
                <a:t> Observer tous les acteurs de manière équitable et sans parti pris.</a:t>
              </a:r>
            </a:p>
            <a:p>
              <a:pPr algn="l" marL="604516" indent="-302258" lvl="1">
                <a:lnSpc>
                  <a:spcPts val="3830"/>
                </a:lnSpc>
                <a:buFont typeface="Arial"/>
                <a:buChar char="•"/>
              </a:pPr>
              <a:r>
                <a:rPr lang="en-US" b="true" sz="2799">
                  <a:solidFill>
                    <a:srgbClr val="000000"/>
                  </a:solidFill>
                  <a:latin typeface="Arial Nova Condensed Bold"/>
                  <a:ea typeface="Arial Nova Condensed Bold"/>
                  <a:cs typeface="Arial Nova Condensed Bold"/>
                  <a:sym typeface="Arial Nova Condensed Bold"/>
                </a:rPr>
                <a:t>Professionnalisme </a:t>
              </a:r>
              <a:r>
                <a:rPr lang="en-US" sz="2799">
                  <a:solidFill>
                    <a:srgbClr val="000000"/>
                  </a:solidFill>
                  <a:latin typeface="Arial Nova Condensed"/>
                  <a:ea typeface="Arial Nova Condensed"/>
                  <a:cs typeface="Arial Nova Condensed"/>
                  <a:sym typeface="Arial Nova Condensed"/>
                </a:rPr>
                <a:t>: Maintenir des normes éthiques élevées et la confidentialité.</a:t>
              </a:r>
            </a:p>
            <a:p>
              <a:pPr algn="l" marL="604516" indent="-302258" lvl="1">
                <a:lnSpc>
                  <a:spcPts val="3830"/>
                </a:lnSpc>
                <a:buFont typeface="Arial"/>
                <a:buChar char="•"/>
              </a:pPr>
              <a:r>
                <a:rPr lang="en-US" b="true" sz="2799">
                  <a:solidFill>
                    <a:srgbClr val="000000"/>
                  </a:solidFill>
                  <a:latin typeface="Arial Nova Condensed Bold"/>
                  <a:ea typeface="Arial Nova Condensed Bold"/>
                  <a:cs typeface="Arial Nova Condensed Bold"/>
                  <a:sym typeface="Arial Nova Condensed Bold"/>
                </a:rPr>
                <a:t>Confidentialité :</a:t>
              </a:r>
              <a:r>
                <a:rPr lang="en-US" sz="2799">
                  <a:solidFill>
                    <a:srgbClr val="000000"/>
                  </a:solidFill>
                  <a:latin typeface="Arial Nova Condensed"/>
                  <a:ea typeface="Arial Nova Condensed"/>
                  <a:cs typeface="Arial Nova Condensed"/>
                  <a:sym typeface="Arial Nova Condensed"/>
                </a:rPr>
                <a:t> Protéger les informations et les résultats sensibles.</a:t>
              </a:r>
            </a:p>
          </p:txBody>
        </p:sp>
      </p:grpSp>
      <p:grpSp>
        <p:nvGrpSpPr>
          <p:cNvPr name="Group 15" id="15"/>
          <p:cNvGrpSpPr/>
          <p:nvPr/>
        </p:nvGrpSpPr>
        <p:grpSpPr>
          <a:xfrm rot="0">
            <a:off x="15537401" y="-1303500"/>
            <a:ext cx="3767531" cy="4123759"/>
            <a:chOff x="0" y="0"/>
            <a:chExt cx="5023375" cy="5498345"/>
          </a:xfrm>
        </p:grpSpPr>
        <p:grpSp>
          <p:nvGrpSpPr>
            <p:cNvPr name="Group 16" id="16"/>
            <p:cNvGrpSpPr/>
            <p:nvPr/>
          </p:nvGrpSpPr>
          <p:grpSpPr>
            <a:xfrm rot="-104776">
              <a:off x="297380" y="1759711"/>
              <a:ext cx="4032000" cy="3678054"/>
              <a:chOff x="0" y="0"/>
              <a:chExt cx="893117" cy="814716"/>
            </a:xfrm>
          </p:grpSpPr>
          <p:sp>
            <p:nvSpPr>
              <p:cNvPr name="Freeform 17" id="17"/>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49C4E"/>
              </a:solidFill>
            </p:spPr>
          </p:sp>
          <p:sp>
            <p:nvSpPr>
              <p:cNvPr name="TextBox 18" id="18"/>
              <p:cNvSpPr txBox="true"/>
              <p:nvPr/>
            </p:nvSpPr>
            <p:spPr>
              <a:xfrm>
                <a:off x="139550" y="349686"/>
                <a:ext cx="614018" cy="406836"/>
              </a:xfrm>
              <a:prstGeom prst="rect">
                <a:avLst/>
              </a:prstGeom>
            </p:spPr>
            <p:txBody>
              <a:bodyPr anchor="ctr" rtlCol="false" tIns="50800" lIns="50800" bIns="50800" rIns="50800"/>
              <a:lstStyle/>
              <a:p>
                <a:pPr algn="ctr">
                  <a:lnSpc>
                    <a:spcPts val="2029"/>
                  </a:lnSpc>
                </a:pPr>
              </a:p>
            </p:txBody>
          </p:sp>
        </p:grpSp>
        <p:grpSp>
          <p:nvGrpSpPr>
            <p:cNvPr name="Group 19" id="19"/>
            <p:cNvGrpSpPr/>
            <p:nvPr/>
          </p:nvGrpSpPr>
          <p:grpSpPr>
            <a:xfrm rot="-162844">
              <a:off x="84820" y="93399"/>
              <a:ext cx="4032000" cy="3678054"/>
              <a:chOff x="0" y="0"/>
              <a:chExt cx="893117" cy="814716"/>
            </a:xfrm>
          </p:grpSpPr>
          <p:sp>
            <p:nvSpPr>
              <p:cNvPr name="Freeform 20" id="20"/>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DA7A7"/>
              </a:solidFill>
            </p:spPr>
          </p:sp>
          <p:sp>
            <p:nvSpPr>
              <p:cNvPr name="TextBox 21" id="21"/>
              <p:cNvSpPr txBox="true"/>
              <p:nvPr/>
            </p:nvSpPr>
            <p:spPr>
              <a:xfrm>
                <a:off x="139550" y="349686"/>
                <a:ext cx="614018" cy="406836"/>
              </a:xfrm>
              <a:prstGeom prst="rect">
                <a:avLst/>
              </a:prstGeom>
            </p:spPr>
            <p:txBody>
              <a:bodyPr anchor="ctr" rtlCol="false" tIns="50800" lIns="50800" bIns="50800" rIns="50800"/>
              <a:lstStyle/>
              <a:p>
                <a:pPr algn="ctr">
                  <a:lnSpc>
                    <a:spcPts val="2029"/>
                  </a:lnSpc>
                </a:pPr>
              </a:p>
            </p:txBody>
          </p:sp>
        </p:grpSp>
        <p:grpSp>
          <p:nvGrpSpPr>
            <p:cNvPr name="Group 22" id="22"/>
            <p:cNvGrpSpPr/>
            <p:nvPr/>
          </p:nvGrpSpPr>
          <p:grpSpPr>
            <a:xfrm rot="10629642">
              <a:off x="902754" y="1722687"/>
              <a:ext cx="4032000" cy="3678054"/>
              <a:chOff x="0" y="0"/>
              <a:chExt cx="893117" cy="814716"/>
            </a:xfrm>
          </p:grpSpPr>
          <p:sp>
            <p:nvSpPr>
              <p:cNvPr name="Freeform 23" id="23"/>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EC394"/>
              </a:solidFill>
            </p:spPr>
          </p:sp>
          <p:sp>
            <p:nvSpPr>
              <p:cNvPr name="TextBox 24" id="24"/>
              <p:cNvSpPr txBox="true"/>
              <p:nvPr/>
            </p:nvSpPr>
            <p:spPr>
              <a:xfrm>
                <a:off x="139550" y="349686"/>
                <a:ext cx="614018" cy="406836"/>
              </a:xfrm>
              <a:prstGeom prst="rect">
                <a:avLst/>
              </a:prstGeom>
            </p:spPr>
            <p:txBody>
              <a:bodyPr anchor="ctr" rtlCol="false" tIns="50800" lIns="50800" bIns="50800" rIns="50800"/>
              <a:lstStyle/>
              <a:p>
                <a:pPr algn="ctr">
                  <a:lnSpc>
                    <a:spcPts val="2029"/>
                  </a:lnSpc>
                </a:pPr>
              </a:p>
            </p:txBody>
          </p:sp>
        </p:grpSp>
      </p:grpSp>
    </p:spTree>
  </p:cSld>
  <p:clrMapOvr>
    <a:masterClrMapping/>
  </p:clrMapOvr>
</p:sld>
</file>

<file path=ppt/slides/slide31.xml><?xml version="1.0" encoding="utf-8"?>
<p:sld xmlns:p="http://schemas.openxmlformats.org/presentationml/2006/main" xmlns:a="http://schemas.openxmlformats.org/drawingml/2006/main">
  <p:cSld>
    <p:bg>
      <p:bgPr>
        <a:solidFill>
          <a:srgbClr val="FCFCFC"/>
        </a:solidFill>
      </p:bgPr>
    </p:bg>
    <p:spTree>
      <p:nvGrpSpPr>
        <p:cNvPr id="1" name=""/>
        <p:cNvGrpSpPr/>
        <p:nvPr/>
      </p:nvGrpSpPr>
      <p:grpSpPr>
        <a:xfrm>
          <a:off x="0" y="0"/>
          <a:ext cx="0" cy="0"/>
          <a:chOff x="0" y="0"/>
          <a:chExt cx="0" cy="0"/>
        </a:xfrm>
      </p:grpSpPr>
      <p:grpSp>
        <p:nvGrpSpPr>
          <p:cNvPr name="Group 2" id="2"/>
          <p:cNvGrpSpPr/>
          <p:nvPr/>
        </p:nvGrpSpPr>
        <p:grpSpPr>
          <a:xfrm rot="0">
            <a:off x="-339357" y="-316594"/>
            <a:ext cx="18966714" cy="10920189"/>
            <a:chOff x="0" y="0"/>
            <a:chExt cx="4995349" cy="2876099"/>
          </a:xfrm>
        </p:grpSpPr>
        <p:sp>
          <p:nvSpPr>
            <p:cNvPr name="Freeform 3" id="3"/>
            <p:cNvSpPr/>
            <p:nvPr/>
          </p:nvSpPr>
          <p:spPr>
            <a:xfrm flipH="false" flipV="false" rot="0">
              <a:off x="0" y="0"/>
              <a:ext cx="4995349" cy="2876099"/>
            </a:xfrm>
            <a:custGeom>
              <a:avLst/>
              <a:gdLst/>
              <a:ahLst/>
              <a:cxnLst/>
              <a:rect r="r" b="b" t="t" l="l"/>
              <a:pathLst>
                <a:path h="2876099" w="4995349">
                  <a:moveTo>
                    <a:pt x="0" y="0"/>
                  </a:moveTo>
                  <a:lnTo>
                    <a:pt x="4995349" y="0"/>
                  </a:lnTo>
                  <a:lnTo>
                    <a:pt x="4995349" y="2876099"/>
                  </a:lnTo>
                  <a:lnTo>
                    <a:pt x="0" y="2876099"/>
                  </a:lnTo>
                  <a:close/>
                </a:path>
              </a:pathLst>
            </a:custGeom>
            <a:solidFill>
              <a:srgbClr val="000000">
                <a:alpha val="0"/>
              </a:srgbClr>
            </a:solidFill>
            <a:ln w="552450" cap="sq">
              <a:solidFill>
                <a:srgbClr val="F9B57D"/>
              </a:solidFill>
              <a:prstDash val="solid"/>
              <a:miter/>
            </a:ln>
          </p:spPr>
        </p:sp>
        <p:sp>
          <p:nvSpPr>
            <p:cNvPr name="TextBox 4" id="4"/>
            <p:cNvSpPr txBox="true"/>
            <p:nvPr/>
          </p:nvSpPr>
          <p:spPr>
            <a:xfrm>
              <a:off x="0" y="-38100"/>
              <a:ext cx="4995349" cy="2914199"/>
            </a:xfrm>
            <a:prstGeom prst="rect">
              <a:avLst/>
            </a:prstGeom>
          </p:spPr>
          <p:txBody>
            <a:bodyPr anchor="ctr" rtlCol="false" tIns="50800" lIns="50800" bIns="50800" rIns="50800"/>
            <a:lstStyle/>
            <a:p>
              <a:pPr algn="ctr">
                <a:lnSpc>
                  <a:spcPts val="2659"/>
                </a:lnSpc>
                <a:spcBef>
                  <a:spcPct val="0"/>
                </a:spcBef>
              </a:pPr>
            </a:p>
          </p:txBody>
        </p:sp>
      </p:grpSp>
      <p:grpSp>
        <p:nvGrpSpPr>
          <p:cNvPr name="Group 5" id="5"/>
          <p:cNvGrpSpPr/>
          <p:nvPr/>
        </p:nvGrpSpPr>
        <p:grpSpPr>
          <a:xfrm rot="0">
            <a:off x="1028700" y="1028700"/>
            <a:ext cx="12793491" cy="1253017"/>
            <a:chOff x="0" y="0"/>
            <a:chExt cx="17057988" cy="1670690"/>
          </a:xfrm>
        </p:grpSpPr>
        <p:sp>
          <p:nvSpPr>
            <p:cNvPr name="Freeform 6" id="6"/>
            <p:cNvSpPr/>
            <p:nvPr/>
          </p:nvSpPr>
          <p:spPr>
            <a:xfrm flipH="false" flipV="false" rot="0">
              <a:off x="0" y="0"/>
              <a:ext cx="17057987" cy="1670690"/>
            </a:xfrm>
            <a:custGeom>
              <a:avLst/>
              <a:gdLst/>
              <a:ahLst/>
              <a:cxnLst/>
              <a:rect r="r" b="b" t="t" l="l"/>
              <a:pathLst>
                <a:path h="1670690" w="17057987">
                  <a:moveTo>
                    <a:pt x="0" y="0"/>
                  </a:moveTo>
                  <a:lnTo>
                    <a:pt x="17057987" y="0"/>
                  </a:lnTo>
                  <a:lnTo>
                    <a:pt x="17057987" y="1670690"/>
                  </a:lnTo>
                  <a:lnTo>
                    <a:pt x="0" y="1670690"/>
                  </a:lnTo>
                  <a:close/>
                </a:path>
              </a:pathLst>
            </a:custGeom>
            <a:solidFill>
              <a:srgbClr val="000000">
                <a:alpha val="0"/>
              </a:srgbClr>
            </a:solidFill>
          </p:spPr>
        </p:sp>
        <p:sp>
          <p:nvSpPr>
            <p:cNvPr name="TextBox 7" id="7"/>
            <p:cNvSpPr txBox="true"/>
            <p:nvPr/>
          </p:nvSpPr>
          <p:spPr>
            <a:xfrm>
              <a:off x="0" y="-352425"/>
              <a:ext cx="17057988" cy="2023115"/>
            </a:xfrm>
            <a:prstGeom prst="rect">
              <a:avLst/>
            </a:prstGeom>
          </p:spPr>
          <p:txBody>
            <a:bodyPr anchor="t" rtlCol="false" tIns="0" lIns="0" bIns="0" rIns="0"/>
            <a:lstStyle/>
            <a:p>
              <a:pPr algn="l" marL="0" indent="0" lvl="0">
                <a:lnSpc>
                  <a:spcPts val="12000"/>
                </a:lnSpc>
              </a:pPr>
              <a:r>
                <a:rPr lang="en-US" b="true" sz="6999">
                  <a:solidFill>
                    <a:srgbClr val="4E5FA7"/>
                  </a:solidFill>
                  <a:latin typeface="Arial Nova Condensed Bold"/>
                  <a:ea typeface="Arial Nova Condensed Bold"/>
                  <a:cs typeface="Arial Nova Condensed Bold"/>
                  <a:sym typeface="Arial Nova Condensed Bold"/>
                </a:rPr>
                <a:t>Suivi des procès et des tribunaux</a:t>
              </a:r>
            </a:p>
          </p:txBody>
        </p:sp>
      </p:grpSp>
      <p:grpSp>
        <p:nvGrpSpPr>
          <p:cNvPr name="Group 8" id="8"/>
          <p:cNvGrpSpPr/>
          <p:nvPr/>
        </p:nvGrpSpPr>
        <p:grpSpPr>
          <a:xfrm rot="0">
            <a:off x="1028700" y="2820259"/>
            <a:ext cx="16230600" cy="6944980"/>
            <a:chOff x="0" y="0"/>
            <a:chExt cx="21640800" cy="9259973"/>
          </a:xfrm>
        </p:grpSpPr>
        <p:sp>
          <p:nvSpPr>
            <p:cNvPr name="Freeform 9" id="9"/>
            <p:cNvSpPr/>
            <p:nvPr/>
          </p:nvSpPr>
          <p:spPr>
            <a:xfrm flipH="false" flipV="false" rot="0">
              <a:off x="0" y="0"/>
              <a:ext cx="21640800" cy="9259974"/>
            </a:xfrm>
            <a:custGeom>
              <a:avLst/>
              <a:gdLst/>
              <a:ahLst/>
              <a:cxnLst/>
              <a:rect r="r" b="b" t="t" l="l"/>
              <a:pathLst>
                <a:path h="9259974" w="21640800">
                  <a:moveTo>
                    <a:pt x="0" y="0"/>
                  </a:moveTo>
                  <a:lnTo>
                    <a:pt x="21640800" y="0"/>
                  </a:lnTo>
                  <a:lnTo>
                    <a:pt x="21640800" y="9259974"/>
                  </a:lnTo>
                  <a:lnTo>
                    <a:pt x="0" y="9259974"/>
                  </a:lnTo>
                  <a:close/>
                </a:path>
              </a:pathLst>
            </a:custGeom>
            <a:solidFill>
              <a:srgbClr val="000000">
                <a:alpha val="0"/>
              </a:srgbClr>
            </a:solidFill>
          </p:spPr>
        </p:sp>
        <p:sp>
          <p:nvSpPr>
            <p:cNvPr name="TextBox 10" id="10"/>
            <p:cNvSpPr txBox="true"/>
            <p:nvPr/>
          </p:nvSpPr>
          <p:spPr>
            <a:xfrm>
              <a:off x="0" y="-47625"/>
              <a:ext cx="21640800" cy="9307598"/>
            </a:xfrm>
            <a:prstGeom prst="rect">
              <a:avLst/>
            </a:prstGeom>
          </p:spPr>
          <p:txBody>
            <a:bodyPr anchor="t" rtlCol="false" tIns="0" lIns="0" bIns="0" rIns="0"/>
            <a:lstStyle/>
            <a:p>
              <a:pPr algn="l" marL="0" indent="0" lvl="0">
                <a:lnSpc>
                  <a:spcPts val="3974"/>
                </a:lnSpc>
              </a:pPr>
              <a:r>
                <a:rPr lang="en-US" b="true" sz="2879">
                  <a:solidFill>
                    <a:srgbClr val="F9B428"/>
                  </a:solidFill>
                  <a:latin typeface="Arial Nova Condensed Bold"/>
                  <a:ea typeface="Arial Nova Condensed Bold"/>
                  <a:cs typeface="Arial Nova Condensed Bold"/>
                  <a:sym typeface="Arial Nova Condensed Bold"/>
                </a:rPr>
                <a:t>Éléments clés d’un procès équitable :</a:t>
              </a:r>
              <a:r>
                <a:rPr lang="en-US" sz="2879">
                  <a:solidFill>
                    <a:srgbClr val="F9B428"/>
                  </a:solidFill>
                  <a:latin typeface="Arial Nova Condensed"/>
                  <a:ea typeface="Arial Nova Condensed"/>
                  <a:cs typeface="Arial Nova Condensed"/>
                  <a:sym typeface="Arial Nova Condensed"/>
                </a:rPr>
                <a:t> </a:t>
              </a:r>
            </a:p>
            <a:p>
              <a:pPr algn="l">
                <a:lnSpc>
                  <a:spcPts val="3974"/>
                </a:lnSpc>
              </a:pPr>
            </a:p>
            <a:p>
              <a:pPr algn="l" marL="621790" indent="-310895" lvl="1">
                <a:lnSpc>
                  <a:spcPts val="3974"/>
                </a:lnSpc>
                <a:buFont typeface="Arial"/>
                <a:buChar char="•"/>
              </a:pPr>
              <a:r>
                <a:rPr lang="en-US" b="true" sz="2879">
                  <a:solidFill>
                    <a:srgbClr val="000000"/>
                  </a:solidFill>
                  <a:latin typeface="Arial Nova Condensed Bold"/>
                  <a:ea typeface="Arial Nova Condensed Bold"/>
                  <a:cs typeface="Arial Nova Condensed Bold"/>
                  <a:sym typeface="Arial Nova Condensed Bold"/>
                </a:rPr>
                <a:t>Tribunal compétent, indépendant et impartial </a:t>
              </a:r>
              <a:r>
                <a:rPr lang="en-US" sz="2879">
                  <a:solidFill>
                    <a:srgbClr val="000000"/>
                  </a:solidFill>
                  <a:latin typeface="Arial Nova Condensed"/>
                  <a:ea typeface="Arial Nova Condensed"/>
                  <a:cs typeface="Arial Nova Condensed"/>
                  <a:sym typeface="Arial Nova Condensed"/>
                </a:rPr>
                <a:t>: doit être établi par la loi, libre de toute influence indue et distinct du pouvoir exécutif et du pouvoir législatif.</a:t>
              </a:r>
            </a:p>
            <a:p>
              <a:pPr algn="l" marL="621790" indent="-310895" lvl="1">
                <a:lnSpc>
                  <a:spcPts val="3974"/>
                </a:lnSpc>
                <a:buFont typeface="Arial"/>
                <a:buChar char="•"/>
              </a:pPr>
              <a:r>
                <a:rPr lang="en-US" b="true" sz="2879">
                  <a:solidFill>
                    <a:srgbClr val="000000"/>
                  </a:solidFill>
                  <a:latin typeface="Arial Nova Condensed Bold"/>
                  <a:ea typeface="Arial Nova Condensed Bold"/>
                  <a:cs typeface="Arial Nova Condensed Bold"/>
                  <a:sym typeface="Arial Nova Condensed Bold"/>
                </a:rPr>
                <a:t>Audience publique</a:t>
              </a:r>
              <a:r>
                <a:rPr lang="en-US" sz="2879">
                  <a:solidFill>
                    <a:srgbClr val="000000"/>
                  </a:solidFill>
                  <a:latin typeface="Arial Nova Condensed"/>
                  <a:ea typeface="Arial Nova Condensed"/>
                  <a:cs typeface="Arial Nova Condensed"/>
                  <a:sym typeface="Arial Nova Condensed"/>
                </a:rPr>
                <a:t> : les jugements doivent être accessibles au public, même si les procès sont à huis clos.</a:t>
              </a:r>
            </a:p>
            <a:p>
              <a:pPr algn="l" marL="621790" indent="-310895" lvl="1">
                <a:lnSpc>
                  <a:spcPts val="3974"/>
                </a:lnSpc>
                <a:buFont typeface="Arial"/>
                <a:buChar char="•"/>
              </a:pPr>
              <a:r>
                <a:rPr lang="en-US" b="true" sz="2879">
                  <a:solidFill>
                    <a:srgbClr val="000000"/>
                  </a:solidFill>
                  <a:latin typeface="Arial Nova Condensed Bold"/>
                  <a:ea typeface="Arial Nova Condensed Bold"/>
                  <a:cs typeface="Arial Nova Condensed Bold"/>
                  <a:sym typeface="Arial Nova Condensed Bold"/>
                </a:rPr>
                <a:t>Audience équitable et égalité </a:t>
              </a:r>
              <a:r>
                <a:rPr lang="en-US" sz="2879">
                  <a:solidFill>
                    <a:srgbClr val="000000"/>
                  </a:solidFill>
                  <a:latin typeface="Arial Nova Condensed"/>
                  <a:ea typeface="Arial Nova Condensed"/>
                  <a:cs typeface="Arial Nova Condensed"/>
                  <a:sym typeface="Arial Nova Condensed"/>
                </a:rPr>
                <a:t>: droits procéduraux égaux pour toutes les parties, avec des exceptions justifiées.</a:t>
              </a:r>
            </a:p>
            <a:p>
              <a:pPr algn="l" marL="621790" indent="-310895" lvl="1">
                <a:lnSpc>
                  <a:spcPts val="3974"/>
                </a:lnSpc>
                <a:buFont typeface="Arial"/>
                <a:buChar char="•"/>
              </a:pPr>
              <a:r>
                <a:rPr lang="en-US" b="true" sz="2879">
                  <a:solidFill>
                    <a:srgbClr val="000000"/>
                  </a:solidFill>
                  <a:latin typeface="Arial Nova Condensed Bold"/>
                  <a:ea typeface="Arial Nova Condensed Bold"/>
                  <a:cs typeface="Arial Nova Condensed Bold"/>
                  <a:sym typeface="Arial Nova Condensed Bold"/>
                </a:rPr>
                <a:t>Droit d’être informé :</a:t>
              </a:r>
              <a:r>
                <a:rPr lang="en-US" sz="2879">
                  <a:solidFill>
                    <a:srgbClr val="000000"/>
                  </a:solidFill>
                  <a:latin typeface="Arial Nova Condensed"/>
                  <a:ea typeface="Arial Nova Condensed"/>
                  <a:cs typeface="Arial Nova Condensed"/>
                  <a:sym typeface="Arial Nova Condensed"/>
                </a:rPr>
                <a:t> L’accusé doit recevoir rapidement des accusations détaillées dans une langue qu’il comprend.</a:t>
              </a:r>
            </a:p>
            <a:p>
              <a:pPr algn="l" marL="621790" indent="-310895" lvl="1">
                <a:lnSpc>
                  <a:spcPts val="3974"/>
                </a:lnSpc>
                <a:buFont typeface="Arial"/>
                <a:buChar char="•"/>
              </a:pPr>
              <a:r>
                <a:rPr lang="en-US" b="true" sz="2879">
                  <a:solidFill>
                    <a:srgbClr val="000000"/>
                  </a:solidFill>
                  <a:latin typeface="Arial Nova Condensed Bold"/>
                  <a:ea typeface="Arial Nova Condensed Bold"/>
                  <a:cs typeface="Arial Nova Condensed Bold"/>
                  <a:sym typeface="Arial Nova Condensed Bold"/>
                </a:rPr>
                <a:t>Présomption d'innocence : j</a:t>
              </a:r>
              <a:r>
                <a:rPr lang="en-US" sz="2879">
                  <a:solidFill>
                    <a:srgbClr val="000000"/>
                  </a:solidFill>
                  <a:latin typeface="Arial Nova Condensed"/>
                  <a:ea typeface="Arial Nova Condensed"/>
                  <a:cs typeface="Arial Nova Condensed"/>
                  <a:sym typeface="Arial Nova Condensed"/>
                </a:rPr>
                <a:t>usqu'à ce que la culpabilité soit prouvée par la loi.</a:t>
              </a:r>
            </a:p>
            <a:p>
              <a:pPr algn="l" marL="621790" indent="-310895" lvl="1">
                <a:lnSpc>
                  <a:spcPts val="3974"/>
                </a:lnSpc>
                <a:buFont typeface="Arial"/>
                <a:buChar char="•"/>
              </a:pPr>
              <a:r>
                <a:rPr lang="en-US" b="true" sz="2879">
                  <a:solidFill>
                    <a:srgbClr val="000000"/>
                  </a:solidFill>
                  <a:latin typeface="Arial Nova Condensed Bold"/>
                  <a:ea typeface="Arial Nova Condensed Bold"/>
                  <a:cs typeface="Arial Nova Condensed Bold"/>
                  <a:sym typeface="Arial Nova Condensed Bold"/>
                </a:rPr>
                <a:t>Droit à la défense </a:t>
              </a:r>
              <a:r>
                <a:rPr lang="en-US" sz="2879">
                  <a:solidFill>
                    <a:srgbClr val="000000"/>
                  </a:solidFill>
                  <a:latin typeface="Arial Nova Condensed"/>
                  <a:ea typeface="Arial Nova Condensed"/>
                  <a:cs typeface="Arial Nova Condensed"/>
                  <a:sym typeface="Arial Nova Condensed"/>
                </a:rPr>
                <a:t>: l’accusé peut se défendre lui-même ou choisir un avocat.</a:t>
              </a:r>
            </a:p>
            <a:p>
              <a:pPr algn="l" marL="621790" indent="-310895" lvl="1">
                <a:lnSpc>
                  <a:spcPts val="3974"/>
                </a:lnSpc>
                <a:buFont typeface="Arial"/>
                <a:buChar char="•"/>
              </a:pPr>
              <a:r>
                <a:rPr lang="en-US" b="true" sz="2879">
                  <a:solidFill>
                    <a:srgbClr val="000000"/>
                  </a:solidFill>
                  <a:latin typeface="Arial Nova Condensed Bold"/>
                  <a:ea typeface="Arial Nova Condensed Bold"/>
                  <a:cs typeface="Arial Nova Condensed Bold"/>
                  <a:sym typeface="Arial Nova Condensed Bold"/>
                </a:rPr>
                <a:t>Temps et installations adéquats pour la défense</a:t>
              </a:r>
              <a:r>
                <a:rPr lang="en-US" sz="2879">
                  <a:solidFill>
                    <a:srgbClr val="000000"/>
                  </a:solidFill>
                  <a:latin typeface="Arial Nova Condensed"/>
                  <a:ea typeface="Arial Nova Condensed"/>
                  <a:cs typeface="Arial Nova Condensed"/>
                  <a:sym typeface="Arial Nova Condensed"/>
                </a:rPr>
                <a:t> : Doit disposer de suffisamment de temps, d’un accès aux preuves et d’une communication confidentielle avec l’avocat.</a:t>
              </a:r>
            </a:p>
          </p:txBody>
        </p:sp>
      </p:grpSp>
      <p:grpSp>
        <p:nvGrpSpPr>
          <p:cNvPr name="Group 11" id="11"/>
          <p:cNvGrpSpPr/>
          <p:nvPr/>
        </p:nvGrpSpPr>
        <p:grpSpPr>
          <a:xfrm rot="0">
            <a:off x="15537401" y="-1303500"/>
            <a:ext cx="3767531" cy="4123759"/>
            <a:chOff x="0" y="0"/>
            <a:chExt cx="5023375" cy="5498345"/>
          </a:xfrm>
        </p:grpSpPr>
        <p:grpSp>
          <p:nvGrpSpPr>
            <p:cNvPr name="Group 12" id="12"/>
            <p:cNvGrpSpPr/>
            <p:nvPr/>
          </p:nvGrpSpPr>
          <p:grpSpPr>
            <a:xfrm rot="-104776">
              <a:off x="297380" y="1759711"/>
              <a:ext cx="4032000" cy="3678054"/>
              <a:chOff x="0" y="0"/>
              <a:chExt cx="893117" cy="814716"/>
            </a:xfrm>
          </p:grpSpPr>
          <p:sp>
            <p:nvSpPr>
              <p:cNvPr name="Freeform 13" id="13"/>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49C4E"/>
              </a:solidFill>
            </p:spPr>
          </p:sp>
          <p:sp>
            <p:nvSpPr>
              <p:cNvPr name="TextBox 14" id="14"/>
              <p:cNvSpPr txBox="true"/>
              <p:nvPr/>
            </p:nvSpPr>
            <p:spPr>
              <a:xfrm>
                <a:off x="139550" y="349686"/>
                <a:ext cx="614018" cy="406836"/>
              </a:xfrm>
              <a:prstGeom prst="rect">
                <a:avLst/>
              </a:prstGeom>
            </p:spPr>
            <p:txBody>
              <a:bodyPr anchor="ctr" rtlCol="false" tIns="50800" lIns="50800" bIns="50800" rIns="50800"/>
              <a:lstStyle/>
              <a:p>
                <a:pPr algn="ctr">
                  <a:lnSpc>
                    <a:spcPts val="2029"/>
                  </a:lnSpc>
                </a:pPr>
              </a:p>
            </p:txBody>
          </p:sp>
        </p:grpSp>
        <p:grpSp>
          <p:nvGrpSpPr>
            <p:cNvPr name="Group 15" id="15"/>
            <p:cNvGrpSpPr/>
            <p:nvPr/>
          </p:nvGrpSpPr>
          <p:grpSpPr>
            <a:xfrm rot="-162844">
              <a:off x="84820" y="93399"/>
              <a:ext cx="4032000" cy="3678054"/>
              <a:chOff x="0" y="0"/>
              <a:chExt cx="893117" cy="814716"/>
            </a:xfrm>
          </p:grpSpPr>
          <p:sp>
            <p:nvSpPr>
              <p:cNvPr name="Freeform 16" id="16"/>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DA7A7"/>
              </a:solidFill>
            </p:spPr>
          </p:sp>
          <p:sp>
            <p:nvSpPr>
              <p:cNvPr name="TextBox 17" id="17"/>
              <p:cNvSpPr txBox="true"/>
              <p:nvPr/>
            </p:nvSpPr>
            <p:spPr>
              <a:xfrm>
                <a:off x="139550" y="349686"/>
                <a:ext cx="614018" cy="406836"/>
              </a:xfrm>
              <a:prstGeom prst="rect">
                <a:avLst/>
              </a:prstGeom>
            </p:spPr>
            <p:txBody>
              <a:bodyPr anchor="ctr" rtlCol="false" tIns="50800" lIns="50800" bIns="50800" rIns="50800"/>
              <a:lstStyle/>
              <a:p>
                <a:pPr algn="ctr">
                  <a:lnSpc>
                    <a:spcPts val="2029"/>
                  </a:lnSpc>
                </a:pPr>
              </a:p>
            </p:txBody>
          </p:sp>
        </p:grpSp>
        <p:grpSp>
          <p:nvGrpSpPr>
            <p:cNvPr name="Group 18" id="18"/>
            <p:cNvGrpSpPr/>
            <p:nvPr/>
          </p:nvGrpSpPr>
          <p:grpSpPr>
            <a:xfrm rot="10629642">
              <a:off x="902754" y="1722687"/>
              <a:ext cx="4032000" cy="3678054"/>
              <a:chOff x="0" y="0"/>
              <a:chExt cx="893117" cy="814716"/>
            </a:xfrm>
          </p:grpSpPr>
          <p:sp>
            <p:nvSpPr>
              <p:cNvPr name="Freeform 19" id="19"/>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EC394"/>
              </a:solidFill>
            </p:spPr>
          </p:sp>
          <p:sp>
            <p:nvSpPr>
              <p:cNvPr name="TextBox 20" id="20"/>
              <p:cNvSpPr txBox="true"/>
              <p:nvPr/>
            </p:nvSpPr>
            <p:spPr>
              <a:xfrm>
                <a:off x="139550" y="349686"/>
                <a:ext cx="614018" cy="406836"/>
              </a:xfrm>
              <a:prstGeom prst="rect">
                <a:avLst/>
              </a:prstGeom>
            </p:spPr>
            <p:txBody>
              <a:bodyPr anchor="ctr" rtlCol="false" tIns="50800" lIns="50800" bIns="50800" rIns="50800"/>
              <a:lstStyle/>
              <a:p>
                <a:pPr algn="ctr">
                  <a:lnSpc>
                    <a:spcPts val="2029"/>
                  </a:lnSpc>
                </a:pPr>
              </a:p>
            </p:txBody>
          </p:sp>
        </p:grpSp>
      </p:grpSp>
    </p:spTree>
  </p:cSld>
  <p:clrMapOvr>
    <a:masterClrMapping/>
  </p:clrMapOvr>
</p:sld>
</file>

<file path=ppt/slides/slide32.xml><?xml version="1.0" encoding="utf-8"?>
<p:sld xmlns:p="http://schemas.openxmlformats.org/presentationml/2006/main" xmlns:a="http://schemas.openxmlformats.org/drawingml/2006/main">
  <p:cSld>
    <p:bg>
      <p:bgPr>
        <a:solidFill>
          <a:srgbClr val="FCFCFC"/>
        </a:solidFill>
      </p:bgPr>
    </p:bg>
    <p:spTree>
      <p:nvGrpSpPr>
        <p:cNvPr id="1" name=""/>
        <p:cNvGrpSpPr/>
        <p:nvPr/>
      </p:nvGrpSpPr>
      <p:grpSpPr>
        <a:xfrm>
          <a:off x="0" y="0"/>
          <a:ext cx="0" cy="0"/>
          <a:chOff x="0" y="0"/>
          <a:chExt cx="0" cy="0"/>
        </a:xfrm>
      </p:grpSpPr>
      <p:grpSp>
        <p:nvGrpSpPr>
          <p:cNvPr name="Group 2" id="2"/>
          <p:cNvGrpSpPr/>
          <p:nvPr/>
        </p:nvGrpSpPr>
        <p:grpSpPr>
          <a:xfrm rot="0">
            <a:off x="-339357" y="-316594"/>
            <a:ext cx="18966714" cy="10920189"/>
            <a:chOff x="0" y="0"/>
            <a:chExt cx="4995349" cy="2876099"/>
          </a:xfrm>
        </p:grpSpPr>
        <p:sp>
          <p:nvSpPr>
            <p:cNvPr name="Freeform 3" id="3"/>
            <p:cNvSpPr/>
            <p:nvPr/>
          </p:nvSpPr>
          <p:spPr>
            <a:xfrm flipH="false" flipV="false" rot="0">
              <a:off x="0" y="0"/>
              <a:ext cx="4995349" cy="2876099"/>
            </a:xfrm>
            <a:custGeom>
              <a:avLst/>
              <a:gdLst/>
              <a:ahLst/>
              <a:cxnLst/>
              <a:rect r="r" b="b" t="t" l="l"/>
              <a:pathLst>
                <a:path h="2876099" w="4995349">
                  <a:moveTo>
                    <a:pt x="0" y="0"/>
                  </a:moveTo>
                  <a:lnTo>
                    <a:pt x="4995349" y="0"/>
                  </a:lnTo>
                  <a:lnTo>
                    <a:pt x="4995349" y="2876099"/>
                  </a:lnTo>
                  <a:lnTo>
                    <a:pt x="0" y="2876099"/>
                  </a:lnTo>
                  <a:close/>
                </a:path>
              </a:pathLst>
            </a:custGeom>
            <a:solidFill>
              <a:srgbClr val="000000">
                <a:alpha val="0"/>
              </a:srgbClr>
            </a:solidFill>
            <a:ln w="552450" cap="sq">
              <a:solidFill>
                <a:srgbClr val="F9B57D"/>
              </a:solidFill>
              <a:prstDash val="solid"/>
              <a:miter/>
            </a:ln>
          </p:spPr>
        </p:sp>
        <p:sp>
          <p:nvSpPr>
            <p:cNvPr name="TextBox 4" id="4"/>
            <p:cNvSpPr txBox="true"/>
            <p:nvPr/>
          </p:nvSpPr>
          <p:spPr>
            <a:xfrm>
              <a:off x="0" y="-38100"/>
              <a:ext cx="4995349" cy="2914199"/>
            </a:xfrm>
            <a:prstGeom prst="rect">
              <a:avLst/>
            </a:prstGeom>
          </p:spPr>
          <p:txBody>
            <a:bodyPr anchor="ctr" rtlCol="false" tIns="50800" lIns="50800" bIns="50800" rIns="50800"/>
            <a:lstStyle/>
            <a:p>
              <a:pPr algn="ctr">
                <a:lnSpc>
                  <a:spcPts val="2659"/>
                </a:lnSpc>
                <a:spcBef>
                  <a:spcPct val="0"/>
                </a:spcBef>
              </a:pPr>
            </a:p>
          </p:txBody>
        </p:sp>
      </p:grpSp>
      <p:grpSp>
        <p:nvGrpSpPr>
          <p:cNvPr name="Group 5" id="5"/>
          <p:cNvGrpSpPr/>
          <p:nvPr/>
        </p:nvGrpSpPr>
        <p:grpSpPr>
          <a:xfrm rot="0">
            <a:off x="1028700" y="1028700"/>
            <a:ext cx="12406508" cy="1253017"/>
            <a:chOff x="0" y="0"/>
            <a:chExt cx="16542011" cy="1670690"/>
          </a:xfrm>
        </p:grpSpPr>
        <p:sp>
          <p:nvSpPr>
            <p:cNvPr name="Freeform 6" id="6"/>
            <p:cNvSpPr/>
            <p:nvPr/>
          </p:nvSpPr>
          <p:spPr>
            <a:xfrm flipH="false" flipV="false" rot="0">
              <a:off x="0" y="0"/>
              <a:ext cx="16542010" cy="1670690"/>
            </a:xfrm>
            <a:custGeom>
              <a:avLst/>
              <a:gdLst/>
              <a:ahLst/>
              <a:cxnLst/>
              <a:rect r="r" b="b" t="t" l="l"/>
              <a:pathLst>
                <a:path h="1670690" w="16542010">
                  <a:moveTo>
                    <a:pt x="0" y="0"/>
                  </a:moveTo>
                  <a:lnTo>
                    <a:pt x="16542010" y="0"/>
                  </a:lnTo>
                  <a:lnTo>
                    <a:pt x="16542010" y="1670690"/>
                  </a:lnTo>
                  <a:lnTo>
                    <a:pt x="0" y="1670690"/>
                  </a:lnTo>
                  <a:close/>
                </a:path>
              </a:pathLst>
            </a:custGeom>
            <a:solidFill>
              <a:srgbClr val="000000">
                <a:alpha val="0"/>
              </a:srgbClr>
            </a:solidFill>
          </p:spPr>
        </p:sp>
        <p:sp>
          <p:nvSpPr>
            <p:cNvPr name="TextBox 7" id="7"/>
            <p:cNvSpPr txBox="true"/>
            <p:nvPr/>
          </p:nvSpPr>
          <p:spPr>
            <a:xfrm>
              <a:off x="0" y="-352425"/>
              <a:ext cx="16542011" cy="2023115"/>
            </a:xfrm>
            <a:prstGeom prst="rect">
              <a:avLst/>
            </a:prstGeom>
          </p:spPr>
          <p:txBody>
            <a:bodyPr anchor="t" rtlCol="false" tIns="0" lIns="0" bIns="0" rIns="0"/>
            <a:lstStyle/>
            <a:p>
              <a:pPr algn="l" marL="0" indent="0" lvl="0">
                <a:lnSpc>
                  <a:spcPts val="12000"/>
                </a:lnSpc>
              </a:pPr>
              <a:r>
                <a:rPr lang="en-US" b="true" sz="6999">
                  <a:solidFill>
                    <a:srgbClr val="4E5FA7"/>
                  </a:solidFill>
                  <a:latin typeface="Arial Nova Condensed Bold"/>
                  <a:ea typeface="Arial Nova Condensed Bold"/>
                  <a:cs typeface="Arial Nova Condensed Bold"/>
                  <a:sym typeface="Arial Nova Condensed Bold"/>
                </a:rPr>
                <a:t>Suivi des procès et des tribunaux</a:t>
              </a:r>
            </a:p>
          </p:txBody>
        </p:sp>
      </p:grpSp>
      <p:grpSp>
        <p:nvGrpSpPr>
          <p:cNvPr name="Group 8" id="8"/>
          <p:cNvGrpSpPr/>
          <p:nvPr/>
        </p:nvGrpSpPr>
        <p:grpSpPr>
          <a:xfrm rot="0">
            <a:off x="1028700" y="2447064"/>
            <a:ext cx="16230600" cy="7297011"/>
            <a:chOff x="0" y="0"/>
            <a:chExt cx="21640800" cy="9729348"/>
          </a:xfrm>
        </p:grpSpPr>
        <p:sp>
          <p:nvSpPr>
            <p:cNvPr name="Freeform 9" id="9"/>
            <p:cNvSpPr/>
            <p:nvPr/>
          </p:nvSpPr>
          <p:spPr>
            <a:xfrm flipH="false" flipV="false" rot="0">
              <a:off x="0" y="0"/>
              <a:ext cx="21640800" cy="9729348"/>
            </a:xfrm>
            <a:custGeom>
              <a:avLst/>
              <a:gdLst/>
              <a:ahLst/>
              <a:cxnLst/>
              <a:rect r="r" b="b" t="t" l="l"/>
              <a:pathLst>
                <a:path h="9729348" w="21640800">
                  <a:moveTo>
                    <a:pt x="0" y="0"/>
                  </a:moveTo>
                  <a:lnTo>
                    <a:pt x="21640800" y="0"/>
                  </a:lnTo>
                  <a:lnTo>
                    <a:pt x="21640800" y="9729348"/>
                  </a:lnTo>
                  <a:lnTo>
                    <a:pt x="0" y="9729348"/>
                  </a:lnTo>
                  <a:close/>
                </a:path>
              </a:pathLst>
            </a:custGeom>
            <a:solidFill>
              <a:srgbClr val="000000">
                <a:alpha val="0"/>
              </a:srgbClr>
            </a:solidFill>
          </p:spPr>
        </p:sp>
        <p:sp>
          <p:nvSpPr>
            <p:cNvPr name="TextBox 10" id="10"/>
            <p:cNvSpPr txBox="true"/>
            <p:nvPr/>
          </p:nvSpPr>
          <p:spPr>
            <a:xfrm>
              <a:off x="0" y="-47625"/>
              <a:ext cx="21640800" cy="9776973"/>
            </a:xfrm>
            <a:prstGeom prst="rect">
              <a:avLst/>
            </a:prstGeom>
          </p:spPr>
          <p:txBody>
            <a:bodyPr anchor="t" rtlCol="false" tIns="0" lIns="0" bIns="0" rIns="0"/>
            <a:lstStyle/>
            <a:p>
              <a:pPr algn="l" marL="0" indent="0" lvl="0">
                <a:lnSpc>
                  <a:spcPts val="3829"/>
                </a:lnSpc>
              </a:pPr>
              <a:r>
                <a:rPr lang="en-US" b="true" sz="2774">
                  <a:solidFill>
                    <a:srgbClr val="F9B428"/>
                  </a:solidFill>
                  <a:latin typeface="Arial Nova Condensed Bold"/>
                  <a:ea typeface="Arial Nova Condensed Bold"/>
                  <a:cs typeface="Arial Nova Condensed Bold"/>
                  <a:sym typeface="Arial Nova Condensed Bold"/>
                </a:rPr>
                <a:t>Éléments clés d’un procès équitable : </a:t>
              </a:r>
            </a:p>
            <a:p>
              <a:pPr algn="l" marL="0" indent="0" lvl="0">
                <a:lnSpc>
                  <a:spcPts val="3829"/>
                </a:lnSpc>
              </a:pPr>
            </a:p>
            <a:p>
              <a:pPr algn="l" marL="599087" indent="-299543" lvl="1">
                <a:lnSpc>
                  <a:spcPts val="3829"/>
                </a:lnSpc>
                <a:buFont typeface="Arial"/>
                <a:buChar char="•"/>
              </a:pPr>
              <a:r>
                <a:rPr lang="en-US" b="true" sz="2774">
                  <a:solidFill>
                    <a:srgbClr val="000000"/>
                  </a:solidFill>
                  <a:latin typeface="Arial Nova Condensed Bold"/>
                  <a:ea typeface="Arial Nova Condensed Bold"/>
                  <a:cs typeface="Arial Nova Condensed Bold"/>
                  <a:sym typeface="Arial Nova Condensed Bold"/>
                </a:rPr>
                <a:t>Procès sans retard injustifié </a:t>
              </a:r>
              <a:r>
                <a:rPr lang="en-US" sz="2774">
                  <a:solidFill>
                    <a:srgbClr val="000000"/>
                  </a:solidFill>
                  <a:latin typeface="Arial Nova Condensed"/>
                  <a:ea typeface="Arial Nova Condensed"/>
                  <a:cs typeface="Arial Nova Condensed"/>
                  <a:sym typeface="Arial Nova Condensed"/>
                </a:rPr>
                <a:t>: Les retards doivent être justifiés en fonction de la complexité de l’affaire et d’autres facteurs.</a:t>
              </a:r>
            </a:p>
            <a:p>
              <a:pPr algn="l" marL="599087" indent="-299543" lvl="1">
                <a:lnSpc>
                  <a:spcPts val="3829"/>
                </a:lnSpc>
                <a:buFont typeface="Arial"/>
                <a:buChar char="•"/>
              </a:pPr>
              <a:r>
                <a:rPr lang="en-US" b="true" sz="2774">
                  <a:solidFill>
                    <a:srgbClr val="000000"/>
                  </a:solidFill>
                  <a:latin typeface="Arial Nova Condensed Bold"/>
                  <a:ea typeface="Arial Nova Condensed Bold"/>
                  <a:cs typeface="Arial Nova Condensed Bold"/>
                  <a:sym typeface="Arial Nova Condensed Bold"/>
                </a:rPr>
                <a:t>Présence au procès</a:t>
              </a:r>
              <a:r>
                <a:rPr lang="en-US" sz="2774">
                  <a:solidFill>
                    <a:srgbClr val="000000"/>
                  </a:solidFill>
                  <a:latin typeface="Arial Nova Condensed"/>
                  <a:ea typeface="Arial Nova Condensed"/>
                  <a:cs typeface="Arial Nova Condensed"/>
                  <a:sym typeface="Arial Nova Condensed"/>
                </a:rPr>
                <a:t> : L’accusé a le droit d’être présent.</a:t>
              </a:r>
            </a:p>
            <a:p>
              <a:pPr algn="l" marL="599087" indent="-299543" lvl="1">
                <a:lnSpc>
                  <a:spcPts val="3829"/>
                </a:lnSpc>
                <a:buFont typeface="Arial"/>
                <a:buChar char="•"/>
              </a:pPr>
              <a:r>
                <a:rPr lang="en-US" b="true" sz="2774">
                  <a:solidFill>
                    <a:srgbClr val="000000"/>
                  </a:solidFill>
                  <a:latin typeface="Arial Nova Condensed Bold"/>
                  <a:ea typeface="Arial Nova Condensed Bold"/>
                  <a:cs typeface="Arial Nova Condensed Bold"/>
                  <a:sym typeface="Arial Nova Condensed Bold"/>
                </a:rPr>
                <a:t>Droit à un interprète</a:t>
              </a:r>
              <a:r>
                <a:rPr lang="en-US" sz="2774">
                  <a:solidFill>
                    <a:srgbClr val="000000"/>
                  </a:solidFill>
                  <a:latin typeface="Arial Nova Condensed"/>
                  <a:ea typeface="Arial Nova Condensed"/>
                  <a:cs typeface="Arial Nova Condensed"/>
                  <a:sym typeface="Arial Nova Condensed"/>
                </a:rPr>
                <a:t> : Fourni gratuitement si l’accusé ne comprend pas la langue du tribunal.</a:t>
              </a:r>
            </a:p>
            <a:p>
              <a:pPr algn="l" marL="599087" indent="-299543" lvl="1">
                <a:lnSpc>
                  <a:spcPts val="3829"/>
                </a:lnSpc>
                <a:buFont typeface="Arial"/>
                <a:buChar char="•"/>
              </a:pPr>
              <a:r>
                <a:rPr lang="en-US" b="true" sz="2774">
                  <a:solidFill>
                    <a:srgbClr val="000000"/>
                  </a:solidFill>
                  <a:latin typeface="Arial Nova Condensed Bold"/>
                  <a:ea typeface="Arial Nova Condensed Bold"/>
                  <a:cs typeface="Arial Nova Condensed Bold"/>
                  <a:sym typeface="Arial Nova Condensed Bold"/>
                </a:rPr>
                <a:t>Interroger les témoins</a:t>
              </a:r>
              <a:r>
                <a:rPr lang="en-US" sz="2774">
                  <a:solidFill>
                    <a:srgbClr val="000000"/>
                  </a:solidFill>
                  <a:latin typeface="Arial Nova Condensed"/>
                  <a:ea typeface="Arial Nova Condensed"/>
                  <a:cs typeface="Arial Nova Condensed"/>
                  <a:sym typeface="Arial Nova Condensed"/>
                </a:rPr>
                <a:t> : Droit de récuser les témoins de l’accusation et de présenter des témoins de la défense.</a:t>
              </a:r>
            </a:p>
            <a:p>
              <a:pPr algn="l" marL="599087" indent="-299543" lvl="1">
                <a:lnSpc>
                  <a:spcPts val="3829"/>
                </a:lnSpc>
                <a:buFont typeface="Arial"/>
                <a:buChar char="•"/>
              </a:pPr>
              <a:r>
                <a:rPr lang="en-US" b="true" sz="2774">
                  <a:solidFill>
                    <a:srgbClr val="000000"/>
                  </a:solidFill>
                  <a:latin typeface="Arial Nova Condensed Bold"/>
                  <a:ea typeface="Arial Nova Condensed Bold"/>
                  <a:cs typeface="Arial Nova Condensed Bold"/>
                  <a:sym typeface="Arial Nova Condensed Bold"/>
                </a:rPr>
                <a:t>Protection contre l’auto-incrimination </a:t>
              </a:r>
              <a:r>
                <a:rPr lang="en-US" sz="2774">
                  <a:solidFill>
                    <a:srgbClr val="000000"/>
                  </a:solidFill>
                  <a:latin typeface="Arial Nova Condensed"/>
                  <a:ea typeface="Arial Nova Condensed"/>
                  <a:cs typeface="Arial Nova Condensed"/>
                  <a:sym typeface="Arial Nova Condensed"/>
                </a:rPr>
                <a:t>: Ne peut pas être forcé de témoigner contre soi-même ou d’avouer sa culpabilité.</a:t>
              </a:r>
            </a:p>
            <a:p>
              <a:pPr algn="l" marL="599087" indent="-299543" lvl="1">
                <a:lnSpc>
                  <a:spcPts val="3829"/>
                </a:lnSpc>
                <a:buFont typeface="Arial"/>
                <a:buChar char="•"/>
              </a:pPr>
              <a:r>
                <a:rPr lang="en-US" b="true" sz="2774">
                  <a:solidFill>
                    <a:srgbClr val="000000"/>
                  </a:solidFill>
                  <a:latin typeface="Arial Nova Condensed Bold"/>
                  <a:ea typeface="Arial Nova Condensed Bold"/>
                  <a:cs typeface="Arial Nova Condensed Bold"/>
                  <a:sym typeface="Arial Nova Condensed Bold"/>
                </a:rPr>
                <a:t>Droit d’appel</a:t>
              </a:r>
              <a:r>
                <a:rPr lang="en-US" sz="2774">
                  <a:solidFill>
                    <a:srgbClr val="000000"/>
                  </a:solidFill>
                  <a:latin typeface="Arial Nova Condensed"/>
                  <a:ea typeface="Arial Nova Condensed"/>
                  <a:cs typeface="Arial Nova Condensed"/>
                  <a:sym typeface="Arial Nova Condensed"/>
                </a:rPr>
                <a:t> : Les condamnations et les peines doivent pouvoir être révisées par un tribunal supérieur.</a:t>
              </a:r>
            </a:p>
            <a:p>
              <a:pPr algn="l" marL="599087" indent="-299543" lvl="1">
                <a:lnSpc>
                  <a:spcPts val="3829"/>
                </a:lnSpc>
                <a:buFont typeface="Arial"/>
                <a:buChar char="•"/>
              </a:pPr>
              <a:r>
                <a:rPr lang="en-US" b="true" sz="2774">
                  <a:solidFill>
                    <a:srgbClr val="000000"/>
                  </a:solidFill>
                  <a:latin typeface="Arial Nova Condensed Bold"/>
                  <a:ea typeface="Arial Nova Condensed Bold"/>
                  <a:cs typeface="Arial Nova Condensed Bold"/>
                  <a:sym typeface="Arial Nova Condensed Bold"/>
                </a:rPr>
                <a:t>Protections spéciales pour les enfants</a:t>
              </a:r>
              <a:r>
                <a:rPr lang="en-US" sz="2774">
                  <a:solidFill>
                    <a:srgbClr val="000000"/>
                  </a:solidFill>
                  <a:latin typeface="Arial Nova Condensed"/>
                  <a:ea typeface="Arial Nova Condensed"/>
                  <a:cs typeface="Arial Nova Condensed"/>
                  <a:sym typeface="Arial Nova Condensed"/>
                </a:rPr>
                <a:t> : L’accent est mis sur la dignité, la réadaptation et la déjudiciarisation.</a:t>
              </a:r>
            </a:p>
            <a:p>
              <a:pPr algn="l" marL="599087" indent="-299543" lvl="1">
                <a:lnSpc>
                  <a:spcPts val="3829"/>
                </a:lnSpc>
                <a:buFont typeface="Arial"/>
                <a:buChar char="•"/>
              </a:pPr>
              <a:r>
                <a:rPr lang="en-US" b="true" sz="2774">
                  <a:solidFill>
                    <a:srgbClr val="000000"/>
                  </a:solidFill>
                  <a:latin typeface="Arial Nova Condensed Bold"/>
                  <a:ea typeface="Arial Nova Condensed Bold"/>
                  <a:cs typeface="Arial Nova Condensed Bold"/>
                  <a:sym typeface="Arial Nova Condensed Bold"/>
                </a:rPr>
                <a:t>Aucune condamnation rétroactive </a:t>
              </a:r>
              <a:r>
                <a:rPr lang="en-US" sz="2774">
                  <a:solidFill>
                    <a:srgbClr val="000000"/>
                  </a:solidFill>
                  <a:latin typeface="Arial Nova Condensed"/>
                  <a:ea typeface="Arial Nova Condensed"/>
                  <a:cs typeface="Arial Nova Condensed"/>
                  <a:sym typeface="Arial Nova Condensed"/>
                </a:rPr>
                <a:t>: Ne peut pas être condamné pour un acte qui n’était pas un crime au moment où il a été commis.</a:t>
              </a:r>
            </a:p>
            <a:p>
              <a:pPr algn="l" marL="599087" indent="-299543" lvl="1">
                <a:lnSpc>
                  <a:spcPts val="3829"/>
                </a:lnSpc>
                <a:buFont typeface="Arial"/>
                <a:buChar char="•"/>
              </a:pPr>
              <a:r>
                <a:rPr lang="en-US" b="true" sz="2774">
                  <a:solidFill>
                    <a:srgbClr val="000000"/>
                  </a:solidFill>
                  <a:latin typeface="Arial Nova Condensed Bold"/>
                  <a:ea typeface="Arial Nova Condensed Bold"/>
                  <a:cs typeface="Arial Nova Condensed Bold"/>
                  <a:sym typeface="Arial Nova Condensed Bold"/>
                </a:rPr>
                <a:t>Protection des victimes et des témoins</a:t>
              </a:r>
              <a:r>
                <a:rPr lang="en-US" sz="2774">
                  <a:solidFill>
                    <a:srgbClr val="000000"/>
                  </a:solidFill>
                  <a:latin typeface="Arial Nova Condensed"/>
                  <a:ea typeface="Arial Nova Condensed"/>
                  <a:cs typeface="Arial Nova Condensed"/>
                  <a:sym typeface="Arial Nova Condensed"/>
                </a:rPr>
                <a:t> : Mesures spéciales de sécurité et de soutien.</a:t>
              </a:r>
            </a:p>
          </p:txBody>
        </p:sp>
      </p:grpSp>
      <p:grpSp>
        <p:nvGrpSpPr>
          <p:cNvPr name="Group 11" id="11"/>
          <p:cNvGrpSpPr/>
          <p:nvPr/>
        </p:nvGrpSpPr>
        <p:grpSpPr>
          <a:xfrm rot="0">
            <a:off x="15537401" y="-1303500"/>
            <a:ext cx="3767531" cy="4123759"/>
            <a:chOff x="0" y="0"/>
            <a:chExt cx="5023375" cy="5498345"/>
          </a:xfrm>
        </p:grpSpPr>
        <p:grpSp>
          <p:nvGrpSpPr>
            <p:cNvPr name="Group 12" id="12"/>
            <p:cNvGrpSpPr/>
            <p:nvPr/>
          </p:nvGrpSpPr>
          <p:grpSpPr>
            <a:xfrm rot="-104776">
              <a:off x="297380" y="1759711"/>
              <a:ext cx="4032000" cy="3678054"/>
              <a:chOff x="0" y="0"/>
              <a:chExt cx="893117" cy="814716"/>
            </a:xfrm>
          </p:grpSpPr>
          <p:sp>
            <p:nvSpPr>
              <p:cNvPr name="Freeform 13" id="13"/>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49C4E"/>
              </a:solidFill>
            </p:spPr>
          </p:sp>
          <p:sp>
            <p:nvSpPr>
              <p:cNvPr name="TextBox 14" id="14"/>
              <p:cNvSpPr txBox="true"/>
              <p:nvPr/>
            </p:nvSpPr>
            <p:spPr>
              <a:xfrm>
                <a:off x="139550" y="349686"/>
                <a:ext cx="614018" cy="406836"/>
              </a:xfrm>
              <a:prstGeom prst="rect">
                <a:avLst/>
              </a:prstGeom>
            </p:spPr>
            <p:txBody>
              <a:bodyPr anchor="ctr" rtlCol="false" tIns="50800" lIns="50800" bIns="50800" rIns="50800"/>
              <a:lstStyle/>
              <a:p>
                <a:pPr algn="ctr">
                  <a:lnSpc>
                    <a:spcPts val="2029"/>
                  </a:lnSpc>
                </a:pPr>
              </a:p>
            </p:txBody>
          </p:sp>
        </p:grpSp>
        <p:grpSp>
          <p:nvGrpSpPr>
            <p:cNvPr name="Group 15" id="15"/>
            <p:cNvGrpSpPr/>
            <p:nvPr/>
          </p:nvGrpSpPr>
          <p:grpSpPr>
            <a:xfrm rot="-162844">
              <a:off x="84820" y="93399"/>
              <a:ext cx="4032000" cy="3678054"/>
              <a:chOff x="0" y="0"/>
              <a:chExt cx="893117" cy="814716"/>
            </a:xfrm>
          </p:grpSpPr>
          <p:sp>
            <p:nvSpPr>
              <p:cNvPr name="Freeform 16" id="16"/>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DA7A7"/>
              </a:solidFill>
            </p:spPr>
          </p:sp>
          <p:sp>
            <p:nvSpPr>
              <p:cNvPr name="TextBox 17" id="17"/>
              <p:cNvSpPr txBox="true"/>
              <p:nvPr/>
            </p:nvSpPr>
            <p:spPr>
              <a:xfrm>
                <a:off x="139550" y="349686"/>
                <a:ext cx="614018" cy="406836"/>
              </a:xfrm>
              <a:prstGeom prst="rect">
                <a:avLst/>
              </a:prstGeom>
            </p:spPr>
            <p:txBody>
              <a:bodyPr anchor="ctr" rtlCol="false" tIns="50800" lIns="50800" bIns="50800" rIns="50800"/>
              <a:lstStyle/>
              <a:p>
                <a:pPr algn="ctr">
                  <a:lnSpc>
                    <a:spcPts val="2029"/>
                  </a:lnSpc>
                </a:pPr>
              </a:p>
            </p:txBody>
          </p:sp>
        </p:grpSp>
        <p:grpSp>
          <p:nvGrpSpPr>
            <p:cNvPr name="Group 18" id="18"/>
            <p:cNvGrpSpPr/>
            <p:nvPr/>
          </p:nvGrpSpPr>
          <p:grpSpPr>
            <a:xfrm rot="10629642">
              <a:off x="902754" y="1722687"/>
              <a:ext cx="4032000" cy="3678054"/>
              <a:chOff x="0" y="0"/>
              <a:chExt cx="893117" cy="814716"/>
            </a:xfrm>
          </p:grpSpPr>
          <p:sp>
            <p:nvSpPr>
              <p:cNvPr name="Freeform 19" id="19"/>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EC394"/>
              </a:solidFill>
            </p:spPr>
          </p:sp>
          <p:sp>
            <p:nvSpPr>
              <p:cNvPr name="TextBox 20" id="20"/>
              <p:cNvSpPr txBox="true"/>
              <p:nvPr/>
            </p:nvSpPr>
            <p:spPr>
              <a:xfrm>
                <a:off x="139550" y="349686"/>
                <a:ext cx="614018" cy="406836"/>
              </a:xfrm>
              <a:prstGeom prst="rect">
                <a:avLst/>
              </a:prstGeom>
            </p:spPr>
            <p:txBody>
              <a:bodyPr anchor="ctr" rtlCol="false" tIns="50800" lIns="50800" bIns="50800" rIns="50800"/>
              <a:lstStyle/>
              <a:p>
                <a:pPr algn="ctr">
                  <a:lnSpc>
                    <a:spcPts val="2029"/>
                  </a:lnSpc>
                </a:pPr>
              </a:p>
            </p:txBody>
          </p:sp>
        </p:grpSp>
      </p:grpSp>
    </p:spTree>
  </p:cSld>
  <p:clrMapOvr>
    <a:masterClrMapping/>
  </p:clrMapOvr>
</p:sld>
</file>

<file path=ppt/slides/slide33.xml><?xml version="1.0" encoding="utf-8"?>
<p:sld xmlns:p="http://schemas.openxmlformats.org/presentationml/2006/main" xmlns:a="http://schemas.openxmlformats.org/drawingml/2006/main">
  <p:cSld>
    <p:bg>
      <p:bgPr>
        <a:solidFill>
          <a:srgbClr val="FCFCFC"/>
        </a:solidFill>
      </p:bgPr>
    </p:bg>
    <p:spTree>
      <p:nvGrpSpPr>
        <p:cNvPr id="1" name=""/>
        <p:cNvGrpSpPr/>
        <p:nvPr/>
      </p:nvGrpSpPr>
      <p:grpSpPr>
        <a:xfrm>
          <a:off x="0" y="0"/>
          <a:ext cx="0" cy="0"/>
          <a:chOff x="0" y="0"/>
          <a:chExt cx="0" cy="0"/>
        </a:xfrm>
      </p:grpSpPr>
      <p:grpSp>
        <p:nvGrpSpPr>
          <p:cNvPr name="Group 2" id="2"/>
          <p:cNvGrpSpPr/>
          <p:nvPr/>
        </p:nvGrpSpPr>
        <p:grpSpPr>
          <a:xfrm rot="0">
            <a:off x="-339357" y="-316594"/>
            <a:ext cx="18966714" cy="10920189"/>
            <a:chOff x="0" y="0"/>
            <a:chExt cx="4995349" cy="2876099"/>
          </a:xfrm>
        </p:grpSpPr>
        <p:sp>
          <p:nvSpPr>
            <p:cNvPr name="Freeform 3" id="3"/>
            <p:cNvSpPr/>
            <p:nvPr/>
          </p:nvSpPr>
          <p:spPr>
            <a:xfrm flipH="false" flipV="false" rot="0">
              <a:off x="0" y="0"/>
              <a:ext cx="4995349" cy="2876099"/>
            </a:xfrm>
            <a:custGeom>
              <a:avLst/>
              <a:gdLst/>
              <a:ahLst/>
              <a:cxnLst/>
              <a:rect r="r" b="b" t="t" l="l"/>
              <a:pathLst>
                <a:path h="2876099" w="4995349">
                  <a:moveTo>
                    <a:pt x="0" y="0"/>
                  </a:moveTo>
                  <a:lnTo>
                    <a:pt x="4995349" y="0"/>
                  </a:lnTo>
                  <a:lnTo>
                    <a:pt x="4995349" y="2876099"/>
                  </a:lnTo>
                  <a:lnTo>
                    <a:pt x="0" y="2876099"/>
                  </a:lnTo>
                  <a:close/>
                </a:path>
              </a:pathLst>
            </a:custGeom>
            <a:solidFill>
              <a:srgbClr val="000000">
                <a:alpha val="0"/>
              </a:srgbClr>
            </a:solidFill>
            <a:ln w="552450" cap="sq">
              <a:solidFill>
                <a:srgbClr val="F9B57D"/>
              </a:solidFill>
              <a:prstDash val="solid"/>
              <a:miter/>
            </a:ln>
          </p:spPr>
        </p:sp>
        <p:sp>
          <p:nvSpPr>
            <p:cNvPr name="TextBox 4" id="4"/>
            <p:cNvSpPr txBox="true"/>
            <p:nvPr/>
          </p:nvSpPr>
          <p:spPr>
            <a:xfrm>
              <a:off x="0" y="-38100"/>
              <a:ext cx="4995349" cy="2914199"/>
            </a:xfrm>
            <a:prstGeom prst="rect">
              <a:avLst/>
            </a:prstGeom>
          </p:spPr>
          <p:txBody>
            <a:bodyPr anchor="ctr" rtlCol="false" tIns="50800" lIns="50800" bIns="50800" rIns="50800"/>
            <a:lstStyle/>
            <a:p>
              <a:pPr algn="ctr">
                <a:lnSpc>
                  <a:spcPts val="2659"/>
                </a:lnSpc>
                <a:spcBef>
                  <a:spcPct val="0"/>
                </a:spcBef>
              </a:pPr>
            </a:p>
          </p:txBody>
        </p:sp>
      </p:grpSp>
      <p:grpSp>
        <p:nvGrpSpPr>
          <p:cNvPr name="Group 5" id="5"/>
          <p:cNvGrpSpPr/>
          <p:nvPr/>
        </p:nvGrpSpPr>
        <p:grpSpPr>
          <a:xfrm rot="0">
            <a:off x="1028700" y="758379"/>
            <a:ext cx="12196883" cy="1253017"/>
            <a:chOff x="0" y="0"/>
            <a:chExt cx="16262511" cy="1670690"/>
          </a:xfrm>
        </p:grpSpPr>
        <p:sp>
          <p:nvSpPr>
            <p:cNvPr name="Freeform 6" id="6"/>
            <p:cNvSpPr/>
            <p:nvPr/>
          </p:nvSpPr>
          <p:spPr>
            <a:xfrm flipH="false" flipV="false" rot="0">
              <a:off x="0" y="0"/>
              <a:ext cx="16262510" cy="1670690"/>
            </a:xfrm>
            <a:custGeom>
              <a:avLst/>
              <a:gdLst/>
              <a:ahLst/>
              <a:cxnLst/>
              <a:rect r="r" b="b" t="t" l="l"/>
              <a:pathLst>
                <a:path h="1670690" w="16262510">
                  <a:moveTo>
                    <a:pt x="0" y="0"/>
                  </a:moveTo>
                  <a:lnTo>
                    <a:pt x="16262510" y="0"/>
                  </a:lnTo>
                  <a:lnTo>
                    <a:pt x="16262510" y="1670690"/>
                  </a:lnTo>
                  <a:lnTo>
                    <a:pt x="0" y="1670690"/>
                  </a:lnTo>
                  <a:close/>
                </a:path>
              </a:pathLst>
            </a:custGeom>
            <a:solidFill>
              <a:srgbClr val="000000">
                <a:alpha val="0"/>
              </a:srgbClr>
            </a:solidFill>
          </p:spPr>
        </p:sp>
        <p:sp>
          <p:nvSpPr>
            <p:cNvPr name="TextBox 7" id="7"/>
            <p:cNvSpPr txBox="true"/>
            <p:nvPr/>
          </p:nvSpPr>
          <p:spPr>
            <a:xfrm>
              <a:off x="0" y="-352425"/>
              <a:ext cx="16262511" cy="2023115"/>
            </a:xfrm>
            <a:prstGeom prst="rect">
              <a:avLst/>
            </a:prstGeom>
          </p:spPr>
          <p:txBody>
            <a:bodyPr anchor="t" rtlCol="false" tIns="0" lIns="0" bIns="0" rIns="0"/>
            <a:lstStyle/>
            <a:p>
              <a:pPr algn="l" marL="0" indent="0" lvl="0">
                <a:lnSpc>
                  <a:spcPts val="12000"/>
                </a:lnSpc>
              </a:pPr>
              <a:r>
                <a:rPr lang="en-US" b="true" sz="6999">
                  <a:solidFill>
                    <a:srgbClr val="4E5FA7"/>
                  </a:solidFill>
                  <a:latin typeface="Arial Nova Condensed Bold"/>
                  <a:ea typeface="Arial Nova Condensed Bold"/>
                  <a:cs typeface="Arial Nova Condensed Bold"/>
                  <a:sym typeface="Arial Nova Condensed Bold"/>
                </a:rPr>
                <a:t>Suivi des procès et des tribunaux</a:t>
              </a:r>
            </a:p>
          </p:txBody>
        </p:sp>
      </p:grpSp>
      <p:grpSp>
        <p:nvGrpSpPr>
          <p:cNvPr name="Group 8" id="8"/>
          <p:cNvGrpSpPr/>
          <p:nvPr/>
        </p:nvGrpSpPr>
        <p:grpSpPr>
          <a:xfrm rot="0">
            <a:off x="1028700" y="2281717"/>
            <a:ext cx="16230600" cy="7602780"/>
            <a:chOff x="0" y="0"/>
            <a:chExt cx="21640800" cy="10137040"/>
          </a:xfrm>
        </p:grpSpPr>
        <p:sp>
          <p:nvSpPr>
            <p:cNvPr name="Freeform 9" id="9"/>
            <p:cNvSpPr/>
            <p:nvPr/>
          </p:nvSpPr>
          <p:spPr>
            <a:xfrm flipH="false" flipV="false" rot="0">
              <a:off x="0" y="0"/>
              <a:ext cx="21640800" cy="10137040"/>
            </a:xfrm>
            <a:custGeom>
              <a:avLst/>
              <a:gdLst/>
              <a:ahLst/>
              <a:cxnLst/>
              <a:rect r="r" b="b" t="t" l="l"/>
              <a:pathLst>
                <a:path h="10137040" w="21640800">
                  <a:moveTo>
                    <a:pt x="0" y="0"/>
                  </a:moveTo>
                  <a:lnTo>
                    <a:pt x="21640800" y="0"/>
                  </a:lnTo>
                  <a:lnTo>
                    <a:pt x="21640800" y="10137040"/>
                  </a:lnTo>
                  <a:lnTo>
                    <a:pt x="0" y="10137040"/>
                  </a:lnTo>
                  <a:close/>
                </a:path>
              </a:pathLst>
            </a:custGeom>
            <a:solidFill>
              <a:srgbClr val="000000">
                <a:alpha val="0"/>
              </a:srgbClr>
            </a:solidFill>
          </p:spPr>
        </p:sp>
        <p:sp>
          <p:nvSpPr>
            <p:cNvPr name="TextBox 10" id="10"/>
            <p:cNvSpPr txBox="true"/>
            <p:nvPr/>
          </p:nvSpPr>
          <p:spPr>
            <a:xfrm>
              <a:off x="0" y="-57150"/>
              <a:ext cx="21640800" cy="10194190"/>
            </a:xfrm>
            <a:prstGeom prst="rect">
              <a:avLst/>
            </a:prstGeom>
          </p:spPr>
          <p:txBody>
            <a:bodyPr anchor="t" rtlCol="false" tIns="0" lIns="0" bIns="0" rIns="0"/>
            <a:lstStyle/>
            <a:p>
              <a:pPr algn="just" marL="0" indent="0" lvl="0">
                <a:lnSpc>
                  <a:spcPts val="4669"/>
                </a:lnSpc>
              </a:pPr>
              <a:r>
                <a:rPr lang="en-US" b="true" sz="3383">
                  <a:solidFill>
                    <a:srgbClr val="F9B428"/>
                  </a:solidFill>
                  <a:latin typeface="Arial Nova Condensed Bold"/>
                  <a:ea typeface="Arial Nova Condensed Bold"/>
                  <a:cs typeface="Arial Nova Condensed Bold"/>
                  <a:sym typeface="Arial Nova Condensed Bold"/>
                </a:rPr>
                <a:t>Prise de notes</a:t>
              </a:r>
            </a:p>
            <a:p>
              <a:pPr algn="just" marL="579413" indent="-289706" lvl="1">
                <a:lnSpc>
                  <a:spcPts val="3703"/>
                </a:lnSpc>
                <a:buFont typeface="Arial"/>
                <a:buChar char="•"/>
              </a:pPr>
              <a:r>
                <a:rPr lang="en-US" sz="2683">
                  <a:solidFill>
                    <a:srgbClr val="000000"/>
                  </a:solidFill>
                  <a:latin typeface="Arial Nova Condensed"/>
                  <a:ea typeface="Arial Nova Condensed"/>
                  <a:cs typeface="Arial Nova Condensed"/>
                  <a:sym typeface="Arial Nova Condensed"/>
                </a:rPr>
                <a:t>Les observateurs doivent prendre des notes détaillées pendant le procès, même si les débats sont enregistrés ou si des transcriptions sont disponibles. Cela permet d'établir un compte rendu indépendant des débats, ce qui permet aux observateurs d'évaluer l'exactitude des documents du tribunal. Cela permet également de commencer l'analyse immédiatement, sans attendre le compte rendu écrit « officiel ». </a:t>
              </a:r>
            </a:p>
            <a:p>
              <a:pPr algn="just" marL="579413" indent="-289706" lvl="1">
                <a:lnSpc>
                  <a:spcPts val="3703"/>
                </a:lnSpc>
                <a:buFont typeface="Arial"/>
                <a:buChar char="•"/>
              </a:pPr>
              <a:r>
                <a:rPr lang="en-US" sz="2683">
                  <a:solidFill>
                    <a:srgbClr val="000000"/>
                  </a:solidFill>
                  <a:latin typeface="Arial Nova Condensed"/>
                  <a:ea typeface="Arial Nova Condensed"/>
                  <a:cs typeface="Arial Nova Condensed"/>
                  <a:sym typeface="Arial Nova Condensed"/>
                </a:rPr>
                <a:t>La prise de notes peut être facilitée par l’utilisation de listes de contrôle, d’outils d’observation ou de modèles, et en complément. </a:t>
              </a:r>
            </a:p>
            <a:p>
              <a:pPr algn="just" marL="579413" indent="-289706" lvl="1">
                <a:lnSpc>
                  <a:spcPts val="3703"/>
                </a:lnSpc>
                <a:buFont typeface="Arial"/>
                <a:buChar char="•"/>
              </a:pPr>
              <a:r>
                <a:rPr lang="en-US" sz="2683">
                  <a:solidFill>
                    <a:srgbClr val="000000"/>
                  </a:solidFill>
                  <a:latin typeface="Arial Nova Condensed"/>
                  <a:ea typeface="Arial Nova Condensed"/>
                  <a:cs typeface="Arial Nova Condensed"/>
                  <a:sym typeface="Arial Nova Condensed"/>
                </a:rPr>
                <a:t>Pour garantir l’exactitude, les notes doivent être revues immédiatement après l’essai et toute lacune ou divergence doit être résolue avec les co-observateurs et/ou l’interprète. </a:t>
              </a:r>
            </a:p>
            <a:p>
              <a:pPr algn="just" marL="579413" indent="-289706" lvl="1">
                <a:lnSpc>
                  <a:spcPts val="3703"/>
                </a:lnSpc>
                <a:buFont typeface="Arial"/>
                <a:buChar char="•"/>
              </a:pPr>
              <a:r>
                <a:rPr lang="en-US" sz="2683">
                  <a:solidFill>
                    <a:srgbClr val="000000"/>
                  </a:solidFill>
                  <a:latin typeface="Arial Nova Condensed"/>
                  <a:ea typeface="Arial Nova Condensed"/>
                  <a:cs typeface="Arial Nova Condensed"/>
                  <a:sym typeface="Arial Nova Condensed"/>
                </a:rPr>
                <a:t>L'observateur doit toutefois être conscient que certains pays interdisent la prise de notes, sauf aux avocats participants et à la presse. Comme indiqué précédemment, ce point doit être clarifié lors des réunions précédant le procès. </a:t>
              </a:r>
            </a:p>
            <a:p>
              <a:pPr algn="just" marL="579413" indent="-289706" lvl="1">
                <a:lnSpc>
                  <a:spcPts val="3703"/>
                </a:lnSpc>
                <a:buFont typeface="Arial"/>
                <a:buChar char="•"/>
              </a:pPr>
              <a:r>
                <a:rPr lang="en-US" sz="2683">
                  <a:solidFill>
                    <a:srgbClr val="000000"/>
                  </a:solidFill>
                  <a:latin typeface="Arial Nova Condensed"/>
                  <a:ea typeface="Arial Nova Condensed"/>
                  <a:cs typeface="Arial Nova Condensed"/>
                  <a:sym typeface="Arial Nova Condensed"/>
                </a:rPr>
                <a:t>Une autre difficulté liée à la prise de notes, notamment après avoir rencontré des personnes interrogées et d'autres informateurs, est de garantir la confidentialité et la sécurité de ces notes. Les observateurs travaillant dans des environnements moins sécurisés ne doivent donc pas prendre de notes détaillées et ne rédiger leur rapport complet qu'après avoir atteint un lieu sûr.</a:t>
              </a:r>
            </a:p>
          </p:txBody>
        </p:sp>
      </p:grpSp>
      <p:grpSp>
        <p:nvGrpSpPr>
          <p:cNvPr name="Group 11" id="11"/>
          <p:cNvGrpSpPr/>
          <p:nvPr/>
        </p:nvGrpSpPr>
        <p:grpSpPr>
          <a:xfrm rot="0">
            <a:off x="15537401" y="-1303500"/>
            <a:ext cx="3767531" cy="4123759"/>
            <a:chOff x="0" y="0"/>
            <a:chExt cx="5023375" cy="5498345"/>
          </a:xfrm>
        </p:grpSpPr>
        <p:grpSp>
          <p:nvGrpSpPr>
            <p:cNvPr name="Group 12" id="12"/>
            <p:cNvGrpSpPr/>
            <p:nvPr/>
          </p:nvGrpSpPr>
          <p:grpSpPr>
            <a:xfrm rot="-104776">
              <a:off x="297380" y="1759711"/>
              <a:ext cx="4032000" cy="3678054"/>
              <a:chOff x="0" y="0"/>
              <a:chExt cx="893117" cy="814716"/>
            </a:xfrm>
          </p:grpSpPr>
          <p:sp>
            <p:nvSpPr>
              <p:cNvPr name="Freeform 13" id="13"/>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49C4E"/>
              </a:solidFill>
            </p:spPr>
          </p:sp>
          <p:sp>
            <p:nvSpPr>
              <p:cNvPr name="TextBox 14" id="14"/>
              <p:cNvSpPr txBox="true"/>
              <p:nvPr/>
            </p:nvSpPr>
            <p:spPr>
              <a:xfrm>
                <a:off x="139550" y="349686"/>
                <a:ext cx="614018" cy="406836"/>
              </a:xfrm>
              <a:prstGeom prst="rect">
                <a:avLst/>
              </a:prstGeom>
            </p:spPr>
            <p:txBody>
              <a:bodyPr anchor="ctr" rtlCol="false" tIns="50800" lIns="50800" bIns="50800" rIns="50800"/>
              <a:lstStyle/>
              <a:p>
                <a:pPr algn="ctr">
                  <a:lnSpc>
                    <a:spcPts val="2029"/>
                  </a:lnSpc>
                </a:pPr>
              </a:p>
            </p:txBody>
          </p:sp>
        </p:grpSp>
        <p:grpSp>
          <p:nvGrpSpPr>
            <p:cNvPr name="Group 15" id="15"/>
            <p:cNvGrpSpPr/>
            <p:nvPr/>
          </p:nvGrpSpPr>
          <p:grpSpPr>
            <a:xfrm rot="-162844">
              <a:off x="84820" y="93399"/>
              <a:ext cx="4032000" cy="3678054"/>
              <a:chOff x="0" y="0"/>
              <a:chExt cx="893117" cy="814716"/>
            </a:xfrm>
          </p:grpSpPr>
          <p:sp>
            <p:nvSpPr>
              <p:cNvPr name="Freeform 16" id="16"/>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DA7A7"/>
              </a:solidFill>
            </p:spPr>
          </p:sp>
          <p:sp>
            <p:nvSpPr>
              <p:cNvPr name="TextBox 17" id="17"/>
              <p:cNvSpPr txBox="true"/>
              <p:nvPr/>
            </p:nvSpPr>
            <p:spPr>
              <a:xfrm>
                <a:off x="139550" y="349686"/>
                <a:ext cx="614018" cy="406836"/>
              </a:xfrm>
              <a:prstGeom prst="rect">
                <a:avLst/>
              </a:prstGeom>
            </p:spPr>
            <p:txBody>
              <a:bodyPr anchor="ctr" rtlCol="false" tIns="50800" lIns="50800" bIns="50800" rIns="50800"/>
              <a:lstStyle/>
              <a:p>
                <a:pPr algn="ctr">
                  <a:lnSpc>
                    <a:spcPts val="2029"/>
                  </a:lnSpc>
                </a:pPr>
              </a:p>
            </p:txBody>
          </p:sp>
        </p:grpSp>
        <p:grpSp>
          <p:nvGrpSpPr>
            <p:cNvPr name="Group 18" id="18"/>
            <p:cNvGrpSpPr/>
            <p:nvPr/>
          </p:nvGrpSpPr>
          <p:grpSpPr>
            <a:xfrm rot="10629642">
              <a:off x="902754" y="1722687"/>
              <a:ext cx="4032000" cy="3678054"/>
              <a:chOff x="0" y="0"/>
              <a:chExt cx="893117" cy="814716"/>
            </a:xfrm>
          </p:grpSpPr>
          <p:sp>
            <p:nvSpPr>
              <p:cNvPr name="Freeform 19" id="19"/>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EC394"/>
              </a:solidFill>
            </p:spPr>
          </p:sp>
          <p:sp>
            <p:nvSpPr>
              <p:cNvPr name="TextBox 20" id="20"/>
              <p:cNvSpPr txBox="true"/>
              <p:nvPr/>
            </p:nvSpPr>
            <p:spPr>
              <a:xfrm>
                <a:off x="139550" y="349686"/>
                <a:ext cx="614018" cy="406836"/>
              </a:xfrm>
              <a:prstGeom prst="rect">
                <a:avLst/>
              </a:prstGeom>
            </p:spPr>
            <p:txBody>
              <a:bodyPr anchor="ctr" rtlCol="false" tIns="50800" lIns="50800" bIns="50800" rIns="50800"/>
              <a:lstStyle/>
              <a:p>
                <a:pPr algn="ctr">
                  <a:lnSpc>
                    <a:spcPts val="2029"/>
                  </a:lnSpc>
                </a:pPr>
              </a:p>
            </p:txBody>
          </p:sp>
        </p:grpSp>
      </p:grpSp>
    </p:spTree>
  </p:cSld>
  <p:clrMapOvr>
    <a:masterClrMapping/>
  </p:clrMapOvr>
</p:sld>
</file>

<file path=ppt/slides/slide34.xml><?xml version="1.0" encoding="utf-8"?>
<p:sld xmlns:p="http://schemas.openxmlformats.org/presentationml/2006/main" xmlns:a="http://schemas.openxmlformats.org/drawingml/2006/main">
  <p:cSld>
    <p:bg>
      <p:bgPr>
        <a:solidFill>
          <a:srgbClr val="FCFCFC"/>
        </a:solidFill>
      </p:bgPr>
    </p:bg>
    <p:spTree>
      <p:nvGrpSpPr>
        <p:cNvPr id="1" name=""/>
        <p:cNvGrpSpPr/>
        <p:nvPr/>
      </p:nvGrpSpPr>
      <p:grpSpPr>
        <a:xfrm>
          <a:off x="0" y="0"/>
          <a:ext cx="0" cy="0"/>
          <a:chOff x="0" y="0"/>
          <a:chExt cx="0" cy="0"/>
        </a:xfrm>
      </p:grpSpPr>
      <p:grpSp>
        <p:nvGrpSpPr>
          <p:cNvPr name="Group 2" id="2"/>
          <p:cNvGrpSpPr/>
          <p:nvPr/>
        </p:nvGrpSpPr>
        <p:grpSpPr>
          <a:xfrm rot="0">
            <a:off x="-339357" y="-316594"/>
            <a:ext cx="18966714" cy="10920189"/>
            <a:chOff x="0" y="0"/>
            <a:chExt cx="4995349" cy="2876099"/>
          </a:xfrm>
        </p:grpSpPr>
        <p:sp>
          <p:nvSpPr>
            <p:cNvPr name="Freeform 3" id="3"/>
            <p:cNvSpPr/>
            <p:nvPr/>
          </p:nvSpPr>
          <p:spPr>
            <a:xfrm flipH="false" flipV="false" rot="0">
              <a:off x="0" y="0"/>
              <a:ext cx="4995349" cy="2876099"/>
            </a:xfrm>
            <a:custGeom>
              <a:avLst/>
              <a:gdLst/>
              <a:ahLst/>
              <a:cxnLst/>
              <a:rect r="r" b="b" t="t" l="l"/>
              <a:pathLst>
                <a:path h="2876099" w="4995349">
                  <a:moveTo>
                    <a:pt x="0" y="0"/>
                  </a:moveTo>
                  <a:lnTo>
                    <a:pt x="4995349" y="0"/>
                  </a:lnTo>
                  <a:lnTo>
                    <a:pt x="4995349" y="2876099"/>
                  </a:lnTo>
                  <a:lnTo>
                    <a:pt x="0" y="2876099"/>
                  </a:lnTo>
                  <a:close/>
                </a:path>
              </a:pathLst>
            </a:custGeom>
            <a:solidFill>
              <a:srgbClr val="000000">
                <a:alpha val="0"/>
              </a:srgbClr>
            </a:solidFill>
            <a:ln w="552450" cap="sq">
              <a:solidFill>
                <a:srgbClr val="F9B57D"/>
              </a:solidFill>
              <a:prstDash val="solid"/>
              <a:miter/>
            </a:ln>
          </p:spPr>
        </p:sp>
        <p:sp>
          <p:nvSpPr>
            <p:cNvPr name="TextBox 4" id="4"/>
            <p:cNvSpPr txBox="true"/>
            <p:nvPr/>
          </p:nvSpPr>
          <p:spPr>
            <a:xfrm>
              <a:off x="0" y="-38100"/>
              <a:ext cx="4995349" cy="2914199"/>
            </a:xfrm>
            <a:prstGeom prst="rect">
              <a:avLst/>
            </a:prstGeom>
          </p:spPr>
          <p:txBody>
            <a:bodyPr anchor="ctr" rtlCol="false" tIns="50800" lIns="50800" bIns="50800" rIns="50800"/>
            <a:lstStyle/>
            <a:p>
              <a:pPr algn="ctr">
                <a:lnSpc>
                  <a:spcPts val="2659"/>
                </a:lnSpc>
                <a:spcBef>
                  <a:spcPct val="0"/>
                </a:spcBef>
              </a:pPr>
            </a:p>
          </p:txBody>
        </p:sp>
      </p:grpSp>
      <p:grpSp>
        <p:nvGrpSpPr>
          <p:cNvPr name="Group 5" id="5"/>
          <p:cNvGrpSpPr/>
          <p:nvPr/>
        </p:nvGrpSpPr>
        <p:grpSpPr>
          <a:xfrm rot="0">
            <a:off x="1028700" y="546039"/>
            <a:ext cx="14133773" cy="1253017"/>
            <a:chOff x="0" y="0"/>
            <a:chExt cx="18845031" cy="1670690"/>
          </a:xfrm>
        </p:grpSpPr>
        <p:sp>
          <p:nvSpPr>
            <p:cNvPr name="Freeform 6" id="6"/>
            <p:cNvSpPr/>
            <p:nvPr/>
          </p:nvSpPr>
          <p:spPr>
            <a:xfrm flipH="false" flipV="false" rot="0">
              <a:off x="0" y="0"/>
              <a:ext cx="18845030" cy="1670690"/>
            </a:xfrm>
            <a:custGeom>
              <a:avLst/>
              <a:gdLst/>
              <a:ahLst/>
              <a:cxnLst/>
              <a:rect r="r" b="b" t="t" l="l"/>
              <a:pathLst>
                <a:path h="1670690" w="18845030">
                  <a:moveTo>
                    <a:pt x="0" y="0"/>
                  </a:moveTo>
                  <a:lnTo>
                    <a:pt x="18845030" y="0"/>
                  </a:lnTo>
                  <a:lnTo>
                    <a:pt x="18845030" y="1670690"/>
                  </a:lnTo>
                  <a:lnTo>
                    <a:pt x="0" y="1670690"/>
                  </a:lnTo>
                  <a:close/>
                </a:path>
              </a:pathLst>
            </a:custGeom>
            <a:solidFill>
              <a:srgbClr val="000000">
                <a:alpha val="0"/>
              </a:srgbClr>
            </a:solidFill>
          </p:spPr>
        </p:sp>
        <p:sp>
          <p:nvSpPr>
            <p:cNvPr name="TextBox 7" id="7"/>
            <p:cNvSpPr txBox="true"/>
            <p:nvPr/>
          </p:nvSpPr>
          <p:spPr>
            <a:xfrm>
              <a:off x="0" y="-352425"/>
              <a:ext cx="18845031" cy="2023115"/>
            </a:xfrm>
            <a:prstGeom prst="rect">
              <a:avLst/>
            </a:prstGeom>
          </p:spPr>
          <p:txBody>
            <a:bodyPr anchor="t" rtlCol="false" tIns="0" lIns="0" bIns="0" rIns="0"/>
            <a:lstStyle/>
            <a:p>
              <a:pPr algn="l" marL="0" indent="0" lvl="0">
                <a:lnSpc>
                  <a:spcPts val="12000"/>
                </a:lnSpc>
              </a:pPr>
              <a:r>
                <a:rPr lang="en-US" b="true" sz="6999">
                  <a:solidFill>
                    <a:srgbClr val="4E5FA7"/>
                  </a:solidFill>
                  <a:latin typeface="Arial Nova Condensed Bold"/>
                  <a:ea typeface="Arial Nova Condensed Bold"/>
                  <a:cs typeface="Arial Nova Condensed Bold"/>
                  <a:sym typeface="Arial Nova Condensed Bold"/>
                </a:rPr>
                <a:t>Suivi des procès et des tribunaux</a:t>
              </a:r>
            </a:p>
          </p:txBody>
        </p:sp>
      </p:grpSp>
      <p:grpSp>
        <p:nvGrpSpPr>
          <p:cNvPr name="Group 8" id="8"/>
          <p:cNvGrpSpPr/>
          <p:nvPr/>
        </p:nvGrpSpPr>
        <p:grpSpPr>
          <a:xfrm rot="0">
            <a:off x="1028700" y="2163567"/>
            <a:ext cx="16230600" cy="7421042"/>
            <a:chOff x="0" y="0"/>
            <a:chExt cx="21640800" cy="9894723"/>
          </a:xfrm>
        </p:grpSpPr>
        <p:sp>
          <p:nvSpPr>
            <p:cNvPr name="Freeform 9" id="9"/>
            <p:cNvSpPr/>
            <p:nvPr/>
          </p:nvSpPr>
          <p:spPr>
            <a:xfrm flipH="false" flipV="false" rot="0">
              <a:off x="0" y="0"/>
              <a:ext cx="21640800" cy="9894723"/>
            </a:xfrm>
            <a:custGeom>
              <a:avLst/>
              <a:gdLst/>
              <a:ahLst/>
              <a:cxnLst/>
              <a:rect r="r" b="b" t="t" l="l"/>
              <a:pathLst>
                <a:path h="9894723" w="21640800">
                  <a:moveTo>
                    <a:pt x="0" y="0"/>
                  </a:moveTo>
                  <a:lnTo>
                    <a:pt x="21640800" y="0"/>
                  </a:lnTo>
                  <a:lnTo>
                    <a:pt x="21640800" y="9894723"/>
                  </a:lnTo>
                  <a:lnTo>
                    <a:pt x="0" y="9894723"/>
                  </a:lnTo>
                  <a:close/>
                </a:path>
              </a:pathLst>
            </a:custGeom>
            <a:solidFill>
              <a:srgbClr val="000000">
                <a:alpha val="0"/>
              </a:srgbClr>
            </a:solidFill>
          </p:spPr>
        </p:sp>
        <p:sp>
          <p:nvSpPr>
            <p:cNvPr name="TextBox 10" id="10"/>
            <p:cNvSpPr txBox="true"/>
            <p:nvPr/>
          </p:nvSpPr>
          <p:spPr>
            <a:xfrm>
              <a:off x="0" y="-47625"/>
              <a:ext cx="21640800" cy="9942348"/>
            </a:xfrm>
            <a:prstGeom prst="rect">
              <a:avLst/>
            </a:prstGeom>
          </p:spPr>
          <p:txBody>
            <a:bodyPr anchor="t" rtlCol="false" tIns="0" lIns="0" bIns="0" rIns="0"/>
            <a:lstStyle/>
            <a:p>
              <a:pPr algn="just" marL="0" indent="0" lvl="0">
                <a:lnSpc>
                  <a:spcPts val="4388"/>
                </a:lnSpc>
              </a:pPr>
              <a:r>
                <a:rPr lang="en-US" b="true" sz="3179">
                  <a:solidFill>
                    <a:srgbClr val="F9B428"/>
                  </a:solidFill>
                  <a:latin typeface="Arial Nova Condensed Bold"/>
                  <a:ea typeface="Arial Nova Condensed Bold"/>
                  <a:cs typeface="Arial Nova Condensed Bold"/>
                  <a:sym typeface="Arial Nova Condensed Bold"/>
                </a:rPr>
                <a:t>Interagir avec les participants </a:t>
              </a:r>
            </a:p>
            <a:p>
              <a:pPr algn="just" marL="0" indent="0" lvl="0">
                <a:lnSpc>
                  <a:spcPts val="3422"/>
                </a:lnSpc>
              </a:pPr>
            </a:p>
            <a:p>
              <a:pPr algn="just" marL="535390" indent="-267695" lvl="1">
                <a:lnSpc>
                  <a:spcPts val="3422"/>
                </a:lnSpc>
                <a:buFont typeface="Arial"/>
                <a:buChar char="•"/>
              </a:pPr>
              <a:r>
                <a:rPr lang="en-US" sz="2479">
                  <a:solidFill>
                    <a:srgbClr val="000000"/>
                  </a:solidFill>
                  <a:latin typeface="Arial Nova Condensed"/>
                  <a:ea typeface="Arial Nova Condensed"/>
                  <a:cs typeface="Arial Nova Condensed"/>
                  <a:sym typeface="Arial Nova Condensed"/>
                </a:rPr>
                <a:t>Les observateurs ne doivent jamais donner de conseils juridiques ni proposer quoi que ce soit qui pourrait être perçu comme une instruction ou une orientation ; en plus de compromettre la crédibilité du programme, donner des conseils interfère avec l’intégrité du processus judiciaire. </a:t>
              </a:r>
            </a:p>
            <a:p>
              <a:pPr algn="just" marL="535390" indent="-267695" lvl="1">
                <a:lnSpc>
                  <a:spcPts val="3422"/>
                </a:lnSpc>
                <a:buFont typeface="Arial"/>
                <a:buChar char="•"/>
              </a:pPr>
              <a:r>
                <a:rPr lang="en-US" sz="2479">
                  <a:solidFill>
                    <a:srgbClr val="000000"/>
                  </a:solidFill>
                  <a:latin typeface="Arial Nova Condensed"/>
                  <a:ea typeface="Arial Nova Condensed"/>
                  <a:cs typeface="Arial Nova Condensed"/>
                  <a:sym typeface="Arial Nova Condensed"/>
                </a:rPr>
                <a:t>Les observateurs doivent maintenir des limites dans leurs relations avec les représentants de la justice, les avocats impliqués dans l’affaire et les parties.</a:t>
              </a:r>
            </a:p>
            <a:p>
              <a:pPr algn="just" marL="535390" indent="-267695" lvl="1">
                <a:lnSpc>
                  <a:spcPts val="3422"/>
                </a:lnSpc>
                <a:buFont typeface="Arial"/>
                <a:buChar char="•"/>
              </a:pPr>
              <a:r>
                <a:rPr lang="en-US" sz="2479">
                  <a:solidFill>
                    <a:srgbClr val="000000"/>
                  </a:solidFill>
                  <a:latin typeface="Arial Nova Condensed"/>
                  <a:ea typeface="Arial Nova Condensed"/>
                  <a:cs typeface="Arial Nova Condensed"/>
                  <a:sym typeface="Arial Nova Condensed"/>
                </a:rPr>
                <a:t>Les observateurs ne doivent jamais interrompre ni intervenir pendant les débats. Ils ne peuvent interroger les témoins ni chercher à influencer l'équité de la procédure d'enquête. Même si un juge ou une partie leur demande de commenter ou s'ils ont des questions à poser à un témoin, ils doivent poliment et fermement refuser de commenter. </a:t>
              </a:r>
            </a:p>
            <a:p>
              <a:pPr algn="just" marL="535390" indent="-267695" lvl="1">
                <a:lnSpc>
                  <a:spcPts val="3422"/>
                </a:lnSpc>
                <a:buFont typeface="Arial"/>
                <a:buChar char="•"/>
              </a:pPr>
              <a:r>
                <a:rPr lang="en-US" sz="2479">
                  <a:solidFill>
                    <a:srgbClr val="000000"/>
                  </a:solidFill>
                  <a:latin typeface="Arial Nova Condensed"/>
                  <a:ea typeface="Arial Nova Condensed"/>
                  <a:cs typeface="Arial Nova Condensed"/>
                  <a:sym typeface="Arial Nova Condensed"/>
                </a:rPr>
                <a:t>Les observateurs doivent anticiper les demandes d'assistance technique des acteurs judiciaires et les prendre en compte dans les cas où une telle assistance pourrait s'avérer nécessaire. Ils ne doivent toutefois jamais faire de promesses concernant une telle assistance. Si des demandes d'assistance sont formulées par l'accusé, par les victimes ou par d'autres parties, les observateurs doivent les orienter vers les services appropriés et les aider à accéder aux services concernés. </a:t>
              </a:r>
            </a:p>
            <a:p>
              <a:pPr algn="just" marL="535390" indent="-267695" lvl="1">
                <a:lnSpc>
                  <a:spcPts val="3422"/>
                </a:lnSpc>
                <a:buFont typeface="Arial"/>
                <a:buChar char="•"/>
              </a:pPr>
              <a:r>
                <a:rPr lang="en-US" sz="2479">
                  <a:solidFill>
                    <a:srgbClr val="000000"/>
                  </a:solidFill>
                  <a:latin typeface="Arial Nova Condensed"/>
                  <a:ea typeface="Arial Nova Condensed"/>
                  <a:cs typeface="Arial Nova Condensed"/>
                  <a:sym typeface="Arial Nova Condensed"/>
                </a:rPr>
                <a:t>Comme indiqué, les observateurs ne doivent pas faire de commentaires à quiconque (interlocuteurs, médias, personnel du tribunal) au sujet d’un processus judiciaire observé, ni révéler des conclusions ou des opinions, jusqu’à ce que la direction du programme prenne la décision de le faire.</a:t>
              </a:r>
            </a:p>
          </p:txBody>
        </p:sp>
      </p:grpSp>
      <p:grpSp>
        <p:nvGrpSpPr>
          <p:cNvPr name="Group 11" id="11"/>
          <p:cNvGrpSpPr/>
          <p:nvPr/>
        </p:nvGrpSpPr>
        <p:grpSpPr>
          <a:xfrm rot="0">
            <a:off x="15537401" y="-1303500"/>
            <a:ext cx="3767531" cy="4123759"/>
            <a:chOff x="0" y="0"/>
            <a:chExt cx="5023375" cy="5498345"/>
          </a:xfrm>
        </p:grpSpPr>
        <p:grpSp>
          <p:nvGrpSpPr>
            <p:cNvPr name="Group 12" id="12"/>
            <p:cNvGrpSpPr/>
            <p:nvPr/>
          </p:nvGrpSpPr>
          <p:grpSpPr>
            <a:xfrm rot="-104776">
              <a:off x="297380" y="1759711"/>
              <a:ext cx="4032000" cy="3678054"/>
              <a:chOff x="0" y="0"/>
              <a:chExt cx="893117" cy="814716"/>
            </a:xfrm>
          </p:grpSpPr>
          <p:sp>
            <p:nvSpPr>
              <p:cNvPr name="Freeform 13" id="13"/>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49C4E"/>
              </a:solidFill>
            </p:spPr>
          </p:sp>
          <p:sp>
            <p:nvSpPr>
              <p:cNvPr name="TextBox 14" id="14"/>
              <p:cNvSpPr txBox="true"/>
              <p:nvPr/>
            </p:nvSpPr>
            <p:spPr>
              <a:xfrm>
                <a:off x="139550" y="349686"/>
                <a:ext cx="614018" cy="406836"/>
              </a:xfrm>
              <a:prstGeom prst="rect">
                <a:avLst/>
              </a:prstGeom>
            </p:spPr>
            <p:txBody>
              <a:bodyPr anchor="ctr" rtlCol="false" tIns="50800" lIns="50800" bIns="50800" rIns="50800"/>
              <a:lstStyle/>
              <a:p>
                <a:pPr algn="ctr">
                  <a:lnSpc>
                    <a:spcPts val="2029"/>
                  </a:lnSpc>
                </a:pPr>
              </a:p>
            </p:txBody>
          </p:sp>
        </p:grpSp>
        <p:grpSp>
          <p:nvGrpSpPr>
            <p:cNvPr name="Group 15" id="15"/>
            <p:cNvGrpSpPr/>
            <p:nvPr/>
          </p:nvGrpSpPr>
          <p:grpSpPr>
            <a:xfrm rot="-162844">
              <a:off x="84820" y="93399"/>
              <a:ext cx="4032000" cy="3678054"/>
              <a:chOff x="0" y="0"/>
              <a:chExt cx="893117" cy="814716"/>
            </a:xfrm>
          </p:grpSpPr>
          <p:sp>
            <p:nvSpPr>
              <p:cNvPr name="Freeform 16" id="16"/>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DA7A7"/>
              </a:solidFill>
            </p:spPr>
          </p:sp>
          <p:sp>
            <p:nvSpPr>
              <p:cNvPr name="TextBox 17" id="17"/>
              <p:cNvSpPr txBox="true"/>
              <p:nvPr/>
            </p:nvSpPr>
            <p:spPr>
              <a:xfrm>
                <a:off x="139550" y="349686"/>
                <a:ext cx="614018" cy="406836"/>
              </a:xfrm>
              <a:prstGeom prst="rect">
                <a:avLst/>
              </a:prstGeom>
            </p:spPr>
            <p:txBody>
              <a:bodyPr anchor="ctr" rtlCol="false" tIns="50800" lIns="50800" bIns="50800" rIns="50800"/>
              <a:lstStyle/>
              <a:p>
                <a:pPr algn="ctr">
                  <a:lnSpc>
                    <a:spcPts val="2029"/>
                  </a:lnSpc>
                </a:pPr>
              </a:p>
            </p:txBody>
          </p:sp>
        </p:grpSp>
        <p:grpSp>
          <p:nvGrpSpPr>
            <p:cNvPr name="Group 18" id="18"/>
            <p:cNvGrpSpPr/>
            <p:nvPr/>
          </p:nvGrpSpPr>
          <p:grpSpPr>
            <a:xfrm rot="10629642">
              <a:off x="902754" y="1722687"/>
              <a:ext cx="4032000" cy="3678054"/>
              <a:chOff x="0" y="0"/>
              <a:chExt cx="893117" cy="814716"/>
            </a:xfrm>
          </p:grpSpPr>
          <p:sp>
            <p:nvSpPr>
              <p:cNvPr name="Freeform 19" id="19"/>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EC394"/>
              </a:solidFill>
            </p:spPr>
          </p:sp>
          <p:sp>
            <p:nvSpPr>
              <p:cNvPr name="TextBox 20" id="20"/>
              <p:cNvSpPr txBox="true"/>
              <p:nvPr/>
            </p:nvSpPr>
            <p:spPr>
              <a:xfrm>
                <a:off x="139550" y="349686"/>
                <a:ext cx="614018" cy="406836"/>
              </a:xfrm>
              <a:prstGeom prst="rect">
                <a:avLst/>
              </a:prstGeom>
            </p:spPr>
            <p:txBody>
              <a:bodyPr anchor="ctr" rtlCol="false" tIns="50800" lIns="50800" bIns="50800" rIns="50800"/>
              <a:lstStyle/>
              <a:p>
                <a:pPr algn="ctr">
                  <a:lnSpc>
                    <a:spcPts val="2029"/>
                  </a:lnSpc>
                </a:pPr>
              </a:p>
            </p:txBody>
          </p:sp>
        </p:grpSp>
      </p:grpSp>
    </p:spTree>
  </p:cSld>
  <p:clrMapOvr>
    <a:masterClrMapping/>
  </p:clrMapOvr>
</p:sld>
</file>

<file path=ppt/slides/slide35.xml><?xml version="1.0" encoding="utf-8"?>
<p:sld xmlns:p="http://schemas.openxmlformats.org/presentationml/2006/main" xmlns:a="http://schemas.openxmlformats.org/drawingml/2006/main">
  <p:cSld>
    <p:bg>
      <p:bgPr>
        <a:solidFill>
          <a:srgbClr val="FCFCFC"/>
        </a:solidFill>
      </p:bgPr>
    </p:bg>
    <p:spTree>
      <p:nvGrpSpPr>
        <p:cNvPr id="1" name=""/>
        <p:cNvGrpSpPr/>
        <p:nvPr/>
      </p:nvGrpSpPr>
      <p:grpSpPr>
        <a:xfrm>
          <a:off x="0" y="0"/>
          <a:ext cx="0" cy="0"/>
          <a:chOff x="0" y="0"/>
          <a:chExt cx="0" cy="0"/>
        </a:xfrm>
      </p:grpSpPr>
      <p:grpSp>
        <p:nvGrpSpPr>
          <p:cNvPr name="Group 2" id="2"/>
          <p:cNvGrpSpPr/>
          <p:nvPr/>
        </p:nvGrpSpPr>
        <p:grpSpPr>
          <a:xfrm rot="0">
            <a:off x="-339357" y="-316594"/>
            <a:ext cx="18966714" cy="10920189"/>
            <a:chOff x="0" y="0"/>
            <a:chExt cx="4995349" cy="2876099"/>
          </a:xfrm>
        </p:grpSpPr>
        <p:sp>
          <p:nvSpPr>
            <p:cNvPr name="Freeform 3" id="3"/>
            <p:cNvSpPr/>
            <p:nvPr/>
          </p:nvSpPr>
          <p:spPr>
            <a:xfrm flipH="false" flipV="false" rot="0">
              <a:off x="0" y="0"/>
              <a:ext cx="4995349" cy="2876099"/>
            </a:xfrm>
            <a:custGeom>
              <a:avLst/>
              <a:gdLst/>
              <a:ahLst/>
              <a:cxnLst/>
              <a:rect r="r" b="b" t="t" l="l"/>
              <a:pathLst>
                <a:path h="2876099" w="4995349">
                  <a:moveTo>
                    <a:pt x="0" y="0"/>
                  </a:moveTo>
                  <a:lnTo>
                    <a:pt x="4995349" y="0"/>
                  </a:lnTo>
                  <a:lnTo>
                    <a:pt x="4995349" y="2876099"/>
                  </a:lnTo>
                  <a:lnTo>
                    <a:pt x="0" y="2876099"/>
                  </a:lnTo>
                  <a:close/>
                </a:path>
              </a:pathLst>
            </a:custGeom>
            <a:solidFill>
              <a:srgbClr val="000000">
                <a:alpha val="0"/>
              </a:srgbClr>
            </a:solidFill>
            <a:ln w="552450" cap="sq">
              <a:solidFill>
                <a:srgbClr val="F9B57D"/>
              </a:solidFill>
              <a:prstDash val="solid"/>
              <a:miter/>
            </a:ln>
          </p:spPr>
        </p:sp>
        <p:sp>
          <p:nvSpPr>
            <p:cNvPr name="TextBox 4" id="4"/>
            <p:cNvSpPr txBox="true"/>
            <p:nvPr/>
          </p:nvSpPr>
          <p:spPr>
            <a:xfrm>
              <a:off x="0" y="-38100"/>
              <a:ext cx="4995349" cy="2914199"/>
            </a:xfrm>
            <a:prstGeom prst="rect">
              <a:avLst/>
            </a:prstGeom>
          </p:spPr>
          <p:txBody>
            <a:bodyPr anchor="ctr" rtlCol="false" tIns="50800" lIns="50800" bIns="50800" rIns="50800"/>
            <a:lstStyle/>
            <a:p>
              <a:pPr algn="ctr">
                <a:lnSpc>
                  <a:spcPts val="2659"/>
                </a:lnSpc>
                <a:spcBef>
                  <a:spcPct val="0"/>
                </a:spcBef>
              </a:pPr>
            </a:p>
          </p:txBody>
        </p:sp>
      </p:grpSp>
      <p:grpSp>
        <p:nvGrpSpPr>
          <p:cNvPr name="Group 5" id="5"/>
          <p:cNvGrpSpPr/>
          <p:nvPr/>
        </p:nvGrpSpPr>
        <p:grpSpPr>
          <a:xfrm rot="0">
            <a:off x="1028700" y="1028700"/>
            <a:ext cx="12216619" cy="1253017"/>
            <a:chOff x="0" y="0"/>
            <a:chExt cx="16288826" cy="1670690"/>
          </a:xfrm>
        </p:grpSpPr>
        <p:sp>
          <p:nvSpPr>
            <p:cNvPr name="Freeform 6" id="6"/>
            <p:cNvSpPr/>
            <p:nvPr/>
          </p:nvSpPr>
          <p:spPr>
            <a:xfrm flipH="false" flipV="false" rot="0">
              <a:off x="0" y="0"/>
              <a:ext cx="16288826" cy="1670690"/>
            </a:xfrm>
            <a:custGeom>
              <a:avLst/>
              <a:gdLst/>
              <a:ahLst/>
              <a:cxnLst/>
              <a:rect r="r" b="b" t="t" l="l"/>
              <a:pathLst>
                <a:path h="1670690" w="16288826">
                  <a:moveTo>
                    <a:pt x="0" y="0"/>
                  </a:moveTo>
                  <a:lnTo>
                    <a:pt x="16288826" y="0"/>
                  </a:lnTo>
                  <a:lnTo>
                    <a:pt x="16288826" y="1670690"/>
                  </a:lnTo>
                  <a:lnTo>
                    <a:pt x="0" y="1670690"/>
                  </a:lnTo>
                  <a:close/>
                </a:path>
              </a:pathLst>
            </a:custGeom>
            <a:solidFill>
              <a:srgbClr val="000000">
                <a:alpha val="0"/>
              </a:srgbClr>
            </a:solidFill>
          </p:spPr>
        </p:sp>
        <p:sp>
          <p:nvSpPr>
            <p:cNvPr name="TextBox 7" id="7"/>
            <p:cNvSpPr txBox="true"/>
            <p:nvPr/>
          </p:nvSpPr>
          <p:spPr>
            <a:xfrm>
              <a:off x="0" y="-352425"/>
              <a:ext cx="16288826" cy="2023115"/>
            </a:xfrm>
            <a:prstGeom prst="rect">
              <a:avLst/>
            </a:prstGeom>
          </p:spPr>
          <p:txBody>
            <a:bodyPr anchor="t" rtlCol="false" tIns="0" lIns="0" bIns="0" rIns="0"/>
            <a:lstStyle/>
            <a:p>
              <a:pPr algn="l" marL="0" indent="0" lvl="0">
                <a:lnSpc>
                  <a:spcPts val="12000"/>
                </a:lnSpc>
              </a:pPr>
              <a:r>
                <a:rPr lang="en-US" b="true" sz="6999">
                  <a:solidFill>
                    <a:srgbClr val="4E5FA7"/>
                  </a:solidFill>
                  <a:latin typeface="Arial Nova Condensed Bold"/>
                  <a:ea typeface="Arial Nova Condensed Bold"/>
                  <a:cs typeface="Arial Nova Condensed Bold"/>
                  <a:sym typeface="Arial Nova Condensed Bold"/>
                </a:rPr>
                <a:t>Suivi des procès et des tribunaux</a:t>
              </a:r>
            </a:p>
          </p:txBody>
        </p:sp>
      </p:grpSp>
      <p:grpSp>
        <p:nvGrpSpPr>
          <p:cNvPr name="Group 8" id="8"/>
          <p:cNvGrpSpPr/>
          <p:nvPr/>
        </p:nvGrpSpPr>
        <p:grpSpPr>
          <a:xfrm rot="0">
            <a:off x="1028700" y="2638374"/>
            <a:ext cx="16230600" cy="5536389"/>
            <a:chOff x="0" y="0"/>
            <a:chExt cx="21640800" cy="7381852"/>
          </a:xfrm>
        </p:grpSpPr>
        <p:sp>
          <p:nvSpPr>
            <p:cNvPr name="Freeform 9" id="9"/>
            <p:cNvSpPr/>
            <p:nvPr/>
          </p:nvSpPr>
          <p:spPr>
            <a:xfrm flipH="false" flipV="false" rot="0">
              <a:off x="0" y="0"/>
              <a:ext cx="21640800" cy="7381852"/>
            </a:xfrm>
            <a:custGeom>
              <a:avLst/>
              <a:gdLst/>
              <a:ahLst/>
              <a:cxnLst/>
              <a:rect r="r" b="b" t="t" l="l"/>
              <a:pathLst>
                <a:path h="7381852" w="21640800">
                  <a:moveTo>
                    <a:pt x="0" y="0"/>
                  </a:moveTo>
                  <a:lnTo>
                    <a:pt x="21640800" y="0"/>
                  </a:lnTo>
                  <a:lnTo>
                    <a:pt x="21640800" y="7381852"/>
                  </a:lnTo>
                  <a:lnTo>
                    <a:pt x="0" y="7381852"/>
                  </a:lnTo>
                  <a:close/>
                </a:path>
              </a:pathLst>
            </a:custGeom>
            <a:solidFill>
              <a:srgbClr val="000000">
                <a:alpha val="0"/>
              </a:srgbClr>
            </a:solidFill>
          </p:spPr>
        </p:sp>
        <p:sp>
          <p:nvSpPr>
            <p:cNvPr name="TextBox 10" id="10"/>
            <p:cNvSpPr txBox="true"/>
            <p:nvPr/>
          </p:nvSpPr>
          <p:spPr>
            <a:xfrm>
              <a:off x="0" y="-47625"/>
              <a:ext cx="21640800" cy="7429477"/>
            </a:xfrm>
            <a:prstGeom prst="rect">
              <a:avLst/>
            </a:prstGeom>
          </p:spPr>
          <p:txBody>
            <a:bodyPr anchor="t" rtlCol="false" tIns="0" lIns="0" bIns="0" rIns="0"/>
            <a:lstStyle/>
            <a:p>
              <a:pPr algn="just" marL="0" indent="0" lvl="0">
                <a:lnSpc>
                  <a:spcPts val="4383"/>
                </a:lnSpc>
              </a:pPr>
              <a:r>
                <a:rPr lang="en-US" b="true" sz="3176">
                  <a:solidFill>
                    <a:srgbClr val="F9B428"/>
                  </a:solidFill>
                  <a:latin typeface="Arial Nova Condensed Bold"/>
                  <a:ea typeface="Arial Nova Condensed Bold"/>
                  <a:cs typeface="Arial Nova Condensed Bold"/>
                  <a:sym typeface="Arial Nova Condensed Bold"/>
                </a:rPr>
                <a:t>Résumé de la structure de rapport</a:t>
              </a:r>
            </a:p>
            <a:p>
              <a:pPr algn="just">
                <a:lnSpc>
                  <a:spcPts val="4383"/>
                </a:lnSpc>
              </a:pPr>
              <a:r>
                <a:rPr lang="en-US" sz="3176" b="true">
                  <a:solidFill>
                    <a:srgbClr val="000000"/>
                  </a:solidFill>
                  <a:latin typeface="Arial Nova Condensed Bold"/>
                  <a:ea typeface="Arial Nova Condensed Bold"/>
                  <a:cs typeface="Arial Nova Condensed Bold"/>
                  <a:sym typeface="Arial Nova Condensed Bold"/>
                </a:rPr>
                <a:t>Procès pénaux ad hoc</a:t>
              </a:r>
            </a:p>
            <a:p>
              <a:pPr algn="just" marL="685749" indent="-342875" lvl="1">
                <a:lnSpc>
                  <a:spcPts val="4383"/>
                </a:lnSpc>
                <a:buFont typeface="Arial"/>
                <a:buChar char="•"/>
              </a:pPr>
              <a:r>
                <a:rPr lang="en-US" sz="3176">
                  <a:solidFill>
                    <a:srgbClr val="000000"/>
                  </a:solidFill>
                  <a:latin typeface="Arial Nova Condensed"/>
                  <a:ea typeface="Arial Nova Condensed"/>
                  <a:cs typeface="Arial Nova Condensed"/>
                  <a:sym typeface="Arial Nova Condensed"/>
                </a:rPr>
                <a:t>Définir les objectifs, le mandat et la méthodologie du programme.</a:t>
              </a:r>
            </a:p>
            <a:p>
              <a:pPr algn="just" marL="685749" indent="-342875" lvl="1">
                <a:lnSpc>
                  <a:spcPts val="4383"/>
                </a:lnSpc>
                <a:buFont typeface="Arial"/>
                <a:buChar char="•"/>
              </a:pPr>
              <a:r>
                <a:rPr lang="en-US" sz="3176">
                  <a:solidFill>
                    <a:srgbClr val="000000"/>
                  </a:solidFill>
                  <a:latin typeface="Arial Nova Condensed"/>
                  <a:ea typeface="Arial Nova Condensed"/>
                  <a:cs typeface="Arial Nova Condensed"/>
                  <a:sym typeface="Arial Nova Condensed"/>
                </a:rPr>
                <a:t>Fournir le contexte et l’historique de l’affaire et du procès.</a:t>
              </a:r>
            </a:p>
            <a:p>
              <a:pPr algn="just" marL="685749" indent="-342875" lvl="1">
                <a:lnSpc>
                  <a:spcPts val="4383"/>
                </a:lnSpc>
                <a:buFont typeface="Arial"/>
                <a:buChar char="•"/>
              </a:pPr>
              <a:r>
                <a:rPr lang="en-US" sz="3176">
                  <a:solidFill>
                    <a:srgbClr val="000000"/>
                  </a:solidFill>
                  <a:latin typeface="Arial Nova Condensed"/>
                  <a:ea typeface="Arial Nova Condensed"/>
                  <a:cs typeface="Arial Nova Condensed"/>
                  <a:sym typeface="Arial Nova Condensed"/>
                </a:rPr>
                <a:t>Résumer les accusations, les lois et les procédures préalables au procès.</a:t>
              </a:r>
            </a:p>
            <a:p>
              <a:pPr algn="just" marL="685749" indent="-342875" lvl="1">
                <a:lnSpc>
                  <a:spcPts val="4383"/>
                </a:lnSpc>
                <a:buFont typeface="Arial"/>
                <a:buChar char="•"/>
              </a:pPr>
              <a:r>
                <a:rPr lang="en-US" sz="3176">
                  <a:solidFill>
                    <a:srgbClr val="000000"/>
                  </a:solidFill>
                  <a:latin typeface="Arial Nova Condensed"/>
                  <a:ea typeface="Arial Nova Condensed"/>
                  <a:cs typeface="Arial Nova Condensed"/>
                  <a:sym typeface="Arial Nova Condensed"/>
                </a:rPr>
                <a:t>Présenter les faits clés, les preuves et les arguments des deux parties.</a:t>
              </a:r>
            </a:p>
            <a:p>
              <a:pPr algn="just" marL="685749" indent="-342875" lvl="1">
                <a:lnSpc>
                  <a:spcPts val="4383"/>
                </a:lnSpc>
                <a:buFont typeface="Arial"/>
                <a:buChar char="•"/>
              </a:pPr>
              <a:r>
                <a:rPr lang="en-US" sz="3176">
                  <a:solidFill>
                    <a:srgbClr val="000000"/>
                  </a:solidFill>
                  <a:latin typeface="Arial Nova Condensed"/>
                  <a:ea typeface="Arial Nova Condensed"/>
                  <a:cs typeface="Arial Nova Condensed"/>
                  <a:sym typeface="Arial Nova Condensed"/>
                </a:rPr>
                <a:t>Évaluer l’état de l’accusé et les conditions de détention.</a:t>
              </a:r>
            </a:p>
            <a:p>
              <a:pPr algn="just" marL="685749" indent="-342875" lvl="1">
                <a:lnSpc>
                  <a:spcPts val="4383"/>
                </a:lnSpc>
                <a:buFont typeface="Arial"/>
                <a:buChar char="•"/>
              </a:pPr>
              <a:r>
                <a:rPr lang="en-US" sz="3176">
                  <a:solidFill>
                    <a:srgbClr val="000000"/>
                  </a:solidFill>
                  <a:latin typeface="Arial Nova Condensed"/>
                  <a:ea typeface="Arial Nova Condensed"/>
                  <a:cs typeface="Arial Nova Condensed"/>
                  <a:sym typeface="Arial Nova Condensed"/>
                </a:rPr>
                <a:t>Documenter le jugement et les procédures ultérieures.</a:t>
              </a:r>
            </a:p>
            <a:p>
              <a:pPr algn="just" marL="685749" indent="-342875" lvl="1">
                <a:lnSpc>
                  <a:spcPts val="4383"/>
                </a:lnSpc>
                <a:buFont typeface="Arial"/>
                <a:buChar char="•"/>
              </a:pPr>
              <a:r>
                <a:rPr lang="en-US" sz="3176">
                  <a:solidFill>
                    <a:srgbClr val="000000"/>
                  </a:solidFill>
                  <a:latin typeface="Arial Nova Condensed"/>
                  <a:ea typeface="Arial Nova Condensed"/>
                  <a:cs typeface="Arial Nova Condensed"/>
                  <a:sym typeface="Arial Nova Condensed"/>
                </a:rPr>
                <a:t>Analyser l’équité du procès par rapport aux normes nationales et internationales.</a:t>
              </a:r>
            </a:p>
            <a:p>
              <a:pPr algn="just" marL="685749" indent="-342875" lvl="1">
                <a:lnSpc>
                  <a:spcPts val="4383"/>
                </a:lnSpc>
                <a:buFont typeface="Arial"/>
                <a:buChar char="•"/>
              </a:pPr>
              <a:r>
                <a:rPr lang="en-US" sz="3176">
                  <a:solidFill>
                    <a:srgbClr val="000000"/>
                  </a:solidFill>
                  <a:latin typeface="Arial Nova Condensed"/>
                  <a:ea typeface="Arial Nova Condensed"/>
                  <a:cs typeface="Arial Nova Condensed"/>
                  <a:sym typeface="Arial Nova Condensed"/>
                </a:rPr>
                <a:t>Conclure avec des recommandations.</a:t>
              </a:r>
            </a:p>
          </p:txBody>
        </p:sp>
      </p:grpSp>
      <p:grpSp>
        <p:nvGrpSpPr>
          <p:cNvPr name="Group 11" id="11"/>
          <p:cNvGrpSpPr/>
          <p:nvPr/>
        </p:nvGrpSpPr>
        <p:grpSpPr>
          <a:xfrm rot="0">
            <a:off x="15537401" y="-1303500"/>
            <a:ext cx="3767531" cy="4123759"/>
            <a:chOff x="0" y="0"/>
            <a:chExt cx="5023375" cy="5498345"/>
          </a:xfrm>
        </p:grpSpPr>
        <p:grpSp>
          <p:nvGrpSpPr>
            <p:cNvPr name="Group 12" id="12"/>
            <p:cNvGrpSpPr/>
            <p:nvPr/>
          </p:nvGrpSpPr>
          <p:grpSpPr>
            <a:xfrm rot="-104776">
              <a:off x="297380" y="1759711"/>
              <a:ext cx="4032000" cy="3678054"/>
              <a:chOff x="0" y="0"/>
              <a:chExt cx="893117" cy="814716"/>
            </a:xfrm>
          </p:grpSpPr>
          <p:sp>
            <p:nvSpPr>
              <p:cNvPr name="Freeform 13" id="13"/>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49C4E"/>
              </a:solidFill>
            </p:spPr>
          </p:sp>
          <p:sp>
            <p:nvSpPr>
              <p:cNvPr name="TextBox 14" id="14"/>
              <p:cNvSpPr txBox="true"/>
              <p:nvPr/>
            </p:nvSpPr>
            <p:spPr>
              <a:xfrm>
                <a:off x="139550" y="349686"/>
                <a:ext cx="614018" cy="406836"/>
              </a:xfrm>
              <a:prstGeom prst="rect">
                <a:avLst/>
              </a:prstGeom>
            </p:spPr>
            <p:txBody>
              <a:bodyPr anchor="ctr" rtlCol="false" tIns="50800" lIns="50800" bIns="50800" rIns="50800"/>
              <a:lstStyle/>
              <a:p>
                <a:pPr algn="ctr">
                  <a:lnSpc>
                    <a:spcPts val="2029"/>
                  </a:lnSpc>
                </a:pPr>
              </a:p>
            </p:txBody>
          </p:sp>
        </p:grpSp>
        <p:grpSp>
          <p:nvGrpSpPr>
            <p:cNvPr name="Group 15" id="15"/>
            <p:cNvGrpSpPr/>
            <p:nvPr/>
          </p:nvGrpSpPr>
          <p:grpSpPr>
            <a:xfrm rot="-162844">
              <a:off x="84820" y="93399"/>
              <a:ext cx="4032000" cy="3678054"/>
              <a:chOff x="0" y="0"/>
              <a:chExt cx="893117" cy="814716"/>
            </a:xfrm>
          </p:grpSpPr>
          <p:sp>
            <p:nvSpPr>
              <p:cNvPr name="Freeform 16" id="16"/>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DA7A7"/>
              </a:solidFill>
            </p:spPr>
          </p:sp>
          <p:sp>
            <p:nvSpPr>
              <p:cNvPr name="TextBox 17" id="17"/>
              <p:cNvSpPr txBox="true"/>
              <p:nvPr/>
            </p:nvSpPr>
            <p:spPr>
              <a:xfrm>
                <a:off x="139550" y="349686"/>
                <a:ext cx="614018" cy="406836"/>
              </a:xfrm>
              <a:prstGeom prst="rect">
                <a:avLst/>
              </a:prstGeom>
            </p:spPr>
            <p:txBody>
              <a:bodyPr anchor="ctr" rtlCol="false" tIns="50800" lIns="50800" bIns="50800" rIns="50800"/>
              <a:lstStyle/>
              <a:p>
                <a:pPr algn="ctr">
                  <a:lnSpc>
                    <a:spcPts val="2029"/>
                  </a:lnSpc>
                </a:pPr>
              </a:p>
            </p:txBody>
          </p:sp>
        </p:grpSp>
        <p:grpSp>
          <p:nvGrpSpPr>
            <p:cNvPr name="Group 18" id="18"/>
            <p:cNvGrpSpPr/>
            <p:nvPr/>
          </p:nvGrpSpPr>
          <p:grpSpPr>
            <a:xfrm rot="10629642">
              <a:off x="902754" y="1722687"/>
              <a:ext cx="4032000" cy="3678054"/>
              <a:chOff x="0" y="0"/>
              <a:chExt cx="893117" cy="814716"/>
            </a:xfrm>
          </p:grpSpPr>
          <p:sp>
            <p:nvSpPr>
              <p:cNvPr name="Freeform 19" id="19"/>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EC394"/>
              </a:solidFill>
            </p:spPr>
          </p:sp>
          <p:sp>
            <p:nvSpPr>
              <p:cNvPr name="TextBox 20" id="20"/>
              <p:cNvSpPr txBox="true"/>
              <p:nvPr/>
            </p:nvSpPr>
            <p:spPr>
              <a:xfrm>
                <a:off x="139550" y="349686"/>
                <a:ext cx="614018" cy="406836"/>
              </a:xfrm>
              <a:prstGeom prst="rect">
                <a:avLst/>
              </a:prstGeom>
            </p:spPr>
            <p:txBody>
              <a:bodyPr anchor="ctr" rtlCol="false" tIns="50800" lIns="50800" bIns="50800" rIns="50800"/>
              <a:lstStyle/>
              <a:p>
                <a:pPr algn="ctr">
                  <a:lnSpc>
                    <a:spcPts val="2029"/>
                  </a:lnSpc>
                </a:pPr>
              </a:p>
            </p:txBody>
          </p:sp>
        </p:grpSp>
      </p:grpSp>
    </p:spTree>
  </p:cSld>
  <p:clrMapOvr>
    <a:masterClrMapping/>
  </p:clrMapOvr>
</p:sld>
</file>

<file path=ppt/slides/slide36.xml><?xml version="1.0" encoding="utf-8"?>
<p:sld xmlns:p="http://schemas.openxmlformats.org/presentationml/2006/main" xmlns:a="http://schemas.openxmlformats.org/drawingml/2006/main">
  <p:cSld>
    <p:bg>
      <p:bgPr>
        <a:solidFill>
          <a:srgbClr val="FCFCFC"/>
        </a:solidFill>
      </p:bgPr>
    </p:bg>
    <p:spTree>
      <p:nvGrpSpPr>
        <p:cNvPr id="1" name=""/>
        <p:cNvGrpSpPr/>
        <p:nvPr/>
      </p:nvGrpSpPr>
      <p:grpSpPr>
        <a:xfrm>
          <a:off x="0" y="0"/>
          <a:ext cx="0" cy="0"/>
          <a:chOff x="0" y="0"/>
          <a:chExt cx="0" cy="0"/>
        </a:xfrm>
      </p:grpSpPr>
      <p:grpSp>
        <p:nvGrpSpPr>
          <p:cNvPr name="Group 2" id="2"/>
          <p:cNvGrpSpPr/>
          <p:nvPr/>
        </p:nvGrpSpPr>
        <p:grpSpPr>
          <a:xfrm rot="0">
            <a:off x="-339357" y="-316594"/>
            <a:ext cx="18966714" cy="10920189"/>
            <a:chOff x="0" y="0"/>
            <a:chExt cx="4995349" cy="2876099"/>
          </a:xfrm>
        </p:grpSpPr>
        <p:sp>
          <p:nvSpPr>
            <p:cNvPr name="Freeform 3" id="3"/>
            <p:cNvSpPr/>
            <p:nvPr/>
          </p:nvSpPr>
          <p:spPr>
            <a:xfrm flipH="false" flipV="false" rot="0">
              <a:off x="0" y="0"/>
              <a:ext cx="4995349" cy="2876099"/>
            </a:xfrm>
            <a:custGeom>
              <a:avLst/>
              <a:gdLst/>
              <a:ahLst/>
              <a:cxnLst/>
              <a:rect r="r" b="b" t="t" l="l"/>
              <a:pathLst>
                <a:path h="2876099" w="4995349">
                  <a:moveTo>
                    <a:pt x="0" y="0"/>
                  </a:moveTo>
                  <a:lnTo>
                    <a:pt x="4995349" y="0"/>
                  </a:lnTo>
                  <a:lnTo>
                    <a:pt x="4995349" y="2876099"/>
                  </a:lnTo>
                  <a:lnTo>
                    <a:pt x="0" y="2876099"/>
                  </a:lnTo>
                  <a:close/>
                </a:path>
              </a:pathLst>
            </a:custGeom>
            <a:solidFill>
              <a:srgbClr val="000000">
                <a:alpha val="0"/>
              </a:srgbClr>
            </a:solidFill>
            <a:ln w="552450" cap="sq">
              <a:solidFill>
                <a:srgbClr val="F9B57D"/>
              </a:solidFill>
              <a:prstDash val="solid"/>
              <a:miter/>
            </a:ln>
          </p:spPr>
        </p:sp>
        <p:sp>
          <p:nvSpPr>
            <p:cNvPr name="TextBox 4" id="4"/>
            <p:cNvSpPr txBox="true"/>
            <p:nvPr/>
          </p:nvSpPr>
          <p:spPr>
            <a:xfrm>
              <a:off x="0" y="-38100"/>
              <a:ext cx="4995349" cy="2914199"/>
            </a:xfrm>
            <a:prstGeom prst="rect">
              <a:avLst/>
            </a:prstGeom>
          </p:spPr>
          <p:txBody>
            <a:bodyPr anchor="ctr" rtlCol="false" tIns="50800" lIns="50800" bIns="50800" rIns="50800"/>
            <a:lstStyle/>
            <a:p>
              <a:pPr algn="ctr">
                <a:lnSpc>
                  <a:spcPts val="2659"/>
                </a:lnSpc>
                <a:spcBef>
                  <a:spcPct val="0"/>
                </a:spcBef>
              </a:pPr>
            </a:p>
          </p:txBody>
        </p:sp>
      </p:grpSp>
      <p:grpSp>
        <p:nvGrpSpPr>
          <p:cNvPr name="Group 5" id="5"/>
          <p:cNvGrpSpPr/>
          <p:nvPr/>
        </p:nvGrpSpPr>
        <p:grpSpPr>
          <a:xfrm rot="0">
            <a:off x="1162905" y="2954463"/>
            <a:ext cx="15022286" cy="5345580"/>
            <a:chOff x="0" y="0"/>
            <a:chExt cx="20029714" cy="7127440"/>
          </a:xfrm>
        </p:grpSpPr>
        <p:sp>
          <p:nvSpPr>
            <p:cNvPr name="Freeform 6" id="6"/>
            <p:cNvSpPr/>
            <p:nvPr/>
          </p:nvSpPr>
          <p:spPr>
            <a:xfrm flipH="false" flipV="false" rot="0">
              <a:off x="0" y="0"/>
              <a:ext cx="20029714" cy="7127439"/>
            </a:xfrm>
            <a:custGeom>
              <a:avLst/>
              <a:gdLst/>
              <a:ahLst/>
              <a:cxnLst/>
              <a:rect r="r" b="b" t="t" l="l"/>
              <a:pathLst>
                <a:path h="7127439" w="20029714">
                  <a:moveTo>
                    <a:pt x="0" y="0"/>
                  </a:moveTo>
                  <a:lnTo>
                    <a:pt x="20029714" y="0"/>
                  </a:lnTo>
                  <a:lnTo>
                    <a:pt x="20029714" y="7127439"/>
                  </a:lnTo>
                  <a:lnTo>
                    <a:pt x="0" y="7127439"/>
                  </a:lnTo>
                  <a:close/>
                </a:path>
              </a:pathLst>
            </a:custGeom>
            <a:solidFill>
              <a:srgbClr val="000000">
                <a:alpha val="0"/>
              </a:srgbClr>
            </a:solidFill>
          </p:spPr>
        </p:sp>
        <p:sp>
          <p:nvSpPr>
            <p:cNvPr name="TextBox 7" id="7"/>
            <p:cNvSpPr txBox="true"/>
            <p:nvPr/>
          </p:nvSpPr>
          <p:spPr>
            <a:xfrm>
              <a:off x="0" y="-47625"/>
              <a:ext cx="20029714" cy="7175065"/>
            </a:xfrm>
            <a:prstGeom prst="rect">
              <a:avLst/>
            </a:prstGeom>
          </p:spPr>
          <p:txBody>
            <a:bodyPr anchor="t" rtlCol="false" tIns="0" lIns="0" bIns="0" rIns="0"/>
            <a:lstStyle/>
            <a:p>
              <a:pPr algn="l" marL="0" indent="0" lvl="0">
                <a:lnSpc>
                  <a:spcPts val="4269"/>
                </a:lnSpc>
              </a:pPr>
              <a:r>
                <a:rPr lang="en-US" b="true" sz="3093">
                  <a:solidFill>
                    <a:srgbClr val="000000"/>
                  </a:solidFill>
                  <a:latin typeface="Arial Nova Condensed Bold"/>
                  <a:ea typeface="Arial Nova Condensed Bold"/>
                  <a:cs typeface="Arial Nova Condensed Bold"/>
                  <a:sym typeface="Arial Nova Condensed Bold"/>
                </a:rPr>
                <a:t>Rapports thématiques/systémiques</a:t>
              </a:r>
            </a:p>
            <a:p>
              <a:pPr algn="l" marL="0" indent="0" lvl="0">
                <a:lnSpc>
                  <a:spcPts val="4269"/>
                </a:lnSpc>
              </a:pPr>
              <a:r>
                <a:rPr lang="en-US" sz="3093">
                  <a:solidFill>
                    <a:srgbClr val="000000"/>
                  </a:solidFill>
                  <a:latin typeface="Arial Nova Condensed"/>
                  <a:ea typeface="Arial Nova Condensed"/>
                  <a:cs typeface="Arial Nova Condensed"/>
                  <a:sym typeface="Arial Nova Condensed"/>
                </a:rPr>
                <a:t>Définir le mandat, la méthodologie et les sources.</a:t>
              </a:r>
            </a:p>
            <a:p>
              <a:pPr algn="l" marL="0" indent="0" lvl="0">
                <a:lnSpc>
                  <a:spcPts val="4269"/>
                </a:lnSpc>
              </a:pPr>
              <a:r>
                <a:rPr lang="en-US" sz="3093">
                  <a:solidFill>
                    <a:srgbClr val="000000"/>
                  </a:solidFill>
                  <a:latin typeface="Arial Nova Condensed"/>
                  <a:ea typeface="Arial Nova Condensed"/>
                  <a:cs typeface="Arial Nova Condensed"/>
                  <a:sym typeface="Arial Nova Condensed"/>
                </a:rPr>
                <a:t>Fournir des données sur les cas observés (types, lieux, durée).</a:t>
              </a:r>
            </a:p>
            <a:p>
              <a:pPr algn="l" marL="0" indent="0" lvl="0">
                <a:lnSpc>
                  <a:spcPts val="4269"/>
                </a:lnSpc>
              </a:pPr>
              <a:r>
                <a:rPr lang="en-US" sz="3093">
                  <a:solidFill>
                    <a:srgbClr val="000000"/>
                  </a:solidFill>
                  <a:latin typeface="Arial Nova Condensed"/>
                  <a:ea typeface="Arial Nova Condensed"/>
                  <a:cs typeface="Arial Nova Condensed"/>
                  <a:sym typeface="Arial Nova Condensed"/>
                </a:rPr>
                <a:t>Évaluer les procédures par rapport aux normes juridiques et aux droits de l’homme.</a:t>
              </a:r>
            </a:p>
            <a:p>
              <a:pPr algn="l" marL="0" indent="0" lvl="0">
                <a:lnSpc>
                  <a:spcPts val="4269"/>
                </a:lnSpc>
              </a:pPr>
              <a:r>
                <a:rPr lang="en-US" sz="3093">
                  <a:solidFill>
                    <a:srgbClr val="000000"/>
                  </a:solidFill>
                  <a:latin typeface="Arial Nova Condensed"/>
                  <a:ea typeface="Arial Nova Condensed"/>
                  <a:cs typeface="Arial Nova Condensed"/>
                  <a:sym typeface="Arial Nova Condensed"/>
                </a:rPr>
                <a:t>Mettre en évidence des cas emblématiques pour illustrer les problèmes systémiques.</a:t>
              </a:r>
            </a:p>
            <a:p>
              <a:pPr algn="l" marL="0" indent="0" lvl="0">
                <a:lnSpc>
                  <a:spcPts val="4269"/>
                </a:lnSpc>
              </a:pPr>
              <a:r>
                <a:rPr lang="en-US" sz="3093">
                  <a:solidFill>
                    <a:srgbClr val="000000"/>
                  </a:solidFill>
                  <a:latin typeface="Arial Nova Condensed"/>
                  <a:ea typeface="Arial Nova Condensed"/>
                  <a:cs typeface="Arial Nova Condensed"/>
                  <a:sym typeface="Arial Nova Condensed"/>
                </a:rPr>
                <a:t>Conclure avec des recommandations.</a:t>
              </a:r>
            </a:p>
            <a:p>
              <a:pPr algn="l" marL="0" indent="0" lvl="0">
                <a:lnSpc>
                  <a:spcPts val="4269"/>
                </a:lnSpc>
              </a:pPr>
            </a:p>
            <a:p>
              <a:pPr algn="l" marL="0" indent="0" lvl="0">
                <a:lnSpc>
                  <a:spcPts val="4269"/>
                </a:lnSpc>
              </a:pPr>
              <a:r>
                <a:rPr lang="en-US" b="true" sz="3093">
                  <a:solidFill>
                    <a:srgbClr val="000000"/>
                  </a:solidFill>
                  <a:latin typeface="Arial Nova Condensed Bold"/>
                  <a:ea typeface="Arial Nova Condensed Bold"/>
                  <a:cs typeface="Arial Nova Condensed Bold"/>
                  <a:sym typeface="Arial Nova Condensed Bold"/>
                </a:rPr>
                <a:t>Pièces justificatives</a:t>
              </a:r>
            </a:p>
            <a:p>
              <a:pPr algn="l" marL="0" indent="0" lvl="0">
                <a:lnSpc>
                  <a:spcPts val="4269"/>
                </a:lnSpc>
              </a:pPr>
              <a:r>
                <a:rPr lang="en-US" sz="3093">
                  <a:solidFill>
                    <a:srgbClr val="000000"/>
                  </a:solidFill>
                  <a:latin typeface="Arial Nova Condensed"/>
                  <a:ea typeface="Arial Nova Condensed"/>
                  <a:cs typeface="Arial Nova Condensed"/>
                  <a:sym typeface="Arial Nova Condensed"/>
                </a:rPr>
                <a:t>Ordonnances d'observation du procès, protocoles d'accord, règles de procédure, décisions judiciaires, transcriptions.</a:t>
              </a:r>
            </a:p>
          </p:txBody>
        </p:sp>
      </p:grpSp>
      <p:grpSp>
        <p:nvGrpSpPr>
          <p:cNvPr name="Group 8" id="8"/>
          <p:cNvGrpSpPr/>
          <p:nvPr/>
        </p:nvGrpSpPr>
        <p:grpSpPr>
          <a:xfrm rot="0">
            <a:off x="15537401" y="-1303500"/>
            <a:ext cx="3767531" cy="4123759"/>
            <a:chOff x="0" y="0"/>
            <a:chExt cx="5023375" cy="5498345"/>
          </a:xfrm>
        </p:grpSpPr>
        <p:grpSp>
          <p:nvGrpSpPr>
            <p:cNvPr name="Group 9" id="9"/>
            <p:cNvGrpSpPr/>
            <p:nvPr/>
          </p:nvGrpSpPr>
          <p:grpSpPr>
            <a:xfrm rot="-104776">
              <a:off x="297380" y="1759711"/>
              <a:ext cx="4032000" cy="3678054"/>
              <a:chOff x="0" y="0"/>
              <a:chExt cx="893117" cy="814716"/>
            </a:xfrm>
          </p:grpSpPr>
          <p:sp>
            <p:nvSpPr>
              <p:cNvPr name="Freeform 10" id="10"/>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49C4E"/>
              </a:solidFill>
            </p:spPr>
          </p:sp>
          <p:sp>
            <p:nvSpPr>
              <p:cNvPr name="TextBox 11" id="11"/>
              <p:cNvSpPr txBox="true"/>
              <p:nvPr/>
            </p:nvSpPr>
            <p:spPr>
              <a:xfrm>
                <a:off x="139550" y="349686"/>
                <a:ext cx="614018" cy="406836"/>
              </a:xfrm>
              <a:prstGeom prst="rect">
                <a:avLst/>
              </a:prstGeom>
            </p:spPr>
            <p:txBody>
              <a:bodyPr anchor="ctr" rtlCol="false" tIns="50800" lIns="50800" bIns="50800" rIns="50800"/>
              <a:lstStyle/>
              <a:p>
                <a:pPr algn="ctr">
                  <a:lnSpc>
                    <a:spcPts val="2029"/>
                  </a:lnSpc>
                </a:pPr>
              </a:p>
            </p:txBody>
          </p:sp>
        </p:grpSp>
        <p:grpSp>
          <p:nvGrpSpPr>
            <p:cNvPr name="Group 12" id="12"/>
            <p:cNvGrpSpPr/>
            <p:nvPr/>
          </p:nvGrpSpPr>
          <p:grpSpPr>
            <a:xfrm rot="-162844">
              <a:off x="84820" y="93399"/>
              <a:ext cx="4032000" cy="3678054"/>
              <a:chOff x="0" y="0"/>
              <a:chExt cx="893117" cy="814716"/>
            </a:xfrm>
          </p:grpSpPr>
          <p:sp>
            <p:nvSpPr>
              <p:cNvPr name="Freeform 13" id="13"/>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DA7A7"/>
              </a:solidFill>
            </p:spPr>
          </p:sp>
          <p:sp>
            <p:nvSpPr>
              <p:cNvPr name="TextBox 14" id="14"/>
              <p:cNvSpPr txBox="true"/>
              <p:nvPr/>
            </p:nvSpPr>
            <p:spPr>
              <a:xfrm>
                <a:off x="139550" y="349686"/>
                <a:ext cx="614018" cy="406836"/>
              </a:xfrm>
              <a:prstGeom prst="rect">
                <a:avLst/>
              </a:prstGeom>
            </p:spPr>
            <p:txBody>
              <a:bodyPr anchor="ctr" rtlCol="false" tIns="50800" lIns="50800" bIns="50800" rIns="50800"/>
              <a:lstStyle/>
              <a:p>
                <a:pPr algn="ctr">
                  <a:lnSpc>
                    <a:spcPts val="2029"/>
                  </a:lnSpc>
                </a:pPr>
              </a:p>
            </p:txBody>
          </p:sp>
        </p:grpSp>
        <p:grpSp>
          <p:nvGrpSpPr>
            <p:cNvPr name="Group 15" id="15"/>
            <p:cNvGrpSpPr/>
            <p:nvPr/>
          </p:nvGrpSpPr>
          <p:grpSpPr>
            <a:xfrm rot="10629642">
              <a:off x="902754" y="1722687"/>
              <a:ext cx="4032000" cy="3678054"/>
              <a:chOff x="0" y="0"/>
              <a:chExt cx="893117" cy="814716"/>
            </a:xfrm>
          </p:grpSpPr>
          <p:sp>
            <p:nvSpPr>
              <p:cNvPr name="Freeform 16" id="16"/>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EC394"/>
              </a:solidFill>
            </p:spPr>
          </p:sp>
          <p:sp>
            <p:nvSpPr>
              <p:cNvPr name="TextBox 17" id="17"/>
              <p:cNvSpPr txBox="true"/>
              <p:nvPr/>
            </p:nvSpPr>
            <p:spPr>
              <a:xfrm>
                <a:off x="139550" y="349686"/>
                <a:ext cx="614018" cy="406836"/>
              </a:xfrm>
              <a:prstGeom prst="rect">
                <a:avLst/>
              </a:prstGeom>
            </p:spPr>
            <p:txBody>
              <a:bodyPr anchor="ctr" rtlCol="false" tIns="50800" lIns="50800" bIns="50800" rIns="50800"/>
              <a:lstStyle/>
              <a:p>
                <a:pPr algn="ctr">
                  <a:lnSpc>
                    <a:spcPts val="2029"/>
                  </a:lnSpc>
                </a:pPr>
              </a:p>
            </p:txBody>
          </p:sp>
        </p:grpSp>
      </p:grpSp>
      <p:grpSp>
        <p:nvGrpSpPr>
          <p:cNvPr name="Group 18" id="18"/>
          <p:cNvGrpSpPr/>
          <p:nvPr/>
        </p:nvGrpSpPr>
        <p:grpSpPr>
          <a:xfrm rot="0">
            <a:off x="1028700" y="1028700"/>
            <a:ext cx="12468442" cy="1253017"/>
            <a:chOff x="0" y="0"/>
            <a:chExt cx="16624590" cy="1670690"/>
          </a:xfrm>
        </p:grpSpPr>
        <p:sp>
          <p:nvSpPr>
            <p:cNvPr name="Freeform 19" id="19"/>
            <p:cNvSpPr/>
            <p:nvPr/>
          </p:nvSpPr>
          <p:spPr>
            <a:xfrm flipH="false" flipV="false" rot="0">
              <a:off x="0" y="0"/>
              <a:ext cx="16624590" cy="1670690"/>
            </a:xfrm>
            <a:custGeom>
              <a:avLst/>
              <a:gdLst/>
              <a:ahLst/>
              <a:cxnLst/>
              <a:rect r="r" b="b" t="t" l="l"/>
              <a:pathLst>
                <a:path h="1670690" w="16624590">
                  <a:moveTo>
                    <a:pt x="0" y="0"/>
                  </a:moveTo>
                  <a:lnTo>
                    <a:pt x="16624590" y="0"/>
                  </a:lnTo>
                  <a:lnTo>
                    <a:pt x="16624590" y="1670690"/>
                  </a:lnTo>
                  <a:lnTo>
                    <a:pt x="0" y="1670690"/>
                  </a:lnTo>
                  <a:close/>
                </a:path>
              </a:pathLst>
            </a:custGeom>
            <a:solidFill>
              <a:srgbClr val="000000">
                <a:alpha val="0"/>
              </a:srgbClr>
            </a:solidFill>
          </p:spPr>
        </p:sp>
        <p:sp>
          <p:nvSpPr>
            <p:cNvPr name="TextBox 20" id="20"/>
            <p:cNvSpPr txBox="true"/>
            <p:nvPr/>
          </p:nvSpPr>
          <p:spPr>
            <a:xfrm>
              <a:off x="0" y="-352425"/>
              <a:ext cx="16624590" cy="2023115"/>
            </a:xfrm>
            <a:prstGeom prst="rect">
              <a:avLst/>
            </a:prstGeom>
          </p:spPr>
          <p:txBody>
            <a:bodyPr anchor="t" rtlCol="false" tIns="0" lIns="0" bIns="0" rIns="0"/>
            <a:lstStyle/>
            <a:p>
              <a:pPr algn="l" marL="0" indent="0" lvl="0">
                <a:lnSpc>
                  <a:spcPts val="12000"/>
                </a:lnSpc>
              </a:pPr>
              <a:r>
                <a:rPr lang="en-US" b="true" sz="6999">
                  <a:solidFill>
                    <a:srgbClr val="4E5FA7"/>
                  </a:solidFill>
                  <a:latin typeface="Arial Nova Condensed Bold"/>
                  <a:ea typeface="Arial Nova Condensed Bold"/>
                  <a:cs typeface="Arial Nova Condensed Bold"/>
                  <a:sym typeface="Arial Nova Condensed Bold"/>
                </a:rPr>
                <a:t>Suivi des procès et des tribunaux</a:t>
              </a:r>
            </a:p>
          </p:txBody>
        </p:sp>
      </p:grpSp>
    </p:spTree>
  </p:cSld>
  <p:clrMapOvr>
    <a:masterClrMapping/>
  </p:clrMapOvr>
</p:sld>
</file>

<file path=ppt/slides/slide37.xml><?xml version="1.0" encoding="utf-8"?>
<p:sld xmlns:p="http://schemas.openxmlformats.org/presentationml/2006/main" xmlns:a="http://schemas.openxmlformats.org/drawingml/2006/main">
  <p:cSld>
    <p:bg>
      <p:bgPr>
        <a:solidFill>
          <a:srgbClr val="FCFCFC"/>
        </a:solidFill>
      </p:bgPr>
    </p:bg>
    <p:spTree>
      <p:nvGrpSpPr>
        <p:cNvPr id="1" name=""/>
        <p:cNvGrpSpPr/>
        <p:nvPr/>
      </p:nvGrpSpPr>
      <p:grpSpPr>
        <a:xfrm>
          <a:off x="0" y="0"/>
          <a:ext cx="0" cy="0"/>
          <a:chOff x="0" y="0"/>
          <a:chExt cx="0" cy="0"/>
        </a:xfrm>
      </p:grpSpPr>
      <p:grpSp>
        <p:nvGrpSpPr>
          <p:cNvPr name="Group 2" id="2"/>
          <p:cNvGrpSpPr/>
          <p:nvPr/>
        </p:nvGrpSpPr>
        <p:grpSpPr>
          <a:xfrm rot="0">
            <a:off x="-339357" y="-316594"/>
            <a:ext cx="18966714" cy="10920189"/>
            <a:chOff x="0" y="0"/>
            <a:chExt cx="4995349" cy="2876099"/>
          </a:xfrm>
        </p:grpSpPr>
        <p:sp>
          <p:nvSpPr>
            <p:cNvPr name="Freeform 3" id="3"/>
            <p:cNvSpPr/>
            <p:nvPr/>
          </p:nvSpPr>
          <p:spPr>
            <a:xfrm flipH="false" flipV="false" rot="0">
              <a:off x="0" y="0"/>
              <a:ext cx="4995349" cy="2876099"/>
            </a:xfrm>
            <a:custGeom>
              <a:avLst/>
              <a:gdLst/>
              <a:ahLst/>
              <a:cxnLst/>
              <a:rect r="r" b="b" t="t" l="l"/>
              <a:pathLst>
                <a:path h="2876099" w="4995349">
                  <a:moveTo>
                    <a:pt x="0" y="0"/>
                  </a:moveTo>
                  <a:lnTo>
                    <a:pt x="4995349" y="0"/>
                  </a:lnTo>
                  <a:lnTo>
                    <a:pt x="4995349" y="2876099"/>
                  </a:lnTo>
                  <a:lnTo>
                    <a:pt x="0" y="2876099"/>
                  </a:lnTo>
                  <a:close/>
                </a:path>
              </a:pathLst>
            </a:custGeom>
            <a:solidFill>
              <a:srgbClr val="000000">
                <a:alpha val="0"/>
              </a:srgbClr>
            </a:solidFill>
            <a:ln w="552450" cap="sq">
              <a:solidFill>
                <a:srgbClr val="F9B57D"/>
              </a:solidFill>
              <a:prstDash val="solid"/>
              <a:miter/>
            </a:ln>
          </p:spPr>
        </p:sp>
        <p:sp>
          <p:nvSpPr>
            <p:cNvPr name="TextBox 4" id="4"/>
            <p:cNvSpPr txBox="true"/>
            <p:nvPr/>
          </p:nvSpPr>
          <p:spPr>
            <a:xfrm>
              <a:off x="0" y="-38100"/>
              <a:ext cx="4995349" cy="2914199"/>
            </a:xfrm>
            <a:prstGeom prst="rect">
              <a:avLst/>
            </a:prstGeom>
          </p:spPr>
          <p:txBody>
            <a:bodyPr anchor="ctr" rtlCol="false" tIns="50800" lIns="50800" bIns="50800" rIns="50800"/>
            <a:lstStyle/>
            <a:p>
              <a:pPr algn="ctr">
                <a:lnSpc>
                  <a:spcPts val="2659"/>
                </a:lnSpc>
                <a:spcBef>
                  <a:spcPct val="0"/>
                </a:spcBef>
              </a:pPr>
            </a:p>
          </p:txBody>
        </p:sp>
      </p:grpSp>
      <p:grpSp>
        <p:nvGrpSpPr>
          <p:cNvPr name="Group 5" id="5"/>
          <p:cNvGrpSpPr/>
          <p:nvPr/>
        </p:nvGrpSpPr>
        <p:grpSpPr>
          <a:xfrm rot="0">
            <a:off x="1028700" y="2948784"/>
            <a:ext cx="16392466" cy="6309516"/>
            <a:chOff x="0" y="0"/>
            <a:chExt cx="21856622" cy="8412688"/>
          </a:xfrm>
        </p:grpSpPr>
        <p:sp>
          <p:nvSpPr>
            <p:cNvPr name="Freeform 6" id="6"/>
            <p:cNvSpPr/>
            <p:nvPr/>
          </p:nvSpPr>
          <p:spPr>
            <a:xfrm flipH="false" flipV="false" rot="0">
              <a:off x="0" y="0"/>
              <a:ext cx="21856622" cy="8412688"/>
            </a:xfrm>
            <a:custGeom>
              <a:avLst/>
              <a:gdLst/>
              <a:ahLst/>
              <a:cxnLst/>
              <a:rect r="r" b="b" t="t" l="l"/>
              <a:pathLst>
                <a:path h="8412688" w="21856622">
                  <a:moveTo>
                    <a:pt x="0" y="0"/>
                  </a:moveTo>
                  <a:lnTo>
                    <a:pt x="21856622" y="0"/>
                  </a:lnTo>
                  <a:lnTo>
                    <a:pt x="21856622" y="8412688"/>
                  </a:lnTo>
                  <a:lnTo>
                    <a:pt x="0" y="8412688"/>
                  </a:lnTo>
                  <a:close/>
                </a:path>
              </a:pathLst>
            </a:custGeom>
            <a:solidFill>
              <a:srgbClr val="000000">
                <a:alpha val="0"/>
              </a:srgbClr>
            </a:solidFill>
          </p:spPr>
        </p:sp>
        <p:sp>
          <p:nvSpPr>
            <p:cNvPr name="TextBox 7" id="7"/>
            <p:cNvSpPr txBox="true"/>
            <p:nvPr/>
          </p:nvSpPr>
          <p:spPr>
            <a:xfrm>
              <a:off x="0" y="-47625"/>
              <a:ext cx="21856622" cy="8460313"/>
            </a:xfrm>
            <a:prstGeom prst="rect">
              <a:avLst/>
            </a:prstGeom>
          </p:spPr>
          <p:txBody>
            <a:bodyPr anchor="t" rtlCol="false" tIns="0" lIns="0" bIns="0" rIns="0"/>
            <a:lstStyle/>
            <a:p>
              <a:pPr algn="just" marL="0" indent="0" lvl="0">
                <a:lnSpc>
                  <a:spcPts val="3469"/>
                </a:lnSpc>
              </a:pPr>
              <a:r>
                <a:rPr lang="en-US" b="true" sz="2514">
                  <a:solidFill>
                    <a:srgbClr val="F9B428"/>
                  </a:solidFill>
                  <a:latin typeface="Arial Nova Condensed Bold"/>
                  <a:ea typeface="Arial Nova Condensed Bold"/>
                  <a:cs typeface="Arial Nova Condensed Bold"/>
                  <a:sym typeface="Arial Nova Condensed Bold"/>
                </a:rPr>
                <a:t>Pour réussir à mettre en œuvre les réformes, les recommandations doivent être : </a:t>
              </a:r>
            </a:p>
            <a:p>
              <a:pPr algn="just" marL="0" indent="0" lvl="0">
                <a:lnSpc>
                  <a:spcPts val="3469"/>
                </a:lnSpc>
              </a:pPr>
            </a:p>
            <a:p>
              <a:pPr algn="just" marL="542854" indent="-271427" lvl="1">
                <a:lnSpc>
                  <a:spcPts val="3469"/>
                </a:lnSpc>
                <a:buFont typeface="Arial"/>
                <a:buChar char="•"/>
              </a:pPr>
              <a:r>
                <a:rPr lang="en-US" b="true" sz="2514">
                  <a:solidFill>
                    <a:srgbClr val="000000"/>
                  </a:solidFill>
                  <a:latin typeface="Arial Nova Condensed Bold"/>
                  <a:ea typeface="Arial Nova Condensed Bold"/>
                  <a:cs typeface="Arial Nova Condensed Bold"/>
                  <a:sym typeface="Arial Nova Condensed Bold"/>
                </a:rPr>
                <a:t>Ciblées </a:t>
              </a:r>
              <a:r>
                <a:rPr lang="en-US" sz="2514">
                  <a:solidFill>
                    <a:srgbClr val="000000"/>
                  </a:solidFill>
                  <a:latin typeface="Arial Nova Condensed"/>
                  <a:ea typeface="Arial Nova Condensed"/>
                  <a:cs typeface="Arial Nova Condensed"/>
                  <a:sym typeface="Arial Nova Condensed"/>
                </a:rPr>
                <a:t>– identifier la partie prenante (législature, associations ou conseils de juges, tribunal, donateurs, société civile, etc.) de la part de laquelle une action est requise. </a:t>
              </a:r>
            </a:p>
            <a:p>
              <a:pPr algn="just" marL="542854" indent="-271427" lvl="1">
                <a:lnSpc>
                  <a:spcPts val="3469"/>
                </a:lnSpc>
                <a:buFont typeface="Arial"/>
                <a:buChar char="•"/>
              </a:pPr>
              <a:r>
                <a:rPr lang="en-US" b="true" sz="2514">
                  <a:solidFill>
                    <a:srgbClr val="000000"/>
                  </a:solidFill>
                  <a:latin typeface="Arial Nova Condensed Bold"/>
                  <a:ea typeface="Arial Nova Condensed Bold"/>
                  <a:cs typeface="Arial Nova Condensed Bold"/>
                  <a:sym typeface="Arial Nova Condensed Bold"/>
                </a:rPr>
                <a:t>Suffisamment détaillées</a:t>
              </a:r>
              <a:r>
                <a:rPr lang="en-US" sz="2514">
                  <a:solidFill>
                    <a:srgbClr val="000000"/>
                  </a:solidFill>
                  <a:latin typeface="Arial Nova Condensed"/>
                  <a:ea typeface="Arial Nova Condensed"/>
                  <a:cs typeface="Arial Nova Condensed"/>
                  <a:sym typeface="Arial Nova Condensed"/>
                </a:rPr>
                <a:t> – fournir des indications claires et précises sur les mesures nécessaires à prendre concernant chaque sujet de préoccupation identifié dans le rapport.</a:t>
              </a:r>
            </a:p>
            <a:p>
              <a:pPr algn="just" marL="542854" indent="-271427" lvl="1">
                <a:lnSpc>
                  <a:spcPts val="3469"/>
                </a:lnSpc>
                <a:buFont typeface="Arial"/>
                <a:buChar char="•"/>
              </a:pPr>
              <a:r>
                <a:rPr lang="en-US" b="true" sz="2514">
                  <a:solidFill>
                    <a:srgbClr val="000000"/>
                  </a:solidFill>
                  <a:latin typeface="Arial Nova Condensed Bold"/>
                  <a:ea typeface="Arial Nova Condensed Bold"/>
                  <a:cs typeface="Arial Nova Condensed Bold"/>
                  <a:sym typeface="Arial Nova Condensed Bold"/>
                </a:rPr>
                <a:t>Fondées sur des données</a:t>
              </a:r>
              <a:r>
                <a:rPr lang="en-US" sz="2514">
                  <a:solidFill>
                    <a:srgbClr val="000000"/>
                  </a:solidFill>
                  <a:latin typeface="Arial Nova Condensed"/>
                  <a:ea typeface="Arial Nova Condensed"/>
                  <a:cs typeface="Arial Nova Condensed"/>
                  <a:sym typeface="Arial Nova Condensed"/>
                </a:rPr>
                <a:t> générées à partir d’observations couplées à une analyse d’experts (juridiques) ; le lien entre la cause profonde et la solution proposée doit être explicite. </a:t>
              </a:r>
            </a:p>
            <a:p>
              <a:pPr algn="just" marL="542854" indent="-271427" lvl="1">
                <a:lnSpc>
                  <a:spcPts val="3469"/>
                </a:lnSpc>
                <a:buFont typeface="Arial"/>
                <a:buChar char="•"/>
              </a:pPr>
              <a:r>
                <a:rPr lang="en-US" b="true" sz="2514">
                  <a:solidFill>
                    <a:srgbClr val="000000"/>
                  </a:solidFill>
                  <a:latin typeface="Arial Nova Condensed Bold"/>
                  <a:ea typeface="Arial Nova Condensed Bold"/>
                  <a:cs typeface="Arial Nova Condensed Bold"/>
                  <a:sym typeface="Arial Nova Condensed Bold"/>
                </a:rPr>
                <a:t>Constructives et pratiques </a:t>
              </a:r>
              <a:r>
                <a:rPr lang="en-US" sz="2514">
                  <a:solidFill>
                    <a:srgbClr val="000000"/>
                  </a:solidFill>
                  <a:latin typeface="Arial Nova Condensed"/>
                  <a:ea typeface="Arial Nova Condensed"/>
                  <a:cs typeface="Arial Nova Condensed"/>
                  <a:sym typeface="Arial Nova Condensed"/>
                </a:rPr>
                <a:t>– basées sur une compréhension approfondie de la pratique existante dans le système national, qui peut être efficacement améliorée et/ou basé sur une pratique similaire dans une autre juridiction, qui peut être adaptée.</a:t>
              </a:r>
            </a:p>
            <a:p>
              <a:pPr algn="just" marL="542854" indent="-271427" lvl="1">
                <a:lnSpc>
                  <a:spcPts val="3469"/>
                </a:lnSpc>
                <a:buFont typeface="Arial"/>
                <a:buChar char="•"/>
              </a:pPr>
              <a:r>
                <a:rPr lang="en-US" b="true" sz="2514">
                  <a:solidFill>
                    <a:srgbClr val="000000"/>
                  </a:solidFill>
                  <a:latin typeface="Arial Nova Condensed Bold"/>
                  <a:ea typeface="Arial Nova Condensed Bold"/>
                  <a:cs typeface="Arial Nova Condensed Bold"/>
                  <a:sym typeface="Arial Nova Condensed Bold"/>
                </a:rPr>
                <a:t>Durables –</a:t>
              </a:r>
              <a:r>
                <a:rPr lang="en-US" sz="2514">
                  <a:solidFill>
                    <a:srgbClr val="000000"/>
                  </a:solidFill>
                  <a:latin typeface="Arial Nova Condensed"/>
                  <a:ea typeface="Arial Nova Condensed"/>
                  <a:cs typeface="Arial Nova Condensed"/>
                  <a:sym typeface="Arial Nova Condensed"/>
                </a:rPr>
                <a:t> proposer des solutions à long terme. Une recommandation suggérant une formation, par exemple, doit tenir compte de la personne qui la dispensera à l'avenir et/ou de son intégration au système de formation juridique.</a:t>
              </a:r>
            </a:p>
          </p:txBody>
        </p:sp>
      </p:grpSp>
      <p:grpSp>
        <p:nvGrpSpPr>
          <p:cNvPr name="Group 8" id="8"/>
          <p:cNvGrpSpPr/>
          <p:nvPr/>
        </p:nvGrpSpPr>
        <p:grpSpPr>
          <a:xfrm rot="0">
            <a:off x="15537401" y="-1303500"/>
            <a:ext cx="3767531" cy="4123759"/>
            <a:chOff x="0" y="0"/>
            <a:chExt cx="5023375" cy="5498345"/>
          </a:xfrm>
        </p:grpSpPr>
        <p:grpSp>
          <p:nvGrpSpPr>
            <p:cNvPr name="Group 9" id="9"/>
            <p:cNvGrpSpPr/>
            <p:nvPr/>
          </p:nvGrpSpPr>
          <p:grpSpPr>
            <a:xfrm rot="-104776">
              <a:off x="297380" y="1759711"/>
              <a:ext cx="4032000" cy="3678054"/>
              <a:chOff x="0" y="0"/>
              <a:chExt cx="893117" cy="814716"/>
            </a:xfrm>
          </p:grpSpPr>
          <p:sp>
            <p:nvSpPr>
              <p:cNvPr name="Freeform 10" id="10"/>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49C4E"/>
              </a:solidFill>
            </p:spPr>
          </p:sp>
          <p:sp>
            <p:nvSpPr>
              <p:cNvPr name="TextBox 11" id="11"/>
              <p:cNvSpPr txBox="true"/>
              <p:nvPr/>
            </p:nvSpPr>
            <p:spPr>
              <a:xfrm>
                <a:off x="139550" y="349686"/>
                <a:ext cx="614018" cy="406836"/>
              </a:xfrm>
              <a:prstGeom prst="rect">
                <a:avLst/>
              </a:prstGeom>
            </p:spPr>
            <p:txBody>
              <a:bodyPr anchor="ctr" rtlCol="false" tIns="50800" lIns="50800" bIns="50800" rIns="50800"/>
              <a:lstStyle/>
              <a:p>
                <a:pPr algn="ctr">
                  <a:lnSpc>
                    <a:spcPts val="2029"/>
                  </a:lnSpc>
                </a:pPr>
              </a:p>
            </p:txBody>
          </p:sp>
        </p:grpSp>
        <p:grpSp>
          <p:nvGrpSpPr>
            <p:cNvPr name="Group 12" id="12"/>
            <p:cNvGrpSpPr/>
            <p:nvPr/>
          </p:nvGrpSpPr>
          <p:grpSpPr>
            <a:xfrm rot="-162844">
              <a:off x="84820" y="93399"/>
              <a:ext cx="4032000" cy="3678054"/>
              <a:chOff x="0" y="0"/>
              <a:chExt cx="893117" cy="814716"/>
            </a:xfrm>
          </p:grpSpPr>
          <p:sp>
            <p:nvSpPr>
              <p:cNvPr name="Freeform 13" id="13"/>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DA7A7"/>
              </a:solidFill>
            </p:spPr>
          </p:sp>
          <p:sp>
            <p:nvSpPr>
              <p:cNvPr name="TextBox 14" id="14"/>
              <p:cNvSpPr txBox="true"/>
              <p:nvPr/>
            </p:nvSpPr>
            <p:spPr>
              <a:xfrm>
                <a:off x="139550" y="349686"/>
                <a:ext cx="614018" cy="406836"/>
              </a:xfrm>
              <a:prstGeom prst="rect">
                <a:avLst/>
              </a:prstGeom>
            </p:spPr>
            <p:txBody>
              <a:bodyPr anchor="ctr" rtlCol="false" tIns="50800" lIns="50800" bIns="50800" rIns="50800"/>
              <a:lstStyle/>
              <a:p>
                <a:pPr algn="ctr">
                  <a:lnSpc>
                    <a:spcPts val="2029"/>
                  </a:lnSpc>
                </a:pPr>
              </a:p>
            </p:txBody>
          </p:sp>
        </p:grpSp>
        <p:grpSp>
          <p:nvGrpSpPr>
            <p:cNvPr name="Group 15" id="15"/>
            <p:cNvGrpSpPr/>
            <p:nvPr/>
          </p:nvGrpSpPr>
          <p:grpSpPr>
            <a:xfrm rot="10629642">
              <a:off x="902754" y="1722687"/>
              <a:ext cx="4032000" cy="3678054"/>
              <a:chOff x="0" y="0"/>
              <a:chExt cx="893117" cy="814716"/>
            </a:xfrm>
          </p:grpSpPr>
          <p:sp>
            <p:nvSpPr>
              <p:cNvPr name="Freeform 16" id="16"/>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EC394"/>
              </a:solidFill>
            </p:spPr>
          </p:sp>
          <p:sp>
            <p:nvSpPr>
              <p:cNvPr name="TextBox 17" id="17"/>
              <p:cNvSpPr txBox="true"/>
              <p:nvPr/>
            </p:nvSpPr>
            <p:spPr>
              <a:xfrm>
                <a:off x="139550" y="349686"/>
                <a:ext cx="614018" cy="406836"/>
              </a:xfrm>
              <a:prstGeom prst="rect">
                <a:avLst/>
              </a:prstGeom>
            </p:spPr>
            <p:txBody>
              <a:bodyPr anchor="ctr" rtlCol="false" tIns="50800" lIns="50800" bIns="50800" rIns="50800"/>
              <a:lstStyle/>
              <a:p>
                <a:pPr algn="ctr">
                  <a:lnSpc>
                    <a:spcPts val="2029"/>
                  </a:lnSpc>
                </a:pPr>
              </a:p>
            </p:txBody>
          </p:sp>
        </p:grpSp>
      </p:grpSp>
      <p:grpSp>
        <p:nvGrpSpPr>
          <p:cNvPr name="Group 18" id="18"/>
          <p:cNvGrpSpPr/>
          <p:nvPr/>
        </p:nvGrpSpPr>
        <p:grpSpPr>
          <a:xfrm rot="0">
            <a:off x="1028700" y="1028700"/>
            <a:ext cx="12174649" cy="1253017"/>
            <a:chOff x="0" y="0"/>
            <a:chExt cx="16232865" cy="1670690"/>
          </a:xfrm>
        </p:grpSpPr>
        <p:sp>
          <p:nvSpPr>
            <p:cNvPr name="Freeform 19" id="19"/>
            <p:cNvSpPr/>
            <p:nvPr/>
          </p:nvSpPr>
          <p:spPr>
            <a:xfrm flipH="false" flipV="false" rot="0">
              <a:off x="0" y="0"/>
              <a:ext cx="16232865" cy="1670690"/>
            </a:xfrm>
            <a:custGeom>
              <a:avLst/>
              <a:gdLst/>
              <a:ahLst/>
              <a:cxnLst/>
              <a:rect r="r" b="b" t="t" l="l"/>
              <a:pathLst>
                <a:path h="1670690" w="16232865">
                  <a:moveTo>
                    <a:pt x="0" y="0"/>
                  </a:moveTo>
                  <a:lnTo>
                    <a:pt x="16232865" y="0"/>
                  </a:lnTo>
                  <a:lnTo>
                    <a:pt x="16232865" y="1670690"/>
                  </a:lnTo>
                  <a:lnTo>
                    <a:pt x="0" y="1670690"/>
                  </a:lnTo>
                  <a:close/>
                </a:path>
              </a:pathLst>
            </a:custGeom>
            <a:solidFill>
              <a:srgbClr val="000000">
                <a:alpha val="0"/>
              </a:srgbClr>
            </a:solidFill>
          </p:spPr>
        </p:sp>
        <p:sp>
          <p:nvSpPr>
            <p:cNvPr name="TextBox 20" id="20"/>
            <p:cNvSpPr txBox="true"/>
            <p:nvPr/>
          </p:nvSpPr>
          <p:spPr>
            <a:xfrm>
              <a:off x="0" y="-352425"/>
              <a:ext cx="16232865" cy="2023115"/>
            </a:xfrm>
            <a:prstGeom prst="rect">
              <a:avLst/>
            </a:prstGeom>
          </p:spPr>
          <p:txBody>
            <a:bodyPr anchor="t" rtlCol="false" tIns="0" lIns="0" bIns="0" rIns="0"/>
            <a:lstStyle/>
            <a:p>
              <a:pPr algn="l" marL="0" indent="0" lvl="0">
                <a:lnSpc>
                  <a:spcPts val="12000"/>
                </a:lnSpc>
              </a:pPr>
              <a:r>
                <a:rPr lang="en-US" b="true" sz="6999">
                  <a:solidFill>
                    <a:srgbClr val="4E5FA7"/>
                  </a:solidFill>
                  <a:latin typeface="Arial Nova Condensed Bold"/>
                  <a:ea typeface="Arial Nova Condensed Bold"/>
                  <a:cs typeface="Arial Nova Condensed Bold"/>
                  <a:sym typeface="Arial Nova Condensed Bold"/>
                </a:rPr>
                <a:t>Suivi des procès et des tribunaux</a:t>
              </a:r>
            </a:p>
          </p:txBody>
        </p:sp>
      </p:grpSp>
    </p:spTree>
  </p:cSld>
  <p:clrMapOvr>
    <a:masterClrMapping/>
  </p:clrMapOvr>
</p:sld>
</file>

<file path=ppt/slides/slide3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339357" y="-316594"/>
            <a:ext cx="18966714" cy="10920189"/>
            <a:chOff x="0" y="0"/>
            <a:chExt cx="4995349" cy="2876099"/>
          </a:xfrm>
        </p:grpSpPr>
        <p:sp>
          <p:nvSpPr>
            <p:cNvPr name="Freeform 3" id="3"/>
            <p:cNvSpPr/>
            <p:nvPr/>
          </p:nvSpPr>
          <p:spPr>
            <a:xfrm flipH="false" flipV="false" rot="0">
              <a:off x="0" y="0"/>
              <a:ext cx="4995349" cy="2876099"/>
            </a:xfrm>
            <a:custGeom>
              <a:avLst/>
              <a:gdLst/>
              <a:ahLst/>
              <a:cxnLst/>
              <a:rect r="r" b="b" t="t" l="l"/>
              <a:pathLst>
                <a:path h="2876099" w="4995349">
                  <a:moveTo>
                    <a:pt x="0" y="0"/>
                  </a:moveTo>
                  <a:lnTo>
                    <a:pt x="4995349" y="0"/>
                  </a:lnTo>
                  <a:lnTo>
                    <a:pt x="4995349" y="2876099"/>
                  </a:lnTo>
                  <a:lnTo>
                    <a:pt x="0" y="2876099"/>
                  </a:lnTo>
                  <a:close/>
                </a:path>
              </a:pathLst>
            </a:custGeom>
            <a:solidFill>
              <a:srgbClr val="000000">
                <a:alpha val="0"/>
              </a:srgbClr>
            </a:solidFill>
            <a:ln w="552450" cap="sq">
              <a:solidFill>
                <a:srgbClr val="F9B57D"/>
              </a:solidFill>
              <a:prstDash val="solid"/>
              <a:miter/>
            </a:ln>
          </p:spPr>
        </p:sp>
        <p:sp>
          <p:nvSpPr>
            <p:cNvPr name="TextBox 4" id="4"/>
            <p:cNvSpPr txBox="true"/>
            <p:nvPr/>
          </p:nvSpPr>
          <p:spPr>
            <a:xfrm>
              <a:off x="0" y="-38100"/>
              <a:ext cx="4995349" cy="2914199"/>
            </a:xfrm>
            <a:prstGeom prst="rect">
              <a:avLst/>
            </a:prstGeom>
          </p:spPr>
          <p:txBody>
            <a:bodyPr anchor="ctr" rtlCol="false" tIns="50800" lIns="50800" bIns="50800" rIns="50800"/>
            <a:lstStyle/>
            <a:p>
              <a:pPr algn="ctr">
                <a:lnSpc>
                  <a:spcPts val="2659"/>
                </a:lnSpc>
                <a:spcBef>
                  <a:spcPct val="0"/>
                </a:spcBef>
              </a:pPr>
            </a:p>
          </p:txBody>
        </p:sp>
      </p:grpSp>
      <p:grpSp>
        <p:nvGrpSpPr>
          <p:cNvPr name="Group 5" id="5"/>
          <p:cNvGrpSpPr/>
          <p:nvPr/>
        </p:nvGrpSpPr>
        <p:grpSpPr>
          <a:xfrm rot="0">
            <a:off x="7901209" y="1028700"/>
            <a:ext cx="9358091" cy="8229600"/>
            <a:chOff x="0" y="0"/>
            <a:chExt cx="12477455" cy="10972800"/>
          </a:xfrm>
        </p:grpSpPr>
        <p:grpSp>
          <p:nvGrpSpPr>
            <p:cNvPr name="Group 6" id="6"/>
            <p:cNvGrpSpPr/>
            <p:nvPr/>
          </p:nvGrpSpPr>
          <p:grpSpPr>
            <a:xfrm rot="0">
              <a:off x="0" y="0"/>
              <a:ext cx="12477455" cy="10972800"/>
              <a:chOff x="0" y="0"/>
              <a:chExt cx="3165576" cy="2783840"/>
            </a:xfrm>
          </p:grpSpPr>
          <p:sp>
            <p:nvSpPr>
              <p:cNvPr name="Freeform 7" id="7"/>
              <p:cNvSpPr/>
              <p:nvPr/>
            </p:nvSpPr>
            <p:spPr>
              <a:xfrm flipH="false" flipV="false" rot="0">
                <a:off x="0" y="0"/>
                <a:ext cx="3165577" cy="2783840"/>
              </a:xfrm>
              <a:custGeom>
                <a:avLst/>
                <a:gdLst/>
                <a:ahLst/>
                <a:cxnLst/>
                <a:rect r="r" b="b" t="t" l="l"/>
                <a:pathLst>
                  <a:path h="2783840" w="3165577">
                    <a:moveTo>
                      <a:pt x="3041117" y="2783840"/>
                    </a:moveTo>
                    <a:lnTo>
                      <a:pt x="124460" y="2783840"/>
                    </a:lnTo>
                    <a:cubicBezTo>
                      <a:pt x="55880" y="2783840"/>
                      <a:pt x="0" y="2727960"/>
                      <a:pt x="0" y="2659380"/>
                    </a:cubicBezTo>
                    <a:lnTo>
                      <a:pt x="0" y="124460"/>
                    </a:lnTo>
                    <a:cubicBezTo>
                      <a:pt x="0" y="55880"/>
                      <a:pt x="55880" y="0"/>
                      <a:pt x="124460" y="0"/>
                    </a:cubicBezTo>
                    <a:lnTo>
                      <a:pt x="3041117" y="0"/>
                    </a:lnTo>
                    <a:cubicBezTo>
                      <a:pt x="3109696" y="0"/>
                      <a:pt x="3165577" y="55880"/>
                      <a:pt x="3165577" y="124460"/>
                    </a:cubicBezTo>
                    <a:lnTo>
                      <a:pt x="3165577" y="2659380"/>
                    </a:lnTo>
                    <a:cubicBezTo>
                      <a:pt x="3165577" y="2727960"/>
                      <a:pt x="3109696" y="2783840"/>
                      <a:pt x="3041117" y="2783840"/>
                    </a:cubicBezTo>
                    <a:close/>
                  </a:path>
                </a:pathLst>
              </a:custGeom>
              <a:solidFill>
                <a:srgbClr val="F7E5DD"/>
              </a:solidFill>
            </p:spPr>
          </p:sp>
        </p:grpSp>
        <p:grpSp>
          <p:nvGrpSpPr>
            <p:cNvPr name="Group 8" id="8"/>
            <p:cNvGrpSpPr/>
            <p:nvPr/>
          </p:nvGrpSpPr>
          <p:grpSpPr>
            <a:xfrm rot="-10800000">
              <a:off x="1386781" y="556357"/>
              <a:ext cx="289704" cy="289704"/>
              <a:chOff x="0" y="0"/>
              <a:chExt cx="6350000" cy="6350000"/>
            </a:xfrm>
          </p:grpSpPr>
          <p:sp>
            <p:nvSpPr>
              <p:cNvPr name="Freeform 9" id="9"/>
              <p:cNvSpPr/>
              <p:nvPr/>
            </p:nvSpPr>
            <p:spPr>
              <a:xfrm flipH="false" flipV="false" rot="0">
                <a:off x="0" y="0"/>
                <a:ext cx="6350000" cy="6350000"/>
              </a:xfrm>
              <a:custGeom>
                <a:avLst/>
                <a:gdLst/>
                <a:ahLst/>
                <a:cxnLst/>
                <a:rect r="r" b="b" t="t" l="l"/>
                <a:pathLst>
                  <a:path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9B428"/>
              </a:solidFill>
            </p:spPr>
          </p:sp>
        </p:grpSp>
        <p:grpSp>
          <p:nvGrpSpPr>
            <p:cNvPr name="Group 10" id="10"/>
            <p:cNvGrpSpPr/>
            <p:nvPr/>
          </p:nvGrpSpPr>
          <p:grpSpPr>
            <a:xfrm rot="-10800000">
              <a:off x="1039940" y="556357"/>
              <a:ext cx="289704" cy="289704"/>
              <a:chOff x="0" y="0"/>
              <a:chExt cx="6350000" cy="6350000"/>
            </a:xfrm>
          </p:grpSpPr>
          <p:sp>
            <p:nvSpPr>
              <p:cNvPr name="Freeform 11" id="11"/>
              <p:cNvSpPr/>
              <p:nvPr/>
            </p:nvSpPr>
            <p:spPr>
              <a:xfrm flipH="false" flipV="false" rot="0">
                <a:off x="0" y="0"/>
                <a:ext cx="6350000" cy="6350000"/>
              </a:xfrm>
              <a:custGeom>
                <a:avLst/>
                <a:gdLst/>
                <a:ahLst/>
                <a:cxnLst/>
                <a:rect r="r" b="b" t="t" l="l"/>
                <a:pathLst>
                  <a:path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E38256"/>
              </a:solidFill>
            </p:spPr>
          </p:sp>
        </p:grpSp>
        <p:grpSp>
          <p:nvGrpSpPr>
            <p:cNvPr name="Group 12" id="12"/>
            <p:cNvGrpSpPr/>
            <p:nvPr/>
          </p:nvGrpSpPr>
          <p:grpSpPr>
            <a:xfrm rot="-10800000">
              <a:off x="693100" y="556357"/>
              <a:ext cx="289704" cy="289704"/>
              <a:chOff x="0" y="0"/>
              <a:chExt cx="6350000" cy="6350000"/>
            </a:xfrm>
          </p:grpSpPr>
          <p:sp>
            <p:nvSpPr>
              <p:cNvPr name="Freeform 13" id="13"/>
              <p:cNvSpPr/>
              <p:nvPr/>
            </p:nvSpPr>
            <p:spPr>
              <a:xfrm flipH="false" flipV="false" rot="0">
                <a:off x="0" y="0"/>
                <a:ext cx="6350000" cy="6350000"/>
              </a:xfrm>
              <a:custGeom>
                <a:avLst/>
                <a:gdLst/>
                <a:ahLst/>
                <a:cxnLst/>
                <a:rect r="r" b="b" t="t" l="l"/>
                <a:pathLst>
                  <a:path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FFFFF"/>
              </a:solidFill>
            </p:spPr>
          </p:sp>
        </p:grpSp>
      </p:grpSp>
      <p:sp>
        <p:nvSpPr>
          <p:cNvPr name="TextBox 14" id="14"/>
          <p:cNvSpPr txBox="true"/>
          <p:nvPr/>
        </p:nvSpPr>
        <p:spPr>
          <a:xfrm rot="0">
            <a:off x="9144000" y="2232274"/>
            <a:ext cx="5115417" cy="1049021"/>
          </a:xfrm>
          <a:prstGeom prst="rect">
            <a:avLst/>
          </a:prstGeom>
        </p:spPr>
        <p:txBody>
          <a:bodyPr anchor="t" rtlCol="false" tIns="0" lIns="0" bIns="0" rIns="0">
            <a:spAutoFit/>
          </a:bodyPr>
          <a:lstStyle/>
          <a:p>
            <a:pPr algn="l" marL="0" indent="0" lvl="0">
              <a:lnSpc>
                <a:spcPts val="7925"/>
              </a:lnSpc>
            </a:pPr>
            <a:r>
              <a:rPr lang="en-US" b="true" sz="7925">
                <a:solidFill>
                  <a:srgbClr val="4E5FA7"/>
                </a:solidFill>
                <a:latin typeface="Arial Nova Condensed Bold"/>
                <a:ea typeface="Arial Nova Condensed Bold"/>
                <a:cs typeface="Arial Nova Condensed Bold"/>
                <a:sym typeface="Arial Nova Condensed Bold"/>
              </a:rPr>
              <a:t>Session 3</a:t>
            </a:r>
          </a:p>
        </p:txBody>
      </p:sp>
      <p:sp>
        <p:nvSpPr>
          <p:cNvPr name="TextBox 15" id="15"/>
          <p:cNvSpPr txBox="true"/>
          <p:nvPr/>
        </p:nvSpPr>
        <p:spPr>
          <a:xfrm rot="0">
            <a:off x="9144000" y="3813654"/>
            <a:ext cx="7290009" cy="3298192"/>
          </a:xfrm>
          <a:prstGeom prst="rect">
            <a:avLst/>
          </a:prstGeom>
        </p:spPr>
        <p:txBody>
          <a:bodyPr anchor="t" rtlCol="false" tIns="0" lIns="0" bIns="0" rIns="0">
            <a:spAutoFit/>
          </a:bodyPr>
          <a:lstStyle/>
          <a:p>
            <a:pPr algn="l">
              <a:lnSpc>
                <a:spcPts val="8784"/>
              </a:lnSpc>
            </a:pPr>
            <a:r>
              <a:rPr lang="en-US" sz="6274">
                <a:solidFill>
                  <a:srgbClr val="171717"/>
                </a:solidFill>
                <a:latin typeface="Arial Nova Condensed"/>
                <a:ea typeface="Arial Nova Condensed"/>
                <a:cs typeface="Arial Nova Condensed"/>
                <a:sym typeface="Arial Nova Condensed"/>
              </a:rPr>
              <a:t>SOLUTIONS JURIDIQUES BASÉES SUR LES DONNÉES</a:t>
            </a:r>
          </a:p>
        </p:txBody>
      </p:sp>
      <p:sp>
        <p:nvSpPr>
          <p:cNvPr name="Freeform 16" id="16"/>
          <p:cNvSpPr/>
          <p:nvPr/>
        </p:nvSpPr>
        <p:spPr>
          <a:xfrm flipH="false" flipV="false" rot="0">
            <a:off x="2210427" y="2079874"/>
            <a:ext cx="5504028" cy="10145674"/>
          </a:xfrm>
          <a:custGeom>
            <a:avLst/>
            <a:gdLst/>
            <a:ahLst/>
            <a:cxnLst/>
            <a:rect r="r" b="b" t="t" l="l"/>
            <a:pathLst>
              <a:path h="10145674" w="5504028">
                <a:moveTo>
                  <a:pt x="0" y="0"/>
                </a:moveTo>
                <a:lnTo>
                  <a:pt x="5504028" y="0"/>
                </a:lnTo>
                <a:lnTo>
                  <a:pt x="5504028" y="10145674"/>
                </a:lnTo>
                <a:lnTo>
                  <a:pt x="0" y="10145674"/>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Tree>
  </p:cSld>
  <p:clrMapOvr>
    <a:masterClrMapping/>
  </p:clrMapOvr>
</p:sld>
</file>

<file path=ppt/slides/slide39.xml><?xml version="1.0" encoding="utf-8"?>
<p:sld xmlns:p="http://schemas.openxmlformats.org/presentationml/2006/main" xmlns:a="http://schemas.openxmlformats.org/drawingml/2006/main">
  <p:cSld>
    <p:bg>
      <p:bgPr>
        <a:solidFill>
          <a:srgbClr val="FCFCFC"/>
        </a:solidFill>
      </p:bgPr>
    </p:bg>
    <p:spTree>
      <p:nvGrpSpPr>
        <p:cNvPr id="1" name=""/>
        <p:cNvGrpSpPr/>
        <p:nvPr/>
      </p:nvGrpSpPr>
      <p:grpSpPr>
        <a:xfrm>
          <a:off x="0" y="0"/>
          <a:ext cx="0" cy="0"/>
          <a:chOff x="0" y="0"/>
          <a:chExt cx="0" cy="0"/>
        </a:xfrm>
      </p:grpSpPr>
      <p:grpSp>
        <p:nvGrpSpPr>
          <p:cNvPr name="Group 2" id="2"/>
          <p:cNvGrpSpPr/>
          <p:nvPr/>
        </p:nvGrpSpPr>
        <p:grpSpPr>
          <a:xfrm rot="0">
            <a:off x="-339357" y="-316594"/>
            <a:ext cx="18966714" cy="10920189"/>
            <a:chOff x="0" y="0"/>
            <a:chExt cx="4995349" cy="2876099"/>
          </a:xfrm>
        </p:grpSpPr>
        <p:sp>
          <p:nvSpPr>
            <p:cNvPr name="Freeform 3" id="3"/>
            <p:cNvSpPr/>
            <p:nvPr/>
          </p:nvSpPr>
          <p:spPr>
            <a:xfrm flipH="false" flipV="false" rot="0">
              <a:off x="0" y="0"/>
              <a:ext cx="4995349" cy="2876099"/>
            </a:xfrm>
            <a:custGeom>
              <a:avLst/>
              <a:gdLst/>
              <a:ahLst/>
              <a:cxnLst/>
              <a:rect r="r" b="b" t="t" l="l"/>
              <a:pathLst>
                <a:path h="2876099" w="4995349">
                  <a:moveTo>
                    <a:pt x="0" y="0"/>
                  </a:moveTo>
                  <a:lnTo>
                    <a:pt x="4995349" y="0"/>
                  </a:lnTo>
                  <a:lnTo>
                    <a:pt x="4995349" y="2876099"/>
                  </a:lnTo>
                  <a:lnTo>
                    <a:pt x="0" y="2876099"/>
                  </a:lnTo>
                  <a:close/>
                </a:path>
              </a:pathLst>
            </a:custGeom>
            <a:solidFill>
              <a:srgbClr val="000000">
                <a:alpha val="0"/>
              </a:srgbClr>
            </a:solidFill>
            <a:ln w="552450" cap="sq">
              <a:solidFill>
                <a:srgbClr val="F9B57D"/>
              </a:solidFill>
              <a:prstDash val="solid"/>
              <a:miter/>
            </a:ln>
          </p:spPr>
        </p:sp>
        <p:sp>
          <p:nvSpPr>
            <p:cNvPr name="TextBox 4" id="4"/>
            <p:cNvSpPr txBox="true"/>
            <p:nvPr/>
          </p:nvSpPr>
          <p:spPr>
            <a:xfrm>
              <a:off x="0" y="-38100"/>
              <a:ext cx="4995349" cy="2914199"/>
            </a:xfrm>
            <a:prstGeom prst="rect">
              <a:avLst/>
            </a:prstGeom>
          </p:spPr>
          <p:txBody>
            <a:bodyPr anchor="ctr" rtlCol="false" tIns="50800" lIns="50800" bIns="50800" rIns="50800"/>
            <a:lstStyle/>
            <a:p>
              <a:pPr algn="ctr">
                <a:lnSpc>
                  <a:spcPts val="2659"/>
                </a:lnSpc>
                <a:spcBef>
                  <a:spcPct val="0"/>
                </a:spcBef>
              </a:pPr>
            </a:p>
          </p:txBody>
        </p:sp>
      </p:grpSp>
      <p:grpSp>
        <p:nvGrpSpPr>
          <p:cNvPr name="Group 5" id="5"/>
          <p:cNvGrpSpPr/>
          <p:nvPr/>
        </p:nvGrpSpPr>
        <p:grpSpPr>
          <a:xfrm rot="0">
            <a:off x="1028700" y="1028700"/>
            <a:ext cx="9724045" cy="2300771"/>
            <a:chOff x="0" y="0"/>
            <a:chExt cx="12965394" cy="3067695"/>
          </a:xfrm>
        </p:grpSpPr>
        <p:sp>
          <p:nvSpPr>
            <p:cNvPr name="Freeform 6" id="6"/>
            <p:cNvSpPr/>
            <p:nvPr/>
          </p:nvSpPr>
          <p:spPr>
            <a:xfrm flipH="false" flipV="false" rot="0">
              <a:off x="0" y="0"/>
              <a:ext cx="12965394" cy="3067695"/>
            </a:xfrm>
            <a:custGeom>
              <a:avLst/>
              <a:gdLst/>
              <a:ahLst/>
              <a:cxnLst/>
              <a:rect r="r" b="b" t="t" l="l"/>
              <a:pathLst>
                <a:path h="3067695" w="12965394">
                  <a:moveTo>
                    <a:pt x="0" y="0"/>
                  </a:moveTo>
                  <a:lnTo>
                    <a:pt x="12965394" y="0"/>
                  </a:lnTo>
                  <a:lnTo>
                    <a:pt x="12965394" y="3067695"/>
                  </a:lnTo>
                  <a:lnTo>
                    <a:pt x="0" y="3067695"/>
                  </a:lnTo>
                  <a:close/>
                </a:path>
              </a:pathLst>
            </a:custGeom>
            <a:solidFill>
              <a:srgbClr val="000000">
                <a:alpha val="0"/>
              </a:srgbClr>
            </a:solidFill>
          </p:spPr>
        </p:sp>
        <p:sp>
          <p:nvSpPr>
            <p:cNvPr name="TextBox 7" id="7"/>
            <p:cNvSpPr txBox="true"/>
            <p:nvPr/>
          </p:nvSpPr>
          <p:spPr>
            <a:xfrm>
              <a:off x="0" y="0"/>
              <a:ext cx="12965394" cy="3067695"/>
            </a:xfrm>
            <a:prstGeom prst="rect">
              <a:avLst/>
            </a:prstGeom>
          </p:spPr>
          <p:txBody>
            <a:bodyPr anchor="t" rtlCol="false" tIns="0" lIns="0" bIns="0" rIns="0"/>
            <a:lstStyle/>
            <a:p>
              <a:pPr algn="l" marL="0" indent="0" lvl="0">
                <a:lnSpc>
                  <a:spcPts val="8399"/>
                </a:lnSpc>
              </a:pPr>
              <a:r>
                <a:rPr lang="en-US" b="true" sz="6999">
                  <a:solidFill>
                    <a:srgbClr val="4E5FA7"/>
                  </a:solidFill>
                  <a:latin typeface="Arial Nova Condensed Bold"/>
                  <a:ea typeface="Arial Nova Condensed Bold"/>
                  <a:cs typeface="Arial Nova Condensed Bold"/>
                  <a:sym typeface="Arial Nova Condensed Bold"/>
                </a:rPr>
                <a:t>Solutions juridiques basées sur les données</a:t>
              </a:r>
            </a:p>
          </p:txBody>
        </p:sp>
      </p:grpSp>
      <p:grpSp>
        <p:nvGrpSpPr>
          <p:cNvPr name="Group 8" id="8"/>
          <p:cNvGrpSpPr/>
          <p:nvPr/>
        </p:nvGrpSpPr>
        <p:grpSpPr>
          <a:xfrm rot="0">
            <a:off x="1018215" y="3189321"/>
            <a:ext cx="16241085" cy="5309145"/>
            <a:chOff x="0" y="0"/>
            <a:chExt cx="21654780" cy="7078860"/>
          </a:xfrm>
        </p:grpSpPr>
        <p:sp>
          <p:nvSpPr>
            <p:cNvPr name="Freeform 9" id="9"/>
            <p:cNvSpPr/>
            <p:nvPr/>
          </p:nvSpPr>
          <p:spPr>
            <a:xfrm flipH="false" flipV="false" rot="0">
              <a:off x="0" y="0"/>
              <a:ext cx="21654781" cy="7078860"/>
            </a:xfrm>
            <a:custGeom>
              <a:avLst/>
              <a:gdLst/>
              <a:ahLst/>
              <a:cxnLst/>
              <a:rect r="r" b="b" t="t" l="l"/>
              <a:pathLst>
                <a:path h="7078860" w="21654781">
                  <a:moveTo>
                    <a:pt x="0" y="0"/>
                  </a:moveTo>
                  <a:lnTo>
                    <a:pt x="21654781" y="0"/>
                  </a:lnTo>
                  <a:lnTo>
                    <a:pt x="21654781" y="7078860"/>
                  </a:lnTo>
                  <a:lnTo>
                    <a:pt x="0" y="7078860"/>
                  </a:lnTo>
                  <a:close/>
                </a:path>
              </a:pathLst>
            </a:custGeom>
            <a:solidFill>
              <a:srgbClr val="000000">
                <a:alpha val="0"/>
              </a:srgbClr>
            </a:solidFill>
          </p:spPr>
        </p:sp>
        <p:sp>
          <p:nvSpPr>
            <p:cNvPr name="TextBox 10" id="10"/>
            <p:cNvSpPr txBox="true"/>
            <p:nvPr/>
          </p:nvSpPr>
          <p:spPr>
            <a:xfrm>
              <a:off x="0" y="-9525"/>
              <a:ext cx="21654780" cy="7088385"/>
            </a:xfrm>
            <a:prstGeom prst="rect">
              <a:avLst/>
            </a:prstGeom>
          </p:spPr>
          <p:txBody>
            <a:bodyPr anchor="ctr" rtlCol="false" tIns="0" lIns="0" bIns="0" rIns="0"/>
            <a:lstStyle/>
            <a:p>
              <a:pPr algn="l" marL="0" indent="0" lvl="0">
                <a:lnSpc>
                  <a:spcPts val="4743"/>
                </a:lnSpc>
              </a:pPr>
              <a:r>
                <a:rPr lang="en-US" sz="3953">
                  <a:solidFill>
                    <a:srgbClr val="000000"/>
                  </a:solidFill>
                  <a:latin typeface="Arial Nova Condensed"/>
                  <a:ea typeface="Arial Nova Condensed"/>
                  <a:cs typeface="Arial Nova Condensed"/>
                  <a:sym typeface="Arial Nova Condensed"/>
                </a:rPr>
                <a:t>1. Utilisations des données parajuridiques et expériences documentées</a:t>
              </a:r>
            </a:p>
            <a:p>
              <a:pPr algn="l" marL="0" indent="0" lvl="0">
                <a:lnSpc>
                  <a:spcPts val="4743"/>
                </a:lnSpc>
              </a:pPr>
              <a:r>
                <a:rPr lang="en-US" sz="3953">
                  <a:solidFill>
                    <a:srgbClr val="000000"/>
                  </a:solidFill>
                  <a:latin typeface="Arial Nova Condensed"/>
                  <a:ea typeface="Arial Nova Condensed"/>
                  <a:cs typeface="Arial Nova Condensed"/>
                  <a:sym typeface="Arial Nova Condensed"/>
                </a:rPr>
                <a:t>2. Données pour le plaidoyer et les réformes juridiques (formelles et informelles)</a:t>
              </a:r>
            </a:p>
            <a:p>
              <a:pPr algn="l" marL="0" indent="0" lvl="0">
                <a:lnSpc>
                  <a:spcPts val="4743"/>
                </a:lnSpc>
              </a:pPr>
              <a:r>
                <a:rPr lang="en-US" sz="3953">
                  <a:solidFill>
                    <a:srgbClr val="000000"/>
                  </a:solidFill>
                  <a:latin typeface="Arial Nova Condensed"/>
                  <a:ea typeface="Arial Nova Condensed"/>
                  <a:cs typeface="Arial Nova Condensed"/>
                  <a:sym typeface="Arial Nova Condensed"/>
                </a:rPr>
                <a:t>3. Suivi des obstacles/pratiques (justice formelle et informelle) à des fins de renforcement du système</a:t>
              </a:r>
            </a:p>
            <a:p>
              <a:pPr algn="l" marL="0" indent="0" lvl="0">
                <a:lnSpc>
                  <a:spcPts val="4743"/>
                </a:lnSpc>
              </a:pPr>
              <a:r>
                <a:rPr lang="en-US" sz="3953">
                  <a:solidFill>
                    <a:srgbClr val="000000"/>
                  </a:solidFill>
                  <a:latin typeface="Arial Nova Condensed"/>
                  <a:ea typeface="Arial Nova Condensed"/>
                  <a:cs typeface="Arial Nova Condensed"/>
                  <a:sym typeface="Arial Nova Condensed"/>
                </a:rPr>
                <a:t>4. Données à l'appui des litiges stratégiques</a:t>
              </a:r>
            </a:p>
            <a:p>
              <a:pPr algn="l" marL="0" indent="0" lvl="0">
                <a:lnSpc>
                  <a:spcPts val="4743"/>
                </a:lnSpc>
              </a:pPr>
              <a:r>
                <a:rPr lang="en-US" sz="3953">
                  <a:solidFill>
                    <a:srgbClr val="000000"/>
                  </a:solidFill>
                  <a:latin typeface="Arial Nova Condensed"/>
                  <a:ea typeface="Arial Nova Condensed"/>
                  <a:cs typeface="Arial Nova Condensed"/>
                  <a:sym typeface="Arial Nova Condensed"/>
                </a:rPr>
                <a:t>5. Rapports</a:t>
              </a:r>
            </a:p>
            <a:p>
              <a:pPr algn="l" marL="0" indent="0" lvl="0">
                <a:lnSpc>
                  <a:spcPts val="4743"/>
                </a:lnSpc>
              </a:pPr>
              <a:r>
                <a:rPr lang="en-US" sz="3953">
                  <a:solidFill>
                    <a:srgbClr val="000000"/>
                  </a:solidFill>
                  <a:latin typeface="Arial Nova Condensed"/>
                  <a:ea typeface="Arial Nova Condensed"/>
                  <a:cs typeface="Arial Nova Condensed"/>
                  <a:sym typeface="Arial Nova Condensed"/>
                </a:rPr>
                <a:t>6. Données pour soutenir une programmation juridique de qualité</a:t>
              </a:r>
            </a:p>
          </p:txBody>
        </p:sp>
      </p:grpSp>
      <p:grpSp>
        <p:nvGrpSpPr>
          <p:cNvPr name="Group 11" id="11"/>
          <p:cNvGrpSpPr/>
          <p:nvPr/>
        </p:nvGrpSpPr>
        <p:grpSpPr>
          <a:xfrm rot="0">
            <a:off x="15537401" y="-1303500"/>
            <a:ext cx="3767531" cy="4123759"/>
            <a:chOff x="0" y="0"/>
            <a:chExt cx="5023375" cy="5498345"/>
          </a:xfrm>
        </p:grpSpPr>
        <p:grpSp>
          <p:nvGrpSpPr>
            <p:cNvPr name="Group 12" id="12"/>
            <p:cNvGrpSpPr/>
            <p:nvPr/>
          </p:nvGrpSpPr>
          <p:grpSpPr>
            <a:xfrm rot="-104776">
              <a:off x="297380" y="1759711"/>
              <a:ext cx="4032000" cy="3678054"/>
              <a:chOff x="0" y="0"/>
              <a:chExt cx="893117" cy="814716"/>
            </a:xfrm>
          </p:grpSpPr>
          <p:sp>
            <p:nvSpPr>
              <p:cNvPr name="Freeform 13" id="13"/>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49C4E"/>
              </a:solidFill>
            </p:spPr>
          </p:sp>
          <p:sp>
            <p:nvSpPr>
              <p:cNvPr name="TextBox 14" id="14"/>
              <p:cNvSpPr txBox="true"/>
              <p:nvPr/>
            </p:nvSpPr>
            <p:spPr>
              <a:xfrm>
                <a:off x="139550" y="349686"/>
                <a:ext cx="614018" cy="406836"/>
              </a:xfrm>
              <a:prstGeom prst="rect">
                <a:avLst/>
              </a:prstGeom>
            </p:spPr>
            <p:txBody>
              <a:bodyPr anchor="ctr" rtlCol="false" tIns="50800" lIns="50800" bIns="50800" rIns="50800"/>
              <a:lstStyle/>
              <a:p>
                <a:pPr algn="ctr">
                  <a:lnSpc>
                    <a:spcPts val="2029"/>
                  </a:lnSpc>
                </a:pPr>
              </a:p>
            </p:txBody>
          </p:sp>
        </p:grpSp>
        <p:grpSp>
          <p:nvGrpSpPr>
            <p:cNvPr name="Group 15" id="15"/>
            <p:cNvGrpSpPr/>
            <p:nvPr/>
          </p:nvGrpSpPr>
          <p:grpSpPr>
            <a:xfrm rot="-162844">
              <a:off x="84820" y="93399"/>
              <a:ext cx="4032000" cy="3678054"/>
              <a:chOff x="0" y="0"/>
              <a:chExt cx="893117" cy="814716"/>
            </a:xfrm>
          </p:grpSpPr>
          <p:sp>
            <p:nvSpPr>
              <p:cNvPr name="Freeform 16" id="16"/>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DA7A7"/>
              </a:solidFill>
            </p:spPr>
          </p:sp>
          <p:sp>
            <p:nvSpPr>
              <p:cNvPr name="TextBox 17" id="17"/>
              <p:cNvSpPr txBox="true"/>
              <p:nvPr/>
            </p:nvSpPr>
            <p:spPr>
              <a:xfrm>
                <a:off x="139550" y="349686"/>
                <a:ext cx="614018" cy="406836"/>
              </a:xfrm>
              <a:prstGeom prst="rect">
                <a:avLst/>
              </a:prstGeom>
            </p:spPr>
            <p:txBody>
              <a:bodyPr anchor="ctr" rtlCol="false" tIns="50800" lIns="50800" bIns="50800" rIns="50800"/>
              <a:lstStyle/>
              <a:p>
                <a:pPr algn="ctr">
                  <a:lnSpc>
                    <a:spcPts val="2029"/>
                  </a:lnSpc>
                </a:pPr>
              </a:p>
            </p:txBody>
          </p:sp>
        </p:grpSp>
        <p:grpSp>
          <p:nvGrpSpPr>
            <p:cNvPr name="Group 18" id="18"/>
            <p:cNvGrpSpPr/>
            <p:nvPr/>
          </p:nvGrpSpPr>
          <p:grpSpPr>
            <a:xfrm rot="10629642">
              <a:off x="902754" y="1722687"/>
              <a:ext cx="4032000" cy="3678054"/>
              <a:chOff x="0" y="0"/>
              <a:chExt cx="893117" cy="814716"/>
            </a:xfrm>
          </p:grpSpPr>
          <p:sp>
            <p:nvSpPr>
              <p:cNvPr name="Freeform 19" id="19"/>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EC394"/>
              </a:solidFill>
            </p:spPr>
          </p:sp>
          <p:sp>
            <p:nvSpPr>
              <p:cNvPr name="TextBox 20" id="20"/>
              <p:cNvSpPr txBox="true"/>
              <p:nvPr/>
            </p:nvSpPr>
            <p:spPr>
              <a:xfrm>
                <a:off x="139550" y="349686"/>
                <a:ext cx="614018" cy="406836"/>
              </a:xfrm>
              <a:prstGeom prst="rect">
                <a:avLst/>
              </a:prstGeom>
            </p:spPr>
            <p:txBody>
              <a:bodyPr anchor="ctr" rtlCol="false" tIns="50800" lIns="50800" bIns="50800" rIns="50800"/>
              <a:lstStyle/>
              <a:p>
                <a:pPr algn="ctr">
                  <a:lnSpc>
                    <a:spcPts val="2029"/>
                  </a:lnSpc>
                </a:pPr>
              </a:p>
            </p:txBody>
          </p:sp>
        </p:grpSp>
      </p:grpSp>
    </p:spTree>
  </p:cSld>
  <p:clrMapOvr>
    <a:masterClrMapping/>
  </p:clrMapOvr>
</p:sld>
</file>

<file path=ppt/slides/slide4.xml><?xml version="1.0" encoding="utf-8"?>
<p:sld xmlns:p="http://schemas.openxmlformats.org/presentationml/2006/main" xmlns:a="http://schemas.openxmlformats.org/drawingml/2006/main">
  <p:cSld>
    <p:bg>
      <p:bgPr>
        <a:solidFill>
          <a:srgbClr val="FCFCFC"/>
        </a:solidFill>
      </p:bgPr>
    </p:bg>
    <p:spTree>
      <p:nvGrpSpPr>
        <p:cNvPr id="1" name=""/>
        <p:cNvGrpSpPr/>
        <p:nvPr/>
      </p:nvGrpSpPr>
      <p:grpSpPr>
        <a:xfrm>
          <a:off x="0" y="0"/>
          <a:ext cx="0" cy="0"/>
          <a:chOff x="0" y="0"/>
          <a:chExt cx="0" cy="0"/>
        </a:xfrm>
      </p:grpSpPr>
      <p:grpSp>
        <p:nvGrpSpPr>
          <p:cNvPr name="Group 2" id="2"/>
          <p:cNvGrpSpPr/>
          <p:nvPr/>
        </p:nvGrpSpPr>
        <p:grpSpPr>
          <a:xfrm rot="0">
            <a:off x="-339357" y="-316594"/>
            <a:ext cx="18966714" cy="10920189"/>
            <a:chOff x="0" y="0"/>
            <a:chExt cx="4995349" cy="2876099"/>
          </a:xfrm>
        </p:grpSpPr>
        <p:sp>
          <p:nvSpPr>
            <p:cNvPr name="Freeform 3" id="3"/>
            <p:cNvSpPr/>
            <p:nvPr/>
          </p:nvSpPr>
          <p:spPr>
            <a:xfrm flipH="false" flipV="false" rot="0">
              <a:off x="0" y="0"/>
              <a:ext cx="4995349" cy="2876099"/>
            </a:xfrm>
            <a:custGeom>
              <a:avLst/>
              <a:gdLst/>
              <a:ahLst/>
              <a:cxnLst/>
              <a:rect r="r" b="b" t="t" l="l"/>
              <a:pathLst>
                <a:path h="2876099" w="4995349">
                  <a:moveTo>
                    <a:pt x="0" y="0"/>
                  </a:moveTo>
                  <a:lnTo>
                    <a:pt x="4995349" y="0"/>
                  </a:lnTo>
                  <a:lnTo>
                    <a:pt x="4995349" y="2876099"/>
                  </a:lnTo>
                  <a:lnTo>
                    <a:pt x="0" y="2876099"/>
                  </a:lnTo>
                  <a:close/>
                </a:path>
              </a:pathLst>
            </a:custGeom>
            <a:solidFill>
              <a:srgbClr val="000000">
                <a:alpha val="0"/>
              </a:srgbClr>
            </a:solidFill>
            <a:ln w="552450" cap="sq">
              <a:solidFill>
                <a:srgbClr val="F9B57D"/>
              </a:solidFill>
              <a:prstDash val="solid"/>
              <a:miter/>
            </a:ln>
          </p:spPr>
        </p:sp>
        <p:sp>
          <p:nvSpPr>
            <p:cNvPr name="TextBox 4" id="4"/>
            <p:cNvSpPr txBox="true"/>
            <p:nvPr/>
          </p:nvSpPr>
          <p:spPr>
            <a:xfrm>
              <a:off x="0" y="-38100"/>
              <a:ext cx="4995349" cy="2914199"/>
            </a:xfrm>
            <a:prstGeom prst="rect">
              <a:avLst/>
            </a:prstGeom>
          </p:spPr>
          <p:txBody>
            <a:bodyPr anchor="ctr" rtlCol="false" tIns="50800" lIns="50800" bIns="50800" rIns="50800"/>
            <a:lstStyle/>
            <a:p>
              <a:pPr algn="ctr">
                <a:lnSpc>
                  <a:spcPts val="2659"/>
                </a:lnSpc>
                <a:spcBef>
                  <a:spcPct val="0"/>
                </a:spcBef>
              </a:pPr>
            </a:p>
          </p:txBody>
        </p:sp>
      </p:grpSp>
      <p:grpSp>
        <p:nvGrpSpPr>
          <p:cNvPr name="Group 5" id="5"/>
          <p:cNvGrpSpPr/>
          <p:nvPr/>
        </p:nvGrpSpPr>
        <p:grpSpPr>
          <a:xfrm rot="0">
            <a:off x="1579675" y="519488"/>
            <a:ext cx="12677166" cy="2300771"/>
            <a:chOff x="0" y="0"/>
            <a:chExt cx="16902888" cy="3067695"/>
          </a:xfrm>
        </p:grpSpPr>
        <p:sp>
          <p:nvSpPr>
            <p:cNvPr name="Freeform 6" id="6"/>
            <p:cNvSpPr/>
            <p:nvPr/>
          </p:nvSpPr>
          <p:spPr>
            <a:xfrm flipH="false" flipV="false" rot="0">
              <a:off x="0" y="0"/>
              <a:ext cx="16902888" cy="3067695"/>
            </a:xfrm>
            <a:custGeom>
              <a:avLst/>
              <a:gdLst/>
              <a:ahLst/>
              <a:cxnLst/>
              <a:rect r="r" b="b" t="t" l="l"/>
              <a:pathLst>
                <a:path h="3067695" w="16902888">
                  <a:moveTo>
                    <a:pt x="0" y="0"/>
                  </a:moveTo>
                  <a:lnTo>
                    <a:pt x="16902888" y="0"/>
                  </a:lnTo>
                  <a:lnTo>
                    <a:pt x="16902888" y="3067695"/>
                  </a:lnTo>
                  <a:lnTo>
                    <a:pt x="0" y="3067695"/>
                  </a:lnTo>
                  <a:close/>
                </a:path>
              </a:pathLst>
            </a:custGeom>
            <a:solidFill>
              <a:srgbClr val="000000">
                <a:alpha val="0"/>
              </a:srgbClr>
            </a:solidFill>
          </p:spPr>
        </p:sp>
        <p:sp>
          <p:nvSpPr>
            <p:cNvPr name="TextBox 7" id="7"/>
            <p:cNvSpPr txBox="true"/>
            <p:nvPr/>
          </p:nvSpPr>
          <p:spPr>
            <a:xfrm>
              <a:off x="0" y="0"/>
              <a:ext cx="16902888" cy="3067695"/>
            </a:xfrm>
            <a:prstGeom prst="rect">
              <a:avLst/>
            </a:prstGeom>
          </p:spPr>
          <p:txBody>
            <a:bodyPr anchor="t" rtlCol="false" tIns="0" lIns="0" bIns="0" rIns="0"/>
            <a:lstStyle/>
            <a:p>
              <a:pPr algn="l" marL="0" indent="0" lvl="0">
                <a:lnSpc>
                  <a:spcPts val="8399"/>
                </a:lnSpc>
              </a:pPr>
              <a:r>
                <a:rPr lang="en-US" b="true" sz="6999">
                  <a:solidFill>
                    <a:srgbClr val="4E5FA7"/>
                  </a:solidFill>
                  <a:latin typeface="Arial Nova Condensed Bold"/>
                  <a:ea typeface="Arial Nova Condensed Bold"/>
                  <a:cs typeface="Arial Nova Condensed Bold"/>
                  <a:sym typeface="Arial Nova Condensed Bold"/>
                </a:rPr>
                <a:t>Comprendre la gestion des dossiers juridiques</a:t>
              </a:r>
            </a:p>
          </p:txBody>
        </p:sp>
      </p:grpSp>
      <p:grpSp>
        <p:nvGrpSpPr>
          <p:cNvPr name="Group 8" id="8"/>
          <p:cNvGrpSpPr/>
          <p:nvPr/>
        </p:nvGrpSpPr>
        <p:grpSpPr>
          <a:xfrm rot="0">
            <a:off x="2202187" y="3257080"/>
            <a:ext cx="3062222" cy="923329"/>
            <a:chOff x="0" y="0"/>
            <a:chExt cx="4082962" cy="1231106"/>
          </a:xfrm>
        </p:grpSpPr>
        <p:sp>
          <p:nvSpPr>
            <p:cNvPr name="Freeform 9" id="9"/>
            <p:cNvSpPr/>
            <p:nvPr/>
          </p:nvSpPr>
          <p:spPr>
            <a:xfrm flipH="false" flipV="false" rot="0">
              <a:off x="0" y="0"/>
              <a:ext cx="4082962" cy="1231106"/>
            </a:xfrm>
            <a:custGeom>
              <a:avLst/>
              <a:gdLst/>
              <a:ahLst/>
              <a:cxnLst/>
              <a:rect r="r" b="b" t="t" l="l"/>
              <a:pathLst>
                <a:path h="1231106" w="4082962">
                  <a:moveTo>
                    <a:pt x="0" y="0"/>
                  </a:moveTo>
                  <a:lnTo>
                    <a:pt x="4082962" y="0"/>
                  </a:lnTo>
                  <a:lnTo>
                    <a:pt x="4082962" y="1231106"/>
                  </a:lnTo>
                  <a:lnTo>
                    <a:pt x="0" y="1231106"/>
                  </a:lnTo>
                  <a:close/>
                </a:path>
              </a:pathLst>
            </a:custGeom>
            <a:solidFill>
              <a:srgbClr val="000000">
                <a:alpha val="0"/>
              </a:srgbClr>
            </a:solidFill>
          </p:spPr>
        </p:sp>
        <p:sp>
          <p:nvSpPr>
            <p:cNvPr name="TextBox 10" id="10"/>
            <p:cNvSpPr txBox="true"/>
            <p:nvPr/>
          </p:nvSpPr>
          <p:spPr>
            <a:xfrm>
              <a:off x="0" y="9525"/>
              <a:ext cx="4082962" cy="1221581"/>
            </a:xfrm>
            <a:prstGeom prst="rect">
              <a:avLst/>
            </a:prstGeom>
          </p:spPr>
          <p:txBody>
            <a:bodyPr anchor="t" rtlCol="false" tIns="0" lIns="0" bIns="0" rIns="0"/>
            <a:lstStyle/>
            <a:p>
              <a:pPr algn="ctr" marL="0" indent="0" lvl="0">
                <a:lnSpc>
                  <a:spcPts val="5999"/>
                </a:lnSpc>
              </a:pPr>
              <a:r>
                <a:rPr lang="en-US" b="true" sz="4999">
                  <a:solidFill>
                    <a:srgbClr val="F9B57D"/>
                  </a:solidFill>
                  <a:latin typeface="Arial Nova Condensed Bold"/>
                  <a:ea typeface="Arial Nova Condensed Bold"/>
                  <a:cs typeface="Arial Nova Condensed Bold"/>
                  <a:sym typeface="Arial Nova Condensed Bold"/>
                </a:rPr>
                <a:t>Objectifs  </a:t>
              </a:r>
            </a:p>
          </p:txBody>
        </p:sp>
      </p:grpSp>
      <p:grpSp>
        <p:nvGrpSpPr>
          <p:cNvPr name="Group 11" id="11"/>
          <p:cNvGrpSpPr/>
          <p:nvPr/>
        </p:nvGrpSpPr>
        <p:grpSpPr>
          <a:xfrm rot="0">
            <a:off x="1028700" y="4617230"/>
            <a:ext cx="16230600" cy="3831818"/>
            <a:chOff x="0" y="0"/>
            <a:chExt cx="21640800" cy="5109090"/>
          </a:xfrm>
        </p:grpSpPr>
        <p:sp>
          <p:nvSpPr>
            <p:cNvPr name="Freeform 12" id="12"/>
            <p:cNvSpPr/>
            <p:nvPr/>
          </p:nvSpPr>
          <p:spPr>
            <a:xfrm flipH="false" flipV="false" rot="0">
              <a:off x="0" y="0"/>
              <a:ext cx="21640800" cy="5109090"/>
            </a:xfrm>
            <a:custGeom>
              <a:avLst/>
              <a:gdLst/>
              <a:ahLst/>
              <a:cxnLst/>
              <a:rect r="r" b="b" t="t" l="l"/>
              <a:pathLst>
                <a:path h="5109090" w="21640800">
                  <a:moveTo>
                    <a:pt x="0" y="0"/>
                  </a:moveTo>
                  <a:lnTo>
                    <a:pt x="21640800" y="0"/>
                  </a:lnTo>
                  <a:lnTo>
                    <a:pt x="21640800" y="5109090"/>
                  </a:lnTo>
                  <a:lnTo>
                    <a:pt x="0" y="5109090"/>
                  </a:lnTo>
                  <a:close/>
                </a:path>
              </a:pathLst>
            </a:custGeom>
            <a:solidFill>
              <a:srgbClr val="000000">
                <a:alpha val="0"/>
              </a:srgbClr>
            </a:solidFill>
          </p:spPr>
        </p:sp>
        <p:sp>
          <p:nvSpPr>
            <p:cNvPr name="TextBox 13" id="13"/>
            <p:cNvSpPr txBox="true"/>
            <p:nvPr/>
          </p:nvSpPr>
          <p:spPr>
            <a:xfrm>
              <a:off x="0" y="-9525"/>
              <a:ext cx="21640800" cy="5118615"/>
            </a:xfrm>
            <a:prstGeom prst="rect">
              <a:avLst/>
            </a:prstGeom>
          </p:spPr>
          <p:txBody>
            <a:bodyPr anchor="ctr" rtlCol="false" tIns="0" lIns="0" bIns="0" rIns="0"/>
            <a:lstStyle/>
            <a:p>
              <a:pPr algn="l" marL="785433" indent="-392717" lvl="1">
                <a:lnSpc>
                  <a:spcPts val="5208"/>
                </a:lnSpc>
                <a:buAutoNum type="arabicPeriod" startAt="1"/>
              </a:pPr>
              <a:r>
                <a:rPr lang="en-US" sz="4340">
                  <a:solidFill>
                    <a:srgbClr val="000000"/>
                  </a:solidFill>
                  <a:latin typeface="Arial Nova Condensed"/>
                  <a:ea typeface="Arial Nova Condensed"/>
                  <a:cs typeface="Arial Nova Condensed"/>
                  <a:sym typeface="Arial Nova Condensed"/>
                </a:rPr>
                <a:t>Comprendre les droits de l'homme et la veille et suivi juridique</a:t>
              </a:r>
            </a:p>
            <a:p>
              <a:pPr algn="l" marL="785433" indent="-392717" lvl="1">
                <a:lnSpc>
                  <a:spcPts val="5208"/>
                </a:lnSpc>
                <a:buAutoNum type="arabicPeriod" startAt="1"/>
              </a:pPr>
              <a:r>
                <a:rPr lang="en-US" sz="4340">
                  <a:solidFill>
                    <a:srgbClr val="000000"/>
                  </a:solidFill>
                  <a:latin typeface="Arial Nova Condensed"/>
                  <a:ea typeface="Arial Nova Condensed"/>
                  <a:cs typeface="Arial Nova Condensed"/>
                  <a:sym typeface="Arial Nova Condensed"/>
                </a:rPr>
                <a:t>Les nombreuses possibilités pour réaliser une veille juridique</a:t>
              </a:r>
            </a:p>
            <a:p>
              <a:pPr algn="l" marL="785433" indent="-392717" lvl="1">
                <a:lnSpc>
                  <a:spcPts val="5208"/>
                </a:lnSpc>
                <a:buAutoNum type="arabicPeriod" startAt="1"/>
              </a:pPr>
              <a:r>
                <a:rPr lang="en-US" sz="4340">
                  <a:solidFill>
                    <a:srgbClr val="000000"/>
                  </a:solidFill>
                  <a:latin typeface="Arial Nova Condensed"/>
                  <a:ea typeface="Arial Nova Condensed"/>
                  <a:cs typeface="Arial Nova Condensed"/>
                  <a:sym typeface="Arial Nova Condensed"/>
                </a:rPr>
                <a:t>Que doit observer/surveiller correctement un parajuriste ?</a:t>
              </a:r>
            </a:p>
            <a:p>
              <a:pPr algn="l" marL="785433" indent="-392717" lvl="1">
                <a:lnSpc>
                  <a:spcPts val="5208"/>
                </a:lnSpc>
                <a:buAutoNum type="arabicPeriod" startAt="1"/>
              </a:pPr>
              <a:r>
                <a:rPr lang="en-US" sz="4340">
                  <a:solidFill>
                    <a:srgbClr val="000000"/>
                  </a:solidFill>
                  <a:latin typeface="Arial Nova Condensed"/>
                  <a:ea typeface="Arial Nova Condensed"/>
                  <a:cs typeface="Arial Nova Condensed"/>
                  <a:sym typeface="Arial Nova Condensed"/>
                </a:rPr>
                <a:t>Développer des rapports de veille juridique</a:t>
              </a:r>
            </a:p>
            <a:p>
              <a:pPr algn="l" marL="785433" indent="-392717" lvl="1">
                <a:lnSpc>
                  <a:spcPts val="5208"/>
                </a:lnSpc>
                <a:buAutoNum type="arabicPeriod" startAt="1"/>
              </a:pPr>
              <a:r>
                <a:rPr lang="en-US" sz="4340">
                  <a:solidFill>
                    <a:srgbClr val="000000"/>
                  </a:solidFill>
                  <a:latin typeface="Arial Nova Condensed"/>
                  <a:ea typeface="Arial Nova Condensed"/>
                  <a:cs typeface="Arial Nova Condensed"/>
                  <a:sym typeface="Arial Nova Condensed"/>
                </a:rPr>
                <a:t>Liste de contrôle </a:t>
              </a:r>
            </a:p>
          </p:txBody>
        </p:sp>
      </p:grpSp>
      <p:grpSp>
        <p:nvGrpSpPr>
          <p:cNvPr name="Group 14" id="14"/>
          <p:cNvGrpSpPr/>
          <p:nvPr/>
        </p:nvGrpSpPr>
        <p:grpSpPr>
          <a:xfrm rot="0">
            <a:off x="15537401" y="-1303500"/>
            <a:ext cx="3767531" cy="4123759"/>
            <a:chOff x="0" y="0"/>
            <a:chExt cx="5023375" cy="5498345"/>
          </a:xfrm>
        </p:grpSpPr>
        <p:grpSp>
          <p:nvGrpSpPr>
            <p:cNvPr name="Group 15" id="15"/>
            <p:cNvGrpSpPr/>
            <p:nvPr/>
          </p:nvGrpSpPr>
          <p:grpSpPr>
            <a:xfrm rot="-104776">
              <a:off x="297380" y="1759711"/>
              <a:ext cx="4032000" cy="3678054"/>
              <a:chOff x="0" y="0"/>
              <a:chExt cx="893117" cy="814716"/>
            </a:xfrm>
          </p:grpSpPr>
          <p:sp>
            <p:nvSpPr>
              <p:cNvPr name="Freeform 16" id="16"/>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49C4E"/>
              </a:solidFill>
            </p:spPr>
          </p:sp>
          <p:sp>
            <p:nvSpPr>
              <p:cNvPr name="TextBox 17" id="17"/>
              <p:cNvSpPr txBox="true"/>
              <p:nvPr/>
            </p:nvSpPr>
            <p:spPr>
              <a:xfrm>
                <a:off x="139550" y="349686"/>
                <a:ext cx="614018" cy="406836"/>
              </a:xfrm>
              <a:prstGeom prst="rect">
                <a:avLst/>
              </a:prstGeom>
            </p:spPr>
            <p:txBody>
              <a:bodyPr anchor="ctr" rtlCol="false" tIns="50800" lIns="50800" bIns="50800" rIns="50800"/>
              <a:lstStyle/>
              <a:p>
                <a:pPr algn="ctr">
                  <a:lnSpc>
                    <a:spcPts val="2029"/>
                  </a:lnSpc>
                </a:pPr>
              </a:p>
            </p:txBody>
          </p:sp>
        </p:grpSp>
        <p:grpSp>
          <p:nvGrpSpPr>
            <p:cNvPr name="Group 18" id="18"/>
            <p:cNvGrpSpPr/>
            <p:nvPr/>
          </p:nvGrpSpPr>
          <p:grpSpPr>
            <a:xfrm rot="-162844">
              <a:off x="84820" y="93399"/>
              <a:ext cx="4032000" cy="3678054"/>
              <a:chOff x="0" y="0"/>
              <a:chExt cx="893117" cy="814716"/>
            </a:xfrm>
          </p:grpSpPr>
          <p:sp>
            <p:nvSpPr>
              <p:cNvPr name="Freeform 19" id="19"/>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DA7A7"/>
              </a:solidFill>
            </p:spPr>
          </p:sp>
          <p:sp>
            <p:nvSpPr>
              <p:cNvPr name="TextBox 20" id="20"/>
              <p:cNvSpPr txBox="true"/>
              <p:nvPr/>
            </p:nvSpPr>
            <p:spPr>
              <a:xfrm>
                <a:off x="139550" y="349686"/>
                <a:ext cx="614018" cy="406836"/>
              </a:xfrm>
              <a:prstGeom prst="rect">
                <a:avLst/>
              </a:prstGeom>
            </p:spPr>
            <p:txBody>
              <a:bodyPr anchor="ctr" rtlCol="false" tIns="50800" lIns="50800" bIns="50800" rIns="50800"/>
              <a:lstStyle/>
              <a:p>
                <a:pPr algn="ctr">
                  <a:lnSpc>
                    <a:spcPts val="2029"/>
                  </a:lnSpc>
                </a:pPr>
              </a:p>
            </p:txBody>
          </p:sp>
        </p:grpSp>
        <p:grpSp>
          <p:nvGrpSpPr>
            <p:cNvPr name="Group 21" id="21"/>
            <p:cNvGrpSpPr/>
            <p:nvPr/>
          </p:nvGrpSpPr>
          <p:grpSpPr>
            <a:xfrm rot="10629642">
              <a:off x="902754" y="1722687"/>
              <a:ext cx="4032000" cy="3678054"/>
              <a:chOff x="0" y="0"/>
              <a:chExt cx="893117" cy="814716"/>
            </a:xfrm>
          </p:grpSpPr>
          <p:sp>
            <p:nvSpPr>
              <p:cNvPr name="Freeform 22" id="22"/>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EC394"/>
              </a:solidFill>
            </p:spPr>
          </p:sp>
          <p:sp>
            <p:nvSpPr>
              <p:cNvPr name="TextBox 23" id="23"/>
              <p:cNvSpPr txBox="true"/>
              <p:nvPr/>
            </p:nvSpPr>
            <p:spPr>
              <a:xfrm>
                <a:off x="139550" y="349686"/>
                <a:ext cx="614018" cy="406836"/>
              </a:xfrm>
              <a:prstGeom prst="rect">
                <a:avLst/>
              </a:prstGeom>
            </p:spPr>
            <p:txBody>
              <a:bodyPr anchor="ctr" rtlCol="false" tIns="50800" lIns="50800" bIns="50800" rIns="50800"/>
              <a:lstStyle/>
              <a:p>
                <a:pPr algn="ctr">
                  <a:lnSpc>
                    <a:spcPts val="2029"/>
                  </a:lnSpc>
                </a:pPr>
              </a:p>
            </p:txBody>
          </p:sp>
        </p:grpSp>
      </p:grpSp>
    </p:spTree>
  </p:cSld>
  <p:clrMapOvr>
    <a:masterClrMapping/>
  </p:clrMapOvr>
</p:sld>
</file>

<file path=ppt/slides/slide40.xml><?xml version="1.0" encoding="utf-8"?>
<p:sld xmlns:p="http://schemas.openxmlformats.org/presentationml/2006/main" xmlns:a="http://schemas.openxmlformats.org/drawingml/2006/main">
  <p:cSld>
    <p:bg>
      <p:bgPr>
        <a:solidFill>
          <a:srgbClr val="FCFCFC"/>
        </a:solidFill>
      </p:bgPr>
    </p:bg>
    <p:spTree>
      <p:nvGrpSpPr>
        <p:cNvPr id="1" name=""/>
        <p:cNvGrpSpPr/>
        <p:nvPr/>
      </p:nvGrpSpPr>
      <p:grpSpPr>
        <a:xfrm>
          <a:off x="0" y="0"/>
          <a:ext cx="0" cy="0"/>
          <a:chOff x="0" y="0"/>
          <a:chExt cx="0" cy="0"/>
        </a:xfrm>
      </p:grpSpPr>
      <p:grpSp>
        <p:nvGrpSpPr>
          <p:cNvPr name="Group 2" id="2"/>
          <p:cNvGrpSpPr/>
          <p:nvPr/>
        </p:nvGrpSpPr>
        <p:grpSpPr>
          <a:xfrm rot="0">
            <a:off x="-339357" y="-316594"/>
            <a:ext cx="18966714" cy="10920189"/>
            <a:chOff x="0" y="0"/>
            <a:chExt cx="4995349" cy="2876099"/>
          </a:xfrm>
        </p:grpSpPr>
        <p:sp>
          <p:nvSpPr>
            <p:cNvPr name="Freeform 3" id="3"/>
            <p:cNvSpPr/>
            <p:nvPr/>
          </p:nvSpPr>
          <p:spPr>
            <a:xfrm flipH="false" flipV="false" rot="0">
              <a:off x="0" y="0"/>
              <a:ext cx="4995349" cy="2876099"/>
            </a:xfrm>
            <a:custGeom>
              <a:avLst/>
              <a:gdLst/>
              <a:ahLst/>
              <a:cxnLst/>
              <a:rect r="r" b="b" t="t" l="l"/>
              <a:pathLst>
                <a:path h="2876099" w="4995349">
                  <a:moveTo>
                    <a:pt x="0" y="0"/>
                  </a:moveTo>
                  <a:lnTo>
                    <a:pt x="4995349" y="0"/>
                  </a:lnTo>
                  <a:lnTo>
                    <a:pt x="4995349" y="2876099"/>
                  </a:lnTo>
                  <a:lnTo>
                    <a:pt x="0" y="2876099"/>
                  </a:lnTo>
                  <a:close/>
                </a:path>
              </a:pathLst>
            </a:custGeom>
            <a:solidFill>
              <a:srgbClr val="000000">
                <a:alpha val="0"/>
              </a:srgbClr>
            </a:solidFill>
            <a:ln w="552450" cap="sq">
              <a:solidFill>
                <a:srgbClr val="F9B57D"/>
              </a:solidFill>
              <a:prstDash val="solid"/>
              <a:miter/>
            </a:ln>
          </p:spPr>
        </p:sp>
        <p:sp>
          <p:nvSpPr>
            <p:cNvPr name="TextBox 4" id="4"/>
            <p:cNvSpPr txBox="true"/>
            <p:nvPr/>
          </p:nvSpPr>
          <p:spPr>
            <a:xfrm>
              <a:off x="0" y="-38100"/>
              <a:ext cx="4995349" cy="2914199"/>
            </a:xfrm>
            <a:prstGeom prst="rect">
              <a:avLst/>
            </a:prstGeom>
          </p:spPr>
          <p:txBody>
            <a:bodyPr anchor="ctr" rtlCol="false" tIns="50800" lIns="50800" bIns="50800" rIns="50800"/>
            <a:lstStyle/>
            <a:p>
              <a:pPr algn="ctr">
                <a:lnSpc>
                  <a:spcPts val="2659"/>
                </a:lnSpc>
                <a:spcBef>
                  <a:spcPct val="0"/>
                </a:spcBef>
              </a:pPr>
            </a:p>
          </p:txBody>
        </p:sp>
      </p:grpSp>
      <p:grpSp>
        <p:nvGrpSpPr>
          <p:cNvPr name="Group 5" id="5"/>
          <p:cNvGrpSpPr/>
          <p:nvPr/>
        </p:nvGrpSpPr>
        <p:grpSpPr>
          <a:xfrm rot="0">
            <a:off x="1028700" y="1028700"/>
            <a:ext cx="9808061" cy="1253017"/>
            <a:chOff x="0" y="0"/>
            <a:chExt cx="13077414" cy="1670690"/>
          </a:xfrm>
        </p:grpSpPr>
        <p:sp>
          <p:nvSpPr>
            <p:cNvPr name="Freeform 6" id="6"/>
            <p:cNvSpPr/>
            <p:nvPr/>
          </p:nvSpPr>
          <p:spPr>
            <a:xfrm flipH="false" flipV="false" rot="0">
              <a:off x="0" y="0"/>
              <a:ext cx="13077414" cy="1670690"/>
            </a:xfrm>
            <a:custGeom>
              <a:avLst/>
              <a:gdLst/>
              <a:ahLst/>
              <a:cxnLst/>
              <a:rect r="r" b="b" t="t" l="l"/>
              <a:pathLst>
                <a:path h="1670690" w="13077414">
                  <a:moveTo>
                    <a:pt x="0" y="0"/>
                  </a:moveTo>
                  <a:lnTo>
                    <a:pt x="13077414" y="0"/>
                  </a:lnTo>
                  <a:lnTo>
                    <a:pt x="13077414" y="1670690"/>
                  </a:lnTo>
                  <a:lnTo>
                    <a:pt x="0" y="1670690"/>
                  </a:lnTo>
                  <a:close/>
                </a:path>
              </a:pathLst>
            </a:custGeom>
            <a:solidFill>
              <a:srgbClr val="000000">
                <a:alpha val="0"/>
              </a:srgbClr>
            </a:solidFill>
          </p:spPr>
        </p:sp>
        <p:sp>
          <p:nvSpPr>
            <p:cNvPr name="TextBox 7" id="7"/>
            <p:cNvSpPr txBox="true"/>
            <p:nvPr/>
          </p:nvSpPr>
          <p:spPr>
            <a:xfrm>
              <a:off x="0" y="-352425"/>
              <a:ext cx="13077414" cy="2023115"/>
            </a:xfrm>
            <a:prstGeom prst="rect">
              <a:avLst/>
            </a:prstGeom>
          </p:spPr>
          <p:txBody>
            <a:bodyPr anchor="t" rtlCol="false" tIns="0" lIns="0" bIns="0" rIns="0"/>
            <a:lstStyle/>
            <a:p>
              <a:pPr algn="l" marL="0" indent="0" lvl="0">
                <a:lnSpc>
                  <a:spcPts val="12000"/>
                </a:lnSpc>
              </a:pPr>
              <a:r>
                <a:rPr lang="en-US" b="true" sz="6999">
                  <a:solidFill>
                    <a:srgbClr val="4E5FA7"/>
                  </a:solidFill>
                  <a:latin typeface="Arial Nova Condensed Bold"/>
                  <a:ea typeface="Arial Nova Condensed Bold"/>
                  <a:cs typeface="Arial Nova Condensed Bold"/>
                  <a:sym typeface="Arial Nova Condensed Bold"/>
                </a:rPr>
                <a:t>Surveiller pour influencer</a:t>
              </a:r>
            </a:p>
          </p:txBody>
        </p:sp>
      </p:grpSp>
      <p:grpSp>
        <p:nvGrpSpPr>
          <p:cNvPr name="Group 8" id="8"/>
          <p:cNvGrpSpPr/>
          <p:nvPr/>
        </p:nvGrpSpPr>
        <p:grpSpPr>
          <a:xfrm rot="0">
            <a:off x="1028700" y="2820259"/>
            <a:ext cx="15718971" cy="5563879"/>
            <a:chOff x="0" y="0"/>
            <a:chExt cx="20958628" cy="7418505"/>
          </a:xfrm>
        </p:grpSpPr>
        <p:sp>
          <p:nvSpPr>
            <p:cNvPr name="Freeform 9" id="9"/>
            <p:cNvSpPr/>
            <p:nvPr/>
          </p:nvSpPr>
          <p:spPr>
            <a:xfrm flipH="false" flipV="false" rot="0">
              <a:off x="0" y="0"/>
              <a:ext cx="20958628" cy="7418505"/>
            </a:xfrm>
            <a:custGeom>
              <a:avLst/>
              <a:gdLst/>
              <a:ahLst/>
              <a:cxnLst/>
              <a:rect r="r" b="b" t="t" l="l"/>
              <a:pathLst>
                <a:path h="7418505" w="20958628">
                  <a:moveTo>
                    <a:pt x="0" y="0"/>
                  </a:moveTo>
                  <a:lnTo>
                    <a:pt x="20958628" y="0"/>
                  </a:lnTo>
                  <a:lnTo>
                    <a:pt x="20958628" y="7418505"/>
                  </a:lnTo>
                  <a:lnTo>
                    <a:pt x="0" y="7418505"/>
                  </a:lnTo>
                  <a:close/>
                </a:path>
              </a:pathLst>
            </a:custGeom>
            <a:solidFill>
              <a:srgbClr val="000000">
                <a:alpha val="0"/>
              </a:srgbClr>
            </a:solidFill>
          </p:spPr>
        </p:sp>
        <p:sp>
          <p:nvSpPr>
            <p:cNvPr name="TextBox 10" id="10"/>
            <p:cNvSpPr txBox="true"/>
            <p:nvPr/>
          </p:nvSpPr>
          <p:spPr>
            <a:xfrm>
              <a:off x="0" y="-47625"/>
              <a:ext cx="20958628" cy="7466130"/>
            </a:xfrm>
            <a:prstGeom prst="rect">
              <a:avLst/>
            </a:prstGeom>
          </p:spPr>
          <p:txBody>
            <a:bodyPr anchor="t" rtlCol="false" tIns="0" lIns="0" bIns="0" rIns="0"/>
            <a:lstStyle/>
            <a:p>
              <a:pPr algn="just" marL="0" indent="0" lvl="0">
                <a:lnSpc>
                  <a:spcPts val="3983"/>
                </a:lnSpc>
              </a:pPr>
              <a:r>
                <a:rPr lang="en-US" sz="2886">
                  <a:solidFill>
                    <a:srgbClr val="000000"/>
                  </a:solidFill>
                  <a:latin typeface="Arial Nova Condensed"/>
                  <a:ea typeface="Arial Nova Condensed"/>
                  <a:cs typeface="Arial Nova Condensed"/>
                  <a:sym typeface="Arial Nova Condensed"/>
                </a:rPr>
                <a:t>L'autonomisation juridique ne s'arrête pas à la résolution et à la clôture des affaires. Les parajuristes peuvent aider les communautés et leurs clients à participer à la lutte contre les obstacles systémiques à la justice, ainsi que contre les injustices individuelles. Le renforcement des systèmes, fondé sur l'expérience locale, peut remédier aux conditions sous-jacentes qui nécessitent la présence de parajuristes communautaires. </a:t>
              </a:r>
            </a:p>
            <a:p>
              <a:pPr algn="just" marL="0" indent="0" lvl="0">
                <a:lnSpc>
                  <a:spcPts val="3983"/>
                </a:lnSpc>
              </a:pPr>
            </a:p>
            <a:p>
              <a:pPr algn="just" marL="0" indent="0" lvl="0">
                <a:lnSpc>
                  <a:spcPts val="3983"/>
                </a:lnSpc>
              </a:pPr>
              <a:r>
                <a:rPr lang="en-US" sz="2886">
                  <a:solidFill>
                    <a:srgbClr val="000000"/>
                  </a:solidFill>
                  <a:latin typeface="Arial Nova Condensed"/>
                  <a:ea typeface="Arial Nova Condensed"/>
                  <a:cs typeface="Arial Nova Condensed"/>
                  <a:sym typeface="Arial Nova Condensed"/>
                </a:rPr>
                <a:t>Les expériences pratiques des parajuristes, des clients et des communautés utilisant le droit et suivant les mécanismes et processus formels constituent une source précieuse d'informations pour les systèmes, les parties prenantes, les décideurs politiques, les justiciables et les usagers, entre autres. L'objectif du partage de ces informations est d'apporter des changements positifs au droit (formel et informel) en utilisant les lois, réglementations, politiques, systèmes et processus utilisés par les autorités locales. </a:t>
              </a:r>
            </a:p>
          </p:txBody>
        </p:sp>
      </p:grpSp>
      <p:grpSp>
        <p:nvGrpSpPr>
          <p:cNvPr name="Group 11" id="11"/>
          <p:cNvGrpSpPr/>
          <p:nvPr/>
        </p:nvGrpSpPr>
        <p:grpSpPr>
          <a:xfrm rot="0">
            <a:off x="15537401" y="-1303500"/>
            <a:ext cx="3767531" cy="4123759"/>
            <a:chOff x="0" y="0"/>
            <a:chExt cx="5023375" cy="5498345"/>
          </a:xfrm>
        </p:grpSpPr>
        <p:grpSp>
          <p:nvGrpSpPr>
            <p:cNvPr name="Group 12" id="12"/>
            <p:cNvGrpSpPr/>
            <p:nvPr/>
          </p:nvGrpSpPr>
          <p:grpSpPr>
            <a:xfrm rot="-104776">
              <a:off x="297380" y="1759711"/>
              <a:ext cx="4032000" cy="3678054"/>
              <a:chOff x="0" y="0"/>
              <a:chExt cx="893117" cy="814716"/>
            </a:xfrm>
          </p:grpSpPr>
          <p:sp>
            <p:nvSpPr>
              <p:cNvPr name="Freeform 13" id="13"/>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49C4E"/>
              </a:solidFill>
            </p:spPr>
          </p:sp>
          <p:sp>
            <p:nvSpPr>
              <p:cNvPr name="TextBox 14" id="14"/>
              <p:cNvSpPr txBox="true"/>
              <p:nvPr/>
            </p:nvSpPr>
            <p:spPr>
              <a:xfrm>
                <a:off x="139550" y="349686"/>
                <a:ext cx="614018" cy="406836"/>
              </a:xfrm>
              <a:prstGeom prst="rect">
                <a:avLst/>
              </a:prstGeom>
            </p:spPr>
            <p:txBody>
              <a:bodyPr anchor="ctr" rtlCol="false" tIns="50800" lIns="50800" bIns="50800" rIns="50800"/>
              <a:lstStyle/>
              <a:p>
                <a:pPr algn="ctr">
                  <a:lnSpc>
                    <a:spcPts val="2029"/>
                  </a:lnSpc>
                </a:pPr>
              </a:p>
            </p:txBody>
          </p:sp>
        </p:grpSp>
        <p:grpSp>
          <p:nvGrpSpPr>
            <p:cNvPr name="Group 15" id="15"/>
            <p:cNvGrpSpPr/>
            <p:nvPr/>
          </p:nvGrpSpPr>
          <p:grpSpPr>
            <a:xfrm rot="-162844">
              <a:off x="84820" y="93399"/>
              <a:ext cx="4032000" cy="3678054"/>
              <a:chOff x="0" y="0"/>
              <a:chExt cx="893117" cy="814716"/>
            </a:xfrm>
          </p:grpSpPr>
          <p:sp>
            <p:nvSpPr>
              <p:cNvPr name="Freeform 16" id="16"/>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DA7A7"/>
              </a:solidFill>
            </p:spPr>
          </p:sp>
          <p:sp>
            <p:nvSpPr>
              <p:cNvPr name="TextBox 17" id="17"/>
              <p:cNvSpPr txBox="true"/>
              <p:nvPr/>
            </p:nvSpPr>
            <p:spPr>
              <a:xfrm>
                <a:off x="139550" y="349686"/>
                <a:ext cx="614018" cy="406836"/>
              </a:xfrm>
              <a:prstGeom prst="rect">
                <a:avLst/>
              </a:prstGeom>
            </p:spPr>
            <p:txBody>
              <a:bodyPr anchor="ctr" rtlCol="false" tIns="50800" lIns="50800" bIns="50800" rIns="50800"/>
              <a:lstStyle/>
              <a:p>
                <a:pPr algn="ctr">
                  <a:lnSpc>
                    <a:spcPts val="2029"/>
                  </a:lnSpc>
                </a:pPr>
              </a:p>
            </p:txBody>
          </p:sp>
        </p:grpSp>
        <p:grpSp>
          <p:nvGrpSpPr>
            <p:cNvPr name="Group 18" id="18"/>
            <p:cNvGrpSpPr/>
            <p:nvPr/>
          </p:nvGrpSpPr>
          <p:grpSpPr>
            <a:xfrm rot="10629642">
              <a:off x="902754" y="1722687"/>
              <a:ext cx="4032000" cy="3678054"/>
              <a:chOff x="0" y="0"/>
              <a:chExt cx="893117" cy="814716"/>
            </a:xfrm>
          </p:grpSpPr>
          <p:sp>
            <p:nvSpPr>
              <p:cNvPr name="Freeform 19" id="19"/>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EC394"/>
              </a:solidFill>
            </p:spPr>
          </p:sp>
          <p:sp>
            <p:nvSpPr>
              <p:cNvPr name="TextBox 20" id="20"/>
              <p:cNvSpPr txBox="true"/>
              <p:nvPr/>
            </p:nvSpPr>
            <p:spPr>
              <a:xfrm>
                <a:off x="139550" y="349686"/>
                <a:ext cx="614018" cy="406836"/>
              </a:xfrm>
              <a:prstGeom prst="rect">
                <a:avLst/>
              </a:prstGeom>
            </p:spPr>
            <p:txBody>
              <a:bodyPr anchor="ctr" rtlCol="false" tIns="50800" lIns="50800" bIns="50800" rIns="50800"/>
              <a:lstStyle/>
              <a:p>
                <a:pPr algn="ctr">
                  <a:lnSpc>
                    <a:spcPts val="2029"/>
                  </a:lnSpc>
                </a:pPr>
              </a:p>
            </p:txBody>
          </p:sp>
        </p:grpSp>
      </p:grpSp>
    </p:spTree>
  </p:cSld>
  <p:clrMapOvr>
    <a:masterClrMapping/>
  </p:clrMapOvr>
</p:sld>
</file>

<file path=ppt/slides/slide41.xml><?xml version="1.0" encoding="utf-8"?>
<p:sld xmlns:p="http://schemas.openxmlformats.org/presentationml/2006/main" xmlns:a="http://schemas.openxmlformats.org/drawingml/2006/main">
  <p:cSld>
    <p:bg>
      <p:bgPr>
        <a:solidFill>
          <a:srgbClr val="FCFCFC"/>
        </a:solidFill>
      </p:bgPr>
    </p:bg>
    <p:spTree>
      <p:nvGrpSpPr>
        <p:cNvPr id="1" name=""/>
        <p:cNvGrpSpPr/>
        <p:nvPr/>
      </p:nvGrpSpPr>
      <p:grpSpPr>
        <a:xfrm>
          <a:off x="0" y="0"/>
          <a:ext cx="0" cy="0"/>
          <a:chOff x="0" y="0"/>
          <a:chExt cx="0" cy="0"/>
        </a:xfrm>
      </p:grpSpPr>
      <p:grpSp>
        <p:nvGrpSpPr>
          <p:cNvPr name="Group 2" id="2"/>
          <p:cNvGrpSpPr/>
          <p:nvPr/>
        </p:nvGrpSpPr>
        <p:grpSpPr>
          <a:xfrm rot="0">
            <a:off x="-339357" y="-316594"/>
            <a:ext cx="18966714" cy="10920189"/>
            <a:chOff x="0" y="0"/>
            <a:chExt cx="4995349" cy="2876099"/>
          </a:xfrm>
        </p:grpSpPr>
        <p:sp>
          <p:nvSpPr>
            <p:cNvPr name="Freeform 3" id="3"/>
            <p:cNvSpPr/>
            <p:nvPr/>
          </p:nvSpPr>
          <p:spPr>
            <a:xfrm flipH="false" flipV="false" rot="0">
              <a:off x="0" y="0"/>
              <a:ext cx="4995349" cy="2876099"/>
            </a:xfrm>
            <a:custGeom>
              <a:avLst/>
              <a:gdLst/>
              <a:ahLst/>
              <a:cxnLst/>
              <a:rect r="r" b="b" t="t" l="l"/>
              <a:pathLst>
                <a:path h="2876099" w="4995349">
                  <a:moveTo>
                    <a:pt x="0" y="0"/>
                  </a:moveTo>
                  <a:lnTo>
                    <a:pt x="4995349" y="0"/>
                  </a:lnTo>
                  <a:lnTo>
                    <a:pt x="4995349" y="2876099"/>
                  </a:lnTo>
                  <a:lnTo>
                    <a:pt x="0" y="2876099"/>
                  </a:lnTo>
                  <a:close/>
                </a:path>
              </a:pathLst>
            </a:custGeom>
            <a:solidFill>
              <a:srgbClr val="000000">
                <a:alpha val="0"/>
              </a:srgbClr>
            </a:solidFill>
            <a:ln w="552450" cap="sq">
              <a:solidFill>
                <a:srgbClr val="F9B57D"/>
              </a:solidFill>
              <a:prstDash val="solid"/>
              <a:miter/>
            </a:ln>
          </p:spPr>
        </p:sp>
        <p:sp>
          <p:nvSpPr>
            <p:cNvPr name="TextBox 4" id="4"/>
            <p:cNvSpPr txBox="true"/>
            <p:nvPr/>
          </p:nvSpPr>
          <p:spPr>
            <a:xfrm>
              <a:off x="0" y="-38100"/>
              <a:ext cx="4995349" cy="2914199"/>
            </a:xfrm>
            <a:prstGeom prst="rect">
              <a:avLst/>
            </a:prstGeom>
          </p:spPr>
          <p:txBody>
            <a:bodyPr anchor="ctr" rtlCol="false" tIns="50800" lIns="50800" bIns="50800" rIns="50800"/>
            <a:lstStyle/>
            <a:p>
              <a:pPr algn="ctr">
                <a:lnSpc>
                  <a:spcPts val="2659"/>
                </a:lnSpc>
                <a:spcBef>
                  <a:spcPct val="0"/>
                </a:spcBef>
              </a:pPr>
            </a:p>
          </p:txBody>
        </p:sp>
      </p:grpSp>
      <p:grpSp>
        <p:nvGrpSpPr>
          <p:cNvPr name="Group 5" id="5"/>
          <p:cNvGrpSpPr/>
          <p:nvPr/>
        </p:nvGrpSpPr>
        <p:grpSpPr>
          <a:xfrm rot="0">
            <a:off x="1028700" y="3387432"/>
            <a:ext cx="15610114" cy="5727263"/>
            <a:chOff x="0" y="0"/>
            <a:chExt cx="20813486" cy="7636351"/>
          </a:xfrm>
        </p:grpSpPr>
        <p:sp>
          <p:nvSpPr>
            <p:cNvPr name="Freeform 6" id="6"/>
            <p:cNvSpPr/>
            <p:nvPr/>
          </p:nvSpPr>
          <p:spPr>
            <a:xfrm flipH="false" flipV="false" rot="0">
              <a:off x="0" y="0"/>
              <a:ext cx="20813486" cy="7636351"/>
            </a:xfrm>
            <a:custGeom>
              <a:avLst/>
              <a:gdLst/>
              <a:ahLst/>
              <a:cxnLst/>
              <a:rect r="r" b="b" t="t" l="l"/>
              <a:pathLst>
                <a:path h="7636351" w="20813486">
                  <a:moveTo>
                    <a:pt x="0" y="0"/>
                  </a:moveTo>
                  <a:lnTo>
                    <a:pt x="20813486" y="0"/>
                  </a:lnTo>
                  <a:lnTo>
                    <a:pt x="20813486" y="7636351"/>
                  </a:lnTo>
                  <a:lnTo>
                    <a:pt x="0" y="7636351"/>
                  </a:lnTo>
                  <a:close/>
                </a:path>
              </a:pathLst>
            </a:custGeom>
            <a:solidFill>
              <a:srgbClr val="000000">
                <a:alpha val="0"/>
              </a:srgbClr>
            </a:solidFill>
          </p:spPr>
        </p:sp>
        <p:sp>
          <p:nvSpPr>
            <p:cNvPr name="TextBox 7" id="7"/>
            <p:cNvSpPr txBox="true"/>
            <p:nvPr/>
          </p:nvSpPr>
          <p:spPr>
            <a:xfrm>
              <a:off x="0" y="-57150"/>
              <a:ext cx="20813486" cy="7693501"/>
            </a:xfrm>
            <a:prstGeom prst="rect">
              <a:avLst/>
            </a:prstGeom>
          </p:spPr>
          <p:txBody>
            <a:bodyPr anchor="t" rtlCol="false" tIns="0" lIns="0" bIns="0" rIns="0"/>
            <a:lstStyle/>
            <a:p>
              <a:pPr algn="just" marL="0" indent="0" lvl="0">
                <a:lnSpc>
                  <a:spcPts val="4521"/>
                </a:lnSpc>
              </a:pPr>
              <a:r>
                <a:rPr lang="en-US" sz="3276">
                  <a:solidFill>
                    <a:srgbClr val="000000"/>
                  </a:solidFill>
                  <a:latin typeface="Arial Nova Condensed"/>
                  <a:ea typeface="Arial Nova Condensed"/>
                  <a:cs typeface="Arial Nova Condensed"/>
                  <a:sym typeface="Arial Nova Condensed"/>
                </a:rPr>
                <a:t>Les systèmes de justice informels comprennent le droit, les pratiques et les structures traditionnels et coutumiers permettant de résoudre les conflits par le biais de mécanismes alternatifs de règlement des différends. Dans de nombreux États sortant d'un conflit, les systèmes de justice informels et formels cohabitent, offrant aux communautés vulnérables de multiples voies d'accès à la justice. </a:t>
              </a:r>
            </a:p>
            <a:p>
              <a:pPr algn="just" marL="0" indent="0" lvl="0">
                <a:lnSpc>
                  <a:spcPts val="4521"/>
                </a:lnSpc>
              </a:pPr>
            </a:p>
            <a:p>
              <a:pPr algn="just" marL="0" indent="0" lvl="0">
                <a:lnSpc>
                  <a:spcPts val="4521"/>
                </a:lnSpc>
              </a:pPr>
              <a:r>
                <a:rPr lang="en-US" sz="3276">
                  <a:solidFill>
                    <a:srgbClr val="000000"/>
                  </a:solidFill>
                  <a:latin typeface="Arial Nova Condensed"/>
                  <a:ea typeface="Arial Nova Condensed"/>
                  <a:cs typeface="Arial Nova Condensed"/>
                  <a:sym typeface="Arial Nova Condensed"/>
                </a:rPr>
                <a:t>La participation des parajuristes communautaires et des communautés affectées à l’amélioration et au renforcement de la loi et des systèmes consiste en un niveau plus profond de démocratie et apporte des lois et des systèmes justes et équitables qui répondent aux besoins de la population et transforment la vie de la population. </a:t>
              </a:r>
            </a:p>
          </p:txBody>
        </p:sp>
      </p:grpSp>
      <p:grpSp>
        <p:nvGrpSpPr>
          <p:cNvPr name="Group 8" id="8"/>
          <p:cNvGrpSpPr/>
          <p:nvPr/>
        </p:nvGrpSpPr>
        <p:grpSpPr>
          <a:xfrm rot="0">
            <a:off x="15537401" y="-1303500"/>
            <a:ext cx="3767531" cy="4123759"/>
            <a:chOff x="0" y="0"/>
            <a:chExt cx="5023375" cy="5498345"/>
          </a:xfrm>
        </p:grpSpPr>
        <p:grpSp>
          <p:nvGrpSpPr>
            <p:cNvPr name="Group 9" id="9"/>
            <p:cNvGrpSpPr/>
            <p:nvPr/>
          </p:nvGrpSpPr>
          <p:grpSpPr>
            <a:xfrm rot="-104776">
              <a:off x="297380" y="1759711"/>
              <a:ext cx="4032000" cy="3678054"/>
              <a:chOff x="0" y="0"/>
              <a:chExt cx="893117" cy="814716"/>
            </a:xfrm>
          </p:grpSpPr>
          <p:sp>
            <p:nvSpPr>
              <p:cNvPr name="Freeform 10" id="10"/>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49C4E"/>
              </a:solidFill>
            </p:spPr>
          </p:sp>
          <p:sp>
            <p:nvSpPr>
              <p:cNvPr name="TextBox 11" id="11"/>
              <p:cNvSpPr txBox="true"/>
              <p:nvPr/>
            </p:nvSpPr>
            <p:spPr>
              <a:xfrm>
                <a:off x="139550" y="349686"/>
                <a:ext cx="614018" cy="406836"/>
              </a:xfrm>
              <a:prstGeom prst="rect">
                <a:avLst/>
              </a:prstGeom>
            </p:spPr>
            <p:txBody>
              <a:bodyPr anchor="ctr" rtlCol="false" tIns="50800" lIns="50800" bIns="50800" rIns="50800"/>
              <a:lstStyle/>
              <a:p>
                <a:pPr algn="ctr">
                  <a:lnSpc>
                    <a:spcPts val="2029"/>
                  </a:lnSpc>
                </a:pPr>
              </a:p>
            </p:txBody>
          </p:sp>
        </p:grpSp>
        <p:grpSp>
          <p:nvGrpSpPr>
            <p:cNvPr name="Group 12" id="12"/>
            <p:cNvGrpSpPr/>
            <p:nvPr/>
          </p:nvGrpSpPr>
          <p:grpSpPr>
            <a:xfrm rot="-162844">
              <a:off x="84820" y="93399"/>
              <a:ext cx="4032000" cy="3678054"/>
              <a:chOff x="0" y="0"/>
              <a:chExt cx="893117" cy="814716"/>
            </a:xfrm>
          </p:grpSpPr>
          <p:sp>
            <p:nvSpPr>
              <p:cNvPr name="Freeform 13" id="13"/>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DA7A7"/>
              </a:solidFill>
            </p:spPr>
          </p:sp>
          <p:sp>
            <p:nvSpPr>
              <p:cNvPr name="TextBox 14" id="14"/>
              <p:cNvSpPr txBox="true"/>
              <p:nvPr/>
            </p:nvSpPr>
            <p:spPr>
              <a:xfrm>
                <a:off x="139550" y="349686"/>
                <a:ext cx="614018" cy="406836"/>
              </a:xfrm>
              <a:prstGeom prst="rect">
                <a:avLst/>
              </a:prstGeom>
            </p:spPr>
            <p:txBody>
              <a:bodyPr anchor="ctr" rtlCol="false" tIns="50800" lIns="50800" bIns="50800" rIns="50800"/>
              <a:lstStyle/>
              <a:p>
                <a:pPr algn="ctr">
                  <a:lnSpc>
                    <a:spcPts val="2029"/>
                  </a:lnSpc>
                </a:pPr>
              </a:p>
            </p:txBody>
          </p:sp>
        </p:grpSp>
        <p:grpSp>
          <p:nvGrpSpPr>
            <p:cNvPr name="Group 15" id="15"/>
            <p:cNvGrpSpPr/>
            <p:nvPr/>
          </p:nvGrpSpPr>
          <p:grpSpPr>
            <a:xfrm rot="10629642">
              <a:off x="902754" y="1722687"/>
              <a:ext cx="4032000" cy="3678054"/>
              <a:chOff x="0" y="0"/>
              <a:chExt cx="893117" cy="814716"/>
            </a:xfrm>
          </p:grpSpPr>
          <p:sp>
            <p:nvSpPr>
              <p:cNvPr name="Freeform 16" id="16"/>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EC394"/>
              </a:solidFill>
            </p:spPr>
          </p:sp>
          <p:sp>
            <p:nvSpPr>
              <p:cNvPr name="TextBox 17" id="17"/>
              <p:cNvSpPr txBox="true"/>
              <p:nvPr/>
            </p:nvSpPr>
            <p:spPr>
              <a:xfrm>
                <a:off x="139550" y="349686"/>
                <a:ext cx="614018" cy="406836"/>
              </a:xfrm>
              <a:prstGeom prst="rect">
                <a:avLst/>
              </a:prstGeom>
            </p:spPr>
            <p:txBody>
              <a:bodyPr anchor="ctr" rtlCol="false" tIns="50800" lIns="50800" bIns="50800" rIns="50800"/>
              <a:lstStyle/>
              <a:p>
                <a:pPr algn="ctr">
                  <a:lnSpc>
                    <a:spcPts val="2029"/>
                  </a:lnSpc>
                </a:pPr>
              </a:p>
            </p:txBody>
          </p:sp>
        </p:grpSp>
      </p:grpSp>
      <p:grpSp>
        <p:nvGrpSpPr>
          <p:cNvPr name="Group 18" id="18"/>
          <p:cNvGrpSpPr/>
          <p:nvPr/>
        </p:nvGrpSpPr>
        <p:grpSpPr>
          <a:xfrm rot="0">
            <a:off x="1028700" y="1028700"/>
            <a:ext cx="9367370" cy="1253017"/>
            <a:chOff x="0" y="0"/>
            <a:chExt cx="12489827" cy="1670690"/>
          </a:xfrm>
        </p:grpSpPr>
        <p:sp>
          <p:nvSpPr>
            <p:cNvPr name="Freeform 19" id="19"/>
            <p:cNvSpPr/>
            <p:nvPr/>
          </p:nvSpPr>
          <p:spPr>
            <a:xfrm flipH="false" flipV="false" rot="0">
              <a:off x="0" y="0"/>
              <a:ext cx="12489827" cy="1670690"/>
            </a:xfrm>
            <a:custGeom>
              <a:avLst/>
              <a:gdLst/>
              <a:ahLst/>
              <a:cxnLst/>
              <a:rect r="r" b="b" t="t" l="l"/>
              <a:pathLst>
                <a:path h="1670690" w="12489827">
                  <a:moveTo>
                    <a:pt x="0" y="0"/>
                  </a:moveTo>
                  <a:lnTo>
                    <a:pt x="12489827" y="0"/>
                  </a:lnTo>
                  <a:lnTo>
                    <a:pt x="12489827" y="1670690"/>
                  </a:lnTo>
                  <a:lnTo>
                    <a:pt x="0" y="1670690"/>
                  </a:lnTo>
                  <a:close/>
                </a:path>
              </a:pathLst>
            </a:custGeom>
            <a:solidFill>
              <a:srgbClr val="000000">
                <a:alpha val="0"/>
              </a:srgbClr>
            </a:solidFill>
          </p:spPr>
        </p:sp>
        <p:sp>
          <p:nvSpPr>
            <p:cNvPr name="TextBox 20" id="20"/>
            <p:cNvSpPr txBox="true"/>
            <p:nvPr/>
          </p:nvSpPr>
          <p:spPr>
            <a:xfrm>
              <a:off x="0" y="-352425"/>
              <a:ext cx="12489827" cy="2023115"/>
            </a:xfrm>
            <a:prstGeom prst="rect">
              <a:avLst/>
            </a:prstGeom>
          </p:spPr>
          <p:txBody>
            <a:bodyPr anchor="t" rtlCol="false" tIns="0" lIns="0" bIns="0" rIns="0"/>
            <a:lstStyle/>
            <a:p>
              <a:pPr algn="l" marL="0" indent="0" lvl="0">
                <a:lnSpc>
                  <a:spcPts val="12000"/>
                </a:lnSpc>
              </a:pPr>
              <a:r>
                <a:rPr lang="en-US" b="true" sz="6999">
                  <a:solidFill>
                    <a:srgbClr val="4E5FA7"/>
                  </a:solidFill>
                  <a:latin typeface="Arial Nova Condensed Bold"/>
                  <a:ea typeface="Arial Nova Condensed Bold"/>
                  <a:cs typeface="Arial Nova Condensed Bold"/>
                  <a:sym typeface="Arial Nova Condensed Bold"/>
                </a:rPr>
                <a:t>Surveiller pour influencer</a:t>
              </a:r>
            </a:p>
          </p:txBody>
        </p:sp>
      </p:grpSp>
    </p:spTree>
  </p:cSld>
  <p:clrMapOvr>
    <a:masterClrMapping/>
  </p:clrMapOvr>
</p:sld>
</file>

<file path=ppt/slides/slide42.xml><?xml version="1.0" encoding="utf-8"?>
<p:sld xmlns:p="http://schemas.openxmlformats.org/presentationml/2006/main" xmlns:a="http://schemas.openxmlformats.org/drawingml/2006/main">
  <p:cSld>
    <p:bg>
      <p:bgPr>
        <a:solidFill>
          <a:srgbClr val="FCFCFC"/>
        </a:solidFill>
      </p:bgPr>
    </p:bg>
    <p:spTree>
      <p:nvGrpSpPr>
        <p:cNvPr id="1" name=""/>
        <p:cNvGrpSpPr/>
        <p:nvPr/>
      </p:nvGrpSpPr>
      <p:grpSpPr>
        <a:xfrm>
          <a:off x="0" y="0"/>
          <a:ext cx="0" cy="0"/>
          <a:chOff x="0" y="0"/>
          <a:chExt cx="0" cy="0"/>
        </a:xfrm>
      </p:grpSpPr>
      <p:grpSp>
        <p:nvGrpSpPr>
          <p:cNvPr name="Group 2" id="2"/>
          <p:cNvGrpSpPr/>
          <p:nvPr/>
        </p:nvGrpSpPr>
        <p:grpSpPr>
          <a:xfrm rot="0">
            <a:off x="-339357" y="-316594"/>
            <a:ext cx="18966714" cy="10920189"/>
            <a:chOff x="0" y="0"/>
            <a:chExt cx="4995349" cy="2876099"/>
          </a:xfrm>
        </p:grpSpPr>
        <p:sp>
          <p:nvSpPr>
            <p:cNvPr name="Freeform 3" id="3"/>
            <p:cNvSpPr/>
            <p:nvPr/>
          </p:nvSpPr>
          <p:spPr>
            <a:xfrm flipH="false" flipV="false" rot="0">
              <a:off x="0" y="0"/>
              <a:ext cx="4995349" cy="2876099"/>
            </a:xfrm>
            <a:custGeom>
              <a:avLst/>
              <a:gdLst/>
              <a:ahLst/>
              <a:cxnLst/>
              <a:rect r="r" b="b" t="t" l="l"/>
              <a:pathLst>
                <a:path h="2876099" w="4995349">
                  <a:moveTo>
                    <a:pt x="0" y="0"/>
                  </a:moveTo>
                  <a:lnTo>
                    <a:pt x="4995349" y="0"/>
                  </a:lnTo>
                  <a:lnTo>
                    <a:pt x="4995349" y="2876099"/>
                  </a:lnTo>
                  <a:lnTo>
                    <a:pt x="0" y="2876099"/>
                  </a:lnTo>
                  <a:close/>
                </a:path>
              </a:pathLst>
            </a:custGeom>
            <a:solidFill>
              <a:srgbClr val="000000">
                <a:alpha val="0"/>
              </a:srgbClr>
            </a:solidFill>
            <a:ln w="552450" cap="sq">
              <a:solidFill>
                <a:srgbClr val="F9B57D"/>
              </a:solidFill>
              <a:prstDash val="solid"/>
              <a:miter/>
            </a:ln>
          </p:spPr>
        </p:sp>
        <p:sp>
          <p:nvSpPr>
            <p:cNvPr name="TextBox 4" id="4"/>
            <p:cNvSpPr txBox="true"/>
            <p:nvPr/>
          </p:nvSpPr>
          <p:spPr>
            <a:xfrm>
              <a:off x="0" y="-38100"/>
              <a:ext cx="4995349" cy="2914199"/>
            </a:xfrm>
            <a:prstGeom prst="rect">
              <a:avLst/>
            </a:prstGeom>
          </p:spPr>
          <p:txBody>
            <a:bodyPr anchor="ctr" rtlCol="false" tIns="50800" lIns="50800" bIns="50800" rIns="50800"/>
            <a:lstStyle/>
            <a:p>
              <a:pPr algn="ctr">
                <a:lnSpc>
                  <a:spcPts val="2659"/>
                </a:lnSpc>
                <a:spcBef>
                  <a:spcPct val="0"/>
                </a:spcBef>
              </a:pPr>
            </a:p>
          </p:txBody>
        </p:sp>
      </p:grpSp>
      <p:grpSp>
        <p:nvGrpSpPr>
          <p:cNvPr name="Group 5" id="5"/>
          <p:cNvGrpSpPr/>
          <p:nvPr/>
        </p:nvGrpSpPr>
        <p:grpSpPr>
          <a:xfrm rot="0">
            <a:off x="1028700" y="2820259"/>
            <a:ext cx="16151925" cy="6449594"/>
            <a:chOff x="0" y="0"/>
            <a:chExt cx="21535900" cy="8599458"/>
          </a:xfrm>
        </p:grpSpPr>
        <p:sp>
          <p:nvSpPr>
            <p:cNvPr name="Freeform 6" id="6"/>
            <p:cNvSpPr/>
            <p:nvPr/>
          </p:nvSpPr>
          <p:spPr>
            <a:xfrm flipH="false" flipV="false" rot="0">
              <a:off x="0" y="0"/>
              <a:ext cx="21535901" cy="8599458"/>
            </a:xfrm>
            <a:custGeom>
              <a:avLst/>
              <a:gdLst/>
              <a:ahLst/>
              <a:cxnLst/>
              <a:rect r="r" b="b" t="t" l="l"/>
              <a:pathLst>
                <a:path h="8599458" w="21535901">
                  <a:moveTo>
                    <a:pt x="0" y="0"/>
                  </a:moveTo>
                  <a:lnTo>
                    <a:pt x="21535901" y="0"/>
                  </a:lnTo>
                  <a:lnTo>
                    <a:pt x="21535901" y="8599458"/>
                  </a:lnTo>
                  <a:lnTo>
                    <a:pt x="0" y="8599458"/>
                  </a:lnTo>
                  <a:close/>
                </a:path>
              </a:pathLst>
            </a:custGeom>
            <a:solidFill>
              <a:srgbClr val="000000">
                <a:alpha val="0"/>
              </a:srgbClr>
            </a:solidFill>
          </p:spPr>
        </p:sp>
        <p:sp>
          <p:nvSpPr>
            <p:cNvPr name="TextBox 7" id="7"/>
            <p:cNvSpPr txBox="true"/>
            <p:nvPr/>
          </p:nvSpPr>
          <p:spPr>
            <a:xfrm>
              <a:off x="0" y="-47625"/>
              <a:ext cx="21535900" cy="8647083"/>
            </a:xfrm>
            <a:prstGeom prst="rect">
              <a:avLst/>
            </a:prstGeom>
          </p:spPr>
          <p:txBody>
            <a:bodyPr anchor="t" rtlCol="false" tIns="0" lIns="0" bIns="0" rIns="0"/>
            <a:lstStyle/>
            <a:p>
              <a:pPr algn="just" marL="0" indent="0" lvl="0">
                <a:lnSpc>
                  <a:spcPts val="3942"/>
                </a:lnSpc>
              </a:pPr>
              <a:r>
                <a:rPr lang="en-US" b="true" sz="2856">
                  <a:solidFill>
                    <a:srgbClr val="000000"/>
                  </a:solidFill>
                  <a:latin typeface="Arial Nova Condensed Bold"/>
                  <a:ea typeface="Arial Nova Condensed Bold"/>
                  <a:cs typeface="Arial Nova Condensed Bold"/>
                  <a:sym typeface="Arial Nova Condensed Bold"/>
                </a:rPr>
                <a:t>Le rôle des parajuristes dans l'autonomisation juridique</a:t>
              </a:r>
            </a:p>
            <a:p>
              <a:pPr algn="just" marL="616819" indent="-308410" lvl="1">
                <a:lnSpc>
                  <a:spcPts val="3942"/>
                </a:lnSpc>
                <a:buFont typeface="Arial"/>
                <a:buChar char="•"/>
              </a:pPr>
              <a:r>
                <a:rPr lang="en-US" sz="2856">
                  <a:solidFill>
                    <a:srgbClr val="000000"/>
                  </a:solidFill>
                  <a:latin typeface="Arial Nova Condensed"/>
                  <a:ea typeface="Arial Nova Condensed"/>
                  <a:cs typeface="Arial Nova Condensed"/>
                  <a:sym typeface="Arial Nova Condensed"/>
                </a:rPr>
                <a:t>Aider les communautés à surmonter les obstacles systémiques à la justice au-delà des cas individuels.</a:t>
              </a:r>
            </a:p>
            <a:p>
              <a:pPr algn="just" marL="616819" indent="-308410" lvl="1">
                <a:lnSpc>
                  <a:spcPts val="3942"/>
                </a:lnSpc>
                <a:buFont typeface="Arial"/>
                <a:buChar char="•"/>
              </a:pPr>
              <a:r>
                <a:rPr lang="en-US" sz="2856">
                  <a:solidFill>
                    <a:srgbClr val="000000"/>
                  </a:solidFill>
                  <a:latin typeface="Arial Nova Condensed"/>
                  <a:ea typeface="Arial Nova Condensed"/>
                  <a:cs typeface="Arial Nova Condensed"/>
                  <a:sym typeface="Arial Nova Condensed"/>
                </a:rPr>
                <a:t>Recueillir des données probantes auprès de la population locale pour informer les décideurs politiques et renforcer les systèmes judiciaires.</a:t>
              </a:r>
            </a:p>
            <a:p>
              <a:pPr algn="just" marL="616819" indent="-308410" lvl="1">
                <a:lnSpc>
                  <a:spcPts val="3942"/>
                </a:lnSpc>
                <a:buFont typeface="Arial"/>
                <a:buChar char="•"/>
              </a:pPr>
              <a:r>
                <a:rPr lang="en-US" sz="2856">
                  <a:solidFill>
                    <a:srgbClr val="000000"/>
                  </a:solidFill>
                  <a:latin typeface="Arial Nova Condensed"/>
                  <a:ea typeface="Arial Nova Condensed"/>
                  <a:cs typeface="Arial Nova Condensed"/>
                  <a:sym typeface="Arial Nova Condensed"/>
                </a:rPr>
                <a:t>Établir un pont entre les systèmes judiciaires formels et informels, en garantissant l’accessibilité et l’équité.</a:t>
              </a:r>
            </a:p>
            <a:p>
              <a:pPr algn="l" marL="0" indent="0" lvl="0">
                <a:lnSpc>
                  <a:spcPts val="3942"/>
                </a:lnSpc>
              </a:pPr>
            </a:p>
            <a:p>
              <a:pPr algn="just" marL="0" indent="0" lvl="0">
                <a:lnSpc>
                  <a:spcPts val="3942"/>
                </a:lnSpc>
              </a:pPr>
              <a:r>
                <a:rPr lang="en-US" b="true" sz="2856">
                  <a:solidFill>
                    <a:srgbClr val="000000"/>
                  </a:solidFill>
                  <a:latin typeface="Arial Nova Condensed Bold"/>
                  <a:ea typeface="Arial Nova Condensed Bold"/>
                  <a:cs typeface="Arial Nova Condensed Bold"/>
                  <a:sym typeface="Arial Nova Condensed Bold"/>
                </a:rPr>
                <a:t>V</a:t>
              </a:r>
              <a:r>
                <a:rPr lang="en-US" b="true" sz="2856">
                  <a:solidFill>
                    <a:srgbClr val="000000"/>
                  </a:solidFill>
                  <a:latin typeface="Arial Nova Condensed Bold"/>
                  <a:ea typeface="Arial Nova Condensed Bold"/>
                  <a:cs typeface="Arial Nova Condensed Bold"/>
                  <a:sym typeface="Arial Nova Condensed Bold"/>
                </a:rPr>
                <a:t>eille et suivi et influence des lois, des normes et des systèmes</a:t>
              </a:r>
            </a:p>
            <a:p>
              <a:pPr algn="just" marL="616819" indent="-308410" lvl="1">
                <a:lnSpc>
                  <a:spcPts val="3942"/>
                </a:lnSpc>
                <a:buFont typeface="Arial"/>
                <a:buChar char="•"/>
              </a:pPr>
              <a:r>
                <a:rPr lang="en-US" sz="2856">
                  <a:solidFill>
                    <a:srgbClr val="000000"/>
                  </a:solidFill>
                  <a:latin typeface="Arial Nova Condensed"/>
                  <a:ea typeface="Arial Nova Condensed"/>
                  <a:cs typeface="Arial Nova Condensed"/>
                  <a:sym typeface="Arial Nova Condensed"/>
                </a:rPr>
                <a:t>Recueillir des données sur les questions juridiques, les tendances et les réponses institutionnelles.</a:t>
              </a:r>
            </a:p>
            <a:p>
              <a:pPr algn="just" marL="616819" indent="-308410" lvl="1">
                <a:lnSpc>
                  <a:spcPts val="3942"/>
                </a:lnSpc>
                <a:buFont typeface="Arial"/>
                <a:buChar char="•"/>
              </a:pPr>
              <a:r>
                <a:rPr lang="en-US" sz="2856">
                  <a:solidFill>
                    <a:srgbClr val="000000"/>
                  </a:solidFill>
                  <a:latin typeface="Arial Nova Condensed"/>
                  <a:ea typeface="Arial Nova Condensed"/>
                  <a:cs typeface="Arial Nova Condensed"/>
                  <a:sym typeface="Arial Nova Condensed"/>
                </a:rPr>
                <a:t>Rédiger des notes d’orientation et des pétitions pour plaider en faveur de réformes.</a:t>
              </a:r>
            </a:p>
            <a:p>
              <a:pPr algn="just" marL="616819" indent="-308410" lvl="1">
                <a:lnSpc>
                  <a:spcPts val="3942"/>
                </a:lnSpc>
                <a:buFont typeface="Arial"/>
                <a:buChar char="•"/>
              </a:pPr>
              <a:r>
                <a:rPr lang="en-US" sz="2856">
                  <a:solidFill>
                    <a:srgbClr val="000000"/>
                  </a:solidFill>
                  <a:latin typeface="Arial Nova Condensed"/>
                  <a:ea typeface="Arial Nova Condensed"/>
                  <a:cs typeface="Arial Nova Condensed"/>
                  <a:sym typeface="Arial Nova Condensed"/>
                </a:rPr>
                <a:t>Impliquer les décideurs par le biais de réunions, de dialogues et de campagnes de plaidoyer.</a:t>
              </a:r>
            </a:p>
            <a:p>
              <a:pPr algn="just" marL="616819" indent="-308410" lvl="1">
                <a:lnSpc>
                  <a:spcPts val="3942"/>
                </a:lnSpc>
                <a:buFont typeface="Arial"/>
                <a:buChar char="•"/>
              </a:pPr>
              <a:r>
                <a:rPr lang="en-US" sz="2856">
                  <a:solidFill>
                    <a:srgbClr val="000000"/>
                  </a:solidFill>
                  <a:latin typeface="Arial Nova Condensed"/>
                  <a:ea typeface="Arial Nova Condensed"/>
                  <a:cs typeface="Arial Nova Condensed"/>
                  <a:sym typeface="Arial Nova Condensed"/>
                </a:rPr>
                <a:t>Mobiliser les communautés pour des efforts de sensibilisation et de plaidoyer pacifique.</a:t>
              </a:r>
            </a:p>
            <a:p>
              <a:pPr algn="just" marL="616819" indent="-308410" lvl="1">
                <a:lnSpc>
                  <a:spcPts val="3942"/>
                </a:lnSpc>
                <a:buFont typeface="Arial"/>
                <a:buChar char="•"/>
              </a:pPr>
              <a:r>
                <a:rPr lang="en-US" sz="2856">
                  <a:solidFill>
                    <a:srgbClr val="000000"/>
                  </a:solidFill>
                  <a:latin typeface="Arial Nova Condensed"/>
                  <a:ea typeface="Arial Nova Condensed"/>
                  <a:cs typeface="Arial Nova Condensed"/>
                  <a:sym typeface="Arial Nova Condensed"/>
                </a:rPr>
                <a:t>Exploitez les médias via des communiqués de presse, des éditoriaux et des plateformes sociales.</a:t>
              </a:r>
            </a:p>
            <a:p>
              <a:pPr algn="just" marL="616819" indent="-308410" lvl="1">
                <a:lnSpc>
                  <a:spcPts val="3942"/>
                </a:lnSpc>
                <a:buFont typeface="Arial"/>
                <a:buChar char="•"/>
              </a:pPr>
              <a:r>
                <a:rPr lang="en-US" sz="2856">
                  <a:solidFill>
                    <a:srgbClr val="000000"/>
                  </a:solidFill>
                  <a:latin typeface="Arial Nova Condensed"/>
                  <a:ea typeface="Arial Nova Condensed"/>
                  <a:cs typeface="Arial Nova Condensed"/>
                  <a:sym typeface="Arial Nova Condensed"/>
                </a:rPr>
                <a:t>Poursuivre des litiges stratégiques pour contester les lois et pratiques injustes.</a:t>
              </a:r>
            </a:p>
          </p:txBody>
        </p:sp>
      </p:grpSp>
      <p:grpSp>
        <p:nvGrpSpPr>
          <p:cNvPr name="Group 8" id="8"/>
          <p:cNvGrpSpPr/>
          <p:nvPr/>
        </p:nvGrpSpPr>
        <p:grpSpPr>
          <a:xfrm rot="0">
            <a:off x="15537401" y="-1303500"/>
            <a:ext cx="3767531" cy="4123759"/>
            <a:chOff x="0" y="0"/>
            <a:chExt cx="5023375" cy="5498345"/>
          </a:xfrm>
        </p:grpSpPr>
        <p:grpSp>
          <p:nvGrpSpPr>
            <p:cNvPr name="Group 9" id="9"/>
            <p:cNvGrpSpPr/>
            <p:nvPr/>
          </p:nvGrpSpPr>
          <p:grpSpPr>
            <a:xfrm rot="-104776">
              <a:off x="297380" y="1759711"/>
              <a:ext cx="4032000" cy="3678054"/>
              <a:chOff x="0" y="0"/>
              <a:chExt cx="893117" cy="814716"/>
            </a:xfrm>
          </p:grpSpPr>
          <p:sp>
            <p:nvSpPr>
              <p:cNvPr name="Freeform 10" id="10"/>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49C4E"/>
              </a:solidFill>
            </p:spPr>
          </p:sp>
          <p:sp>
            <p:nvSpPr>
              <p:cNvPr name="TextBox 11" id="11"/>
              <p:cNvSpPr txBox="true"/>
              <p:nvPr/>
            </p:nvSpPr>
            <p:spPr>
              <a:xfrm>
                <a:off x="139550" y="349686"/>
                <a:ext cx="614018" cy="406836"/>
              </a:xfrm>
              <a:prstGeom prst="rect">
                <a:avLst/>
              </a:prstGeom>
            </p:spPr>
            <p:txBody>
              <a:bodyPr anchor="ctr" rtlCol="false" tIns="50800" lIns="50800" bIns="50800" rIns="50800"/>
              <a:lstStyle/>
              <a:p>
                <a:pPr algn="ctr">
                  <a:lnSpc>
                    <a:spcPts val="2029"/>
                  </a:lnSpc>
                </a:pPr>
              </a:p>
            </p:txBody>
          </p:sp>
        </p:grpSp>
        <p:grpSp>
          <p:nvGrpSpPr>
            <p:cNvPr name="Group 12" id="12"/>
            <p:cNvGrpSpPr/>
            <p:nvPr/>
          </p:nvGrpSpPr>
          <p:grpSpPr>
            <a:xfrm rot="-162844">
              <a:off x="84820" y="93399"/>
              <a:ext cx="4032000" cy="3678054"/>
              <a:chOff x="0" y="0"/>
              <a:chExt cx="893117" cy="814716"/>
            </a:xfrm>
          </p:grpSpPr>
          <p:sp>
            <p:nvSpPr>
              <p:cNvPr name="Freeform 13" id="13"/>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DA7A7"/>
              </a:solidFill>
            </p:spPr>
          </p:sp>
          <p:sp>
            <p:nvSpPr>
              <p:cNvPr name="TextBox 14" id="14"/>
              <p:cNvSpPr txBox="true"/>
              <p:nvPr/>
            </p:nvSpPr>
            <p:spPr>
              <a:xfrm>
                <a:off x="139550" y="349686"/>
                <a:ext cx="614018" cy="406836"/>
              </a:xfrm>
              <a:prstGeom prst="rect">
                <a:avLst/>
              </a:prstGeom>
            </p:spPr>
            <p:txBody>
              <a:bodyPr anchor="ctr" rtlCol="false" tIns="50800" lIns="50800" bIns="50800" rIns="50800"/>
              <a:lstStyle/>
              <a:p>
                <a:pPr algn="ctr">
                  <a:lnSpc>
                    <a:spcPts val="2029"/>
                  </a:lnSpc>
                </a:pPr>
              </a:p>
            </p:txBody>
          </p:sp>
        </p:grpSp>
        <p:grpSp>
          <p:nvGrpSpPr>
            <p:cNvPr name="Group 15" id="15"/>
            <p:cNvGrpSpPr/>
            <p:nvPr/>
          </p:nvGrpSpPr>
          <p:grpSpPr>
            <a:xfrm rot="10629642">
              <a:off x="902754" y="1722687"/>
              <a:ext cx="4032000" cy="3678054"/>
              <a:chOff x="0" y="0"/>
              <a:chExt cx="893117" cy="814716"/>
            </a:xfrm>
          </p:grpSpPr>
          <p:sp>
            <p:nvSpPr>
              <p:cNvPr name="Freeform 16" id="16"/>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EC394"/>
              </a:solidFill>
            </p:spPr>
          </p:sp>
          <p:sp>
            <p:nvSpPr>
              <p:cNvPr name="TextBox 17" id="17"/>
              <p:cNvSpPr txBox="true"/>
              <p:nvPr/>
            </p:nvSpPr>
            <p:spPr>
              <a:xfrm>
                <a:off x="139550" y="349686"/>
                <a:ext cx="614018" cy="406836"/>
              </a:xfrm>
              <a:prstGeom prst="rect">
                <a:avLst/>
              </a:prstGeom>
            </p:spPr>
            <p:txBody>
              <a:bodyPr anchor="ctr" rtlCol="false" tIns="50800" lIns="50800" bIns="50800" rIns="50800"/>
              <a:lstStyle/>
              <a:p>
                <a:pPr algn="ctr">
                  <a:lnSpc>
                    <a:spcPts val="2029"/>
                  </a:lnSpc>
                </a:pPr>
              </a:p>
            </p:txBody>
          </p:sp>
        </p:grpSp>
      </p:grpSp>
      <p:grpSp>
        <p:nvGrpSpPr>
          <p:cNvPr name="Group 18" id="18"/>
          <p:cNvGrpSpPr/>
          <p:nvPr/>
        </p:nvGrpSpPr>
        <p:grpSpPr>
          <a:xfrm rot="0">
            <a:off x="1028700" y="1028700"/>
            <a:ext cx="11214073" cy="1253017"/>
            <a:chOff x="0" y="0"/>
            <a:chExt cx="14952098" cy="1670690"/>
          </a:xfrm>
        </p:grpSpPr>
        <p:sp>
          <p:nvSpPr>
            <p:cNvPr name="Freeform 19" id="19"/>
            <p:cNvSpPr/>
            <p:nvPr/>
          </p:nvSpPr>
          <p:spPr>
            <a:xfrm flipH="false" flipV="false" rot="0">
              <a:off x="0" y="0"/>
              <a:ext cx="14952097" cy="1670690"/>
            </a:xfrm>
            <a:custGeom>
              <a:avLst/>
              <a:gdLst/>
              <a:ahLst/>
              <a:cxnLst/>
              <a:rect r="r" b="b" t="t" l="l"/>
              <a:pathLst>
                <a:path h="1670690" w="14952097">
                  <a:moveTo>
                    <a:pt x="0" y="0"/>
                  </a:moveTo>
                  <a:lnTo>
                    <a:pt x="14952097" y="0"/>
                  </a:lnTo>
                  <a:lnTo>
                    <a:pt x="14952097" y="1670690"/>
                  </a:lnTo>
                  <a:lnTo>
                    <a:pt x="0" y="1670690"/>
                  </a:lnTo>
                  <a:close/>
                </a:path>
              </a:pathLst>
            </a:custGeom>
            <a:solidFill>
              <a:srgbClr val="000000">
                <a:alpha val="0"/>
              </a:srgbClr>
            </a:solidFill>
          </p:spPr>
        </p:sp>
        <p:sp>
          <p:nvSpPr>
            <p:cNvPr name="TextBox 20" id="20"/>
            <p:cNvSpPr txBox="true"/>
            <p:nvPr/>
          </p:nvSpPr>
          <p:spPr>
            <a:xfrm>
              <a:off x="0" y="-352425"/>
              <a:ext cx="14952098" cy="2023115"/>
            </a:xfrm>
            <a:prstGeom prst="rect">
              <a:avLst/>
            </a:prstGeom>
          </p:spPr>
          <p:txBody>
            <a:bodyPr anchor="t" rtlCol="false" tIns="0" lIns="0" bIns="0" rIns="0"/>
            <a:lstStyle/>
            <a:p>
              <a:pPr algn="l" marL="0" indent="0" lvl="0">
                <a:lnSpc>
                  <a:spcPts val="12000"/>
                </a:lnSpc>
              </a:pPr>
              <a:r>
                <a:rPr lang="en-US" b="true" sz="6999">
                  <a:solidFill>
                    <a:srgbClr val="4E5FA7"/>
                  </a:solidFill>
                  <a:latin typeface="Arial Nova Condensed Bold"/>
                  <a:ea typeface="Arial Nova Condensed Bold"/>
                  <a:cs typeface="Arial Nova Condensed Bold"/>
                  <a:sym typeface="Arial Nova Condensed Bold"/>
                </a:rPr>
                <a:t>Surveiller pour influencer</a:t>
              </a:r>
            </a:p>
          </p:txBody>
        </p:sp>
      </p:grpSp>
    </p:spTree>
  </p:cSld>
  <p:clrMapOvr>
    <a:masterClrMapping/>
  </p:clrMapOvr>
</p:sld>
</file>

<file path=ppt/slides/slide43.xml><?xml version="1.0" encoding="utf-8"?>
<p:sld xmlns:p="http://schemas.openxmlformats.org/presentationml/2006/main" xmlns:a="http://schemas.openxmlformats.org/drawingml/2006/main">
  <p:cSld>
    <p:bg>
      <p:bgPr>
        <a:solidFill>
          <a:srgbClr val="FCFCFC"/>
        </a:solidFill>
      </p:bgPr>
    </p:bg>
    <p:spTree>
      <p:nvGrpSpPr>
        <p:cNvPr id="1" name=""/>
        <p:cNvGrpSpPr/>
        <p:nvPr/>
      </p:nvGrpSpPr>
      <p:grpSpPr>
        <a:xfrm>
          <a:off x="0" y="0"/>
          <a:ext cx="0" cy="0"/>
          <a:chOff x="0" y="0"/>
          <a:chExt cx="0" cy="0"/>
        </a:xfrm>
      </p:grpSpPr>
      <p:grpSp>
        <p:nvGrpSpPr>
          <p:cNvPr name="Group 2" id="2"/>
          <p:cNvGrpSpPr/>
          <p:nvPr/>
        </p:nvGrpSpPr>
        <p:grpSpPr>
          <a:xfrm rot="0">
            <a:off x="-339357" y="-316594"/>
            <a:ext cx="18966714" cy="10920189"/>
            <a:chOff x="0" y="0"/>
            <a:chExt cx="4995349" cy="2876099"/>
          </a:xfrm>
        </p:grpSpPr>
        <p:sp>
          <p:nvSpPr>
            <p:cNvPr name="Freeform 3" id="3"/>
            <p:cNvSpPr/>
            <p:nvPr/>
          </p:nvSpPr>
          <p:spPr>
            <a:xfrm flipH="false" flipV="false" rot="0">
              <a:off x="0" y="0"/>
              <a:ext cx="4995349" cy="2876099"/>
            </a:xfrm>
            <a:custGeom>
              <a:avLst/>
              <a:gdLst/>
              <a:ahLst/>
              <a:cxnLst/>
              <a:rect r="r" b="b" t="t" l="l"/>
              <a:pathLst>
                <a:path h="2876099" w="4995349">
                  <a:moveTo>
                    <a:pt x="0" y="0"/>
                  </a:moveTo>
                  <a:lnTo>
                    <a:pt x="4995349" y="0"/>
                  </a:lnTo>
                  <a:lnTo>
                    <a:pt x="4995349" y="2876099"/>
                  </a:lnTo>
                  <a:lnTo>
                    <a:pt x="0" y="2876099"/>
                  </a:lnTo>
                  <a:close/>
                </a:path>
              </a:pathLst>
            </a:custGeom>
            <a:solidFill>
              <a:srgbClr val="000000">
                <a:alpha val="0"/>
              </a:srgbClr>
            </a:solidFill>
            <a:ln w="552450" cap="sq">
              <a:solidFill>
                <a:srgbClr val="F9B57D"/>
              </a:solidFill>
              <a:prstDash val="solid"/>
              <a:miter/>
            </a:ln>
          </p:spPr>
        </p:sp>
        <p:sp>
          <p:nvSpPr>
            <p:cNvPr name="TextBox 4" id="4"/>
            <p:cNvSpPr txBox="true"/>
            <p:nvPr/>
          </p:nvSpPr>
          <p:spPr>
            <a:xfrm>
              <a:off x="0" y="-38100"/>
              <a:ext cx="4995349" cy="2914199"/>
            </a:xfrm>
            <a:prstGeom prst="rect">
              <a:avLst/>
            </a:prstGeom>
          </p:spPr>
          <p:txBody>
            <a:bodyPr anchor="ctr" rtlCol="false" tIns="50800" lIns="50800" bIns="50800" rIns="50800"/>
            <a:lstStyle/>
            <a:p>
              <a:pPr algn="ctr">
                <a:lnSpc>
                  <a:spcPts val="2659"/>
                </a:lnSpc>
                <a:spcBef>
                  <a:spcPct val="0"/>
                </a:spcBef>
              </a:pPr>
            </a:p>
          </p:txBody>
        </p:sp>
      </p:grpSp>
      <p:grpSp>
        <p:nvGrpSpPr>
          <p:cNvPr name="Group 5" id="5"/>
          <p:cNvGrpSpPr/>
          <p:nvPr/>
        </p:nvGrpSpPr>
        <p:grpSpPr>
          <a:xfrm rot="0">
            <a:off x="1028700" y="3434932"/>
            <a:ext cx="16106901" cy="5803463"/>
            <a:chOff x="0" y="0"/>
            <a:chExt cx="21475868" cy="7737951"/>
          </a:xfrm>
        </p:grpSpPr>
        <p:sp>
          <p:nvSpPr>
            <p:cNvPr name="Freeform 6" id="6"/>
            <p:cNvSpPr/>
            <p:nvPr/>
          </p:nvSpPr>
          <p:spPr>
            <a:xfrm flipH="false" flipV="false" rot="0">
              <a:off x="0" y="0"/>
              <a:ext cx="21475922" cy="7737983"/>
            </a:xfrm>
            <a:custGeom>
              <a:avLst/>
              <a:gdLst/>
              <a:ahLst/>
              <a:cxnLst/>
              <a:rect r="r" b="b" t="t" l="l"/>
              <a:pathLst>
                <a:path h="7737983" w="21475922">
                  <a:moveTo>
                    <a:pt x="0" y="0"/>
                  </a:moveTo>
                  <a:lnTo>
                    <a:pt x="21475922" y="0"/>
                  </a:lnTo>
                  <a:lnTo>
                    <a:pt x="21475922" y="7737983"/>
                  </a:lnTo>
                  <a:lnTo>
                    <a:pt x="0" y="7737983"/>
                  </a:lnTo>
                  <a:close/>
                </a:path>
              </a:pathLst>
            </a:custGeom>
            <a:solidFill>
              <a:srgbClr val="FFFFFF"/>
            </a:solidFill>
          </p:spPr>
        </p:sp>
        <p:sp>
          <p:nvSpPr>
            <p:cNvPr name="TextBox 7" id="7"/>
            <p:cNvSpPr txBox="true"/>
            <p:nvPr/>
          </p:nvSpPr>
          <p:spPr>
            <a:xfrm>
              <a:off x="0" y="-57150"/>
              <a:ext cx="21475868" cy="7795101"/>
            </a:xfrm>
            <a:prstGeom prst="rect">
              <a:avLst/>
            </a:prstGeom>
          </p:spPr>
          <p:txBody>
            <a:bodyPr anchor="t" rtlCol="false" tIns="50800" lIns="50800" bIns="50800" rIns="50800"/>
            <a:lstStyle/>
            <a:p>
              <a:pPr algn="just" marL="0" indent="0" lvl="0">
                <a:lnSpc>
                  <a:spcPts val="4521"/>
                </a:lnSpc>
              </a:pPr>
              <a:r>
                <a:rPr lang="en-US" sz="3276">
                  <a:solidFill>
                    <a:srgbClr val="000000"/>
                  </a:solidFill>
                  <a:latin typeface="Arial Nova Condensed"/>
                  <a:ea typeface="Arial Nova Condensed"/>
                  <a:cs typeface="Arial Nova Condensed"/>
                  <a:sym typeface="Arial Nova Condensed"/>
                </a:rPr>
                <a:t>La veille et suivi continue des violations des droits humains vous aidera à obtenir une vision plus globale de la situation des droits humains dans votre communauté ou votre pays. Vous pouvez utiliser les informations recueillies pour interpeller les décideurs de différentes sphères gouvernementales. Sachez que dans certaines communautés, notamment celles où IRC intervient, des membres de la communauté (par exemple, des points focaux) peuvent déjà être formés à la collecte de données sur les violations des droits humains et à la veille et suivi de la protection. Votre rôle n'est pas de dupliquer ou de répéter les mêmes actions, mais de collaborer pour partager les informations. Dans ce cas, votre rôle sera de vous concentrer plus spécifiquement sur la veille et suivi juridique, la veille et suivi des obstacles au système judiciaire (formel et informel) et l'accès à celui-ci. </a:t>
              </a:r>
            </a:p>
          </p:txBody>
        </p:sp>
      </p:grpSp>
      <p:grpSp>
        <p:nvGrpSpPr>
          <p:cNvPr name="Group 8" id="8"/>
          <p:cNvGrpSpPr/>
          <p:nvPr/>
        </p:nvGrpSpPr>
        <p:grpSpPr>
          <a:xfrm rot="0">
            <a:off x="15537401" y="-1303500"/>
            <a:ext cx="3767531" cy="4123759"/>
            <a:chOff x="0" y="0"/>
            <a:chExt cx="5023375" cy="5498345"/>
          </a:xfrm>
        </p:grpSpPr>
        <p:grpSp>
          <p:nvGrpSpPr>
            <p:cNvPr name="Group 9" id="9"/>
            <p:cNvGrpSpPr/>
            <p:nvPr/>
          </p:nvGrpSpPr>
          <p:grpSpPr>
            <a:xfrm rot="-104776">
              <a:off x="297380" y="1759711"/>
              <a:ext cx="4032000" cy="3678054"/>
              <a:chOff x="0" y="0"/>
              <a:chExt cx="893117" cy="814716"/>
            </a:xfrm>
          </p:grpSpPr>
          <p:sp>
            <p:nvSpPr>
              <p:cNvPr name="Freeform 10" id="10"/>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49C4E"/>
              </a:solidFill>
            </p:spPr>
          </p:sp>
          <p:sp>
            <p:nvSpPr>
              <p:cNvPr name="TextBox 11" id="11"/>
              <p:cNvSpPr txBox="true"/>
              <p:nvPr/>
            </p:nvSpPr>
            <p:spPr>
              <a:xfrm>
                <a:off x="139550" y="349686"/>
                <a:ext cx="614018" cy="406836"/>
              </a:xfrm>
              <a:prstGeom prst="rect">
                <a:avLst/>
              </a:prstGeom>
            </p:spPr>
            <p:txBody>
              <a:bodyPr anchor="ctr" rtlCol="false" tIns="50800" lIns="50800" bIns="50800" rIns="50800"/>
              <a:lstStyle/>
              <a:p>
                <a:pPr algn="ctr">
                  <a:lnSpc>
                    <a:spcPts val="2029"/>
                  </a:lnSpc>
                </a:pPr>
              </a:p>
            </p:txBody>
          </p:sp>
        </p:grpSp>
        <p:grpSp>
          <p:nvGrpSpPr>
            <p:cNvPr name="Group 12" id="12"/>
            <p:cNvGrpSpPr/>
            <p:nvPr/>
          </p:nvGrpSpPr>
          <p:grpSpPr>
            <a:xfrm rot="-162844">
              <a:off x="84820" y="93399"/>
              <a:ext cx="4032000" cy="3678054"/>
              <a:chOff x="0" y="0"/>
              <a:chExt cx="893117" cy="814716"/>
            </a:xfrm>
          </p:grpSpPr>
          <p:sp>
            <p:nvSpPr>
              <p:cNvPr name="Freeform 13" id="13"/>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DA7A7"/>
              </a:solidFill>
            </p:spPr>
          </p:sp>
          <p:sp>
            <p:nvSpPr>
              <p:cNvPr name="TextBox 14" id="14"/>
              <p:cNvSpPr txBox="true"/>
              <p:nvPr/>
            </p:nvSpPr>
            <p:spPr>
              <a:xfrm>
                <a:off x="139550" y="349686"/>
                <a:ext cx="614018" cy="406836"/>
              </a:xfrm>
              <a:prstGeom prst="rect">
                <a:avLst/>
              </a:prstGeom>
            </p:spPr>
            <p:txBody>
              <a:bodyPr anchor="ctr" rtlCol="false" tIns="50800" lIns="50800" bIns="50800" rIns="50800"/>
              <a:lstStyle/>
              <a:p>
                <a:pPr algn="ctr">
                  <a:lnSpc>
                    <a:spcPts val="2029"/>
                  </a:lnSpc>
                </a:pPr>
              </a:p>
            </p:txBody>
          </p:sp>
        </p:grpSp>
        <p:grpSp>
          <p:nvGrpSpPr>
            <p:cNvPr name="Group 15" id="15"/>
            <p:cNvGrpSpPr/>
            <p:nvPr/>
          </p:nvGrpSpPr>
          <p:grpSpPr>
            <a:xfrm rot="10629642">
              <a:off x="902754" y="1722687"/>
              <a:ext cx="4032000" cy="3678054"/>
              <a:chOff x="0" y="0"/>
              <a:chExt cx="893117" cy="814716"/>
            </a:xfrm>
          </p:grpSpPr>
          <p:sp>
            <p:nvSpPr>
              <p:cNvPr name="Freeform 16" id="16"/>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EC394"/>
              </a:solidFill>
            </p:spPr>
          </p:sp>
          <p:sp>
            <p:nvSpPr>
              <p:cNvPr name="TextBox 17" id="17"/>
              <p:cNvSpPr txBox="true"/>
              <p:nvPr/>
            </p:nvSpPr>
            <p:spPr>
              <a:xfrm>
                <a:off x="139550" y="349686"/>
                <a:ext cx="614018" cy="406836"/>
              </a:xfrm>
              <a:prstGeom prst="rect">
                <a:avLst/>
              </a:prstGeom>
            </p:spPr>
            <p:txBody>
              <a:bodyPr anchor="ctr" rtlCol="false" tIns="50800" lIns="50800" bIns="50800" rIns="50800"/>
              <a:lstStyle/>
              <a:p>
                <a:pPr algn="ctr">
                  <a:lnSpc>
                    <a:spcPts val="2029"/>
                  </a:lnSpc>
                </a:pPr>
              </a:p>
            </p:txBody>
          </p:sp>
        </p:grpSp>
      </p:grpSp>
      <p:grpSp>
        <p:nvGrpSpPr>
          <p:cNvPr name="Group 18" id="18"/>
          <p:cNvGrpSpPr/>
          <p:nvPr/>
        </p:nvGrpSpPr>
        <p:grpSpPr>
          <a:xfrm rot="0">
            <a:off x="1028700" y="1647003"/>
            <a:ext cx="11402941" cy="1253017"/>
            <a:chOff x="0" y="0"/>
            <a:chExt cx="15203921" cy="1670690"/>
          </a:xfrm>
        </p:grpSpPr>
        <p:sp>
          <p:nvSpPr>
            <p:cNvPr name="Freeform 19" id="19"/>
            <p:cNvSpPr/>
            <p:nvPr/>
          </p:nvSpPr>
          <p:spPr>
            <a:xfrm flipH="false" flipV="false" rot="0">
              <a:off x="0" y="0"/>
              <a:ext cx="15203920" cy="1670690"/>
            </a:xfrm>
            <a:custGeom>
              <a:avLst/>
              <a:gdLst/>
              <a:ahLst/>
              <a:cxnLst/>
              <a:rect r="r" b="b" t="t" l="l"/>
              <a:pathLst>
                <a:path h="1670690" w="15203920">
                  <a:moveTo>
                    <a:pt x="0" y="0"/>
                  </a:moveTo>
                  <a:lnTo>
                    <a:pt x="15203920" y="0"/>
                  </a:lnTo>
                  <a:lnTo>
                    <a:pt x="15203920" y="1670690"/>
                  </a:lnTo>
                  <a:lnTo>
                    <a:pt x="0" y="1670690"/>
                  </a:lnTo>
                  <a:close/>
                </a:path>
              </a:pathLst>
            </a:custGeom>
            <a:solidFill>
              <a:srgbClr val="000000">
                <a:alpha val="0"/>
              </a:srgbClr>
            </a:solidFill>
          </p:spPr>
        </p:sp>
        <p:sp>
          <p:nvSpPr>
            <p:cNvPr name="TextBox 20" id="20"/>
            <p:cNvSpPr txBox="true"/>
            <p:nvPr/>
          </p:nvSpPr>
          <p:spPr>
            <a:xfrm>
              <a:off x="0" y="-352425"/>
              <a:ext cx="15203921" cy="2023115"/>
            </a:xfrm>
            <a:prstGeom prst="rect">
              <a:avLst/>
            </a:prstGeom>
          </p:spPr>
          <p:txBody>
            <a:bodyPr anchor="t" rtlCol="false" tIns="0" lIns="0" bIns="0" rIns="0"/>
            <a:lstStyle/>
            <a:p>
              <a:pPr algn="l" marL="0" indent="0" lvl="0">
                <a:lnSpc>
                  <a:spcPts val="12000"/>
                </a:lnSpc>
              </a:pPr>
              <a:r>
                <a:rPr lang="en-US" b="true" sz="6999">
                  <a:solidFill>
                    <a:srgbClr val="4E5FA7"/>
                  </a:solidFill>
                  <a:latin typeface="Arial Nova Condensed Bold"/>
                  <a:ea typeface="Arial Nova Condensed Bold"/>
                  <a:cs typeface="Arial Nova Condensed Bold"/>
                  <a:sym typeface="Arial Nova Condensed Bold"/>
                </a:rPr>
                <a:t>Surveiller pour influencer</a:t>
              </a:r>
            </a:p>
          </p:txBody>
        </p:sp>
      </p:grpSp>
    </p:spTree>
  </p:cSld>
  <p:clrMapOvr>
    <a:masterClrMapping/>
  </p:clrMapOvr>
</p:sld>
</file>

<file path=ppt/slides/slide44.xml><?xml version="1.0" encoding="utf-8"?>
<p:sld xmlns:p="http://schemas.openxmlformats.org/presentationml/2006/main" xmlns:a="http://schemas.openxmlformats.org/drawingml/2006/main" xmlns:r="http://schemas.openxmlformats.org/officeDocument/2006/relationships">
  <p:cSld>
    <p:bg>
      <p:bgPr>
        <a:solidFill>
          <a:srgbClr val="FCFCFC"/>
        </a:solidFill>
      </p:bgPr>
    </p:bg>
    <p:spTree>
      <p:nvGrpSpPr>
        <p:cNvPr id="1" name=""/>
        <p:cNvGrpSpPr/>
        <p:nvPr/>
      </p:nvGrpSpPr>
      <p:grpSpPr>
        <a:xfrm>
          <a:off x="0" y="0"/>
          <a:ext cx="0" cy="0"/>
          <a:chOff x="0" y="0"/>
          <a:chExt cx="0" cy="0"/>
        </a:xfrm>
      </p:grpSpPr>
      <p:grpSp>
        <p:nvGrpSpPr>
          <p:cNvPr name="Group 2" id="2"/>
          <p:cNvGrpSpPr/>
          <p:nvPr/>
        </p:nvGrpSpPr>
        <p:grpSpPr>
          <a:xfrm rot="0">
            <a:off x="-339357" y="-316594"/>
            <a:ext cx="18966714" cy="10920189"/>
            <a:chOff x="0" y="0"/>
            <a:chExt cx="4995349" cy="2876099"/>
          </a:xfrm>
        </p:grpSpPr>
        <p:sp>
          <p:nvSpPr>
            <p:cNvPr name="Freeform 3" id="3"/>
            <p:cNvSpPr/>
            <p:nvPr/>
          </p:nvSpPr>
          <p:spPr>
            <a:xfrm flipH="false" flipV="false" rot="0">
              <a:off x="0" y="0"/>
              <a:ext cx="4995349" cy="2876099"/>
            </a:xfrm>
            <a:custGeom>
              <a:avLst/>
              <a:gdLst/>
              <a:ahLst/>
              <a:cxnLst/>
              <a:rect r="r" b="b" t="t" l="l"/>
              <a:pathLst>
                <a:path h="2876099" w="4995349">
                  <a:moveTo>
                    <a:pt x="0" y="0"/>
                  </a:moveTo>
                  <a:lnTo>
                    <a:pt x="4995349" y="0"/>
                  </a:lnTo>
                  <a:lnTo>
                    <a:pt x="4995349" y="2876099"/>
                  </a:lnTo>
                  <a:lnTo>
                    <a:pt x="0" y="2876099"/>
                  </a:lnTo>
                  <a:close/>
                </a:path>
              </a:pathLst>
            </a:custGeom>
            <a:solidFill>
              <a:srgbClr val="000000">
                <a:alpha val="0"/>
              </a:srgbClr>
            </a:solidFill>
            <a:ln w="552450" cap="sq">
              <a:solidFill>
                <a:srgbClr val="F9B57D"/>
              </a:solidFill>
              <a:prstDash val="solid"/>
              <a:miter/>
            </a:ln>
          </p:spPr>
        </p:sp>
        <p:sp>
          <p:nvSpPr>
            <p:cNvPr name="TextBox 4" id="4"/>
            <p:cNvSpPr txBox="true"/>
            <p:nvPr/>
          </p:nvSpPr>
          <p:spPr>
            <a:xfrm>
              <a:off x="0" y="-38100"/>
              <a:ext cx="4995349" cy="2914199"/>
            </a:xfrm>
            <a:prstGeom prst="rect">
              <a:avLst/>
            </a:prstGeom>
          </p:spPr>
          <p:txBody>
            <a:bodyPr anchor="ctr" rtlCol="false" tIns="50800" lIns="50800" bIns="50800" rIns="50800"/>
            <a:lstStyle/>
            <a:p>
              <a:pPr algn="ctr">
                <a:lnSpc>
                  <a:spcPts val="2659"/>
                </a:lnSpc>
                <a:spcBef>
                  <a:spcPct val="0"/>
                </a:spcBef>
              </a:pPr>
            </a:p>
          </p:txBody>
        </p:sp>
      </p:grpSp>
      <p:grpSp>
        <p:nvGrpSpPr>
          <p:cNvPr name="Group 5" id="5"/>
          <p:cNvGrpSpPr/>
          <p:nvPr/>
        </p:nvGrpSpPr>
        <p:grpSpPr>
          <a:xfrm rot="0">
            <a:off x="8317875" y="2111920"/>
            <a:ext cx="1652247" cy="1652247"/>
            <a:chOff x="0" y="0"/>
            <a:chExt cx="2202996" cy="2202996"/>
          </a:xfrm>
        </p:grpSpPr>
        <p:sp>
          <p:nvSpPr>
            <p:cNvPr name="Freeform 6" id="6"/>
            <p:cNvSpPr/>
            <p:nvPr/>
          </p:nvSpPr>
          <p:spPr>
            <a:xfrm flipH="false" flipV="false" rot="0">
              <a:off x="0" y="0"/>
              <a:ext cx="2202996" cy="2202996"/>
            </a:xfrm>
            <a:custGeom>
              <a:avLst/>
              <a:gdLst/>
              <a:ahLst/>
              <a:cxnLst/>
              <a:rect r="r" b="b" t="t" l="l"/>
              <a:pathLst>
                <a:path h="2202996" w="2202996">
                  <a:moveTo>
                    <a:pt x="0" y="0"/>
                  </a:moveTo>
                  <a:lnTo>
                    <a:pt x="2202996" y="0"/>
                  </a:lnTo>
                  <a:lnTo>
                    <a:pt x="2202996" y="2202996"/>
                  </a:lnTo>
                  <a:lnTo>
                    <a:pt x="0" y="2202996"/>
                  </a:lnTo>
                  <a:close/>
                </a:path>
              </a:pathLst>
            </a:custGeom>
            <a:solidFill>
              <a:srgbClr val="000000">
                <a:alpha val="0"/>
              </a:srgbClr>
            </a:solidFill>
          </p:spPr>
        </p:sp>
        <p:sp>
          <p:nvSpPr>
            <p:cNvPr name="TextBox 7" id="7"/>
            <p:cNvSpPr txBox="true"/>
            <p:nvPr/>
          </p:nvSpPr>
          <p:spPr>
            <a:xfrm>
              <a:off x="0" y="9525"/>
              <a:ext cx="2202996" cy="2193471"/>
            </a:xfrm>
            <a:prstGeom prst="rect">
              <a:avLst/>
            </a:prstGeom>
          </p:spPr>
          <p:txBody>
            <a:bodyPr anchor="ctr" rtlCol="false" tIns="0" lIns="0" bIns="0" rIns="0"/>
            <a:lstStyle/>
            <a:p>
              <a:pPr algn="ctr" marL="0" indent="0" lvl="0">
                <a:lnSpc>
                  <a:spcPts val="1134"/>
                </a:lnSpc>
              </a:pPr>
              <a:r>
                <a:rPr lang="en-US" sz="1050">
                  <a:solidFill>
                    <a:srgbClr val="FFFFFF"/>
                  </a:solidFill>
                  <a:latin typeface="Arial Nova Condensed"/>
                  <a:ea typeface="Arial Nova Condensed"/>
                  <a:cs typeface="Arial Nova Condensed"/>
                  <a:sym typeface="Arial Nova Condensed"/>
                </a:rPr>
                <a:t>Renforcement du système/Programmation de qualité  </a:t>
              </a:r>
            </a:p>
          </p:txBody>
        </p:sp>
      </p:grpSp>
      <p:grpSp>
        <p:nvGrpSpPr>
          <p:cNvPr name="Group 8" id="8"/>
          <p:cNvGrpSpPr/>
          <p:nvPr/>
        </p:nvGrpSpPr>
        <p:grpSpPr>
          <a:xfrm rot="0">
            <a:off x="15537401" y="-1303500"/>
            <a:ext cx="3767531" cy="4123759"/>
            <a:chOff x="0" y="0"/>
            <a:chExt cx="5023375" cy="5498345"/>
          </a:xfrm>
        </p:grpSpPr>
        <p:grpSp>
          <p:nvGrpSpPr>
            <p:cNvPr name="Group 9" id="9"/>
            <p:cNvGrpSpPr/>
            <p:nvPr/>
          </p:nvGrpSpPr>
          <p:grpSpPr>
            <a:xfrm rot="-104776">
              <a:off x="297380" y="1759711"/>
              <a:ext cx="4032000" cy="3678054"/>
              <a:chOff x="0" y="0"/>
              <a:chExt cx="893117" cy="814716"/>
            </a:xfrm>
          </p:grpSpPr>
          <p:sp>
            <p:nvSpPr>
              <p:cNvPr name="Freeform 10" id="10"/>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49C4E"/>
              </a:solidFill>
            </p:spPr>
          </p:sp>
          <p:sp>
            <p:nvSpPr>
              <p:cNvPr name="TextBox 11" id="11"/>
              <p:cNvSpPr txBox="true"/>
              <p:nvPr/>
            </p:nvSpPr>
            <p:spPr>
              <a:xfrm>
                <a:off x="139550" y="349686"/>
                <a:ext cx="614018" cy="406836"/>
              </a:xfrm>
              <a:prstGeom prst="rect">
                <a:avLst/>
              </a:prstGeom>
            </p:spPr>
            <p:txBody>
              <a:bodyPr anchor="ctr" rtlCol="false" tIns="50800" lIns="50800" bIns="50800" rIns="50800"/>
              <a:lstStyle/>
              <a:p>
                <a:pPr algn="ctr">
                  <a:lnSpc>
                    <a:spcPts val="2029"/>
                  </a:lnSpc>
                </a:pPr>
              </a:p>
            </p:txBody>
          </p:sp>
        </p:grpSp>
        <p:grpSp>
          <p:nvGrpSpPr>
            <p:cNvPr name="Group 12" id="12"/>
            <p:cNvGrpSpPr/>
            <p:nvPr/>
          </p:nvGrpSpPr>
          <p:grpSpPr>
            <a:xfrm rot="-162844">
              <a:off x="84820" y="93399"/>
              <a:ext cx="4032000" cy="3678054"/>
              <a:chOff x="0" y="0"/>
              <a:chExt cx="893117" cy="814716"/>
            </a:xfrm>
          </p:grpSpPr>
          <p:sp>
            <p:nvSpPr>
              <p:cNvPr name="Freeform 13" id="13"/>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DA7A7"/>
              </a:solidFill>
            </p:spPr>
          </p:sp>
          <p:sp>
            <p:nvSpPr>
              <p:cNvPr name="TextBox 14" id="14"/>
              <p:cNvSpPr txBox="true"/>
              <p:nvPr/>
            </p:nvSpPr>
            <p:spPr>
              <a:xfrm>
                <a:off x="139550" y="349686"/>
                <a:ext cx="614018" cy="406836"/>
              </a:xfrm>
              <a:prstGeom prst="rect">
                <a:avLst/>
              </a:prstGeom>
            </p:spPr>
            <p:txBody>
              <a:bodyPr anchor="ctr" rtlCol="false" tIns="50800" lIns="50800" bIns="50800" rIns="50800"/>
              <a:lstStyle/>
              <a:p>
                <a:pPr algn="ctr">
                  <a:lnSpc>
                    <a:spcPts val="2029"/>
                  </a:lnSpc>
                </a:pPr>
              </a:p>
            </p:txBody>
          </p:sp>
        </p:grpSp>
        <p:grpSp>
          <p:nvGrpSpPr>
            <p:cNvPr name="Group 15" id="15"/>
            <p:cNvGrpSpPr/>
            <p:nvPr/>
          </p:nvGrpSpPr>
          <p:grpSpPr>
            <a:xfrm rot="10629642">
              <a:off x="902754" y="1722687"/>
              <a:ext cx="4032000" cy="3678054"/>
              <a:chOff x="0" y="0"/>
              <a:chExt cx="893117" cy="814716"/>
            </a:xfrm>
          </p:grpSpPr>
          <p:sp>
            <p:nvSpPr>
              <p:cNvPr name="Freeform 16" id="16"/>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EC394"/>
              </a:solidFill>
            </p:spPr>
          </p:sp>
          <p:sp>
            <p:nvSpPr>
              <p:cNvPr name="TextBox 17" id="17"/>
              <p:cNvSpPr txBox="true"/>
              <p:nvPr/>
            </p:nvSpPr>
            <p:spPr>
              <a:xfrm>
                <a:off x="139550" y="349686"/>
                <a:ext cx="614018" cy="406836"/>
              </a:xfrm>
              <a:prstGeom prst="rect">
                <a:avLst/>
              </a:prstGeom>
            </p:spPr>
            <p:txBody>
              <a:bodyPr anchor="ctr" rtlCol="false" tIns="50800" lIns="50800" bIns="50800" rIns="50800"/>
              <a:lstStyle/>
              <a:p>
                <a:pPr algn="ctr">
                  <a:lnSpc>
                    <a:spcPts val="2029"/>
                  </a:lnSpc>
                </a:pPr>
              </a:p>
            </p:txBody>
          </p:sp>
        </p:grpSp>
      </p:grpSp>
      <p:grpSp>
        <p:nvGrpSpPr>
          <p:cNvPr name="Group 18" id="18"/>
          <p:cNvGrpSpPr/>
          <p:nvPr/>
        </p:nvGrpSpPr>
        <p:grpSpPr>
          <a:xfrm rot="0">
            <a:off x="892186" y="228780"/>
            <a:ext cx="9671835" cy="1253018"/>
            <a:chOff x="0" y="0"/>
            <a:chExt cx="12895780" cy="1670690"/>
          </a:xfrm>
        </p:grpSpPr>
        <p:sp>
          <p:nvSpPr>
            <p:cNvPr name="Freeform 19" id="19"/>
            <p:cNvSpPr/>
            <p:nvPr/>
          </p:nvSpPr>
          <p:spPr>
            <a:xfrm flipH="false" flipV="false" rot="0">
              <a:off x="0" y="0"/>
              <a:ext cx="12895780" cy="1670690"/>
            </a:xfrm>
            <a:custGeom>
              <a:avLst/>
              <a:gdLst/>
              <a:ahLst/>
              <a:cxnLst/>
              <a:rect r="r" b="b" t="t" l="l"/>
              <a:pathLst>
                <a:path h="1670690" w="12895780">
                  <a:moveTo>
                    <a:pt x="0" y="0"/>
                  </a:moveTo>
                  <a:lnTo>
                    <a:pt x="12895780" y="0"/>
                  </a:lnTo>
                  <a:lnTo>
                    <a:pt x="12895780" y="1670690"/>
                  </a:lnTo>
                  <a:lnTo>
                    <a:pt x="0" y="1670690"/>
                  </a:lnTo>
                  <a:close/>
                </a:path>
              </a:pathLst>
            </a:custGeom>
            <a:solidFill>
              <a:srgbClr val="000000">
                <a:alpha val="0"/>
              </a:srgbClr>
            </a:solidFill>
          </p:spPr>
        </p:sp>
        <p:sp>
          <p:nvSpPr>
            <p:cNvPr name="TextBox 20" id="20"/>
            <p:cNvSpPr txBox="true"/>
            <p:nvPr/>
          </p:nvSpPr>
          <p:spPr>
            <a:xfrm>
              <a:off x="0" y="-352425"/>
              <a:ext cx="12895780" cy="2023115"/>
            </a:xfrm>
            <a:prstGeom prst="rect">
              <a:avLst/>
            </a:prstGeom>
          </p:spPr>
          <p:txBody>
            <a:bodyPr anchor="t" rtlCol="false" tIns="0" lIns="0" bIns="0" rIns="0"/>
            <a:lstStyle/>
            <a:p>
              <a:pPr algn="l" marL="0" indent="0" lvl="0">
                <a:lnSpc>
                  <a:spcPts val="12000"/>
                </a:lnSpc>
              </a:pPr>
              <a:r>
                <a:rPr lang="en-US" b="true" sz="6999">
                  <a:solidFill>
                    <a:srgbClr val="4E5FA7"/>
                  </a:solidFill>
                  <a:latin typeface="Arial Nova Condensed Bold"/>
                  <a:ea typeface="Arial Nova Condensed Bold"/>
                  <a:cs typeface="Arial Nova Condensed Bold"/>
                  <a:sym typeface="Arial Nova Condensed Bold"/>
                </a:rPr>
                <a:t>Surveiller pour influencer</a:t>
              </a:r>
            </a:p>
          </p:txBody>
        </p:sp>
      </p:grpSp>
      <p:grpSp>
        <p:nvGrpSpPr>
          <p:cNvPr name="Group 21" id="21"/>
          <p:cNvGrpSpPr/>
          <p:nvPr/>
        </p:nvGrpSpPr>
        <p:grpSpPr>
          <a:xfrm rot="0">
            <a:off x="3230858" y="1355886"/>
            <a:ext cx="9052077" cy="8805202"/>
            <a:chOff x="0" y="0"/>
            <a:chExt cx="12069436" cy="11740270"/>
          </a:xfrm>
        </p:grpSpPr>
        <p:sp>
          <p:nvSpPr>
            <p:cNvPr name="Freeform 22" id="22"/>
            <p:cNvSpPr/>
            <p:nvPr/>
          </p:nvSpPr>
          <p:spPr>
            <a:xfrm flipH="false" flipV="false" rot="0">
              <a:off x="0" y="0"/>
              <a:ext cx="12069436" cy="11740270"/>
            </a:xfrm>
            <a:custGeom>
              <a:avLst/>
              <a:gdLst/>
              <a:ahLst/>
              <a:cxnLst/>
              <a:rect r="r" b="b" t="t" l="l"/>
              <a:pathLst>
                <a:path h="11740270" w="12069436">
                  <a:moveTo>
                    <a:pt x="0" y="0"/>
                  </a:moveTo>
                  <a:lnTo>
                    <a:pt x="12069436" y="0"/>
                  </a:lnTo>
                  <a:lnTo>
                    <a:pt x="12069436" y="11740270"/>
                  </a:lnTo>
                  <a:lnTo>
                    <a:pt x="0" y="11740270"/>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grpSp>
          <p:nvGrpSpPr>
            <p:cNvPr name="Group 23" id="23"/>
            <p:cNvGrpSpPr/>
            <p:nvPr/>
          </p:nvGrpSpPr>
          <p:grpSpPr>
            <a:xfrm rot="0">
              <a:off x="4103559" y="3938976"/>
              <a:ext cx="3862318" cy="3862318"/>
              <a:chOff x="0" y="0"/>
              <a:chExt cx="812800" cy="812800"/>
            </a:xfrm>
          </p:grpSpPr>
          <p:sp>
            <p:nvSpPr>
              <p:cNvPr name="Freeform 24" id="24"/>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9B428"/>
              </a:solidFill>
            </p:spPr>
          </p:sp>
          <p:sp>
            <p:nvSpPr>
              <p:cNvPr name="TextBox 25" id="25"/>
              <p:cNvSpPr txBox="true"/>
              <p:nvPr/>
            </p:nvSpPr>
            <p:spPr>
              <a:xfrm>
                <a:off x="76200" y="19050"/>
                <a:ext cx="660400" cy="717550"/>
              </a:xfrm>
              <a:prstGeom prst="rect">
                <a:avLst/>
              </a:prstGeom>
            </p:spPr>
            <p:txBody>
              <a:bodyPr anchor="ctr" rtlCol="false" tIns="138249" lIns="138249" bIns="138249" rIns="138249"/>
              <a:lstStyle/>
              <a:p>
                <a:pPr algn="ctr" marL="0" indent="0" lvl="0">
                  <a:lnSpc>
                    <a:spcPts val="4190"/>
                  </a:lnSpc>
                  <a:spcBef>
                    <a:spcPct val="0"/>
                  </a:spcBef>
                </a:pPr>
                <a:r>
                  <a:rPr lang="en-US" b="true" sz="2993">
                    <a:solidFill>
                      <a:srgbClr val="000000"/>
                    </a:solidFill>
                    <a:latin typeface="Arial Nova Condensed Bold"/>
                    <a:ea typeface="Arial Nova Condensed Bold"/>
                    <a:cs typeface="Arial Nova Condensed Bold"/>
                    <a:sym typeface="Arial Nova Condensed Bold"/>
                  </a:rPr>
                  <a:t>Preuves issues de la veille et suivi juridique </a:t>
                </a:r>
              </a:p>
            </p:txBody>
          </p:sp>
        </p:grpSp>
        <p:sp>
          <p:nvSpPr>
            <p:cNvPr name="AutoShape 26" id="26"/>
            <p:cNvSpPr/>
            <p:nvPr/>
          </p:nvSpPr>
          <p:spPr>
            <a:xfrm flipV="true">
              <a:off x="7529857" y="3938976"/>
              <a:ext cx="592549" cy="708801"/>
            </a:xfrm>
            <a:prstGeom prst="line">
              <a:avLst/>
            </a:prstGeom>
            <a:ln cap="flat" w="131128">
              <a:solidFill>
                <a:srgbClr val="000000"/>
              </a:solidFill>
              <a:prstDash val="solid"/>
              <a:headEnd type="none" len="sm" w="sm"/>
              <a:tailEnd type="arrow" len="sm" w="med"/>
            </a:ln>
          </p:spPr>
        </p:sp>
        <p:sp>
          <p:nvSpPr>
            <p:cNvPr name="AutoShape 27" id="27"/>
            <p:cNvSpPr/>
            <p:nvPr/>
          </p:nvSpPr>
          <p:spPr>
            <a:xfrm flipH="true" flipV="true">
              <a:off x="3927463" y="3782446"/>
              <a:ext cx="765011" cy="699249"/>
            </a:xfrm>
            <a:prstGeom prst="line">
              <a:avLst/>
            </a:prstGeom>
            <a:ln cap="flat" w="131128">
              <a:solidFill>
                <a:srgbClr val="000000"/>
              </a:solidFill>
              <a:prstDash val="solid"/>
              <a:headEnd type="none" len="sm" w="sm"/>
              <a:tailEnd type="arrow" len="sm" w="med"/>
            </a:ln>
          </p:spPr>
        </p:sp>
        <p:sp>
          <p:nvSpPr>
            <p:cNvPr name="AutoShape 28" id="28"/>
            <p:cNvSpPr/>
            <p:nvPr/>
          </p:nvSpPr>
          <p:spPr>
            <a:xfrm flipH="true">
              <a:off x="3690730" y="6940201"/>
              <a:ext cx="825658" cy="626484"/>
            </a:xfrm>
            <a:prstGeom prst="line">
              <a:avLst/>
            </a:prstGeom>
            <a:ln cap="flat" w="131128">
              <a:solidFill>
                <a:srgbClr val="000000"/>
              </a:solidFill>
              <a:prstDash val="solid"/>
              <a:headEnd type="none" len="sm" w="sm"/>
              <a:tailEnd type="arrow" len="sm" w="med"/>
            </a:ln>
          </p:spPr>
        </p:sp>
        <p:sp>
          <p:nvSpPr>
            <p:cNvPr name="AutoShape 29" id="29"/>
            <p:cNvSpPr/>
            <p:nvPr/>
          </p:nvSpPr>
          <p:spPr>
            <a:xfrm>
              <a:off x="7406500" y="7169706"/>
              <a:ext cx="666203" cy="793956"/>
            </a:xfrm>
            <a:prstGeom prst="line">
              <a:avLst/>
            </a:prstGeom>
            <a:ln cap="flat" w="131128">
              <a:solidFill>
                <a:srgbClr val="000000"/>
              </a:solidFill>
              <a:prstDash val="solid"/>
              <a:headEnd type="none" len="sm" w="sm"/>
              <a:tailEnd type="arrow" len="sm" w="med"/>
            </a:ln>
          </p:spPr>
        </p:sp>
        <p:sp>
          <p:nvSpPr>
            <p:cNvPr name="TextBox 30" id="30"/>
            <p:cNvSpPr txBox="true"/>
            <p:nvPr/>
          </p:nvSpPr>
          <p:spPr>
            <a:xfrm rot="0">
              <a:off x="447804" y="1540682"/>
              <a:ext cx="3931621" cy="1157122"/>
            </a:xfrm>
            <a:prstGeom prst="rect">
              <a:avLst/>
            </a:prstGeom>
          </p:spPr>
          <p:txBody>
            <a:bodyPr anchor="t" rtlCol="false" tIns="0" lIns="0" bIns="0" rIns="0">
              <a:spAutoFit/>
            </a:bodyPr>
            <a:lstStyle/>
            <a:p>
              <a:pPr algn="ctr" marL="0" indent="0" lvl="0">
                <a:lnSpc>
                  <a:spcPts val="2413"/>
                </a:lnSpc>
              </a:pPr>
              <a:r>
                <a:rPr lang="en-US" b="true" sz="1724">
                  <a:solidFill>
                    <a:srgbClr val="000000"/>
                  </a:solidFill>
                  <a:latin typeface="Arial Nova Condensed Bold"/>
                  <a:ea typeface="Arial Nova Condensed Bold"/>
                  <a:cs typeface="Arial Nova Condensed Bold"/>
                  <a:sym typeface="Arial Nova Condensed Bold"/>
                </a:rPr>
                <a:t>Renforcement du système/Programmation de la qualité</a:t>
              </a:r>
            </a:p>
          </p:txBody>
        </p:sp>
        <p:sp>
          <p:nvSpPr>
            <p:cNvPr name="TextBox 31" id="31"/>
            <p:cNvSpPr txBox="true"/>
            <p:nvPr/>
          </p:nvSpPr>
          <p:spPr>
            <a:xfrm rot="0">
              <a:off x="7529857" y="2124627"/>
              <a:ext cx="3931621" cy="545060"/>
            </a:xfrm>
            <a:prstGeom prst="rect">
              <a:avLst/>
            </a:prstGeom>
          </p:spPr>
          <p:txBody>
            <a:bodyPr anchor="t" rtlCol="false" tIns="0" lIns="0" bIns="0" rIns="0">
              <a:spAutoFit/>
            </a:bodyPr>
            <a:lstStyle/>
            <a:p>
              <a:pPr algn="ctr" marL="0" indent="0" lvl="0">
                <a:lnSpc>
                  <a:spcPts val="3576"/>
                </a:lnSpc>
              </a:pPr>
              <a:r>
                <a:rPr lang="en-US" b="true" sz="2554">
                  <a:solidFill>
                    <a:srgbClr val="000000"/>
                  </a:solidFill>
                  <a:latin typeface="Arial Nova Condensed Bold"/>
                  <a:ea typeface="Arial Nova Condensed Bold"/>
                  <a:cs typeface="Arial Nova Condensed Bold"/>
                  <a:sym typeface="Arial Nova Condensed Bold"/>
                </a:rPr>
                <a:t>Plaidoyer</a:t>
              </a:r>
            </a:p>
          </p:txBody>
        </p:sp>
        <p:sp>
          <p:nvSpPr>
            <p:cNvPr name="TextBox 32" id="32"/>
            <p:cNvSpPr txBox="true"/>
            <p:nvPr/>
          </p:nvSpPr>
          <p:spPr>
            <a:xfrm rot="0">
              <a:off x="7529857" y="9041848"/>
              <a:ext cx="3931621" cy="545060"/>
            </a:xfrm>
            <a:prstGeom prst="rect">
              <a:avLst/>
            </a:prstGeom>
          </p:spPr>
          <p:txBody>
            <a:bodyPr anchor="t" rtlCol="false" tIns="0" lIns="0" bIns="0" rIns="0">
              <a:spAutoFit/>
            </a:bodyPr>
            <a:lstStyle/>
            <a:p>
              <a:pPr algn="ctr" marL="0" indent="0" lvl="0">
                <a:lnSpc>
                  <a:spcPts val="3576"/>
                </a:lnSpc>
              </a:pPr>
              <a:r>
                <a:rPr lang="en-US" b="true" sz="2554">
                  <a:solidFill>
                    <a:srgbClr val="000000"/>
                  </a:solidFill>
                  <a:latin typeface="Arial Nova Condensed Bold"/>
                  <a:ea typeface="Arial Nova Condensed Bold"/>
                  <a:cs typeface="Arial Nova Condensed Bold"/>
                  <a:sym typeface="Arial Nova Condensed Bold"/>
                </a:rPr>
                <a:t>Litige stratégique</a:t>
              </a:r>
            </a:p>
          </p:txBody>
        </p:sp>
        <p:sp>
          <p:nvSpPr>
            <p:cNvPr name="TextBox 33" id="33"/>
            <p:cNvSpPr txBox="true"/>
            <p:nvPr/>
          </p:nvSpPr>
          <p:spPr>
            <a:xfrm rot="0">
              <a:off x="447804" y="9041848"/>
              <a:ext cx="3931621" cy="545060"/>
            </a:xfrm>
            <a:prstGeom prst="rect">
              <a:avLst/>
            </a:prstGeom>
          </p:spPr>
          <p:txBody>
            <a:bodyPr anchor="t" rtlCol="false" tIns="0" lIns="0" bIns="0" rIns="0">
              <a:spAutoFit/>
            </a:bodyPr>
            <a:lstStyle/>
            <a:p>
              <a:pPr algn="ctr" marL="0" indent="0" lvl="0">
                <a:lnSpc>
                  <a:spcPts val="3576"/>
                </a:lnSpc>
              </a:pPr>
              <a:r>
                <a:rPr lang="en-US" b="true" sz="2554">
                  <a:solidFill>
                    <a:srgbClr val="000000"/>
                  </a:solidFill>
                  <a:latin typeface="Arial Nova Condensed Bold"/>
                  <a:ea typeface="Arial Nova Condensed Bold"/>
                  <a:cs typeface="Arial Nova Condensed Bold"/>
                  <a:sym typeface="Arial Nova Condensed Bold"/>
                </a:rPr>
                <a:t>Actions collectives</a:t>
              </a:r>
            </a:p>
          </p:txBody>
        </p:sp>
      </p:grpSp>
    </p:spTree>
  </p:cSld>
  <p:clrMapOvr>
    <a:masterClrMapping/>
  </p:clrMapOvr>
</p:sld>
</file>

<file path=ppt/slides/slide45.xml><?xml version="1.0" encoding="utf-8"?>
<p:sld xmlns:p="http://schemas.openxmlformats.org/presentationml/2006/main" xmlns:a="http://schemas.openxmlformats.org/drawingml/2006/main">
  <p:cSld>
    <p:bg>
      <p:bgPr>
        <a:solidFill>
          <a:srgbClr val="FCFCFC"/>
        </a:solidFill>
      </p:bgPr>
    </p:bg>
    <p:spTree>
      <p:nvGrpSpPr>
        <p:cNvPr id="1" name=""/>
        <p:cNvGrpSpPr/>
        <p:nvPr/>
      </p:nvGrpSpPr>
      <p:grpSpPr>
        <a:xfrm>
          <a:off x="0" y="0"/>
          <a:ext cx="0" cy="0"/>
          <a:chOff x="0" y="0"/>
          <a:chExt cx="0" cy="0"/>
        </a:xfrm>
      </p:grpSpPr>
      <p:grpSp>
        <p:nvGrpSpPr>
          <p:cNvPr name="Group 2" id="2"/>
          <p:cNvGrpSpPr/>
          <p:nvPr/>
        </p:nvGrpSpPr>
        <p:grpSpPr>
          <a:xfrm rot="0">
            <a:off x="-339357" y="-316594"/>
            <a:ext cx="18966714" cy="10920189"/>
            <a:chOff x="0" y="0"/>
            <a:chExt cx="4995349" cy="2876099"/>
          </a:xfrm>
        </p:grpSpPr>
        <p:sp>
          <p:nvSpPr>
            <p:cNvPr name="Freeform 3" id="3"/>
            <p:cNvSpPr/>
            <p:nvPr/>
          </p:nvSpPr>
          <p:spPr>
            <a:xfrm flipH="false" flipV="false" rot="0">
              <a:off x="0" y="0"/>
              <a:ext cx="4995349" cy="2876099"/>
            </a:xfrm>
            <a:custGeom>
              <a:avLst/>
              <a:gdLst/>
              <a:ahLst/>
              <a:cxnLst/>
              <a:rect r="r" b="b" t="t" l="l"/>
              <a:pathLst>
                <a:path h="2876099" w="4995349">
                  <a:moveTo>
                    <a:pt x="0" y="0"/>
                  </a:moveTo>
                  <a:lnTo>
                    <a:pt x="4995349" y="0"/>
                  </a:lnTo>
                  <a:lnTo>
                    <a:pt x="4995349" y="2876099"/>
                  </a:lnTo>
                  <a:lnTo>
                    <a:pt x="0" y="2876099"/>
                  </a:lnTo>
                  <a:close/>
                </a:path>
              </a:pathLst>
            </a:custGeom>
            <a:solidFill>
              <a:srgbClr val="000000">
                <a:alpha val="0"/>
              </a:srgbClr>
            </a:solidFill>
            <a:ln w="552450" cap="sq">
              <a:solidFill>
                <a:srgbClr val="F9B57D"/>
              </a:solidFill>
              <a:prstDash val="solid"/>
              <a:miter/>
            </a:ln>
          </p:spPr>
        </p:sp>
        <p:sp>
          <p:nvSpPr>
            <p:cNvPr name="TextBox 4" id="4"/>
            <p:cNvSpPr txBox="true"/>
            <p:nvPr/>
          </p:nvSpPr>
          <p:spPr>
            <a:xfrm>
              <a:off x="0" y="-38100"/>
              <a:ext cx="4995349" cy="2914199"/>
            </a:xfrm>
            <a:prstGeom prst="rect">
              <a:avLst/>
            </a:prstGeom>
          </p:spPr>
          <p:txBody>
            <a:bodyPr anchor="ctr" rtlCol="false" tIns="50800" lIns="50800" bIns="50800" rIns="50800"/>
            <a:lstStyle/>
            <a:p>
              <a:pPr algn="ctr">
                <a:lnSpc>
                  <a:spcPts val="2659"/>
                </a:lnSpc>
                <a:spcBef>
                  <a:spcPct val="0"/>
                </a:spcBef>
              </a:pPr>
            </a:p>
          </p:txBody>
        </p:sp>
      </p:grpSp>
      <p:grpSp>
        <p:nvGrpSpPr>
          <p:cNvPr name="Group 5" id="5"/>
          <p:cNvGrpSpPr/>
          <p:nvPr/>
        </p:nvGrpSpPr>
        <p:grpSpPr>
          <a:xfrm rot="0">
            <a:off x="1028700" y="497147"/>
            <a:ext cx="12490177" cy="3021496"/>
            <a:chOff x="0" y="0"/>
            <a:chExt cx="16653570" cy="4028661"/>
          </a:xfrm>
        </p:grpSpPr>
        <p:sp>
          <p:nvSpPr>
            <p:cNvPr name="Freeform 6" id="6"/>
            <p:cNvSpPr/>
            <p:nvPr/>
          </p:nvSpPr>
          <p:spPr>
            <a:xfrm flipH="false" flipV="false" rot="0">
              <a:off x="0" y="0"/>
              <a:ext cx="16653570" cy="4028661"/>
            </a:xfrm>
            <a:custGeom>
              <a:avLst/>
              <a:gdLst/>
              <a:ahLst/>
              <a:cxnLst/>
              <a:rect r="r" b="b" t="t" l="l"/>
              <a:pathLst>
                <a:path h="4028661" w="16653570">
                  <a:moveTo>
                    <a:pt x="0" y="0"/>
                  </a:moveTo>
                  <a:lnTo>
                    <a:pt x="16653570" y="0"/>
                  </a:lnTo>
                  <a:lnTo>
                    <a:pt x="16653570" y="4028661"/>
                  </a:lnTo>
                  <a:lnTo>
                    <a:pt x="0" y="4028661"/>
                  </a:lnTo>
                  <a:close/>
                </a:path>
              </a:pathLst>
            </a:custGeom>
            <a:solidFill>
              <a:srgbClr val="000000">
                <a:alpha val="0"/>
              </a:srgbClr>
            </a:solidFill>
          </p:spPr>
        </p:sp>
        <p:sp>
          <p:nvSpPr>
            <p:cNvPr name="TextBox 7" id="7"/>
            <p:cNvSpPr txBox="true"/>
            <p:nvPr/>
          </p:nvSpPr>
          <p:spPr>
            <a:xfrm>
              <a:off x="0" y="133350"/>
              <a:ext cx="16653570" cy="3895311"/>
            </a:xfrm>
            <a:prstGeom prst="rect">
              <a:avLst/>
            </a:prstGeom>
          </p:spPr>
          <p:txBody>
            <a:bodyPr anchor="t" rtlCol="false" tIns="0" lIns="0" bIns="0" rIns="0"/>
            <a:lstStyle/>
            <a:p>
              <a:pPr algn="l" marL="0" indent="0" lvl="0">
                <a:lnSpc>
                  <a:spcPts val="6999"/>
                </a:lnSpc>
              </a:pPr>
              <a:r>
                <a:rPr lang="en-US" b="true" sz="6999">
                  <a:solidFill>
                    <a:srgbClr val="4E5FA7"/>
                  </a:solidFill>
                  <a:latin typeface="Arial Nova Condensed Bold"/>
                  <a:ea typeface="Arial Nova Condensed Bold"/>
                  <a:cs typeface="Arial Nova Condensed Bold"/>
                  <a:sym typeface="Arial Nova Condensed Bold"/>
                </a:rPr>
                <a:t>Données pour le plaidoyer et les réformes juridiques (formelles et informelles)</a:t>
              </a:r>
            </a:p>
          </p:txBody>
        </p:sp>
      </p:grpSp>
      <p:grpSp>
        <p:nvGrpSpPr>
          <p:cNvPr name="Group 8" id="8"/>
          <p:cNvGrpSpPr/>
          <p:nvPr/>
        </p:nvGrpSpPr>
        <p:grpSpPr>
          <a:xfrm rot="0">
            <a:off x="1011632" y="3807049"/>
            <a:ext cx="16264737" cy="5353870"/>
            <a:chOff x="0" y="0"/>
            <a:chExt cx="21686316" cy="7138494"/>
          </a:xfrm>
        </p:grpSpPr>
        <p:sp>
          <p:nvSpPr>
            <p:cNvPr name="Freeform 9" id="9"/>
            <p:cNvSpPr/>
            <p:nvPr/>
          </p:nvSpPr>
          <p:spPr>
            <a:xfrm flipH="false" flipV="false" rot="0">
              <a:off x="0" y="0"/>
              <a:ext cx="21686317" cy="7138494"/>
            </a:xfrm>
            <a:custGeom>
              <a:avLst/>
              <a:gdLst/>
              <a:ahLst/>
              <a:cxnLst/>
              <a:rect r="r" b="b" t="t" l="l"/>
              <a:pathLst>
                <a:path h="7138494" w="21686317">
                  <a:moveTo>
                    <a:pt x="0" y="0"/>
                  </a:moveTo>
                  <a:lnTo>
                    <a:pt x="21686317" y="0"/>
                  </a:lnTo>
                  <a:lnTo>
                    <a:pt x="21686317" y="7138494"/>
                  </a:lnTo>
                  <a:lnTo>
                    <a:pt x="0" y="7138494"/>
                  </a:lnTo>
                  <a:close/>
                </a:path>
              </a:pathLst>
            </a:custGeom>
            <a:solidFill>
              <a:srgbClr val="000000">
                <a:alpha val="0"/>
              </a:srgbClr>
            </a:solidFill>
          </p:spPr>
        </p:sp>
        <p:sp>
          <p:nvSpPr>
            <p:cNvPr name="TextBox 10" id="10"/>
            <p:cNvSpPr txBox="true"/>
            <p:nvPr/>
          </p:nvSpPr>
          <p:spPr>
            <a:xfrm>
              <a:off x="0" y="-47625"/>
              <a:ext cx="21686316" cy="7186119"/>
            </a:xfrm>
            <a:prstGeom prst="rect">
              <a:avLst/>
            </a:prstGeom>
          </p:spPr>
          <p:txBody>
            <a:bodyPr anchor="t" rtlCol="false" tIns="0" lIns="0" bIns="0" rIns="0"/>
            <a:lstStyle/>
            <a:p>
              <a:pPr algn="l" marL="0" indent="0" lvl="0">
                <a:lnSpc>
                  <a:spcPts val="3553"/>
                </a:lnSpc>
              </a:pPr>
            </a:p>
            <a:p>
              <a:pPr algn="l" marL="0" indent="0" lvl="0">
                <a:lnSpc>
                  <a:spcPts val="3553"/>
                </a:lnSpc>
              </a:pPr>
              <a:r>
                <a:rPr lang="en-US" sz="2574">
                  <a:solidFill>
                    <a:srgbClr val="000000"/>
                  </a:solidFill>
                  <a:latin typeface="Arial Nova Condensed"/>
                  <a:ea typeface="Arial Nova Condensed"/>
                  <a:cs typeface="Arial Nova Condensed"/>
                  <a:sym typeface="Arial Nova Condensed"/>
                </a:rPr>
                <a:t>Les données peuvent servir à soutenir le plaidoyer, notamment au niveau local. Ce plaidoyer peut prendre de nombreuses formes (par exemple, une pétition), mais peut également être mené à différents niveaux : </a:t>
              </a:r>
            </a:p>
            <a:p>
              <a:pPr algn="l" marL="555908" indent="-277954" lvl="1">
                <a:lnSpc>
                  <a:spcPts val="3553"/>
                </a:lnSpc>
                <a:buFont typeface="Arial"/>
                <a:buChar char="•"/>
              </a:pPr>
              <a:r>
                <a:rPr lang="en-US" sz="2574">
                  <a:solidFill>
                    <a:srgbClr val="000000"/>
                  </a:solidFill>
                  <a:latin typeface="Arial Nova Condensed"/>
                  <a:ea typeface="Arial Nova Condensed"/>
                  <a:cs typeface="Arial Nova Condensed"/>
                  <a:sym typeface="Arial Nova Condensed"/>
                </a:rPr>
                <a:t>Plaidoyer local auprès des acteurs formels pour une mise en œuvre efficace et légitime de la loi</a:t>
              </a:r>
            </a:p>
            <a:p>
              <a:pPr algn="l" marL="555908" indent="-277954" lvl="1">
                <a:lnSpc>
                  <a:spcPts val="3553"/>
                </a:lnSpc>
                <a:buFont typeface="Arial"/>
                <a:buChar char="•"/>
              </a:pPr>
              <a:r>
                <a:rPr lang="en-US" sz="2574">
                  <a:solidFill>
                    <a:srgbClr val="000000"/>
                  </a:solidFill>
                  <a:latin typeface="Arial Nova Condensed"/>
                  <a:ea typeface="Arial Nova Condensed"/>
                  <a:cs typeface="Arial Nova Condensed"/>
                  <a:sym typeface="Arial Nova Condensed"/>
                </a:rPr>
                <a:t>Plaidoyer local auprès des acteurs de la justice informelle pour arrêter/changer une pratique et des normes négatives qui créent une justice inéquitable pour un groupe de personnes</a:t>
              </a:r>
            </a:p>
            <a:p>
              <a:pPr algn="just" marL="0" indent="0" lvl="0">
                <a:lnSpc>
                  <a:spcPts val="3553"/>
                </a:lnSpc>
              </a:pPr>
            </a:p>
            <a:p>
              <a:pPr algn="l" marL="0" indent="0" lvl="0">
                <a:lnSpc>
                  <a:spcPts val="3553"/>
                </a:lnSpc>
              </a:pPr>
              <a:r>
                <a:rPr lang="en-US" sz="2574">
                  <a:solidFill>
                    <a:srgbClr val="000000"/>
                  </a:solidFill>
                  <a:latin typeface="Arial Nova Condensed"/>
                  <a:ea typeface="Arial Nova Condensed"/>
                  <a:cs typeface="Arial Nova Condensed"/>
                  <a:sym typeface="Arial Nova Condensed"/>
                </a:rPr>
                <a:t>Par exemple, les données parajuridiques peuvent fournir des informations sur le nombre de personnes concernées et leur ampleur. Les principales tendances issues de ces informations permettent de définir des recommandations réalistes de modifications législatives, qui peuvent ensuite être présentées lors de discussions politiques avec des décideurs de haut niveau tels que des représentants du gouvernement, des parlementaires et des ministres.</a:t>
              </a:r>
            </a:p>
          </p:txBody>
        </p:sp>
      </p:grpSp>
      <p:grpSp>
        <p:nvGrpSpPr>
          <p:cNvPr name="Group 11" id="11"/>
          <p:cNvGrpSpPr/>
          <p:nvPr/>
        </p:nvGrpSpPr>
        <p:grpSpPr>
          <a:xfrm rot="0">
            <a:off x="15537401" y="-1303500"/>
            <a:ext cx="3767531" cy="4123759"/>
            <a:chOff x="0" y="0"/>
            <a:chExt cx="5023375" cy="5498345"/>
          </a:xfrm>
        </p:grpSpPr>
        <p:grpSp>
          <p:nvGrpSpPr>
            <p:cNvPr name="Group 12" id="12"/>
            <p:cNvGrpSpPr/>
            <p:nvPr/>
          </p:nvGrpSpPr>
          <p:grpSpPr>
            <a:xfrm rot="-104776">
              <a:off x="297380" y="1759711"/>
              <a:ext cx="4032000" cy="3678054"/>
              <a:chOff x="0" y="0"/>
              <a:chExt cx="893117" cy="814716"/>
            </a:xfrm>
          </p:grpSpPr>
          <p:sp>
            <p:nvSpPr>
              <p:cNvPr name="Freeform 13" id="13"/>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49C4E"/>
              </a:solidFill>
            </p:spPr>
          </p:sp>
          <p:sp>
            <p:nvSpPr>
              <p:cNvPr name="TextBox 14" id="14"/>
              <p:cNvSpPr txBox="true"/>
              <p:nvPr/>
            </p:nvSpPr>
            <p:spPr>
              <a:xfrm>
                <a:off x="139550" y="349686"/>
                <a:ext cx="614018" cy="406836"/>
              </a:xfrm>
              <a:prstGeom prst="rect">
                <a:avLst/>
              </a:prstGeom>
            </p:spPr>
            <p:txBody>
              <a:bodyPr anchor="ctr" rtlCol="false" tIns="50800" lIns="50800" bIns="50800" rIns="50800"/>
              <a:lstStyle/>
              <a:p>
                <a:pPr algn="ctr">
                  <a:lnSpc>
                    <a:spcPts val="2029"/>
                  </a:lnSpc>
                </a:pPr>
              </a:p>
            </p:txBody>
          </p:sp>
        </p:grpSp>
        <p:grpSp>
          <p:nvGrpSpPr>
            <p:cNvPr name="Group 15" id="15"/>
            <p:cNvGrpSpPr/>
            <p:nvPr/>
          </p:nvGrpSpPr>
          <p:grpSpPr>
            <a:xfrm rot="-162844">
              <a:off x="84820" y="93399"/>
              <a:ext cx="4032000" cy="3678054"/>
              <a:chOff x="0" y="0"/>
              <a:chExt cx="893117" cy="814716"/>
            </a:xfrm>
          </p:grpSpPr>
          <p:sp>
            <p:nvSpPr>
              <p:cNvPr name="Freeform 16" id="16"/>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DA7A7"/>
              </a:solidFill>
            </p:spPr>
          </p:sp>
          <p:sp>
            <p:nvSpPr>
              <p:cNvPr name="TextBox 17" id="17"/>
              <p:cNvSpPr txBox="true"/>
              <p:nvPr/>
            </p:nvSpPr>
            <p:spPr>
              <a:xfrm>
                <a:off x="139550" y="349686"/>
                <a:ext cx="614018" cy="406836"/>
              </a:xfrm>
              <a:prstGeom prst="rect">
                <a:avLst/>
              </a:prstGeom>
            </p:spPr>
            <p:txBody>
              <a:bodyPr anchor="ctr" rtlCol="false" tIns="50800" lIns="50800" bIns="50800" rIns="50800"/>
              <a:lstStyle/>
              <a:p>
                <a:pPr algn="ctr">
                  <a:lnSpc>
                    <a:spcPts val="2029"/>
                  </a:lnSpc>
                </a:pPr>
              </a:p>
            </p:txBody>
          </p:sp>
        </p:grpSp>
        <p:grpSp>
          <p:nvGrpSpPr>
            <p:cNvPr name="Group 18" id="18"/>
            <p:cNvGrpSpPr/>
            <p:nvPr/>
          </p:nvGrpSpPr>
          <p:grpSpPr>
            <a:xfrm rot="10629642">
              <a:off x="902754" y="1722687"/>
              <a:ext cx="4032000" cy="3678054"/>
              <a:chOff x="0" y="0"/>
              <a:chExt cx="893117" cy="814716"/>
            </a:xfrm>
          </p:grpSpPr>
          <p:sp>
            <p:nvSpPr>
              <p:cNvPr name="Freeform 19" id="19"/>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EC394"/>
              </a:solidFill>
            </p:spPr>
          </p:sp>
          <p:sp>
            <p:nvSpPr>
              <p:cNvPr name="TextBox 20" id="20"/>
              <p:cNvSpPr txBox="true"/>
              <p:nvPr/>
            </p:nvSpPr>
            <p:spPr>
              <a:xfrm>
                <a:off x="139550" y="349686"/>
                <a:ext cx="614018" cy="406836"/>
              </a:xfrm>
              <a:prstGeom prst="rect">
                <a:avLst/>
              </a:prstGeom>
            </p:spPr>
            <p:txBody>
              <a:bodyPr anchor="ctr" rtlCol="false" tIns="50800" lIns="50800" bIns="50800" rIns="50800"/>
              <a:lstStyle/>
              <a:p>
                <a:pPr algn="ctr">
                  <a:lnSpc>
                    <a:spcPts val="2029"/>
                  </a:lnSpc>
                </a:pPr>
              </a:p>
            </p:txBody>
          </p:sp>
        </p:grpSp>
      </p:grpSp>
    </p:spTree>
  </p:cSld>
  <p:clrMapOvr>
    <a:masterClrMapping/>
  </p:clrMapOvr>
</p:sld>
</file>

<file path=ppt/slides/slide46.xml><?xml version="1.0" encoding="utf-8"?>
<p:sld xmlns:p="http://schemas.openxmlformats.org/presentationml/2006/main" xmlns:a="http://schemas.openxmlformats.org/drawingml/2006/main">
  <p:cSld>
    <p:bg>
      <p:bgPr>
        <a:solidFill>
          <a:srgbClr val="FCFCFC"/>
        </a:solidFill>
      </p:bgPr>
    </p:bg>
    <p:spTree>
      <p:nvGrpSpPr>
        <p:cNvPr id="1" name=""/>
        <p:cNvGrpSpPr/>
        <p:nvPr/>
      </p:nvGrpSpPr>
      <p:grpSpPr>
        <a:xfrm>
          <a:off x="0" y="0"/>
          <a:ext cx="0" cy="0"/>
          <a:chOff x="0" y="0"/>
          <a:chExt cx="0" cy="0"/>
        </a:xfrm>
      </p:grpSpPr>
      <p:grpSp>
        <p:nvGrpSpPr>
          <p:cNvPr name="Group 2" id="2"/>
          <p:cNvGrpSpPr/>
          <p:nvPr/>
        </p:nvGrpSpPr>
        <p:grpSpPr>
          <a:xfrm rot="0">
            <a:off x="-339357" y="-316594"/>
            <a:ext cx="18966714" cy="10920189"/>
            <a:chOff x="0" y="0"/>
            <a:chExt cx="4995349" cy="2876099"/>
          </a:xfrm>
        </p:grpSpPr>
        <p:sp>
          <p:nvSpPr>
            <p:cNvPr name="Freeform 3" id="3"/>
            <p:cNvSpPr/>
            <p:nvPr/>
          </p:nvSpPr>
          <p:spPr>
            <a:xfrm flipH="false" flipV="false" rot="0">
              <a:off x="0" y="0"/>
              <a:ext cx="4995349" cy="2876099"/>
            </a:xfrm>
            <a:custGeom>
              <a:avLst/>
              <a:gdLst/>
              <a:ahLst/>
              <a:cxnLst/>
              <a:rect r="r" b="b" t="t" l="l"/>
              <a:pathLst>
                <a:path h="2876099" w="4995349">
                  <a:moveTo>
                    <a:pt x="0" y="0"/>
                  </a:moveTo>
                  <a:lnTo>
                    <a:pt x="4995349" y="0"/>
                  </a:lnTo>
                  <a:lnTo>
                    <a:pt x="4995349" y="2876099"/>
                  </a:lnTo>
                  <a:lnTo>
                    <a:pt x="0" y="2876099"/>
                  </a:lnTo>
                  <a:close/>
                </a:path>
              </a:pathLst>
            </a:custGeom>
            <a:solidFill>
              <a:srgbClr val="000000">
                <a:alpha val="0"/>
              </a:srgbClr>
            </a:solidFill>
            <a:ln w="552450" cap="sq">
              <a:solidFill>
                <a:srgbClr val="F9B57D"/>
              </a:solidFill>
              <a:prstDash val="solid"/>
              <a:miter/>
            </a:ln>
          </p:spPr>
        </p:sp>
        <p:sp>
          <p:nvSpPr>
            <p:cNvPr name="TextBox 4" id="4"/>
            <p:cNvSpPr txBox="true"/>
            <p:nvPr/>
          </p:nvSpPr>
          <p:spPr>
            <a:xfrm>
              <a:off x="0" y="-38100"/>
              <a:ext cx="4995349" cy="2914199"/>
            </a:xfrm>
            <a:prstGeom prst="rect">
              <a:avLst/>
            </a:prstGeom>
          </p:spPr>
          <p:txBody>
            <a:bodyPr anchor="ctr" rtlCol="false" tIns="50800" lIns="50800" bIns="50800" rIns="50800"/>
            <a:lstStyle/>
            <a:p>
              <a:pPr algn="ctr">
                <a:lnSpc>
                  <a:spcPts val="2659"/>
                </a:lnSpc>
                <a:spcBef>
                  <a:spcPct val="0"/>
                </a:spcBef>
              </a:pPr>
            </a:p>
          </p:txBody>
        </p:sp>
      </p:grpSp>
      <p:grpSp>
        <p:nvGrpSpPr>
          <p:cNvPr name="Group 5" id="5"/>
          <p:cNvGrpSpPr/>
          <p:nvPr/>
        </p:nvGrpSpPr>
        <p:grpSpPr>
          <a:xfrm rot="0">
            <a:off x="1028700" y="559683"/>
            <a:ext cx="17259300" cy="1243496"/>
            <a:chOff x="0" y="0"/>
            <a:chExt cx="23012400" cy="1657995"/>
          </a:xfrm>
        </p:grpSpPr>
        <p:sp>
          <p:nvSpPr>
            <p:cNvPr name="Freeform 6" id="6"/>
            <p:cNvSpPr/>
            <p:nvPr/>
          </p:nvSpPr>
          <p:spPr>
            <a:xfrm flipH="false" flipV="false" rot="0">
              <a:off x="0" y="0"/>
              <a:ext cx="23012400" cy="1657995"/>
            </a:xfrm>
            <a:custGeom>
              <a:avLst/>
              <a:gdLst/>
              <a:ahLst/>
              <a:cxnLst/>
              <a:rect r="r" b="b" t="t" l="l"/>
              <a:pathLst>
                <a:path h="1657995" w="23012400">
                  <a:moveTo>
                    <a:pt x="0" y="0"/>
                  </a:moveTo>
                  <a:lnTo>
                    <a:pt x="23012400" y="0"/>
                  </a:lnTo>
                  <a:lnTo>
                    <a:pt x="23012400" y="1657995"/>
                  </a:lnTo>
                  <a:lnTo>
                    <a:pt x="0" y="1657995"/>
                  </a:lnTo>
                  <a:close/>
                </a:path>
              </a:pathLst>
            </a:custGeom>
            <a:solidFill>
              <a:srgbClr val="000000">
                <a:alpha val="0"/>
              </a:srgbClr>
            </a:solidFill>
          </p:spPr>
        </p:sp>
        <p:sp>
          <p:nvSpPr>
            <p:cNvPr name="TextBox 7" id="7"/>
            <p:cNvSpPr txBox="true"/>
            <p:nvPr/>
          </p:nvSpPr>
          <p:spPr>
            <a:xfrm>
              <a:off x="0" y="-200025"/>
              <a:ext cx="23012400" cy="1858020"/>
            </a:xfrm>
            <a:prstGeom prst="rect">
              <a:avLst/>
            </a:prstGeom>
          </p:spPr>
          <p:txBody>
            <a:bodyPr anchor="t" rtlCol="false" tIns="0" lIns="0" bIns="0" rIns="0"/>
            <a:lstStyle/>
            <a:p>
              <a:pPr algn="l" marL="0" indent="0" lvl="0">
                <a:lnSpc>
                  <a:spcPts val="10499"/>
                </a:lnSpc>
              </a:pPr>
              <a:r>
                <a:rPr lang="en-US" b="true" sz="6999">
                  <a:solidFill>
                    <a:srgbClr val="4E5FA7"/>
                  </a:solidFill>
                  <a:latin typeface="Arial Nova Condensed Bold"/>
                  <a:ea typeface="Arial Nova Condensed Bold"/>
                  <a:cs typeface="Arial Nova Condensed Bold"/>
                  <a:sym typeface="Arial Nova Condensed Bold"/>
                </a:rPr>
                <a:t>Activité 5 : Pratique de signalement d'incident</a:t>
              </a:r>
            </a:p>
          </p:txBody>
        </p:sp>
      </p:grpSp>
      <p:grpSp>
        <p:nvGrpSpPr>
          <p:cNvPr name="Group 8" id="8"/>
          <p:cNvGrpSpPr/>
          <p:nvPr/>
        </p:nvGrpSpPr>
        <p:grpSpPr>
          <a:xfrm rot="0">
            <a:off x="1028700" y="2210120"/>
            <a:ext cx="15800029" cy="7685724"/>
            <a:chOff x="0" y="0"/>
            <a:chExt cx="21066705" cy="10247632"/>
          </a:xfrm>
        </p:grpSpPr>
        <p:sp>
          <p:nvSpPr>
            <p:cNvPr name="Freeform 9" id="9"/>
            <p:cNvSpPr/>
            <p:nvPr/>
          </p:nvSpPr>
          <p:spPr>
            <a:xfrm flipH="false" flipV="false" rot="0">
              <a:off x="19463" y="19050"/>
              <a:ext cx="21027761" cy="10209530"/>
            </a:xfrm>
            <a:custGeom>
              <a:avLst/>
              <a:gdLst/>
              <a:ahLst/>
              <a:cxnLst/>
              <a:rect r="r" b="b" t="t" l="l"/>
              <a:pathLst>
                <a:path h="10209530" w="21027761">
                  <a:moveTo>
                    <a:pt x="0" y="0"/>
                  </a:moveTo>
                  <a:lnTo>
                    <a:pt x="21027761" y="0"/>
                  </a:lnTo>
                  <a:lnTo>
                    <a:pt x="21027761" y="10209530"/>
                  </a:lnTo>
                  <a:lnTo>
                    <a:pt x="0" y="10209530"/>
                  </a:lnTo>
                  <a:close/>
                </a:path>
              </a:pathLst>
            </a:custGeom>
            <a:solidFill>
              <a:srgbClr val="FFFFFF"/>
            </a:solidFill>
          </p:spPr>
        </p:sp>
        <p:sp>
          <p:nvSpPr>
            <p:cNvPr name="Freeform 10" id="10"/>
            <p:cNvSpPr/>
            <p:nvPr/>
          </p:nvSpPr>
          <p:spPr>
            <a:xfrm flipH="false" flipV="false" rot="0">
              <a:off x="0" y="0"/>
              <a:ext cx="21066686" cy="10247630"/>
            </a:xfrm>
            <a:custGeom>
              <a:avLst/>
              <a:gdLst/>
              <a:ahLst/>
              <a:cxnLst/>
              <a:rect r="r" b="b" t="t" l="l"/>
              <a:pathLst>
                <a:path h="10247630" w="21066686">
                  <a:moveTo>
                    <a:pt x="19463" y="0"/>
                  </a:moveTo>
                  <a:lnTo>
                    <a:pt x="21047224" y="0"/>
                  </a:lnTo>
                  <a:cubicBezTo>
                    <a:pt x="21057992" y="0"/>
                    <a:pt x="21066686" y="8509"/>
                    <a:pt x="21066686" y="19050"/>
                  </a:cubicBezTo>
                  <a:lnTo>
                    <a:pt x="21066686" y="10228580"/>
                  </a:lnTo>
                  <a:cubicBezTo>
                    <a:pt x="21066686" y="10239122"/>
                    <a:pt x="21057992" y="10247630"/>
                    <a:pt x="21047224" y="10247630"/>
                  </a:cubicBezTo>
                  <a:lnTo>
                    <a:pt x="19463" y="10247630"/>
                  </a:lnTo>
                  <a:cubicBezTo>
                    <a:pt x="8694" y="10247630"/>
                    <a:pt x="0" y="10239122"/>
                    <a:pt x="0" y="10228580"/>
                  </a:cubicBezTo>
                  <a:lnTo>
                    <a:pt x="0" y="19050"/>
                  </a:lnTo>
                  <a:cubicBezTo>
                    <a:pt x="0" y="8509"/>
                    <a:pt x="8694" y="0"/>
                    <a:pt x="19463" y="0"/>
                  </a:cubicBezTo>
                  <a:moveTo>
                    <a:pt x="19463" y="38100"/>
                  </a:moveTo>
                  <a:lnTo>
                    <a:pt x="19463" y="19050"/>
                  </a:lnTo>
                  <a:lnTo>
                    <a:pt x="38927" y="19050"/>
                  </a:lnTo>
                  <a:lnTo>
                    <a:pt x="38927" y="10228580"/>
                  </a:lnTo>
                  <a:lnTo>
                    <a:pt x="19463" y="10228580"/>
                  </a:lnTo>
                  <a:lnTo>
                    <a:pt x="19463" y="10209530"/>
                  </a:lnTo>
                  <a:lnTo>
                    <a:pt x="21047224" y="10209530"/>
                  </a:lnTo>
                  <a:lnTo>
                    <a:pt x="21047224" y="10228580"/>
                  </a:lnTo>
                  <a:lnTo>
                    <a:pt x="21027760" y="10228580"/>
                  </a:lnTo>
                  <a:lnTo>
                    <a:pt x="21027760" y="19050"/>
                  </a:lnTo>
                  <a:lnTo>
                    <a:pt x="21047224" y="19050"/>
                  </a:lnTo>
                  <a:lnTo>
                    <a:pt x="21047224" y="38100"/>
                  </a:lnTo>
                  <a:lnTo>
                    <a:pt x="19463" y="38100"/>
                  </a:lnTo>
                  <a:close/>
                </a:path>
              </a:pathLst>
            </a:custGeom>
            <a:solidFill>
              <a:srgbClr val="FFFFFF"/>
            </a:solidFill>
          </p:spPr>
        </p:sp>
        <p:sp>
          <p:nvSpPr>
            <p:cNvPr name="TextBox 11" id="11"/>
            <p:cNvSpPr txBox="true"/>
            <p:nvPr/>
          </p:nvSpPr>
          <p:spPr>
            <a:xfrm>
              <a:off x="0" y="-38100"/>
              <a:ext cx="21066705" cy="10285732"/>
            </a:xfrm>
            <a:prstGeom prst="rect">
              <a:avLst/>
            </a:prstGeom>
          </p:spPr>
          <p:txBody>
            <a:bodyPr anchor="t" rtlCol="false" tIns="50800" lIns="50800" bIns="50800" rIns="50800"/>
            <a:lstStyle/>
            <a:p>
              <a:pPr algn="l" marL="0" indent="0" lvl="0">
                <a:lnSpc>
                  <a:spcPts val="3399"/>
                </a:lnSpc>
              </a:pPr>
              <a:r>
                <a:rPr lang="en-US" b="true" sz="2463">
                  <a:solidFill>
                    <a:srgbClr val="000000"/>
                  </a:solidFill>
                  <a:latin typeface="Arial Nova Condensed Bold"/>
                  <a:ea typeface="Arial Nova Condensed Bold"/>
                  <a:cs typeface="Arial Nova Condensed Bold"/>
                  <a:sym typeface="Arial Nova Condensed Bold"/>
                </a:rPr>
                <a:t>Durée</a:t>
              </a:r>
              <a:r>
                <a:rPr lang="en-US" sz="2463">
                  <a:solidFill>
                    <a:srgbClr val="000000"/>
                  </a:solidFill>
                  <a:latin typeface="Arial Nova Condensed"/>
                  <a:ea typeface="Arial Nova Condensed"/>
                  <a:cs typeface="Arial Nova Condensed"/>
                  <a:sym typeface="Arial Nova Condensed"/>
                </a:rPr>
                <a:t> : 20 min </a:t>
              </a:r>
            </a:p>
            <a:p>
              <a:pPr algn="l" marL="0" indent="0" lvl="0">
                <a:lnSpc>
                  <a:spcPts val="3399"/>
                </a:lnSpc>
              </a:pPr>
              <a:r>
                <a:rPr lang="en-US" b="true" sz="2463">
                  <a:solidFill>
                    <a:srgbClr val="000000"/>
                  </a:solidFill>
                  <a:latin typeface="Arial Nova Condensed Bold"/>
                  <a:ea typeface="Arial Nova Condensed Bold"/>
                  <a:cs typeface="Arial Nova Condensed Bold"/>
                  <a:sym typeface="Arial Nova Condensed Bold"/>
                </a:rPr>
                <a:t>Objectif</a:t>
              </a:r>
              <a:r>
                <a:rPr lang="en-US" sz="2463">
                  <a:solidFill>
                    <a:srgbClr val="000000"/>
                  </a:solidFill>
                  <a:latin typeface="Arial Nova Condensed"/>
                  <a:ea typeface="Arial Nova Condensed"/>
                  <a:cs typeface="Arial Nova Condensed"/>
                  <a:sym typeface="Arial Nova Condensed"/>
                </a:rPr>
                <a:t> : Former les participants à utiliser le formulaire d'incident du parajuriste pour documenter efficacement les incidents et identifier les principales opportunités de plaidoyer.</a:t>
              </a:r>
            </a:p>
            <a:p>
              <a:pPr algn="l" marL="0" indent="0" lvl="0">
                <a:lnSpc>
                  <a:spcPts val="2956"/>
                </a:lnSpc>
              </a:pPr>
            </a:p>
            <a:p>
              <a:pPr algn="l" marL="0" indent="0" lvl="0">
                <a:lnSpc>
                  <a:spcPts val="3399"/>
                </a:lnSpc>
              </a:pPr>
              <a:r>
                <a:rPr lang="en-US" b="true" sz="2463">
                  <a:solidFill>
                    <a:srgbClr val="000000"/>
                  </a:solidFill>
                  <a:latin typeface="Arial Nova Condensed Bold"/>
                  <a:ea typeface="Arial Nova Condensed Bold"/>
                  <a:cs typeface="Arial Nova Condensed Bold"/>
                  <a:sym typeface="Arial Nova Condensed Bold"/>
                </a:rPr>
                <a:t>Simulation</a:t>
              </a:r>
              <a:r>
                <a:rPr lang="en-US" sz="2463">
                  <a:solidFill>
                    <a:srgbClr val="000000"/>
                  </a:solidFill>
                  <a:latin typeface="Arial Nova Condensed"/>
                  <a:ea typeface="Arial Nova Condensed"/>
                  <a:cs typeface="Arial Nova Condensed"/>
                  <a:sym typeface="Arial Nova Condensed"/>
                </a:rPr>
                <a:t> </a:t>
              </a:r>
              <a:r>
                <a:rPr lang="en-US" b="true" sz="2463">
                  <a:solidFill>
                    <a:srgbClr val="000000"/>
                  </a:solidFill>
                  <a:latin typeface="Arial Nova Condensed Bold"/>
                  <a:ea typeface="Arial Nova Condensed Bold"/>
                  <a:cs typeface="Arial Nova Condensed Bold"/>
                  <a:sym typeface="Arial Nova Condensed Bold"/>
                </a:rPr>
                <a:t>de scénario (5 minutes)</a:t>
              </a:r>
              <a:r>
                <a:rPr lang="en-US" sz="2463">
                  <a:solidFill>
                    <a:srgbClr val="000000"/>
                  </a:solidFill>
                  <a:latin typeface="Arial Nova Condensed"/>
                  <a:ea typeface="Arial Nova Condensed"/>
                  <a:cs typeface="Arial Nova Condensed"/>
                  <a:sym typeface="Arial Nova Condensed"/>
                </a:rPr>
                <a:t> : Fournissez un scénario d’incident fictif, par exemple :</a:t>
              </a:r>
            </a:p>
            <a:p>
              <a:pPr algn="l" marL="0" indent="0" lvl="0">
                <a:lnSpc>
                  <a:spcPts val="3399"/>
                </a:lnSpc>
              </a:pPr>
              <a:r>
                <a:rPr lang="en-US" sz="2463">
                  <a:solidFill>
                    <a:srgbClr val="000000"/>
                  </a:solidFill>
                  <a:latin typeface="Arial Nova Condensed"/>
                  <a:ea typeface="Arial Nova Condensed"/>
                  <a:cs typeface="Arial Nova Condensed"/>
                  <a:sym typeface="Arial Nova Condensed"/>
                </a:rPr>
                <a:t>Dans un village, des groupes armés ont attaqué une école et pillé des biens, forçant 30 enfants à se déplacer. Certains parents ont signalé des tentatives de recrutement forcé d'élèves plus âgés.</a:t>
              </a:r>
            </a:p>
            <a:p>
              <a:pPr algn="l" marL="0" indent="0" lvl="0">
                <a:lnSpc>
                  <a:spcPts val="3399"/>
                </a:lnSpc>
              </a:pPr>
            </a:p>
            <a:p>
              <a:pPr algn="l" marL="0" indent="0" lvl="0">
                <a:lnSpc>
                  <a:spcPts val="3399"/>
                </a:lnSpc>
              </a:pPr>
              <a:r>
                <a:rPr lang="en-US" b="true" sz="2463">
                  <a:solidFill>
                    <a:srgbClr val="F9B428"/>
                  </a:solidFill>
                  <a:latin typeface="Arial Nova Condensed Bold"/>
                  <a:ea typeface="Arial Nova Condensed Bold"/>
                  <a:cs typeface="Arial Nova Condensed Bold"/>
                  <a:sym typeface="Arial Nova Condensed Bold"/>
                </a:rPr>
                <a:t>Instructions</a:t>
              </a:r>
              <a:r>
                <a:rPr lang="en-US" sz="2463">
                  <a:solidFill>
                    <a:srgbClr val="F9B428"/>
                  </a:solidFill>
                  <a:latin typeface="Arial Nova Condensed"/>
                  <a:ea typeface="Arial Nova Condensed"/>
                  <a:cs typeface="Arial Nova Condensed"/>
                  <a:sym typeface="Arial Nova Condensed"/>
                </a:rPr>
                <a:t>:</a:t>
              </a:r>
            </a:p>
            <a:p>
              <a:pPr algn="l" marL="0" indent="0" lvl="0">
                <a:lnSpc>
                  <a:spcPts val="3399"/>
                </a:lnSpc>
              </a:pPr>
              <a:r>
                <a:rPr lang="en-US" sz="2463">
                  <a:solidFill>
                    <a:srgbClr val="000000"/>
                  </a:solidFill>
                  <a:latin typeface="Arial Nova Condensed"/>
                  <a:ea typeface="Arial Nova Condensed"/>
                  <a:cs typeface="Arial Nova Condensed"/>
                  <a:sym typeface="Arial Nova Condensed"/>
                </a:rPr>
                <a:t>Demandez aux participants de remplir le formulaire d’incident du parajuriste en fonction du scénario.</a:t>
              </a:r>
            </a:p>
            <a:p>
              <a:pPr algn="l" marL="0" indent="0" lvl="0">
                <a:lnSpc>
                  <a:spcPts val="3399"/>
                </a:lnSpc>
              </a:pPr>
              <a:r>
                <a:rPr lang="en-US" sz="2463">
                  <a:solidFill>
                    <a:srgbClr val="000000"/>
                  </a:solidFill>
                  <a:latin typeface="Arial Nova Condensed"/>
                  <a:ea typeface="Arial Nova Condensed"/>
                  <a:cs typeface="Arial Nova Condensed"/>
                  <a:sym typeface="Arial Nova Condensed"/>
                </a:rPr>
                <a:t>Mettez l'accent sur des champs tels que : Type d'incident, Description des événements, Violations des droits, Recommandations</a:t>
              </a:r>
            </a:p>
            <a:p>
              <a:pPr algn="l" marL="0" indent="0" lvl="0">
                <a:lnSpc>
                  <a:spcPts val="3399"/>
                </a:lnSpc>
              </a:pPr>
            </a:p>
            <a:p>
              <a:pPr algn="l" marL="0" indent="0" lvl="0">
                <a:lnSpc>
                  <a:spcPts val="3399"/>
                </a:lnSpc>
              </a:pPr>
              <a:r>
                <a:rPr lang="en-US" b="true" sz="2463">
                  <a:solidFill>
                    <a:srgbClr val="000000"/>
                  </a:solidFill>
                  <a:latin typeface="Arial Nova Condensed Bold"/>
                  <a:ea typeface="Arial Nova Condensed Bold"/>
                  <a:cs typeface="Arial Nova Condensed Bold"/>
                  <a:sym typeface="Arial Nova Condensed Bold"/>
                </a:rPr>
                <a:t>Discussion</a:t>
              </a:r>
              <a:r>
                <a:rPr lang="en-US" sz="2463">
                  <a:solidFill>
                    <a:srgbClr val="000000"/>
                  </a:solidFill>
                  <a:latin typeface="Arial Nova Condensed"/>
                  <a:ea typeface="Arial Nova Condensed"/>
                  <a:cs typeface="Arial Nova Condensed"/>
                  <a:sym typeface="Arial Nova Condensed"/>
                </a:rPr>
                <a:t> </a:t>
              </a:r>
              <a:r>
                <a:rPr lang="en-US" b="true" sz="2463">
                  <a:solidFill>
                    <a:srgbClr val="000000"/>
                  </a:solidFill>
                  <a:latin typeface="Arial Nova Condensed Bold"/>
                  <a:ea typeface="Arial Nova Condensed Bold"/>
                  <a:cs typeface="Arial Nova Condensed Bold"/>
                  <a:sym typeface="Arial Nova Condensed Bold"/>
                </a:rPr>
                <a:t>de groupe (5 minutes) :</a:t>
              </a:r>
            </a:p>
            <a:p>
              <a:pPr algn="l" marL="0" indent="0" lvl="0">
                <a:lnSpc>
                  <a:spcPts val="3399"/>
                </a:lnSpc>
              </a:pPr>
              <a:r>
                <a:rPr lang="en-US" sz="2463">
                  <a:solidFill>
                    <a:srgbClr val="000000"/>
                  </a:solidFill>
                  <a:latin typeface="Arial Nova Condensed"/>
                  <a:ea typeface="Arial Nova Condensed"/>
                  <a:cs typeface="Arial Nova Condensed"/>
                  <a:sym typeface="Arial Nova Condensed"/>
                </a:rPr>
                <a:t>Révisez les formulaires remplis en binômes ou en petits groupes.</a:t>
              </a:r>
            </a:p>
            <a:p>
              <a:pPr algn="l" marL="0" indent="0" lvl="0">
                <a:lnSpc>
                  <a:spcPts val="3399"/>
                </a:lnSpc>
              </a:pPr>
              <a:r>
                <a:rPr lang="en-US" sz="2463">
                  <a:solidFill>
                    <a:srgbClr val="000000"/>
                  </a:solidFill>
                  <a:latin typeface="Arial Nova Condensed"/>
                  <a:ea typeface="Arial Nova Condensed"/>
                  <a:cs typeface="Arial Nova Condensed"/>
                  <a:sym typeface="Arial Nova Condensed"/>
                </a:rPr>
                <a:t>Discutez de la manière dont les données saisies pourraient être utilisées pour défendre la justice (par exemple, réunions locales, notes d’orientation).</a:t>
              </a:r>
            </a:p>
          </p:txBody>
        </p:sp>
      </p:grpSp>
    </p:spTree>
  </p:cSld>
  <p:clrMapOvr>
    <a:masterClrMapping/>
  </p:clrMapOvr>
</p:sld>
</file>

<file path=ppt/slides/slide47.xml><?xml version="1.0" encoding="utf-8"?>
<p:sld xmlns:p="http://schemas.openxmlformats.org/presentationml/2006/main" xmlns:a="http://schemas.openxmlformats.org/drawingml/2006/main">
  <p:cSld>
    <p:bg>
      <p:bgPr>
        <a:solidFill>
          <a:srgbClr val="FCFCFC"/>
        </a:solidFill>
      </p:bgPr>
    </p:bg>
    <p:spTree>
      <p:nvGrpSpPr>
        <p:cNvPr id="1" name=""/>
        <p:cNvGrpSpPr/>
        <p:nvPr/>
      </p:nvGrpSpPr>
      <p:grpSpPr>
        <a:xfrm>
          <a:off x="0" y="0"/>
          <a:ext cx="0" cy="0"/>
          <a:chOff x="0" y="0"/>
          <a:chExt cx="0" cy="0"/>
        </a:xfrm>
      </p:grpSpPr>
      <p:grpSp>
        <p:nvGrpSpPr>
          <p:cNvPr name="Group 2" id="2"/>
          <p:cNvGrpSpPr/>
          <p:nvPr/>
        </p:nvGrpSpPr>
        <p:grpSpPr>
          <a:xfrm rot="0">
            <a:off x="-339357" y="-316594"/>
            <a:ext cx="18966714" cy="10920189"/>
            <a:chOff x="0" y="0"/>
            <a:chExt cx="4995349" cy="2876099"/>
          </a:xfrm>
        </p:grpSpPr>
        <p:sp>
          <p:nvSpPr>
            <p:cNvPr name="Freeform 3" id="3"/>
            <p:cNvSpPr/>
            <p:nvPr/>
          </p:nvSpPr>
          <p:spPr>
            <a:xfrm flipH="false" flipV="false" rot="0">
              <a:off x="0" y="0"/>
              <a:ext cx="4995349" cy="2876099"/>
            </a:xfrm>
            <a:custGeom>
              <a:avLst/>
              <a:gdLst/>
              <a:ahLst/>
              <a:cxnLst/>
              <a:rect r="r" b="b" t="t" l="l"/>
              <a:pathLst>
                <a:path h="2876099" w="4995349">
                  <a:moveTo>
                    <a:pt x="0" y="0"/>
                  </a:moveTo>
                  <a:lnTo>
                    <a:pt x="4995349" y="0"/>
                  </a:lnTo>
                  <a:lnTo>
                    <a:pt x="4995349" y="2876099"/>
                  </a:lnTo>
                  <a:lnTo>
                    <a:pt x="0" y="2876099"/>
                  </a:lnTo>
                  <a:close/>
                </a:path>
              </a:pathLst>
            </a:custGeom>
            <a:solidFill>
              <a:srgbClr val="000000">
                <a:alpha val="0"/>
              </a:srgbClr>
            </a:solidFill>
            <a:ln w="552450" cap="sq">
              <a:solidFill>
                <a:srgbClr val="F9B57D"/>
              </a:solidFill>
              <a:prstDash val="solid"/>
              <a:miter/>
            </a:ln>
          </p:spPr>
        </p:sp>
        <p:sp>
          <p:nvSpPr>
            <p:cNvPr name="TextBox 4" id="4"/>
            <p:cNvSpPr txBox="true"/>
            <p:nvPr/>
          </p:nvSpPr>
          <p:spPr>
            <a:xfrm>
              <a:off x="0" y="-38100"/>
              <a:ext cx="4995349" cy="2914199"/>
            </a:xfrm>
            <a:prstGeom prst="rect">
              <a:avLst/>
            </a:prstGeom>
          </p:spPr>
          <p:txBody>
            <a:bodyPr anchor="ctr" rtlCol="false" tIns="50800" lIns="50800" bIns="50800" rIns="50800"/>
            <a:lstStyle/>
            <a:p>
              <a:pPr algn="ctr">
                <a:lnSpc>
                  <a:spcPts val="2659"/>
                </a:lnSpc>
                <a:spcBef>
                  <a:spcPct val="0"/>
                </a:spcBef>
              </a:pPr>
            </a:p>
          </p:txBody>
        </p:sp>
      </p:grpSp>
      <p:grpSp>
        <p:nvGrpSpPr>
          <p:cNvPr name="Group 5" id="5"/>
          <p:cNvGrpSpPr/>
          <p:nvPr/>
        </p:nvGrpSpPr>
        <p:grpSpPr>
          <a:xfrm rot="0">
            <a:off x="860944" y="271087"/>
            <a:ext cx="13792775" cy="3021496"/>
            <a:chOff x="0" y="0"/>
            <a:chExt cx="18390367" cy="4028661"/>
          </a:xfrm>
        </p:grpSpPr>
        <p:sp>
          <p:nvSpPr>
            <p:cNvPr name="Freeform 6" id="6"/>
            <p:cNvSpPr/>
            <p:nvPr/>
          </p:nvSpPr>
          <p:spPr>
            <a:xfrm flipH="false" flipV="false" rot="0">
              <a:off x="0" y="0"/>
              <a:ext cx="18390366" cy="4028661"/>
            </a:xfrm>
            <a:custGeom>
              <a:avLst/>
              <a:gdLst/>
              <a:ahLst/>
              <a:cxnLst/>
              <a:rect r="r" b="b" t="t" l="l"/>
              <a:pathLst>
                <a:path h="4028661" w="18390366">
                  <a:moveTo>
                    <a:pt x="0" y="0"/>
                  </a:moveTo>
                  <a:lnTo>
                    <a:pt x="18390366" y="0"/>
                  </a:lnTo>
                  <a:lnTo>
                    <a:pt x="18390366" y="4028661"/>
                  </a:lnTo>
                  <a:lnTo>
                    <a:pt x="0" y="4028661"/>
                  </a:lnTo>
                  <a:close/>
                </a:path>
              </a:pathLst>
            </a:custGeom>
            <a:solidFill>
              <a:srgbClr val="000000">
                <a:alpha val="0"/>
              </a:srgbClr>
            </a:solidFill>
          </p:spPr>
        </p:sp>
        <p:sp>
          <p:nvSpPr>
            <p:cNvPr name="TextBox 7" id="7"/>
            <p:cNvSpPr txBox="true"/>
            <p:nvPr/>
          </p:nvSpPr>
          <p:spPr>
            <a:xfrm>
              <a:off x="0" y="133350"/>
              <a:ext cx="18390367" cy="3895311"/>
            </a:xfrm>
            <a:prstGeom prst="rect">
              <a:avLst/>
            </a:prstGeom>
          </p:spPr>
          <p:txBody>
            <a:bodyPr anchor="t" rtlCol="false" tIns="0" lIns="0" bIns="0" rIns="0"/>
            <a:lstStyle/>
            <a:p>
              <a:pPr algn="l" marL="0" indent="0" lvl="0">
                <a:lnSpc>
                  <a:spcPts val="6999"/>
                </a:lnSpc>
              </a:pPr>
              <a:r>
                <a:rPr lang="en-US" b="true" sz="6999">
                  <a:solidFill>
                    <a:srgbClr val="4E5FA7"/>
                  </a:solidFill>
                  <a:latin typeface="Arial Nova Condensed Bold"/>
                  <a:ea typeface="Arial Nova Condensed Bold"/>
                  <a:cs typeface="Arial Nova Condensed Bold"/>
                  <a:sym typeface="Arial Nova Condensed Bold"/>
                </a:rPr>
                <a:t>Suivi des pratiques/obstacles à des fins d'activités de renforcement du système</a:t>
              </a:r>
            </a:p>
          </p:txBody>
        </p:sp>
      </p:grpSp>
      <p:grpSp>
        <p:nvGrpSpPr>
          <p:cNvPr name="Group 8" id="8"/>
          <p:cNvGrpSpPr/>
          <p:nvPr/>
        </p:nvGrpSpPr>
        <p:grpSpPr>
          <a:xfrm rot="0">
            <a:off x="860944" y="3386386"/>
            <a:ext cx="16566112" cy="6544256"/>
            <a:chOff x="0" y="0"/>
            <a:chExt cx="22088149" cy="8725675"/>
          </a:xfrm>
        </p:grpSpPr>
        <p:sp>
          <p:nvSpPr>
            <p:cNvPr name="Freeform 9" id="9"/>
            <p:cNvSpPr/>
            <p:nvPr/>
          </p:nvSpPr>
          <p:spPr>
            <a:xfrm flipH="false" flipV="false" rot="0">
              <a:off x="0" y="0"/>
              <a:ext cx="22088148" cy="8725674"/>
            </a:xfrm>
            <a:custGeom>
              <a:avLst/>
              <a:gdLst/>
              <a:ahLst/>
              <a:cxnLst/>
              <a:rect r="r" b="b" t="t" l="l"/>
              <a:pathLst>
                <a:path h="8725674" w="22088148">
                  <a:moveTo>
                    <a:pt x="0" y="0"/>
                  </a:moveTo>
                  <a:lnTo>
                    <a:pt x="22088148" y="0"/>
                  </a:lnTo>
                  <a:lnTo>
                    <a:pt x="22088148" y="8725674"/>
                  </a:lnTo>
                  <a:lnTo>
                    <a:pt x="0" y="8725674"/>
                  </a:lnTo>
                  <a:close/>
                </a:path>
              </a:pathLst>
            </a:custGeom>
            <a:solidFill>
              <a:srgbClr val="000000">
                <a:alpha val="0"/>
              </a:srgbClr>
            </a:solidFill>
          </p:spPr>
        </p:sp>
        <p:sp>
          <p:nvSpPr>
            <p:cNvPr name="TextBox 10" id="10"/>
            <p:cNvSpPr txBox="true"/>
            <p:nvPr/>
          </p:nvSpPr>
          <p:spPr>
            <a:xfrm>
              <a:off x="0" y="-47625"/>
              <a:ext cx="22088149" cy="8773300"/>
            </a:xfrm>
            <a:prstGeom prst="rect">
              <a:avLst/>
            </a:prstGeom>
          </p:spPr>
          <p:txBody>
            <a:bodyPr anchor="t" rtlCol="false" tIns="0" lIns="0" bIns="0" rIns="0"/>
            <a:lstStyle/>
            <a:p>
              <a:pPr algn="just" marL="0" indent="0" lvl="0">
                <a:lnSpc>
                  <a:spcPts val="3493"/>
                </a:lnSpc>
              </a:pPr>
              <a:r>
                <a:rPr lang="en-US" sz="2531">
                  <a:solidFill>
                    <a:srgbClr val="000000"/>
                  </a:solidFill>
                  <a:latin typeface="Arial Nova Condensed"/>
                  <a:ea typeface="Arial Nova Condensed"/>
                  <a:cs typeface="Arial Nova Condensed"/>
                  <a:sym typeface="Arial Nova Condensed"/>
                </a:rPr>
                <a:t>L'objectif de la veille et suivi dépendra </a:t>
              </a:r>
            </a:p>
            <a:p>
              <a:pPr algn="just" marL="546497" indent="-273248" lvl="1">
                <a:lnSpc>
                  <a:spcPts val="3493"/>
                </a:lnSpc>
                <a:buFont typeface="Arial"/>
                <a:buChar char="•"/>
              </a:pPr>
              <a:r>
                <a:rPr lang="en-US" sz="2531">
                  <a:solidFill>
                    <a:srgbClr val="000000"/>
                  </a:solidFill>
                  <a:latin typeface="Arial Nova Condensed"/>
                  <a:ea typeface="Arial Nova Condensed"/>
                  <a:cs typeface="Arial Nova Condensed"/>
                  <a:sym typeface="Arial Nova Condensed"/>
                </a:rPr>
                <a:t>Des risques et des besoins juridiques priorisés et identifiés dans leur communauté et le type d'institutions qui régissent et/ou ont un pouvoir de décision ou une influence sur ce risque prioritaire</a:t>
              </a:r>
            </a:p>
            <a:p>
              <a:pPr algn="just" marL="546497" indent="-273248" lvl="1">
                <a:lnSpc>
                  <a:spcPts val="3493"/>
                </a:lnSpc>
                <a:buFont typeface="Arial"/>
                <a:buChar char="•"/>
              </a:pPr>
              <a:r>
                <a:rPr lang="en-US" sz="2531">
                  <a:solidFill>
                    <a:srgbClr val="000000"/>
                  </a:solidFill>
                  <a:latin typeface="Arial Nova Condensed"/>
                  <a:ea typeface="Arial Nova Condensed"/>
                  <a:cs typeface="Arial Nova Condensed"/>
                  <a:sym typeface="Arial Nova Condensed"/>
                </a:rPr>
                <a:t>De l'accès physique qu'un parajuriste peut avoir à ces institutions (lié également à la sécurité du parajuriste ainsi qu'au niveau d'influence et d'impact du travail du parajuriste).</a:t>
              </a:r>
            </a:p>
            <a:p>
              <a:pPr algn="just" marL="0" indent="0" lvl="0">
                <a:lnSpc>
                  <a:spcPts val="3493"/>
                </a:lnSpc>
              </a:pPr>
            </a:p>
            <a:p>
              <a:pPr algn="just" marL="0" indent="0" lvl="0">
                <a:lnSpc>
                  <a:spcPts val="3493"/>
                </a:lnSpc>
              </a:pPr>
              <a:r>
                <a:rPr lang="en-US" sz="2531">
                  <a:solidFill>
                    <a:srgbClr val="000000"/>
                  </a:solidFill>
                  <a:latin typeface="Arial Nova Condensed"/>
                  <a:ea typeface="Arial Nova Condensed"/>
                  <a:cs typeface="Arial Nova Condensed"/>
                  <a:sym typeface="Arial Nova Condensed"/>
                </a:rPr>
                <a:t>Ces données de veille et suivi seront ensuite analysées et utilisées par le parajuriste pour identifier plusieurs mesures de renforcement du système que le parajuriste peut prendre, notamment : </a:t>
              </a:r>
            </a:p>
            <a:p>
              <a:pPr algn="just" marL="546497" indent="-273248" lvl="1">
                <a:lnSpc>
                  <a:spcPts val="3493"/>
                </a:lnSpc>
                <a:buFont typeface="Arial"/>
                <a:buChar char="•"/>
              </a:pPr>
              <a:r>
                <a:rPr lang="en-US" sz="2531">
                  <a:solidFill>
                    <a:srgbClr val="000000"/>
                  </a:solidFill>
                  <a:latin typeface="Arial Nova Condensed"/>
                  <a:ea typeface="Arial Nova Condensed"/>
                  <a:cs typeface="Arial Nova Condensed"/>
                  <a:sym typeface="Arial Nova Condensed"/>
                </a:rPr>
                <a:t>Formation et renforcement des capacités en connaissances juridiques : former les acteurs clés sur le cadre juridique applicable, ce que dit la loi et comment s'y conformer. </a:t>
              </a:r>
            </a:p>
            <a:p>
              <a:pPr algn="just" marL="546497" indent="-273248" lvl="1">
                <a:lnSpc>
                  <a:spcPts val="3493"/>
                </a:lnSpc>
                <a:buFont typeface="Arial"/>
                <a:buChar char="•"/>
              </a:pPr>
              <a:r>
                <a:rPr lang="en-US" sz="2531">
                  <a:solidFill>
                    <a:srgbClr val="000000"/>
                  </a:solidFill>
                  <a:latin typeface="Arial Nova Condensed"/>
                  <a:ea typeface="Arial Nova Condensed"/>
                  <a:cs typeface="Arial Nova Condensed"/>
                  <a:sym typeface="Arial Nova Condensed"/>
                </a:rPr>
                <a:t>Dialogue et échange pour mieux appliquer la loi et les principes clés, si les barrières identifiées ne sont pas la méconnaissance de la loi mais son application qui ne se fait pas de la bonne manière. </a:t>
              </a:r>
            </a:p>
            <a:p>
              <a:pPr algn="just" marL="546497" indent="-273248" lvl="1">
                <a:lnSpc>
                  <a:spcPts val="3493"/>
                </a:lnSpc>
                <a:buFont typeface="Arial"/>
                <a:buChar char="•"/>
              </a:pPr>
              <a:r>
                <a:rPr lang="en-US" sz="2531">
                  <a:solidFill>
                    <a:srgbClr val="000000"/>
                  </a:solidFill>
                  <a:latin typeface="Arial Nova Condensed"/>
                  <a:ea typeface="Arial Nova Condensed"/>
                  <a:cs typeface="Arial Nova Condensed"/>
                  <a:sym typeface="Arial Nova Condensed"/>
                </a:rPr>
                <a:t>Construction des réseaux pour soutenir une collaboration forte entre les institutions si le problème et les obstacles identifiés sont liés au manque de connaissances et de coordination entre les institutions et à la manière de collaborer et d'être liés.</a:t>
              </a:r>
            </a:p>
          </p:txBody>
        </p:sp>
      </p:grpSp>
      <p:grpSp>
        <p:nvGrpSpPr>
          <p:cNvPr name="Group 11" id="11"/>
          <p:cNvGrpSpPr/>
          <p:nvPr/>
        </p:nvGrpSpPr>
        <p:grpSpPr>
          <a:xfrm rot="0">
            <a:off x="15537401" y="-1303500"/>
            <a:ext cx="3767531" cy="4123759"/>
            <a:chOff x="0" y="0"/>
            <a:chExt cx="5023375" cy="5498345"/>
          </a:xfrm>
        </p:grpSpPr>
        <p:grpSp>
          <p:nvGrpSpPr>
            <p:cNvPr name="Group 12" id="12"/>
            <p:cNvGrpSpPr/>
            <p:nvPr/>
          </p:nvGrpSpPr>
          <p:grpSpPr>
            <a:xfrm rot="-104776">
              <a:off x="297380" y="1759711"/>
              <a:ext cx="4032000" cy="3678054"/>
              <a:chOff x="0" y="0"/>
              <a:chExt cx="893117" cy="814716"/>
            </a:xfrm>
          </p:grpSpPr>
          <p:sp>
            <p:nvSpPr>
              <p:cNvPr name="Freeform 13" id="13"/>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49C4E"/>
              </a:solidFill>
            </p:spPr>
          </p:sp>
          <p:sp>
            <p:nvSpPr>
              <p:cNvPr name="TextBox 14" id="14"/>
              <p:cNvSpPr txBox="true"/>
              <p:nvPr/>
            </p:nvSpPr>
            <p:spPr>
              <a:xfrm>
                <a:off x="139550" y="349686"/>
                <a:ext cx="614018" cy="406836"/>
              </a:xfrm>
              <a:prstGeom prst="rect">
                <a:avLst/>
              </a:prstGeom>
            </p:spPr>
            <p:txBody>
              <a:bodyPr anchor="ctr" rtlCol="false" tIns="50800" lIns="50800" bIns="50800" rIns="50800"/>
              <a:lstStyle/>
              <a:p>
                <a:pPr algn="ctr">
                  <a:lnSpc>
                    <a:spcPts val="2029"/>
                  </a:lnSpc>
                </a:pPr>
              </a:p>
            </p:txBody>
          </p:sp>
        </p:grpSp>
        <p:grpSp>
          <p:nvGrpSpPr>
            <p:cNvPr name="Group 15" id="15"/>
            <p:cNvGrpSpPr/>
            <p:nvPr/>
          </p:nvGrpSpPr>
          <p:grpSpPr>
            <a:xfrm rot="-162844">
              <a:off x="84820" y="93399"/>
              <a:ext cx="4032000" cy="3678054"/>
              <a:chOff x="0" y="0"/>
              <a:chExt cx="893117" cy="814716"/>
            </a:xfrm>
          </p:grpSpPr>
          <p:sp>
            <p:nvSpPr>
              <p:cNvPr name="Freeform 16" id="16"/>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DA7A7"/>
              </a:solidFill>
            </p:spPr>
          </p:sp>
          <p:sp>
            <p:nvSpPr>
              <p:cNvPr name="TextBox 17" id="17"/>
              <p:cNvSpPr txBox="true"/>
              <p:nvPr/>
            </p:nvSpPr>
            <p:spPr>
              <a:xfrm>
                <a:off x="139550" y="349686"/>
                <a:ext cx="614018" cy="406836"/>
              </a:xfrm>
              <a:prstGeom prst="rect">
                <a:avLst/>
              </a:prstGeom>
            </p:spPr>
            <p:txBody>
              <a:bodyPr anchor="ctr" rtlCol="false" tIns="50800" lIns="50800" bIns="50800" rIns="50800"/>
              <a:lstStyle/>
              <a:p>
                <a:pPr algn="ctr">
                  <a:lnSpc>
                    <a:spcPts val="2029"/>
                  </a:lnSpc>
                </a:pPr>
              </a:p>
            </p:txBody>
          </p:sp>
        </p:grpSp>
        <p:grpSp>
          <p:nvGrpSpPr>
            <p:cNvPr name="Group 18" id="18"/>
            <p:cNvGrpSpPr/>
            <p:nvPr/>
          </p:nvGrpSpPr>
          <p:grpSpPr>
            <a:xfrm rot="10629642">
              <a:off x="902754" y="1722687"/>
              <a:ext cx="4032000" cy="3678054"/>
              <a:chOff x="0" y="0"/>
              <a:chExt cx="893117" cy="814716"/>
            </a:xfrm>
          </p:grpSpPr>
          <p:sp>
            <p:nvSpPr>
              <p:cNvPr name="Freeform 19" id="19"/>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EC394"/>
              </a:solidFill>
            </p:spPr>
          </p:sp>
          <p:sp>
            <p:nvSpPr>
              <p:cNvPr name="TextBox 20" id="20"/>
              <p:cNvSpPr txBox="true"/>
              <p:nvPr/>
            </p:nvSpPr>
            <p:spPr>
              <a:xfrm>
                <a:off x="139550" y="349686"/>
                <a:ext cx="614018" cy="406836"/>
              </a:xfrm>
              <a:prstGeom prst="rect">
                <a:avLst/>
              </a:prstGeom>
            </p:spPr>
            <p:txBody>
              <a:bodyPr anchor="ctr" rtlCol="false" tIns="50800" lIns="50800" bIns="50800" rIns="50800"/>
              <a:lstStyle/>
              <a:p>
                <a:pPr algn="ctr">
                  <a:lnSpc>
                    <a:spcPts val="2029"/>
                  </a:lnSpc>
                </a:pPr>
              </a:p>
            </p:txBody>
          </p:sp>
        </p:grpSp>
      </p:grpSp>
    </p:spTree>
  </p:cSld>
  <p:clrMapOvr>
    <a:masterClrMapping/>
  </p:clrMapOvr>
</p:sld>
</file>

<file path=ppt/slides/slide48.xml><?xml version="1.0" encoding="utf-8"?>
<p:sld xmlns:p="http://schemas.openxmlformats.org/presentationml/2006/main" xmlns:a="http://schemas.openxmlformats.org/drawingml/2006/main">
  <p:cSld>
    <p:bg>
      <p:bgPr>
        <a:solidFill>
          <a:srgbClr val="FCFCFC"/>
        </a:solidFill>
      </p:bgPr>
    </p:bg>
    <p:spTree>
      <p:nvGrpSpPr>
        <p:cNvPr id="1" name=""/>
        <p:cNvGrpSpPr/>
        <p:nvPr/>
      </p:nvGrpSpPr>
      <p:grpSpPr>
        <a:xfrm>
          <a:off x="0" y="0"/>
          <a:ext cx="0" cy="0"/>
          <a:chOff x="0" y="0"/>
          <a:chExt cx="0" cy="0"/>
        </a:xfrm>
      </p:grpSpPr>
      <p:grpSp>
        <p:nvGrpSpPr>
          <p:cNvPr name="Group 2" id="2"/>
          <p:cNvGrpSpPr/>
          <p:nvPr/>
        </p:nvGrpSpPr>
        <p:grpSpPr>
          <a:xfrm rot="0">
            <a:off x="-339357" y="-316594"/>
            <a:ext cx="18966714" cy="10920189"/>
            <a:chOff x="0" y="0"/>
            <a:chExt cx="4995349" cy="2876099"/>
          </a:xfrm>
        </p:grpSpPr>
        <p:sp>
          <p:nvSpPr>
            <p:cNvPr name="Freeform 3" id="3"/>
            <p:cNvSpPr/>
            <p:nvPr/>
          </p:nvSpPr>
          <p:spPr>
            <a:xfrm flipH="false" flipV="false" rot="0">
              <a:off x="0" y="0"/>
              <a:ext cx="4995349" cy="2876099"/>
            </a:xfrm>
            <a:custGeom>
              <a:avLst/>
              <a:gdLst/>
              <a:ahLst/>
              <a:cxnLst/>
              <a:rect r="r" b="b" t="t" l="l"/>
              <a:pathLst>
                <a:path h="2876099" w="4995349">
                  <a:moveTo>
                    <a:pt x="0" y="0"/>
                  </a:moveTo>
                  <a:lnTo>
                    <a:pt x="4995349" y="0"/>
                  </a:lnTo>
                  <a:lnTo>
                    <a:pt x="4995349" y="2876099"/>
                  </a:lnTo>
                  <a:lnTo>
                    <a:pt x="0" y="2876099"/>
                  </a:lnTo>
                  <a:close/>
                </a:path>
              </a:pathLst>
            </a:custGeom>
            <a:solidFill>
              <a:srgbClr val="000000">
                <a:alpha val="0"/>
              </a:srgbClr>
            </a:solidFill>
            <a:ln w="552450" cap="sq">
              <a:solidFill>
                <a:srgbClr val="F9B57D"/>
              </a:solidFill>
              <a:prstDash val="solid"/>
              <a:miter/>
            </a:ln>
          </p:spPr>
        </p:sp>
        <p:sp>
          <p:nvSpPr>
            <p:cNvPr name="TextBox 4" id="4"/>
            <p:cNvSpPr txBox="true"/>
            <p:nvPr/>
          </p:nvSpPr>
          <p:spPr>
            <a:xfrm>
              <a:off x="0" y="-38100"/>
              <a:ext cx="4995349" cy="2914199"/>
            </a:xfrm>
            <a:prstGeom prst="rect">
              <a:avLst/>
            </a:prstGeom>
          </p:spPr>
          <p:txBody>
            <a:bodyPr anchor="ctr" rtlCol="false" tIns="50800" lIns="50800" bIns="50800" rIns="50800"/>
            <a:lstStyle/>
            <a:p>
              <a:pPr algn="ctr">
                <a:lnSpc>
                  <a:spcPts val="2659"/>
                </a:lnSpc>
                <a:spcBef>
                  <a:spcPct val="0"/>
                </a:spcBef>
              </a:pPr>
            </a:p>
          </p:txBody>
        </p:sp>
      </p:grpSp>
      <p:grpSp>
        <p:nvGrpSpPr>
          <p:cNvPr name="Group 5" id="5"/>
          <p:cNvGrpSpPr/>
          <p:nvPr/>
        </p:nvGrpSpPr>
        <p:grpSpPr>
          <a:xfrm rot="0">
            <a:off x="1028700" y="3910284"/>
            <a:ext cx="15958456" cy="5916073"/>
            <a:chOff x="0" y="0"/>
            <a:chExt cx="21277942" cy="7888098"/>
          </a:xfrm>
        </p:grpSpPr>
        <p:sp>
          <p:nvSpPr>
            <p:cNvPr name="Freeform 6" id="6"/>
            <p:cNvSpPr/>
            <p:nvPr/>
          </p:nvSpPr>
          <p:spPr>
            <a:xfrm flipH="false" flipV="false" rot="0">
              <a:off x="0" y="0"/>
              <a:ext cx="21277942" cy="7888098"/>
            </a:xfrm>
            <a:custGeom>
              <a:avLst/>
              <a:gdLst/>
              <a:ahLst/>
              <a:cxnLst/>
              <a:rect r="r" b="b" t="t" l="l"/>
              <a:pathLst>
                <a:path h="7888098" w="21277942">
                  <a:moveTo>
                    <a:pt x="0" y="0"/>
                  </a:moveTo>
                  <a:lnTo>
                    <a:pt x="21277942" y="0"/>
                  </a:lnTo>
                  <a:lnTo>
                    <a:pt x="21277942" y="7888098"/>
                  </a:lnTo>
                  <a:lnTo>
                    <a:pt x="0" y="7888098"/>
                  </a:lnTo>
                  <a:close/>
                </a:path>
              </a:pathLst>
            </a:custGeom>
            <a:solidFill>
              <a:srgbClr val="000000">
                <a:alpha val="0"/>
              </a:srgbClr>
            </a:solidFill>
          </p:spPr>
        </p:sp>
        <p:sp>
          <p:nvSpPr>
            <p:cNvPr name="TextBox 7" id="7"/>
            <p:cNvSpPr txBox="true"/>
            <p:nvPr/>
          </p:nvSpPr>
          <p:spPr>
            <a:xfrm>
              <a:off x="0" y="-57150"/>
              <a:ext cx="21277942" cy="7945248"/>
            </a:xfrm>
            <a:prstGeom prst="rect">
              <a:avLst/>
            </a:prstGeom>
          </p:spPr>
          <p:txBody>
            <a:bodyPr anchor="t" rtlCol="false" tIns="0" lIns="0" bIns="0" rIns="0"/>
            <a:lstStyle/>
            <a:p>
              <a:pPr algn="just" marL="0" indent="0" lvl="0">
                <a:lnSpc>
                  <a:spcPts val="4243"/>
                </a:lnSpc>
              </a:pPr>
              <a:r>
                <a:rPr lang="en-US" b="true" sz="3074">
                  <a:solidFill>
                    <a:srgbClr val="F9B428"/>
                  </a:solidFill>
                  <a:latin typeface="Arial Nova Condensed Bold"/>
                  <a:ea typeface="Arial Nova Condensed Bold"/>
                  <a:cs typeface="Arial Nova Condensed Bold"/>
                  <a:sym typeface="Arial Nova Condensed Bold"/>
                </a:rPr>
                <a:t>Exemple 1 – Suivi de la détention et du tribunal </a:t>
              </a:r>
            </a:p>
            <a:p>
              <a:pPr algn="just" marL="0" indent="0" lvl="0">
                <a:lnSpc>
                  <a:spcPts val="3553"/>
                </a:lnSpc>
              </a:pPr>
            </a:p>
            <a:p>
              <a:pPr algn="just" marL="0" indent="0" lvl="0">
                <a:lnSpc>
                  <a:spcPts val="3553"/>
                </a:lnSpc>
              </a:pPr>
              <a:r>
                <a:rPr lang="en-US" sz="2574">
                  <a:solidFill>
                    <a:srgbClr val="000000"/>
                  </a:solidFill>
                  <a:latin typeface="Arial Nova Condensed"/>
                  <a:ea typeface="Arial Nova Condensed"/>
                  <a:cs typeface="Arial Nova Condensed"/>
                  <a:sym typeface="Arial Nova Condensed"/>
                </a:rPr>
                <a:t>Pour surveiller la détention et les tribunaux, le parajuriste doit surveiller les éléments suivants :</a:t>
              </a:r>
            </a:p>
            <a:p>
              <a:pPr algn="just" marL="555908" indent="-277954" lvl="1">
                <a:lnSpc>
                  <a:spcPts val="3553"/>
                </a:lnSpc>
                <a:buFont typeface="Arial"/>
                <a:buChar char="•"/>
              </a:pPr>
              <a:r>
                <a:rPr lang="en-US" sz="2574">
                  <a:solidFill>
                    <a:srgbClr val="000000"/>
                  </a:solidFill>
                  <a:latin typeface="Arial Nova Condensed"/>
                  <a:ea typeface="Arial Nova Condensed"/>
                  <a:cs typeface="Arial Nova Condensed"/>
                  <a:sym typeface="Arial Nova Condensed"/>
                </a:rPr>
                <a:t>La durée de la détention avant le procès. </a:t>
              </a:r>
            </a:p>
            <a:p>
              <a:pPr algn="just" marL="555908" indent="-277954" lvl="1">
                <a:lnSpc>
                  <a:spcPts val="3553"/>
                </a:lnSpc>
                <a:buFont typeface="Arial"/>
                <a:buChar char="•"/>
              </a:pPr>
              <a:r>
                <a:rPr lang="en-US" sz="2574">
                  <a:solidFill>
                    <a:srgbClr val="000000"/>
                  </a:solidFill>
                  <a:latin typeface="Arial Nova Condensed"/>
                  <a:ea typeface="Arial Nova Condensed"/>
                  <a:cs typeface="Arial Nova Condensed"/>
                  <a:sym typeface="Arial Nova Condensed"/>
                </a:rPr>
                <a:t>La manière dont sont arrêtées les personnes déplacées sans papiers et avec papiers.</a:t>
              </a:r>
            </a:p>
            <a:p>
              <a:pPr algn="just" marL="555908" indent="-277954" lvl="1">
                <a:lnSpc>
                  <a:spcPts val="3553"/>
                </a:lnSpc>
                <a:buFont typeface="Arial"/>
                <a:buChar char="•"/>
              </a:pPr>
              <a:r>
                <a:rPr lang="en-US" sz="2574">
                  <a:solidFill>
                    <a:srgbClr val="000000"/>
                  </a:solidFill>
                  <a:latin typeface="Arial Nova Condensed"/>
                  <a:ea typeface="Arial Nova Condensed"/>
                  <a:cs typeface="Arial Nova Condensed"/>
                  <a:sym typeface="Arial Nova Condensed"/>
                </a:rPr>
                <a:t>S’il y a des détenus dans les commissariats de police, les établissements pénitentiaires et les maisons d’arrêt.</a:t>
              </a:r>
            </a:p>
            <a:p>
              <a:pPr algn="just" marL="555908" indent="-277954" lvl="1">
                <a:lnSpc>
                  <a:spcPts val="3553"/>
                </a:lnSpc>
                <a:buFont typeface="Arial"/>
                <a:buChar char="•"/>
              </a:pPr>
              <a:r>
                <a:rPr lang="en-US" sz="2574">
                  <a:solidFill>
                    <a:srgbClr val="000000"/>
                  </a:solidFill>
                  <a:latin typeface="Arial Nova Condensed"/>
                  <a:ea typeface="Arial Nova Condensed"/>
                  <a:cs typeface="Arial Nova Condensed"/>
                  <a:sym typeface="Arial Nova Condensed"/>
                </a:rPr>
                <a:t>Les conditions de détention sont respectueuses et adaptées au genre et à l'âge.</a:t>
              </a:r>
            </a:p>
            <a:p>
              <a:pPr algn="just" marL="555908" indent="-277954" lvl="1">
                <a:lnSpc>
                  <a:spcPts val="3553"/>
                </a:lnSpc>
                <a:buFont typeface="Arial"/>
                <a:buChar char="•"/>
              </a:pPr>
              <a:r>
                <a:rPr lang="en-US" sz="2574">
                  <a:solidFill>
                    <a:srgbClr val="000000"/>
                  </a:solidFill>
                  <a:latin typeface="Arial Nova Condensed"/>
                  <a:ea typeface="Arial Nova Condensed"/>
                  <a:cs typeface="Arial Nova Condensed"/>
                  <a:sym typeface="Arial Nova Condensed"/>
                </a:rPr>
                <a:t>Les conditions dans les centres de détention pour garantir le respect des droits humains.</a:t>
              </a:r>
            </a:p>
            <a:p>
              <a:pPr algn="just" marL="555908" indent="-277954" lvl="1">
                <a:lnSpc>
                  <a:spcPts val="3553"/>
                </a:lnSpc>
                <a:buFont typeface="Arial"/>
                <a:buChar char="•"/>
              </a:pPr>
              <a:r>
                <a:rPr lang="en-US" sz="2574">
                  <a:solidFill>
                    <a:srgbClr val="000000"/>
                  </a:solidFill>
                  <a:latin typeface="Arial Nova Condensed"/>
                  <a:ea typeface="Arial Nova Condensed"/>
                  <a:cs typeface="Arial Nova Condensed"/>
                  <a:sym typeface="Arial Nova Condensed"/>
                </a:rPr>
                <a:t>Les principes et les droits du poursuivi sont respectés pendant le procès (c.-à-d. droit à la défense ; droit d’appel, etc.)</a:t>
              </a:r>
            </a:p>
            <a:p>
              <a:pPr algn="just" marL="555908" indent="-277954" lvl="1">
                <a:lnSpc>
                  <a:spcPts val="3553"/>
                </a:lnSpc>
                <a:buFont typeface="Arial"/>
                <a:buChar char="•"/>
              </a:pPr>
              <a:r>
                <a:rPr lang="en-US" sz="2574">
                  <a:solidFill>
                    <a:srgbClr val="000000"/>
                  </a:solidFill>
                  <a:latin typeface="Arial Nova Condensed"/>
                  <a:ea typeface="Arial Nova Condensed"/>
                  <a:cs typeface="Arial Nova Condensed"/>
                  <a:sym typeface="Arial Nova Condensed"/>
                </a:rPr>
                <a:t>Le nombre de cas devant les tribunaux impliquant des personnes déplacées et/ou des demandeurs d’asile. </a:t>
              </a:r>
            </a:p>
            <a:p>
              <a:pPr algn="just" marL="555908" indent="-277954" lvl="1">
                <a:lnSpc>
                  <a:spcPts val="3553"/>
                </a:lnSpc>
                <a:buFont typeface="Arial"/>
                <a:buChar char="•"/>
              </a:pPr>
              <a:r>
                <a:rPr lang="en-US" sz="2574">
                  <a:solidFill>
                    <a:srgbClr val="000000"/>
                  </a:solidFill>
                  <a:latin typeface="Arial Nova Condensed"/>
                  <a:ea typeface="Arial Nova Condensed"/>
                  <a:cs typeface="Arial Nova Condensed"/>
                  <a:sym typeface="Arial Nova Condensed"/>
                </a:rPr>
                <a:t>L’existence d’ordonnances d’expulsion ou de rapatriement dans les cas impliquant des réfugiés et/ou des demandeurs d’asile. </a:t>
              </a:r>
            </a:p>
          </p:txBody>
        </p:sp>
      </p:grpSp>
      <p:grpSp>
        <p:nvGrpSpPr>
          <p:cNvPr name="Group 8" id="8"/>
          <p:cNvGrpSpPr/>
          <p:nvPr/>
        </p:nvGrpSpPr>
        <p:grpSpPr>
          <a:xfrm rot="0">
            <a:off x="15537401" y="-1303500"/>
            <a:ext cx="3767531" cy="4123759"/>
            <a:chOff x="0" y="0"/>
            <a:chExt cx="5023375" cy="5498345"/>
          </a:xfrm>
        </p:grpSpPr>
        <p:grpSp>
          <p:nvGrpSpPr>
            <p:cNvPr name="Group 9" id="9"/>
            <p:cNvGrpSpPr/>
            <p:nvPr/>
          </p:nvGrpSpPr>
          <p:grpSpPr>
            <a:xfrm rot="-104776">
              <a:off x="297380" y="1759711"/>
              <a:ext cx="4032000" cy="3678054"/>
              <a:chOff x="0" y="0"/>
              <a:chExt cx="893117" cy="814716"/>
            </a:xfrm>
          </p:grpSpPr>
          <p:sp>
            <p:nvSpPr>
              <p:cNvPr name="Freeform 10" id="10"/>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49C4E"/>
              </a:solidFill>
            </p:spPr>
          </p:sp>
          <p:sp>
            <p:nvSpPr>
              <p:cNvPr name="TextBox 11" id="11"/>
              <p:cNvSpPr txBox="true"/>
              <p:nvPr/>
            </p:nvSpPr>
            <p:spPr>
              <a:xfrm>
                <a:off x="139550" y="349686"/>
                <a:ext cx="614018" cy="406836"/>
              </a:xfrm>
              <a:prstGeom prst="rect">
                <a:avLst/>
              </a:prstGeom>
            </p:spPr>
            <p:txBody>
              <a:bodyPr anchor="ctr" rtlCol="false" tIns="50800" lIns="50800" bIns="50800" rIns="50800"/>
              <a:lstStyle/>
              <a:p>
                <a:pPr algn="ctr">
                  <a:lnSpc>
                    <a:spcPts val="2029"/>
                  </a:lnSpc>
                </a:pPr>
              </a:p>
            </p:txBody>
          </p:sp>
        </p:grpSp>
        <p:grpSp>
          <p:nvGrpSpPr>
            <p:cNvPr name="Group 12" id="12"/>
            <p:cNvGrpSpPr/>
            <p:nvPr/>
          </p:nvGrpSpPr>
          <p:grpSpPr>
            <a:xfrm rot="-162844">
              <a:off x="84820" y="93399"/>
              <a:ext cx="4032000" cy="3678054"/>
              <a:chOff x="0" y="0"/>
              <a:chExt cx="893117" cy="814716"/>
            </a:xfrm>
          </p:grpSpPr>
          <p:sp>
            <p:nvSpPr>
              <p:cNvPr name="Freeform 13" id="13"/>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DA7A7"/>
              </a:solidFill>
            </p:spPr>
          </p:sp>
          <p:sp>
            <p:nvSpPr>
              <p:cNvPr name="TextBox 14" id="14"/>
              <p:cNvSpPr txBox="true"/>
              <p:nvPr/>
            </p:nvSpPr>
            <p:spPr>
              <a:xfrm>
                <a:off x="139550" y="349686"/>
                <a:ext cx="614018" cy="406836"/>
              </a:xfrm>
              <a:prstGeom prst="rect">
                <a:avLst/>
              </a:prstGeom>
            </p:spPr>
            <p:txBody>
              <a:bodyPr anchor="ctr" rtlCol="false" tIns="50800" lIns="50800" bIns="50800" rIns="50800"/>
              <a:lstStyle/>
              <a:p>
                <a:pPr algn="ctr">
                  <a:lnSpc>
                    <a:spcPts val="2029"/>
                  </a:lnSpc>
                </a:pPr>
              </a:p>
            </p:txBody>
          </p:sp>
        </p:grpSp>
        <p:grpSp>
          <p:nvGrpSpPr>
            <p:cNvPr name="Group 15" id="15"/>
            <p:cNvGrpSpPr/>
            <p:nvPr/>
          </p:nvGrpSpPr>
          <p:grpSpPr>
            <a:xfrm rot="10629642">
              <a:off x="902754" y="1722687"/>
              <a:ext cx="4032000" cy="3678054"/>
              <a:chOff x="0" y="0"/>
              <a:chExt cx="893117" cy="814716"/>
            </a:xfrm>
          </p:grpSpPr>
          <p:sp>
            <p:nvSpPr>
              <p:cNvPr name="Freeform 16" id="16"/>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EC394"/>
              </a:solidFill>
            </p:spPr>
          </p:sp>
          <p:sp>
            <p:nvSpPr>
              <p:cNvPr name="TextBox 17" id="17"/>
              <p:cNvSpPr txBox="true"/>
              <p:nvPr/>
            </p:nvSpPr>
            <p:spPr>
              <a:xfrm>
                <a:off x="139550" y="349686"/>
                <a:ext cx="614018" cy="406836"/>
              </a:xfrm>
              <a:prstGeom prst="rect">
                <a:avLst/>
              </a:prstGeom>
            </p:spPr>
            <p:txBody>
              <a:bodyPr anchor="ctr" rtlCol="false" tIns="50800" lIns="50800" bIns="50800" rIns="50800"/>
              <a:lstStyle/>
              <a:p>
                <a:pPr algn="ctr">
                  <a:lnSpc>
                    <a:spcPts val="2029"/>
                  </a:lnSpc>
                </a:pPr>
              </a:p>
            </p:txBody>
          </p:sp>
        </p:grpSp>
      </p:grpSp>
      <p:grpSp>
        <p:nvGrpSpPr>
          <p:cNvPr name="Group 18" id="18"/>
          <p:cNvGrpSpPr/>
          <p:nvPr/>
        </p:nvGrpSpPr>
        <p:grpSpPr>
          <a:xfrm rot="0">
            <a:off x="1028700" y="476969"/>
            <a:ext cx="13792775" cy="3021496"/>
            <a:chOff x="0" y="0"/>
            <a:chExt cx="18390367" cy="4028661"/>
          </a:xfrm>
        </p:grpSpPr>
        <p:sp>
          <p:nvSpPr>
            <p:cNvPr name="Freeform 19" id="19"/>
            <p:cNvSpPr/>
            <p:nvPr/>
          </p:nvSpPr>
          <p:spPr>
            <a:xfrm flipH="false" flipV="false" rot="0">
              <a:off x="0" y="0"/>
              <a:ext cx="18390366" cy="4028661"/>
            </a:xfrm>
            <a:custGeom>
              <a:avLst/>
              <a:gdLst/>
              <a:ahLst/>
              <a:cxnLst/>
              <a:rect r="r" b="b" t="t" l="l"/>
              <a:pathLst>
                <a:path h="4028661" w="18390366">
                  <a:moveTo>
                    <a:pt x="0" y="0"/>
                  </a:moveTo>
                  <a:lnTo>
                    <a:pt x="18390366" y="0"/>
                  </a:lnTo>
                  <a:lnTo>
                    <a:pt x="18390366" y="4028661"/>
                  </a:lnTo>
                  <a:lnTo>
                    <a:pt x="0" y="4028661"/>
                  </a:lnTo>
                  <a:close/>
                </a:path>
              </a:pathLst>
            </a:custGeom>
            <a:solidFill>
              <a:srgbClr val="000000">
                <a:alpha val="0"/>
              </a:srgbClr>
            </a:solidFill>
          </p:spPr>
        </p:sp>
        <p:sp>
          <p:nvSpPr>
            <p:cNvPr name="TextBox 20" id="20"/>
            <p:cNvSpPr txBox="true"/>
            <p:nvPr/>
          </p:nvSpPr>
          <p:spPr>
            <a:xfrm>
              <a:off x="0" y="133350"/>
              <a:ext cx="18390367" cy="3895311"/>
            </a:xfrm>
            <a:prstGeom prst="rect">
              <a:avLst/>
            </a:prstGeom>
          </p:spPr>
          <p:txBody>
            <a:bodyPr anchor="t" rtlCol="false" tIns="0" lIns="0" bIns="0" rIns="0"/>
            <a:lstStyle/>
            <a:p>
              <a:pPr algn="l" marL="0" indent="0" lvl="0">
                <a:lnSpc>
                  <a:spcPts val="6999"/>
                </a:lnSpc>
              </a:pPr>
              <a:r>
                <a:rPr lang="en-US" b="true" sz="6999">
                  <a:solidFill>
                    <a:srgbClr val="4E5FA7"/>
                  </a:solidFill>
                  <a:latin typeface="Arial Nova Condensed Bold"/>
                  <a:ea typeface="Arial Nova Condensed Bold"/>
                  <a:cs typeface="Arial Nova Condensed Bold"/>
                  <a:sym typeface="Arial Nova Condensed Bold"/>
                </a:rPr>
                <a:t>Suivi des pratiques/obstacles à des fins d'activités de renforcement du système</a:t>
              </a:r>
            </a:p>
          </p:txBody>
        </p:sp>
      </p:grpSp>
    </p:spTree>
  </p:cSld>
  <p:clrMapOvr>
    <a:masterClrMapping/>
  </p:clrMapOvr>
</p:sld>
</file>

<file path=ppt/slides/slide49.xml><?xml version="1.0" encoding="utf-8"?>
<p:sld xmlns:p="http://schemas.openxmlformats.org/presentationml/2006/main" xmlns:a="http://schemas.openxmlformats.org/drawingml/2006/main">
  <p:cSld>
    <p:bg>
      <p:bgPr>
        <a:solidFill>
          <a:srgbClr val="FCFCFC"/>
        </a:solidFill>
      </p:bgPr>
    </p:bg>
    <p:spTree>
      <p:nvGrpSpPr>
        <p:cNvPr id="1" name=""/>
        <p:cNvGrpSpPr/>
        <p:nvPr/>
      </p:nvGrpSpPr>
      <p:grpSpPr>
        <a:xfrm>
          <a:off x="0" y="0"/>
          <a:ext cx="0" cy="0"/>
          <a:chOff x="0" y="0"/>
          <a:chExt cx="0" cy="0"/>
        </a:xfrm>
      </p:grpSpPr>
      <p:grpSp>
        <p:nvGrpSpPr>
          <p:cNvPr name="Group 2" id="2"/>
          <p:cNvGrpSpPr/>
          <p:nvPr/>
        </p:nvGrpSpPr>
        <p:grpSpPr>
          <a:xfrm rot="0">
            <a:off x="-339357" y="-316594"/>
            <a:ext cx="18966714" cy="10920189"/>
            <a:chOff x="0" y="0"/>
            <a:chExt cx="4995349" cy="2876099"/>
          </a:xfrm>
        </p:grpSpPr>
        <p:sp>
          <p:nvSpPr>
            <p:cNvPr name="Freeform 3" id="3"/>
            <p:cNvSpPr/>
            <p:nvPr/>
          </p:nvSpPr>
          <p:spPr>
            <a:xfrm flipH="false" flipV="false" rot="0">
              <a:off x="0" y="0"/>
              <a:ext cx="4995349" cy="2876099"/>
            </a:xfrm>
            <a:custGeom>
              <a:avLst/>
              <a:gdLst/>
              <a:ahLst/>
              <a:cxnLst/>
              <a:rect r="r" b="b" t="t" l="l"/>
              <a:pathLst>
                <a:path h="2876099" w="4995349">
                  <a:moveTo>
                    <a:pt x="0" y="0"/>
                  </a:moveTo>
                  <a:lnTo>
                    <a:pt x="4995349" y="0"/>
                  </a:lnTo>
                  <a:lnTo>
                    <a:pt x="4995349" y="2876099"/>
                  </a:lnTo>
                  <a:lnTo>
                    <a:pt x="0" y="2876099"/>
                  </a:lnTo>
                  <a:close/>
                </a:path>
              </a:pathLst>
            </a:custGeom>
            <a:solidFill>
              <a:srgbClr val="000000">
                <a:alpha val="0"/>
              </a:srgbClr>
            </a:solidFill>
            <a:ln w="552450" cap="sq">
              <a:solidFill>
                <a:srgbClr val="F9B57D"/>
              </a:solidFill>
              <a:prstDash val="solid"/>
              <a:miter/>
            </a:ln>
          </p:spPr>
        </p:sp>
        <p:sp>
          <p:nvSpPr>
            <p:cNvPr name="TextBox 4" id="4"/>
            <p:cNvSpPr txBox="true"/>
            <p:nvPr/>
          </p:nvSpPr>
          <p:spPr>
            <a:xfrm>
              <a:off x="0" y="-38100"/>
              <a:ext cx="4995349" cy="2914199"/>
            </a:xfrm>
            <a:prstGeom prst="rect">
              <a:avLst/>
            </a:prstGeom>
          </p:spPr>
          <p:txBody>
            <a:bodyPr anchor="ctr" rtlCol="false" tIns="50800" lIns="50800" bIns="50800" rIns="50800"/>
            <a:lstStyle/>
            <a:p>
              <a:pPr algn="ctr">
                <a:lnSpc>
                  <a:spcPts val="2659"/>
                </a:lnSpc>
                <a:spcBef>
                  <a:spcPct val="0"/>
                </a:spcBef>
              </a:pPr>
            </a:p>
          </p:txBody>
        </p:sp>
      </p:grpSp>
      <p:grpSp>
        <p:nvGrpSpPr>
          <p:cNvPr name="Group 5" id="5"/>
          <p:cNvGrpSpPr/>
          <p:nvPr/>
        </p:nvGrpSpPr>
        <p:grpSpPr>
          <a:xfrm rot="0">
            <a:off x="1028700" y="4319424"/>
            <a:ext cx="16138071" cy="3345353"/>
            <a:chOff x="0" y="0"/>
            <a:chExt cx="21517428" cy="4460471"/>
          </a:xfrm>
        </p:grpSpPr>
        <p:sp>
          <p:nvSpPr>
            <p:cNvPr name="Freeform 6" id="6"/>
            <p:cNvSpPr/>
            <p:nvPr/>
          </p:nvSpPr>
          <p:spPr>
            <a:xfrm flipH="false" flipV="false" rot="0">
              <a:off x="0" y="0"/>
              <a:ext cx="21517409" cy="4460533"/>
            </a:xfrm>
            <a:custGeom>
              <a:avLst/>
              <a:gdLst/>
              <a:ahLst/>
              <a:cxnLst/>
              <a:rect r="r" b="b" t="t" l="l"/>
              <a:pathLst>
                <a:path h="4460533" w="21517409">
                  <a:moveTo>
                    <a:pt x="0" y="0"/>
                  </a:moveTo>
                  <a:lnTo>
                    <a:pt x="21517409" y="0"/>
                  </a:lnTo>
                  <a:lnTo>
                    <a:pt x="21517409" y="4460533"/>
                  </a:lnTo>
                  <a:lnTo>
                    <a:pt x="0" y="4460533"/>
                  </a:lnTo>
                  <a:close/>
                </a:path>
              </a:pathLst>
            </a:custGeom>
            <a:solidFill>
              <a:srgbClr val="FFFFFF"/>
            </a:solidFill>
          </p:spPr>
        </p:sp>
        <p:sp>
          <p:nvSpPr>
            <p:cNvPr name="TextBox 7" id="7"/>
            <p:cNvSpPr txBox="true"/>
            <p:nvPr/>
          </p:nvSpPr>
          <p:spPr>
            <a:xfrm>
              <a:off x="0" y="-47625"/>
              <a:ext cx="21517428" cy="4508096"/>
            </a:xfrm>
            <a:prstGeom prst="rect">
              <a:avLst/>
            </a:prstGeom>
          </p:spPr>
          <p:txBody>
            <a:bodyPr anchor="t" rtlCol="false" tIns="50800" lIns="50800" bIns="50800" rIns="50800"/>
            <a:lstStyle/>
            <a:p>
              <a:pPr algn="just" marL="0" indent="0" lvl="0">
                <a:lnSpc>
                  <a:spcPts val="4277"/>
                </a:lnSpc>
              </a:pPr>
              <a:r>
                <a:rPr lang="en-US" sz="3099">
                  <a:solidFill>
                    <a:srgbClr val="000000"/>
                  </a:solidFill>
                  <a:latin typeface="Arial Nova Condensed"/>
                  <a:ea typeface="Arial Nova Condensed"/>
                  <a:cs typeface="Arial Nova Condensed"/>
                  <a:sym typeface="Arial Nova Condensed"/>
                </a:rPr>
                <a:t>Pour un suivi efficace des détentions et des tribunaux, le parajuriste doit entretenir des relations de travail avec les autres acteurs de la justice. La participation à des plateformes réunissant les acteurs de la justice et du développement pour partager leurs observations et leurs difficultés est un bon moyen de surveiller la prestation des services judiciaires. De plus, un système d'orientation efficace entre le tribunal, la police, les prisons, les avocats, les organisations d'autonomisation juridique et les assistants juridiques améliorera l'administration de la justice formelle.</a:t>
              </a:r>
            </a:p>
          </p:txBody>
        </p:sp>
      </p:grpSp>
      <p:grpSp>
        <p:nvGrpSpPr>
          <p:cNvPr name="Group 8" id="8"/>
          <p:cNvGrpSpPr/>
          <p:nvPr/>
        </p:nvGrpSpPr>
        <p:grpSpPr>
          <a:xfrm rot="0">
            <a:off x="15537401" y="-1303500"/>
            <a:ext cx="3767531" cy="4123759"/>
            <a:chOff x="0" y="0"/>
            <a:chExt cx="5023375" cy="5498345"/>
          </a:xfrm>
        </p:grpSpPr>
        <p:grpSp>
          <p:nvGrpSpPr>
            <p:cNvPr name="Group 9" id="9"/>
            <p:cNvGrpSpPr/>
            <p:nvPr/>
          </p:nvGrpSpPr>
          <p:grpSpPr>
            <a:xfrm rot="-104776">
              <a:off x="297380" y="1759711"/>
              <a:ext cx="4032000" cy="3678054"/>
              <a:chOff x="0" y="0"/>
              <a:chExt cx="893117" cy="814716"/>
            </a:xfrm>
          </p:grpSpPr>
          <p:sp>
            <p:nvSpPr>
              <p:cNvPr name="Freeform 10" id="10"/>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49C4E"/>
              </a:solidFill>
            </p:spPr>
          </p:sp>
          <p:sp>
            <p:nvSpPr>
              <p:cNvPr name="TextBox 11" id="11"/>
              <p:cNvSpPr txBox="true"/>
              <p:nvPr/>
            </p:nvSpPr>
            <p:spPr>
              <a:xfrm>
                <a:off x="139550" y="349686"/>
                <a:ext cx="614018" cy="406836"/>
              </a:xfrm>
              <a:prstGeom prst="rect">
                <a:avLst/>
              </a:prstGeom>
            </p:spPr>
            <p:txBody>
              <a:bodyPr anchor="ctr" rtlCol="false" tIns="50800" lIns="50800" bIns="50800" rIns="50800"/>
              <a:lstStyle/>
              <a:p>
                <a:pPr algn="ctr">
                  <a:lnSpc>
                    <a:spcPts val="2029"/>
                  </a:lnSpc>
                </a:pPr>
              </a:p>
            </p:txBody>
          </p:sp>
        </p:grpSp>
        <p:grpSp>
          <p:nvGrpSpPr>
            <p:cNvPr name="Group 12" id="12"/>
            <p:cNvGrpSpPr/>
            <p:nvPr/>
          </p:nvGrpSpPr>
          <p:grpSpPr>
            <a:xfrm rot="-162844">
              <a:off x="84820" y="93399"/>
              <a:ext cx="4032000" cy="3678054"/>
              <a:chOff x="0" y="0"/>
              <a:chExt cx="893117" cy="814716"/>
            </a:xfrm>
          </p:grpSpPr>
          <p:sp>
            <p:nvSpPr>
              <p:cNvPr name="Freeform 13" id="13"/>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DA7A7"/>
              </a:solidFill>
            </p:spPr>
          </p:sp>
          <p:sp>
            <p:nvSpPr>
              <p:cNvPr name="TextBox 14" id="14"/>
              <p:cNvSpPr txBox="true"/>
              <p:nvPr/>
            </p:nvSpPr>
            <p:spPr>
              <a:xfrm>
                <a:off x="139550" y="349686"/>
                <a:ext cx="614018" cy="406836"/>
              </a:xfrm>
              <a:prstGeom prst="rect">
                <a:avLst/>
              </a:prstGeom>
            </p:spPr>
            <p:txBody>
              <a:bodyPr anchor="ctr" rtlCol="false" tIns="50800" lIns="50800" bIns="50800" rIns="50800"/>
              <a:lstStyle/>
              <a:p>
                <a:pPr algn="ctr">
                  <a:lnSpc>
                    <a:spcPts val="2029"/>
                  </a:lnSpc>
                </a:pPr>
              </a:p>
            </p:txBody>
          </p:sp>
        </p:grpSp>
        <p:grpSp>
          <p:nvGrpSpPr>
            <p:cNvPr name="Group 15" id="15"/>
            <p:cNvGrpSpPr/>
            <p:nvPr/>
          </p:nvGrpSpPr>
          <p:grpSpPr>
            <a:xfrm rot="10629642">
              <a:off x="902754" y="1722687"/>
              <a:ext cx="4032000" cy="3678054"/>
              <a:chOff x="0" y="0"/>
              <a:chExt cx="893117" cy="814716"/>
            </a:xfrm>
          </p:grpSpPr>
          <p:sp>
            <p:nvSpPr>
              <p:cNvPr name="Freeform 16" id="16"/>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EC394"/>
              </a:solidFill>
            </p:spPr>
          </p:sp>
          <p:sp>
            <p:nvSpPr>
              <p:cNvPr name="TextBox 17" id="17"/>
              <p:cNvSpPr txBox="true"/>
              <p:nvPr/>
            </p:nvSpPr>
            <p:spPr>
              <a:xfrm>
                <a:off x="139550" y="349686"/>
                <a:ext cx="614018" cy="406836"/>
              </a:xfrm>
              <a:prstGeom prst="rect">
                <a:avLst/>
              </a:prstGeom>
            </p:spPr>
            <p:txBody>
              <a:bodyPr anchor="ctr" rtlCol="false" tIns="50800" lIns="50800" bIns="50800" rIns="50800"/>
              <a:lstStyle/>
              <a:p>
                <a:pPr algn="ctr">
                  <a:lnSpc>
                    <a:spcPts val="2029"/>
                  </a:lnSpc>
                </a:pPr>
              </a:p>
            </p:txBody>
          </p:sp>
        </p:grpSp>
      </p:grpSp>
      <p:grpSp>
        <p:nvGrpSpPr>
          <p:cNvPr name="Group 18" id="18"/>
          <p:cNvGrpSpPr/>
          <p:nvPr/>
        </p:nvGrpSpPr>
        <p:grpSpPr>
          <a:xfrm rot="0">
            <a:off x="1028700" y="758379"/>
            <a:ext cx="13792775" cy="3021496"/>
            <a:chOff x="0" y="0"/>
            <a:chExt cx="18390367" cy="4028661"/>
          </a:xfrm>
        </p:grpSpPr>
        <p:sp>
          <p:nvSpPr>
            <p:cNvPr name="Freeform 19" id="19"/>
            <p:cNvSpPr/>
            <p:nvPr/>
          </p:nvSpPr>
          <p:spPr>
            <a:xfrm flipH="false" flipV="false" rot="0">
              <a:off x="0" y="0"/>
              <a:ext cx="18390366" cy="4028661"/>
            </a:xfrm>
            <a:custGeom>
              <a:avLst/>
              <a:gdLst/>
              <a:ahLst/>
              <a:cxnLst/>
              <a:rect r="r" b="b" t="t" l="l"/>
              <a:pathLst>
                <a:path h="4028661" w="18390366">
                  <a:moveTo>
                    <a:pt x="0" y="0"/>
                  </a:moveTo>
                  <a:lnTo>
                    <a:pt x="18390366" y="0"/>
                  </a:lnTo>
                  <a:lnTo>
                    <a:pt x="18390366" y="4028661"/>
                  </a:lnTo>
                  <a:lnTo>
                    <a:pt x="0" y="4028661"/>
                  </a:lnTo>
                  <a:close/>
                </a:path>
              </a:pathLst>
            </a:custGeom>
            <a:solidFill>
              <a:srgbClr val="000000">
                <a:alpha val="0"/>
              </a:srgbClr>
            </a:solidFill>
          </p:spPr>
        </p:sp>
        <p:sp>
          <p:nvSpPr>
            <p:cNvPr name="TextBox 20" id="20"/>
            <p:cNvSpPr txBox="true"/>
            <p:nvPr/>
          </p:nvSpPr>
          <p:spPr>
            <a:xfrm>
              <a:off x="0" y="133350"/>
              <a:ext cx="18390367" cy="3895311"/>
            </a:xfrm>
            <a:prstGeom prst="rect">
              <a:avLst/>
            </a:prstGeom>
          </p:spPr>
          <p:txBody>
            <a:bodyPr anchor="t" rtlCol="false" tIns="0" lIns="0" bIns="0" rIns="0"/>
            <a:lstStyle/>
            <a:p>
              <a:pPr algn="l" marL="0" indent="0" lvl="0">
                <a:lnSpc>
                  <a:spcPts val="6999"/>
                </a:lnSpc>
              </a:pPr>
              <a:r>
                <a:rPr lang="en-US" b="true" sz="6999">
                  <a:solidFill>
                    <a:srgbClr val="4E5FA7"/>
                  </a:solidFill>
                  <a:latin typeface="Arial Nova Condensed Bold"/>
                  <a:ea typeface="Arial Nova Condensed Bold"/>
                  <a:cs typeface="Arial Nova Condensed Bold"/>
                  <a:sym typeface="Arial Nova Condensed Bold"/>
                </a:rPr>
                <a:t>Suivi des pratiques/obstacles à des fins d'activités de renforcement du système</a:t>
              </a:r>
            </a:p>
          </p:txBody>
        </p:sp>
      </p:grpSp>
    </p:spTree>
  </p:cSld>
  <p:clrMapOvr>
    <a:masterClrMapping/>
  </p:clrMapOvr>
</p:sld>
</file>

<file path=ppt/slides/slide5.xml><?xml version="1.0" encoding="utf-8"?>
<p:sld xmlns:p="http://schemas.openxmlformats.org/presentationml/2006/main" xmlns:a="http://schemas.openxmlformats.org/drawingml/2006/main">
  <p:cSld>
    <p:bg>
      <p:bgPr>
        <a:solidFill>
          <a:srgbClr val="FCFCFC"/>
        </a:solidFill>
      </p:bgPr>
    </p:bg>
    <p:spTree>
      <p:nvGrpSpPr>
        <p:cNvPr id="1" name=""/>
        <p:cNvGrpSpPr/>
        <p:nvPr/>
      </p:nvGrpSpPr>
      <p:grpSpPr>
        <a:xfrm>
          <a:off x="0" y="0"/>
          <a:ext cx="0" cy="0"/>
          <a:chOff x="0" y="0"/>
          <a:chExt cx="0" cy="0"/>
        </a:xfrm>
      </p:grpSpPr>
      <p:grpSp>
        <p:nvGrpSpPr>
          <p:cNvPr name="Group 2" id="2"/>
          <p:cNvGrpSpPr/>
          <p:nvPr/>
        </p:nvGrpSpPr>
        <p:grpSpPr>
          <a:xfrm rot="0">
            <a:off x="-339357" y="-316594"/>
            <a:ext cx="18966714" cy="10920189"/>
            <a:chOff x="0" y="0"/>
            <a:chExt cx="4995349" cy="2876099"/>
          </a:xfrm>
        </p:grpSpPr>
        <p:sp>
          <p:nvSpPr>
            <p:cNvPr name="Freeform 3" id="3"/>
            <p:cNvSpPr/>
            <p:nvPr/>
          </p:nvSpPr>
          <p:spPr>
            <a:xfrm flipH="false" flipV="false" rot="0">
              <a:off x="0" y="0"/>
              <a:ext cx="4995349" cy="2876099"/>
            </a:xfrm>
            <a:custGeom>
              <a:avLst/>
              <a:gdLst/>
              <a:ahLst/>
              <a:cxnLst/>
              <a:rect r="r" b="b" t="t" l="l"/>
              <a:pathLst>
                <a:path h="2876099" w="4995349">
                  <a:moveTo>
                    <a:pt x="0" y="0"/>
                  </a:moveTo>
                  <a:lnTo>
                    <a:pt x="4995349" y="0"/>
                  </a:lnTo>
                  <a:lnTo>
                    <a:pt x="4995349" y="2876099"/>
                  </a:lnTo>
                  <a:lnTo>
                    <a:pt x="0" y="2876099"/>
                  </a:lnTo>
                  <a:close/>
                </a:path>
              </a:pathLst>
            </a:custGeom>
            <a:solidFill>
              <a:srgbClr val="000000">
                <a:alpha val="0"/>
              </a:srgbClr>
            </a:solidFill>
            <a:ln w="552450" cap="sq">
              <a:solidFill>
                <a:srgbClr val="F9B57D"/>
              </a:solidFill>
              <a:prstDash val="solid"/>
              <a:miter/>
            </a:ln>
          </p:spPr>
        </p:sp>
        <p:sp>
          <p:nvSpPr>
            <p:cNvPr name="TextBox 4" id="4"/>
            <p:cNvSpPr txBox="true"/>
            <p:nvPr/>
          </p:nvSpPr>
          <p:spPr>
            <a:xfrm>
              <a:off x="0" y="-38100"/>
              <a:ext cx="4995349" cy="2914199"/>
            </a:xfrm>
            <a:prstGeom prst="rect">
              <a:avLst/>
            </a:prstGeom>
          </p:spPr>
          <p:txBody>
            <a:bodyPr anchor="ctr" rtlCol="false" tIns="50800" lIns="50800" bIns="50800" rIns="50800"/>
            <a:lstStyle/>
            <a:p>
              <a:pPr algn="ctr">
                <a:lnSpc>
                  <a:spcPts val="2659"/>
                </a:lnSpc>
                <a:spcBef>
                  <a:spcPct val="0"/>
                </a:spcBef>
              </a:pPr>
            </a:p>
          </p:txBody>
        </p:sp>
      </p:grpSp>
      <p:grpSp>
        <p:nvGrpSpPr>
          <p:cNvPr name="Group 5" id="5"/>
          <p:cNvGrpSpPr/>
          <p:nvPr/>
        </p:nvGrpSpPr>
        <p:grpSpPr>
          <a:xfrm rot="0">
            <a:off x="1028700" y="1077148"/>
            <a:ext cx="12292751" cy="2125511"/>
            <a:chOff x="0" y="0"/>
            <a:chExt cx="16390335" cy="2834014"/>
          </a:xfrm>
        </p:grpSpPr>
        <p:sp>
          <p:nvSpPr>
            <p:cNvPr name="Freeform 6" id="6"/>
            <p:cNvSpPr/>
            <p:nvPr/>
          </p:nvSpPr>
          <p:spPr>
            <a:xfrm flipH="false" flipV="false" rot="0">
              <a:off x="0" y="0"/>
              <a:ext cx="16390334" cy="2834014"/>
            </a:xfrm>
            <a:custGeom>
              <a:avLst/>
              <a:gdLst/>
              <a:ahLst/>
              <a:cxnLst/>
              <a:rect r="r" b="b" t="t" l="l"/>
              <a:pathLst>
                <a:path h="2834014" w="16390334">
                  <a:moveTo>
                    <a:pt x="0" y="0"/>
                  </a:moveTo>
                  <a:lnTo>
                    <a:pt x="16390334" y="0"/>
                  </a:lnTo>
                  <a:lnTo>
                    <a:pt x="16390334" y="2834014"/>
                  </a:lnTo>
                  <a:lnTo>
                    <a:pt x="0" y="2834014"/>
                  </a:lnTo>
                  <a:close/>
                </a:path>
              </a:pathLst>
            </a:custGeom>
            <a:solidFill>
              <a:srgbClr val="000000">
                <a:alpha val="0"/>
              </a:srgbClr>
            </a:solidFill>
          </p:spPr>
        </p:sp>
        <p:sp>
          <p:nvSpPr>
            <p:cNvPr name="TextBox 7" id="7"/>
            <p:cNvSpPr txBox="true"/>
            <p:nvPr/>
          </p:nvSpPr>
          <p:spPr>
            <a:xfrm>
              <a:off x="0" y="133350"/>
              <a:ext cx="16390335" cy="2700664"/>
            </a:xfrm>
            <a:prstGeom prst="rect">
              <a:avLst/>
            </a:prstGeom>
          </p:spPr>
          <p:txBody>
            <a:bodyPr anchor="t" rtlCol="false" tIns="0" lIns="0" bIns="0" rIns="0"/>
            <a:lstStyle/>
            <a:p>
              <a:pPr algn="l" marL="0" indent="0" lvl="0">
                <a:lnSpc>
                  <a:spcPts val="6929"/>
                </a:lnSpc>
              </a:pPr>
              <a:r>
                <a:rPr lang="en-US" b="true" sz="6999">
                  <a:solidFill>
                    <a:srgbClr val="4E5FA7"/>
                  </a:solidFill>
                  <a:latin typeface="Arial Nova Condensed Bold"/>
                  <a:ea typeface="Arial Nova Condensed Bold"/>
                  <a:cs typeface="Arial Nova Condensed Bold"/>
                  <a:sym typeface="Arial Nova Condensed Bold"/>
                </a:rPr>
                <a:t>Comprendre les droits humains et la veille juridique </a:t>
              </a:r>
            </a:p>
          </p:txBody>
        </p:sp>
      </p:grpSp>
      <p:grpSp>
        <p:nvGrpSpPr>
          <p:cNvPr name="Group 8" id="8"/>
          <p:cNvGrpSpPr/>
          <p:nvPr/>
        </p:nvGrpSpPr>
        <p:grpSpPr>
          <a:xfrm rot="0">
            <a:off x="1028700" y="3817447"/>
            <a:ext cx="16230600" cy="5668932"/>
            <a:chOff x="0" y="0"/>
            <a:chExt cx="21640800" cy="7558576"/>
          </a:xfrm>
        </p:grpSpPr>
        <p:sp>
          <p:nvSpPr>
            <p:cNvPr name="Freeform 9" id="9"/>
            <p:cNvSpPr/>
            <p:nvPr/>
          </p:nvSpPr>
          <p:spPr>
            <a:xfrm flipH="false" flipV="false" rot="0">
              <a:off x="0" y="0"/>
              <a:ext cx="21640800" cy="7558576"/>
            </a:xfrm>
            <a:custGeom>
              <a:avLst/>
              <a:gdLst/>
              <a:ahLst/>
              <a:cxnLst/>
              <a:rect r="r" b="b" t="t" l="l"/>
              <a:pathLst>
                <a:path h="7558576" w="21640800">
                  <a:moveTo>
                    <a:pt x="0" y="0"/>
                  </a:moveTo>
                  <a:lnTo>
                    <a:pt x="21640800" y="0"/>
                  </a:lnTo>
                  <a:lnTo>
                    <a:pt x="21640800" y="7558576"/>
                  </a:lnTo>
                  <a:lnTo>
                    <a:pt x="0" y="7558576"/>
                  </a:lnTo>
                  <a:close/>
                </a:path>
              </a:pathLst>
            </a:custGeom>
            <a:solidFill>
              <a:srgbClr val="000000">
                <a:alpha val="0"/>
              </a:srgbClr>
            </a:solidFill>
          </p:spPr>
        </p:sp>
        <p:sp>
          <p:nvSpPr>
            <p:cNvPr name="TextBox 10" id="10"/>
            <p:cNvSpPr txBox="true"/>
            <p:nvPr/>
          </p:nvSpPr>
          <p:spPr>
            <a:xfrm>
              <a:off x="0" y="-47625"/>
              <a:ext cx="21640800" cy="7606201"/>
            </a:xfrm>
            <a:prstGeom prst="rect">
              <a:avLst/>
            </a:prstGeom>
          </p:spPr>
          <p:txBody>
            <a:bodyPr anchor="t" rtlCol="false" tIns="0" lIns="0" bIns="0" rIns="0"/>
            <a:lstStyle/>
            <a:p>
              <a:pPr algn="l" marL="535805" indent="-267902" lvl="1">
                <a:lnSpc>
                  <a:spcPts val="4085"/>
                </a:lnSpc>
                <a:buFont typeface="Arial"/>
                <a:buChar char="•"/>
              </a:pPr>
              <a:r>
                <a:rPr lang="en-US" sz="2960">
                  <a:solidFill>
                    <a:srgbClr val="000000"/>
                  </a:solidFill>
                  <a:latin typeface="Arial Nova Condensed"/>
                  <a:ea typeface="Arial Nova Condensed"/>
                  <a:cs typeface="Arial Nova Condensed"/>
                  <a:sym typeface="Arial Nova Condensed"/>
                </a:rPr>
                <a:t>Le suivi, qu’il soit juridique ou lié à d’autres sujets, est un processus et une méthodologie. </a:t>
              </a:r>
            </a:p>
            <a:p>
              <a:pPr algn="l" marL="535805" indent="-267902" lvl="1">
                <a:lnSpc>
                  <a:spcPts val="4085"/>
                </a:lnSpc>
                <a:buFont typeface="Arial"/>
                <a:buChar char="•"/>
              </a:pPr>
              <a:r>
                <a:rPr lang="en-US" sz="2960">
                  <a:solidFill>
                    <a:srgbClr val="000000"/>
                  </a:solidFill>
                  <a:latin typeface="Arial Nova Condensed"/>
                  <a:ea typeface="Arial Nova Condensed"/>
                  <a:cs typeface="Arial Nova Condensed"/>
                  <a:sym typeface="Arial Nova Condensed"/>
                </a:rPr>
                <a:t>Il s’agit d’un processus continu et systématique visant à collecter régulièrement des données et des informations pour éclairer les stratégies et les réponses. </a:t>
              </a:r>
            </a:p>
            <a:p>
              <a:pPr algn="l" marL="535805" indent="-267902" lvl="1">
                <a:lnSpc>
                  <a:spcPts val="4085"/>
                </a:lnSpc>
                <a:buFont typeface="Arial"/>
                <a:buChar char="•"/>
              </a:pPr>
              <a:r>
                <a:rPr lang="en-US" sz="2960">
                  <a:solidFill>
                    <a:srgbClr val="000000"/>
                  </a:solidFill>
                  <a:latin typeface="Arial Nova Condensed"/>
                  <a:ea typeface="Arial Nova Condensed"/>
                  <a:cs typeface="Arial Nova Condensed"/>
                  <a:sym typeface="Arial Nova Condensed"/>
                </a:rPr>
                <a:t>Lorsque nous faisons référence au suivi des violations des droits, nous précisons simplement QUELLES informations doivent être collectées : </a:t>
              </a:r>
            </a:p>
            <a:p>
              <a:pPr algn="l" marL="535805" indent="-267902" lvl="1">
                <a:lnSpc>
                  <a:spcPts val="4085"/>
                </a:lnSpc>
                <a:buFont typeface="Arial"/>
                <a:buChar char="•"/>
              </a:pPr>
              <a:r>
                <a:rPr lang="en-US" sz="2960">
                  <a:solidFill>
                    <a:srgbClr val="000000"/>
                  </a:solidFill>
                  <a:latin typeface="Arial Nova Condensed"/>
                  <a:ea typeface="Arial Nova Condensed"/>
                  <a:cs typeface="Arial Nova Condensed"/>
                  <a:sym typeface="Arial Nova Condensed"/>
                </a:rPr>
                <a:t>Le contrôle des violations des droits permet de recueillir des informations et des données sur les violations des droits humains commises dans des lieux précis, par exemple sur les conditions de détention, afin de garantir l'absence de violation des droits fondamentaux.</a:t>
              </a:r>
            </a:p>
            <a:p>
              <a:pPr algn="l" marL="535805" indent="-267902" lvl="1">
                <a:lnSpc>
                  <a:spcPts val="4085"/>
                </a:lnSpc>
                <a:buFont typeface="Arial"/>
                <a:buChar char="•"/>
              </a:pPr>
              <a:r>
                <a:rPr lang="en-US" sz="2960">
                  <a:solidFill>
                    <a:srgbClr val="000000"/>
                  </a:solidFill>
                  <a:latin typeface="Arial Nova Condensed"/>
                  <a:ea typeface="Arial Nova Condensed"/>
                  <a:cs typeface="Arial Nova Condensed"/>
                  <a:sym typeface="Arial Nova Condensed"/>
                </a:rPr>
                <a:t>La veille juridique permet de recueillir des informations sur les obstacles liés à l’accès à la justice, les recours et l'exercice des droits. Elle fait donc partie intégrante de la veille et suivi des droits humains. Par exemple, l'absence de représentation juridique ou l'inaccessibilité des tribunaux.</a:t>
              </a:r>
            </a:p>
          </p:txBody>
        </p:sp>
      </p:grpSp>
      <p:grpSp>
        <p:nvGrpSpPr>
          <p:cNvPr name="Group 11" id="11"/>
          <p:cNvGrpSpPr/>
          <p:nvPr/>
        </p:nvGrpSpPr>
        <p:grpSpPr>
          <a:xfrm rot="0">
            <a:off x="15537401" y="-1303500"/>
            <a:ext cx="3767531" cy="4123759"/>
            <a:chOff x="0" y="0"/>
            <a:chExt cx="5023375" cy="5498345"/>
          </a:xfrm>
        </p:grpSpPr>
        <p:grpSp>
          <p:nvGrpSpPr>
            <p:cNvPr name="Group 12" id="12"/>
            <p:cNvGrpSpPr/>
            <p:nvPr/>
          </p:nvGrpSpPr>
          <p:grpSpPr>
            <a:xfrm rot="-104776">
              <a:off x="297380" y="1759711"/>
              <a:ext cx="4032000" cy="3678054"/>
              <a:chOff x="0" y="0"/>
              <a:chExt cx="893117" cy="814716"/>
            </a:xfrm>
          </p:grpSpPr>
          <p:sp>
            <p:nvSpPr>
              <p:cNvPr name="Freeform 13" id="13"/>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49C4E"/>
              </a:solidFill>
            </p:spPr>
          </p:sp>
          <p:sp>
            <p:nvSpPr>
              <p:cNvPr name="TextBox 14" id="14"/>
              <p:cNvSpPr txBox="true"/>
              <p:nvPr/>
            </p:nvSpPr>
            <p:spPr>
              <a:xfrm>
                <a:off x="139550" y="349686"/>
                <a:ext cx="614018" cy="406836"/>
              </a:xfrm>
              <a:prstGeom prst="rect">
                <a:avLst/>
              </a:prstGeom>
            </p:spPr>
            <p:txBody>
              <a:bodyPr anchor="ctr" rtlCol="false" tIns="50800" lIns="50800" bIns="50800" rIns="50800"/>
              <a:lstStyle/>
              <a:p>
                <a:pPr algn="ctr">
                  <a:lnSpc>
                    <a:spcPts val="2029"/>
                  </a:lnSpc>
                </a:pPr>
              </a:p>
            </p:txBody>
          </p:sp>
        </p:grpSp>
        <p:grpSp>
          <p:nvGrpSpPr>
            <p:cNvPr name="Group 15" id="15"/>
            <p:cNvGrpSpPr/>
            <p:nvPr/>
          </p:nvGrpSpPr>
          <p:grpSpPr>
            <a:xfrm rot="-162844">
              <a:off x="84820" y="93399"/>
              <a:ext cx="4032000" cy="3678054"/>
              <a:chOff x="0" y="0"/>
              <a:chExt cx="893117" cy="814716"/>
            </a:xfrm>
          </p:grpSpPr>
          <p:sp>
            <p:nvSpPr>
              <p:cNvPr name="Freeform 16" id="16"/>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DA7A7"/>
              </a:solidFill>
            </p:spPr>
          </p:sp>
          <p:sp>
            <p:nvSpPr>
              <p:cNvPr name="TextBox 17" id="17"/>
              <p:cNvSpPr txBox="true"/>
              <p:nvPr/>
            </p:nvSpPr>
            <p:spPr>
              <a:xfrm>
                <a:off x="139550" y="349686"/>
                <a:ext cx="614018" cy="406836"/>
              </a:xfrm>
              <a:prstGeom prst="rect">
                <a:avLst/>
              </a:prstGeom>
            </p:spPr>
            <p:txBody>
              <a:bodyPr anchor="ctr" rtlCol="false" tIns="50800" lIns="50800" bIns="50800" rIns="50800"/>
              <a:lstStyle/>
              <a:p>
                <a:pPr algn="ctr">
                  <a:lnSpc>
                    <a:spcPts val="2029"/>
                  </a:lnSpc>
                </a:pPr>
              </a:p>
            </p:txBody>
          </p:sp>
        </p:grpSp>
        <p:grpSp>
          <p:nvGrpSpPr>
            <p:cNvPr name="Group 18" id="18"/>
            <p:cNvGrpSpPr/>
            <p:nvPr/>
          </p:nvGrpSpPr>
          <p:grpSpPr>
            <a:xfrm rot="10629642">
              <a:off x="902754" y="1722687"/>
              <a:ext cx="4032000" cy="3678054"/>
              <a:chOff x="0" y="0"/>
              <a:chExt cx="893117" cy="814716"/>
            </a:xfrm>
          </p:grpSpPr>
          <p:sp>
            <p:nvSpPr>
              <p:cNvPr name="Freeform 19" id="19"/>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EC394"/>
              </a:solidFill>
            </p:spPr>
          </p:sp>
          <p:sp>
            <p:nvSpPr>
              <p:cNvPr name="TextBox 20" id="20"/>
              <p:cNvSpPr txBox="true"/>
              <p:nvPr/>
            </p:nvSpPr>
            <p:spPr>
              <a:xfrm>
                <a:off x="139550" y="349686"/>
                <a:ext cx="614018" cy="406836"/>
              </a:xfrm>
              <a:prstGeom prst="rect">
                <a:avLst/>
              </a:prstGeom>
            </p:spPr>
            <p:txBody>
              <a:bodyPr anchor="ctr" rtlCol="false" tIns="50800" lIns="50800" bIns="50800" rIns="50800"/>
              <a:lstStyle/>
              <a:p>
                <a:pPr algn="ctr">
                  <a:lnSpc>
                    <a:spcPts val="2029"/>
                  </a:lnSpc>
                </a:pPr>
              </a:p>
            </p:txBody>
          </p:sp>
        </p:grpSp>
      </p:grpSp>
    </p:spTree>
  </p:cSld>
  <p:clrMapOvr>
    <a:masterClrMapping/>
  </p:clrMapOvr>
</p:sld>
</file>

<file path=ppt/slides/slide50.xml><?xml version="1.0" encoding="utf-8"?>
<p:sld xmlns:p="http://schemas.openxmlformats.org/presentationml/2006/main" xmlns:a="http://schemas.openxmlformats.org/drawingml/2006/main">
  <p:cSld>
    <p:bg>
      <p:bgPr>
        <a:solidFill>
          <a:srgbClr val="FCFCFC"/>
        </a:solidFill>
      </p:bgPr>
    </p:bg>
    <p:spTree>
      <p:nvGrpSpPr>
        <p:cNvPr id="1" name=""/>
        <p:cNvGrpSpPr/>
        <p:nvPr/>
      </p:nvGrpSpPr>
      <p:grpSpPr>
        <a:xfrm>
          <a:off x="0" y="0"/>
          <a:ext cx="0" cy="0"/>
          <a:chOff x="0" y="0"/>
          <a:chExt cx="0" cy="0"/>
        </a:xfrm>
      </p:grpSpPr>
      <p:grpSp>
        <p:nvGrpSpPr>
          <p:cNvPr name="Group 2" id="2"/>
          <p:cNvGrpSpPr/>
          <p:nvPr/>
        </p:nvGrpSpPr>
        <p:grpSpPr>
          <a:xfrm rot="0">
            <a:off x="-339357" y="-316594"/>
            <a:ext cx="18966714" cy="10920189"/>
            <a:chOff x="0" y="0"/>
            <a:chExt cx="4995349" cy="2876099"/>
          </a:xfrm>
        </p:grpSpPr>
        <p:sp>
          <p:nvSpPr>
            <p:cNvPr name="Freeform 3" id="3"/>
            <p:cNvSpPr/>
            <p:nvPr/>
          </p:nvSpPr>
          <p:spPr>
            <a:xfrm flipH="false" flipV="false" rot="0">
              <a:off x="0" y="0"/>
              <a:ext cx="4995349" cy="2876099"/>
            </a:xfrm>
            <a:custGeom>
              <a:avLst/>
              <a:gdLst/>
              <a:ahLst/>
              <a:cxnLst/>
              <a:rect r="r" b="b" t="t" l="l"/>
              <a:pathLst>
                <a:path h="2876099" w="4995349">
                  <a:moveTo>
                    <a:pt x="0" y="0"/>
                  </a:moveTo>
                  <a:lnTo>
                    <a:pt x="4995349" y="0"/>
                  </a:lnTo>
                  <a:lnTo>
                    <a:pt x="4995349" y="2876099"/>
                  </a:lnTo>
                  <a:lnTo>
                    <a:pt x="0" y="2876099"/>
                  </a:lnTo>
                  <a:close/>
                </a:path>
              </a:pathLst>
            </a:custGeom>
            <a:solidFill>
              <a:srgbClr val="000000">
                <a:alpha val="0"/>
              </a:srgbClr>
            </a:solidFill>
            <a:ln w="552450" cap="sq">
              <a:solidFill>
                <a:srgbClr val="F9B57D"/>
              </a:solidFill>
              <a:prstDash val="solid"/>
              <a:miter/>
            </a:ln>
          </p:spPr>
        </p:sp>
        <p:sp>
          <p:nvSpPr>
            <p:cNvPr name="TextBox 4" id="4"/>
            <p:cNvSpPr txBox="true"/>
            <p:nvPr/>
          </p:nvSpPr>
          <p:spPr>
            <a:xfrm>
              <a:off x="0" y="-38100"/>
              <a:ext cx="4995349" cy="2914199"/>
            </a:xfrm>
            <a:prstGeom prst="rect">
              <a:avLst/>
            </a:prstGeom>
          </p:spPr>
          <p:txBody>
            <a:bodyPr anchor="ctr" rtlCol="false" tIns="50800" lIns="50800" bIns="50800" rIns="50800"/>
            <a:lstStyle/>
            <a:p>
              <a:pPr algn="ctr">
                <a:lnSpc>
                  <a:spcPts val="2659"/>
                </a:lnSpc>
                <a:spcBef>
                  <a:spcPct val="0"/>
                </a:spcBef>
              </a:pPr>
            </a:p>
          </p:txBody>
        </p:sp>
      </p:grpSp>
      <p:grpSp>
        <p:nvGrpSpPr>
          <p:cNvPr name="Group 5" id="5"/>
          <p:cNvGrpSpPr/>
          <p:nvPr/>
        </p:nvGrpSpPr>
        <p:grpSpPr>
          <a:xfrm rot="0">
            <a:off x="1028700" y="1028700"/>
            <a:ext cx="5246452" cy="1243496"/>
            <a:chOff x="0" y="0"/>
            <a:chExt cx="6995269" cy="1657995"/>
          </a:xfrm>
        </p:grpSpPr>
        <p:sp>
          <p:nvSpPr>
            <p:cNvPr name="Freeform 6" id="6"/>
            <p:cNvSpPr/>
            <p:nvPr/>
          </p:nvSpPr>
          <p:spPr>
            <a:xfrm flipH="false" flipV="false" rot="0">
              <a:off x="0" y="0"/>
              <a:ext cx="6995269" cy="1657995"/>
            </a:xfrm>
            <a:custGeom>
              <a:avLst/>
              <a:gdLst/>
              <a:ahLst/>
              <a:cxnLst/>
              <a:rect r="r" b="b" t="t" l="l"/>
              <a:pathLst>
                <a:path h="1657995" w="6995269">
                  <a:moveTo>
                    <a:pt x="0" y="0"/>
                  </a:moveTo>
                  <a:lnTo>
                    <a:pt x="6995269" y="0"/>
                  </a:lnTo>
                  <a:lnTo>
                    <a:pt x="6995269" y="1657995"/>
                  </a:lnTo>
                  <a:lnTo>
                    <a:pt x="0" y="1657995"/>
                  </a:lnTo>
                  <a:close/>
                </a:path>
              </a:pathLst>
            </a:custGeom>
            <a:solidFill>
              <a:srgbClr val="000000">
                <a:alpha val="0"/>
              </a:srgbClr>
            </a:solidFill>
          </p:spPr>
        </p:sp>
        <p:sp>
          <p:nvSpPr>
            <p:cNvPr name="TextBox 7" id="7"/>
            <p:cNvSpPr txBox="true"/>
            <p:nvPr/>
          </p:nvSpPr>
          <p:spPr>
            <a:xfrm>
              <a:off x="0" y="-200025"/>
              <a:ext cx="6995269" cy="1858020"/>
            </a:xfrm>
            <a:prstGeom prst="rect">
              <a:avLst/>
            </a:prstGeom>
          </p:spPr>
          <p:txBody>
            <a:bodyPr anchor="t" rtlCol="false" tIns="0" lIns="0" bIns="0" rIns="0"/>
            <a:lstStyle/>
            <a:p>
              <a:pPr algn="l" marL="0" indent="0" lvl="0">
                <a:lnSpc>
                  <a:spcPts val="10499"/>
                </a:lnSpc>
              </a:pPr>
              <a:r>
                <a:rPr lang="en-US" b="true" sz="6999">
                  <a:solidFill>
                    <a:srgbClr val="4E5FA7"/>
                  </a:solidFill>
                  <a:latin typeface="Arial Nova Condensed Bold"/>
                  <a:ea typeface="Arial Nova Condensed Bold"/>
                  <a:cs typeface="Arial Nova Condensed Bold"/>
                  <a:sym typeface="Arial Nova Condensed Bold"/>
                </a:rPr>
                <a:t>MESSAGE CLÉ</a:t>
              </a:r>
            </a:p>
          </p:txBody>
        </p:sp>
      </p:grpSp>
      <p:grpSp>
        <p:nvGrpSpPr>
          <p:cNvPr name="Group 8" id="8"/>
          <p:cNvGrpSpPr/>
          <p:nvPr/>
        </p:nvGrpSpPr>
        <p:grpSpPr>
          <a:xfrm rot="0">
            <a:off x="1028700" y="2650608"/>
            <a:ext cx="16392466" cy="6949377"/>
            <a:chOff x="0" y="0"/>
            <a:chExt cx="21856622" cy="9265836"/>
          </a:xfrm>
        </p:grpSpPr>
        <p:sp>
          <p:nvSpPr>
            <p:cNvPr name="Freeform 9" id="9"/>
            <p:cNvSpPr/>
            <p:nvPr/>
          </p:nvSpPr>
          <p:spPr>
            <a:xfrm flipH="false" flipV="false" rot="0">
              <a:off x="30603" y="28575"/>
              <a:ext cx="21795423" cy="9208643"/>
            </a:xfrm>
            <a:custGeom>
              <a:avLst/>
              <a:gdLst/>
              <a:ahLst/>
              <a:cxnLst/>
              <a:rect r="r" b="b" t="t" l="l"/>
              <a:pathLst>
                <a:path h="9208643" w="21795423">
                  <a:moveTo>
                    <a:pt x="0" y="0"/>
                  </a:moveTo>
                  <a:lnTo>
                    <a:pt x="21795423" y="0"/>
                  </a:lnTo>
                  <a:lnTo>
                    <a:pt x="21795423" y="9208643"/>
                  </a:lnTo>
                  <a:lnTo>
                    <a:pt x="0" y="9208643"/>
                  </a:lnTo>
                  <a:close/>
                </a:path>
              </a:pathLst>
            </a:custGeom>
            <a:solidFill>
              <a:srgbClr val="FFFFFF"/>
            </a:solidFill>
          </p:spPr>
        </p:sp>
        <p:sp>
          <p:nvSpPr>
            <p:cNvPr name="Freeform 10" id="10"/>
            <p:cNvSpPr/>
            <p:nvPr/>
          </p:nvSpPr>
          <p:spPr>
            <a:xfrm flipH="false" flipV="false" rot="0">
              <a:off x="0" y="0"/>
              <a:ext cx="21856629" cy="9265793"/>
            </a:xfrm>
            <a:custGeom>
              <a:avLst/>
              <a:gdLst/>
              <a:ahLst/>
              <a:cxnLst/>
              <a:rect r="r" b="b" t="t" l="l"/>
              <a:pathLst>
                <a:path h="9265793" w="21856629">
                  <a:moveTo>
                    <a:pt x="30603" y="0"/>
                  </a:moveTo>
                  <a:lnTo>
                    <a:pt x="21826026" y="0"/>
                  </a:lnTo>
                  <a:cubicBezTo>
                    <a:pt x="21842892" y="0"/>
                    <a:pt x="21856629" y="12827"/>
                    <a:pt x="21856629" y="28575"/>
                  </a:cubicBezTo>
                  <a:lnTo>
                    <a:pt x="21856629" y="9237218"/>
                  </a:lnTo>
                  <a:cubicBezTo>
                    <a:pt x="21856629" y="9252966"/>
                    <a:pt x="21842892" y="9265793"/>
                    <a:pt x="21826026" y="9265793"/>
                  </a:cubicBezTo>
                  <a:lnTo>
                    <a:pt x="30603" y="9265793"/>
                  </a:lnTo>
                  <a:cubicBezTo>
                    <a:pt x="13737" y="9265793"/>
                    <a:pt x="0" y="9252966"/>
                    <a:pt x="0" y="9237218"/>
                  </a:cubicBezTo>
                  <a:lnTo>
                    <a:pt x="0" y="28575"/>
                  </a:lnTo>
                  <a:cubicBezTo>
                    <a:pt x="0" y="12827"/>
                    <a:pt x="13737" y="0"/>
                    <a:pt x="30603" y="0"/>
                  </a:cubicBezTo>
                  <a:moveTo>
                    <a:pt x="30603" y="57150"/>
                  </a:moveTo>
                  <a:lnTo>
                    <a:pt x="30603" y="28575"/>
                  </a:lnTo>
                  <a:lnTo>
                    <a:pt x="61206" y="28575"/>
                  </a:lnTo>
                  <a:lnTo>
                    <a:pt x="61206" y="9237218"/>
                  </a:lnTo>
                  <a:lnTo>
                    <a:pt x="30603" y="9237218"/>
                  </a:lnTo>
                  <a:lnTo>
                    <a:pt x="30603" y="9208643"/>
                  </a:lnTo>
                  <a:lnTo>
                    <a:pt x="21826026" y="9208643"/>
                  </a:lnTo>
                  <a:lnTo>
                    <a:pt x="21826026" y="9237218"/>
                  </a:lnTo>
                  <a:lnTo>
                    <a:pt x="21795423" y="9237218"/>
                  </a:lnTo>
                  <a:lnTo>
                    <a:pt x="21795423" y="28575"/>
                  </a:lnTo>
                  <a:lnTo>
                    <a:pt x="21826026" y="28575"/>
                  </a:lnTo>
                  <a:lnTo>
                    <a:pt x="21826026" y="57150"/>
                  </a:lnTo>
                  <a:lnTo>
                    <a:pt x="30603" y="57150"/>
                  </a:lnTo>
                  <a:close/>
                </a:path>
              </a:pathLst>
            </a:custGeom>
            <a:solidFill>
              <a:srgbClr val="FFFFFF"/>
            </a:solidFill>
          </p:spPr>
        </p:sp>
        <p:sp>
          <p:nvSpPr>
            <p:cNvPr name="TextBox 11" id="11"/>
            <p:cNvSpPr txBox="true"/>
            <p:nvPr/>
          </p:nvSpPr>
          <p:spPr>
            <a:xfrm>
              <a:off x="0" y="-47625"/>
              <a:ext cx="21856622" cy="9313461"/>
            </a:xfrm>
            <a:prstGeom prst="rect">
              <a:avLst/>
            </a:prstGeom>
          </p:spPr>
          <p:txBody>
            <a:bodyPr anchor="t" rtlCol="false" tIns="50800" lIns="50800" bIns="50800" rIns="50800"/>
            <a:lstStyle/>
            <a:p>
              <a:pPr algn="l" marL="0" indent="0" lvl="0">
                <a:lnSpc>
                  <a:spcPts val="3407"/>
                </a:lnSpc>
              </a:pPr>
              <a:r>
                <a:rPr lang="en-US" b="true" sz="2468">
                  <a:solidFill>
                    <a:srgbClr val="F9B428"/>
                  </a:solidFill>
                  <a:latin typeface="Arial Nova Condensed Bold"/>
                  <a:ea typeface="Arial Nova Condensed Bold"/>
                  <a:cs typeface="Arial Nova Condensed Bold"/>
                  <a:sym typeface="Arial Nova Condensed Bold"/>
                </a:rPr>
                <a:t>Rôles des parajuristes communautaires dans le suivi du système judiciaire formel : </a:t>
              </a:r>
            </a:p>
            <a:p>
              <a:pPr algn="l" marL="0" indent="0" lvl="0">
                <a:lnSpc>
                  <a:spcPts val="3407"/>
                </a:lnSpc>
              </a:pPr>
            </a:p>
            <a:p>
              <a:pPr algn="l" marL="533025" indent="-266512" lvl="1">
                <a:lnSpc>
                  <a:spcPts val="3407"/>
                </a:lnSpc>
                <a:buFont typeface="Arial"/>
                <a:buChar char="•"/>
              </a:pPr>
              <a:r>
                <a:rPr lang="en-US" b="true" sz="2468">
                  <a:solidFill>
                    <a:srgbClr val="000000"/>
                  </a:solidFill>
                  <a:latin typeface="Arial Nova Condensed Bold"/>
                  <a:ea typeface="Arial Nova Condensed Bold"/>
                  <a:cs typeface="Arial Nova Condensed Bold"/>
                  <a:sym typeface="Arial Nova Condensed Bold"/>
                </a:rPr>
                <a:t>Fournir des services d'aide juridique et d'assistance aux détenus à toutes les étapes de la procédure pénale</a:t>
              </a:r>
            </a:p>
            <a:p>
              <a:pPr algn="l" marL="533025" indent="-266512" lvl="1">
                <a:lnSpc>
                  <a:spcPts val="3407"/>
                </a:lnSpc>
                <a:buFont typeface="Arial"/>
                <a:buChar char="•"/>
              </a:pPr>
              <a:r>
                <a:rPr lang="en-US" b="true" sz="2468">
                  <a:solidFill>
                    <a:srgbClr val="000000"/>
                  </a:solidFill>
                  <a:latin typeface="Arial Nova Condensed Bold"/>
                  <a:ea typeface="Arial Nova Condensed Bold"/>
                  <a:cs typeface="Arial Nova Condensed Bold"/>
                  <a:sym typeface="Arial Nova Condensed Bold"/>
                </a:rPr>
                <a:t>Aider à localiser les membres de la famille des détenus dans les commissariats de police ou les prisons</a:t>
              </a:r>
            </a:p>
            <a:p>
              <a:pPr algn="l" marL="533025" indent="-266512" lvl="1">
                <a:lnSpc>
                  <a:spcPts val="3407"/>
                </a:lnSpc>
                <a:buFont typeface="Arial"/>
                <a:buChar char="•"/>
              </a:pPr>
              <a:r>
                <a:rPr lang="en-US" b="true" sz="2468">
                  <a:solidFill>
                    <a:srgbClr val="000000"/>
                  </a:solidFill>
                  <a:latin typeface="Arial Nova Condensed Bold"/>
                  <a:ea typeface="Arial Nova Condensed Bold"/>
                  <a:cs typeface="Arial Nova Condensed Bold"/>
                  <a:sym typeface="Arial Nova Condensed Bold"/>
                </a:rPr>
                <a:t>Faciliter la libération des détenus sous caution</a:t>
              </a:r>
            </a:p>
            <a:p>
              <a:pPr algn="l" marL="533025" indent="-266512" lvl="1">
                <a:lnSpc>
                  <a:spcPts val="3407"/>
                </a:lnSpc>
                <a:buFont typeface="Arial"/>
                <a:buChar char="•"/>
              </a:pPr>
              <a:r>
                <a:rPr lang="en-US" b="true" sz="2468">
                  <a:solidFill>
                    <a:srgbClr val="000000"/>
                  </a:solidFill>
                  <a:latin typeface="Arial Nova Condensed Bold"/>
                  <a:ea typeface="Arial Nova Condensed Bold"/>
                  <a:cs typeface="Arial Nova Condensed Bold"/>
                  <a:sym typeface="Arial Nova Condensed Bold"/>
                </a:rPr>
                <a:t>Aider les détenus dans leurs demandes de mise en liberté sous caution</a:t>
              </a:r>
            </a:p>
            <a:p>
              <a:pPr algn="l" marL="533025" indent="-266512" lvl="1">
                <a:lnSpc>
                  <a:spcPts val="3407"/>
                </a:lnSpc>
                <a:buFont typeface="Arial"/>
                <a:buChar char="•"/>
              </a:pPr>
              <a:r>
                <a:rPr lang="en-US" b="true" sz="2468">
                  <a:solidFill>
                    <a:srgbClr val="000000"/>
                  </a:solidFill>
                  <a:latin typeface="Arial Nova Condensed Bold"/>
                  <a:ea typeface="Arial Nova Condensed Bold"/>
                  <a:cs typeface="Arial Nova Condensed Bold"/>
                  <a:sym typeface="Arial Nova Condensed Bold"/>
                </a:rPr>
                <a:t>Surveiller la conduite des policiers ou des agents pénitentiaires pour éviter les mauvais traitements et toute autre violation</a:t>
              </a:r>
            </a:p>
            <a:p>
              <a:pPr algn="l" marL="533025" indent="-266512" lvl="1">
                <a:lnSpc>
                  <a:spcPts val="3407"/>
                </a:lnSpc>
                <a:buFont typeface="Arial"/>
                <a:buChar char="•"/>
              </a:pPr>
              <a:r>
                <a:rPr lang="en-US" b="true" sz="2468">
                  <a:solidFill>
                    <a:srgbClr val="000000"/>
                  </a:solidFill>
                  <a:latin typeface="Arial Nova Condensed Bold"/>
                  <a:ea typeface="Arial Nova Condensed Bold"/>
                  <a:cs typeface="Arial Nova Condensed Bold"/>
                  <a:sym typeface="Arial Nova Condensed Bold"/>
                </a:rPr>
                <a:t>Veiller à ce que les procédures et les garanties pour les enfants et les jeunes soient respectées tant au stade préliminaire qu'au stade du procès</a:t>
              </a:r>
            </a:p>
            <a:p>
              <a:pPr algn="l" marL="533025" indent="-266512" lvl="1">
                <a:lnSpc>
                  <a:spcPts val="3407"/>
                </a:lnSpc>
                <a:buFont typeface="Arial"/>
                <a:buChar char="•"/>
              </a:pPr>
              <a:r>
                <a:rPr lang="en-US" b="true" sz="2468">
                  <a:solidFill>
                    <a:srgbClr val="000000"/>
                  </a:solidFill>
                  <a:latin typeface="Arial Nova Condensed Bold"/>
                  <a:ea typeface="Arial Nova Condensed Bold"/>
                  <a:cs typeface="Arial Nova Condensed Bold"/>
                  <a:sym typeface="Arial Nova Condensed Bold"/>
                </a:rPr>
                <a:t>Fournir des conseils juridiques aux détenus dans les prisons sur les procédures judiciaires et leurs droits</a:t>
              </a:r>
            </a:p>
            <a:p>
              <a:pPr algn="l" marL="533025" indent="-266512" lvl="1">
                <a:lnSpc>
                  <a:spcPts val="3407"/>
                </a:lnSpc>
                <a:buFont typeface="Arial"/>
                <a:buChar char="•"/>
              </a:pPr>
              <a:r>
                <a:rPr lang="en-US" b="true" sz="2468">
                  <a:solidFill>
                    <a:srgbClr val="000000"/>
                  </a:solidFill>
                  <a:latin typeface="Arial Nova Condensed Bold"/>
                  <a:ea typeface="Arial Nova Condensed Bold"/>
                  <a:cs typeface="Arial Nova Condensed Bold"/>
                  <a:sym typeface="Arial Nova Condensed Bold"/>
                </a:rPr>
                <a:t>Former les détenus et les prévenus aux procédures pénales par le biais de jeux de rôle</a:t>
              </a:r>
            </a:p>
            <a:p>
              <a:pPr algn="l" marL="533025" indent="-266512" lvl="1">
                <a:lnSpc>
                  <a:spcPts val="3407"/>
                </a:lnSpc>
                <a:buFont typeface="Arial"/>
                <a:buChar char="•"/>
              </a:pPr>
              <a:r>
                <a:rPr lang="en-US" b="true" sz="2468">
                  <a:solidFill>
                    <a:srgbClr val="000000"/>
                  </a:solidFill>
                  <a:latin typeface="Arial Nova Condensed Bold"/>
                  <a:ea typeface="Arial Nova Condensed Bold"/>
                  <a:cs typeface="Arial Nova Condensed Bold"/>
                  <a:sym typeface="Arial Nova Condensed Bold"/>
                </a:rPr>
                <a:t>Identifier les personnes en détention provisoire qui ont été en détention plus longtemps que la période maximale prévue par la loi, les personnes en phase terminale ou atteintes de maladie mentale et celles qui souhaitent adopter la négociation de peine. </a:t>
              </a:r>
            </a:p>
          </p:txBody>
        </p:sp>
      </p:grpSp>
      <p:grpSp>
        <p:nvGrpSpPr>
          <p:cNvPr name="Group 12" id="12"/>
          <p:cNvGrpSpPr/>
          <p:nvPr/>
        </p:nvGrpSpPr>
        <p:grpSpPr>
          <a:xfrm rot="0">
            <a:off x="15537401" y="-1303500"/>
            <a:ext cx="3767531" cy="4123759"/>
            <a:chOff x="0" y="0"/>
            <a:chExt cx="5023375" cy="5498345"/>
          </a:xfrm>
        </p:grpSpPr>
        <p:grpSp>
          <p:nvGrpSpPr>
            <p:cNvPr name="Group 13" id="13"/>
            <p:cNvGrpSpPr/>
            <p:nvPr/>
          </p:nvGrpSpPr>
          <p:grpSpPr>
            <a:xfrm rot="-104776">
              <a:off x="297380" y="1759711"/>
              <a:ext cx="4032000" cy="3678054"/>
              <a:chOff x="0" y="0"/>
              <a:chExt cx="893117" cy="814716"/>
            </a:xfrm>
          </p:grpSpPr>
          <p:sp>
            <p:nvSpPr>
              <p:cNvPr name="Freeform 14" id="14"/>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49C4E"/>
              </a:solidFill>
            </p:spPr>
          </p:sp>
          <p:sp>
            <p:nvSpPr>
              <p:cNvPr name="TextBox 15" id="15"/>
              <p:cNvSpPr txBox="true"/>
              <p:nvPr/>
            </p:nvSpPr>
            <p:spPr>
              <a:xfrm>
                <a:off x="139550" y="349686"/>
                <a:ext cx="614018" cy="406836"/>
              </a:xfrm>
              <a:prstGeom prst="rect">
                <a:avLst/>
              </a:prstGeom>
            </p:spPr>
            <p:txBody>
              <a:bodyPr anchor="ctr" rtlCol="false" tIns="50800" lIns="50800" bIns="50800" rIns="50800"/>
              <a:lstStyle/>
              <a:p>
                <a:pPr algn="ctr">
                  <a:lnSpc>
                    <a:spcPts val="2029"/>
                  </a:lnSpc>
                </a:pPr>
              </a:p>
            </p:txBody>
          </p:sp>
        </p:grpSp>
        <p:grpSp>
          <p:nvGrpSpPr>
            <p:cNvPr name="Group 16" id="16"/>
            <p:cNvGrpSpPr/>
            <p:nvPr/>
          </p:nvGrpSpPr>
          <p:grpSpPr>
            <a:xfrm rot="-162844">
              <a:off x="84820" y="93399"/>
              <a:ext cx="4032000" cy="3678054"/>
              <a:chOff x="0" y="0"/>
              <a:chExt cx="893117" cy="814716"/>
            </a:xfrm>
          </p:grpSpPr>
          <p:sp>
            <p:nvSpPr>
              <p:cNvPr name="Freeform 17" id="17"/>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DA7A7"/>
              </a:solidFill>
            </p:spPr>
          </p:sp>
          <p:sp>
            <p:nvSpPr>
              <p:cNvPr name="TextBox 18" id="18"/>
              <p:cNvSpPr txBox="true"/>
              <p:nvPr/>
            </p:nvSpPr>
            <p:spPr>
              <a:xfrm>
                <a:off x="139550" y="349686"/>
                <a:ext cx="614018" cy="406836"/>
              </a:xfrm>
              <a:prstGeom prst="rect">
                <a:avLst/>
              </a:prstGeom>
            </p:spPr>
            <p:txBody>
              <a:bodyPr anchor="ctr" rtlCol="false" tIns="50800" lIns="50800" bIns="50800" rIns="50800"/>
              <a:lstStyle/>
              <a:p>
                <a:pPr algn="ctr">
                  <a:lnSpc>
                    <a:spcPts val="2029"/>
                  </a:lnSpc>
                </a:pPr>
              </a:p>
            </p:txBody>
          </p:sp>
        </p:grpSp>
        <p:grpSp>
          <p:nvGrpSpPr>
            <p:cNvPr name="Group 19" id="19"/>
            <p:cNvGrpSpPr/>
            <p:nvPr/>
          </p:nvGrpSpPr>
          <p:grpSpPr>
            <a:xfrm rot="10629642">
              <a:off x="902754" y="1722687"/>
              <a:ext cx="4032000" cy="3678054"/>
              <a:chOff x="0" y="0"/>
              <a:chExt cx="893117" cy="814716"/>
            </a:xfrm>
          </p:grpSpPr>
          <p:sp>
            <p:nvSpPr>
              <p:cNvPr name="Freeform 20" id="20"/>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EC394"/>
              </a:solidFill>
            </p:spPr>
          </p:sp>
          <p:sp>
            <p:nvSpPr>
              <p:cNvPr name="TextBox 21" id="21"/>
              <p:cNvSpPr txBox="true"/>
              <p:nvPr/>
            </p:nvSpPr>
            <p:spPr>
              <a:xfrm>
                <a:off x="139550" y="349686"/>
                <a:ext cx="614018" cy="406836"/>
              </a:xfrm>
              <a:prstGeom prst="rect">
                <a:avLst/>
              </a:prstGeom>
            </p:spPr>
            <p:txBody>
              <a:bodyPr anchor="ctr" rtlCol="false" tIns="50800" lIns="50800" bIns="50800" rIns="50800"/>
              <a:lstStyle/>
              <a:p>
                <a:pPr algn="ctr">
                  <a:lnSpc>
                    <a:spcPts val="2029"/>
                  </a:lnSpc>
                </a:pPr>
              </a:p>
            </p:txBody>
          </p:sp>
        </p:grpSp>
      </p:grpSp>
    </p:spTree>
  </p:cSld>
  <p:clrMapOvr>
    <a:masterClrMapping/>
  </p:clrMapOvr>
</p:sld>
</file>

<file path=ppt/slides/slide51.xml><?xml version="1.0" encoding="utf-8"?>
<p:sld xmlns:p="http://schemas.openxmlformats.org/presentationml/2006/main" xmlns:a="http://schemas.openxmlformats.org/drawingml/2006/main" xmlns:r="http://schemas.openxmlformats.org/officeDocument/2006/relationships">
  <p:cSld>
    <p:bg>
      <p:bgPr>
        <a:solidFill>
          <a:srgbClr val="FCFCFC"/>
        </a:solidFill>
      </p:bgPr>
    </p:bg>
    <p:spTree>
      <p:nvGrpSpPr>
        <p:cNvPr id="1" name=""/>
        <p:cNvGrpSpPr/>
        <p:nvPr/>
      </p:nvGrpSpPr>
      <p:grpSpPr>
        <a:xfrm>
          <a:off x="0" y="0"/>
          <a:ext cx="0" cy="0"/>
          <a:chOff x="0" y="0"/>
          <a:chExt cx="0" cy="0"/>
        </a:xfrm>
      </p:grpSpPr>
      <p:grpSp>
        <p:nvGrpSpPr>
          <p:cNvPr name="Group 2" id="2"/>
          <p:cNvGrpSpPr/>
          <p:nvPr/>
        </p:nvGrpSpPr>
        <p:grpSpPr>
          <a:xfrm rot="0">
            <a:off x="-339357" y="-316594"/>
            <a:ext cx="18966714" cy="10920189"/>
            <a:chOff x="0" y="0"/>
            <a:chExt cx="4995349" cy="2876099"/>
          </a:xfrm>
        </p:grpSpPr>
        <p:sp>
          <p:nvSpPr>
            <p:cNvPr name="Freeform 3" id="3"/>
            <p:cNvSpPr/>
            <p:nvPr/>
          </p:nvSpPr>
          <p:spPr>
            <a:xfrm flipH="false" flipV="false" rot="0">
              <a:off x="0" y="0"/>
              <a:ext cx="4995349" cy="2876099"/>
            </a:xfrm>
            <a:custGeom>
              <a:avLst/>
              <a:gdLst/>
              <a:ahLst/>
              <a:cxnLst/>
              <a:rect r="r" b="b" t="t" l="l"/>
              <a:pathLst>
                <a:path h="2876099" w="4995349">
                  <a:moveTo>
                    <a:pt x="0" y="0"/>
                  </a:moveTo>
                  <a:lnTo>
                    <a:pt x="4995349" y="0"/>
                  </a:lnTo>
                  <a:lnTo>
                    <a:pt x="4995349" y="2876099"/>
                  </a:lnTo>
                  <a:lnTo>
                    <a:pt x="0" y="2876099"/>
                  </a:lnTo>
                  <a:close/>
                </a:path>
              </a:pathLst>
            </a:custGeom>
            <a:solidFill>
              <a:srgbClr val="000000">
                <a:alpha val="0"/>
              </a:srgbClr>
            </a:solidFill>
            <a:ln w="552450" cap="sq">
              <a:solidFill>
                <a:srgbClr val="F9B57D"/>
              </a:solidFill>
              <a:prstDash val="solid"/>
              <a:miter/>
            </a:ln>
          </p:spPr>
        </p:sp>
        <p:sp>
          <p:nvSpPr>
            <p:cNvPr name="TextBox 4" id="4"/>
            <p:cNvSpPr txBox="true"/>
            <p:nvPr/>
          </p:nvSpPr>
          <p:spPr>
            <a:xfrm>
              <a:off x="0" y="-38100"/>
              <a:ext cx="4995349" cy="2914199"/>
            </a:xfrm>
            <a:prstGeom prst="rect">
              <a:avLst/>
            </a:prstGeom>
          </p:spPr>
          <p:txBody>
            <a:bodyPr anchor="ctr" rtlCol="false" tIns="50800" lIns="50800" bIns="50800" rIns="50800"/>
            <a:lstStyle/>
            <a:p>
              <a:pPr algn="ctr">
                <a:lnSpc>
                  <a:spcPts val="2659"/>
                </a:lnSpc>
                <a:spcBef>
                  <a:spcPct val="0"/>
                </a:spcBef>
              </a:pPr>
            </a:p>
          </p:txBody>
        </p:sp>
      </p:grpSp>
      <p:grpSp>
        <p:nvGrpSpPr>
          <p:cNvPr name="Group 5" id="5"/>
          <p:cNvGrpSpPr/>
          <p:nvPr/>
        </p:nvGrpSpPr>
        <p:grpSpPr>
          <a:xfrm rot="0">
            <a:off x="794191" y="528415"/>
            <a:ext cx="11071901" cy="2135671"/>
            <a:chOff x="0" y="0"/>
            <a:chExt cx="14762535" cy="2847561"/>
          </a:xfrm>
        </p:grpSpPr>
        <p:sp>
          <p:nvSpPr>
            <p:cNvPr name="Freeform 6" id="6"/>
            <p:cNvSpPr/>
            <p:nvPr/>
          </p:nvSpPr>
          <p:spPr>
            <a:xfrm flipH="false" flipV="false" rot="0">
              <a:off x="0" y="0"/>
              <a:ext cx="14762535" cy="2847561"/>
            </a:xfrm>
            <a:custGeom>
              <a:avLst/>
              <a:gdLst/>
              <a:ahLst/>
              <a:cxnLst/>
              <a:rect r="r" b="b" t="t" l="l"/>
              <a:pathLst>
                <a:path h="2847561" w="14762535">
                  <a:moveTo>
                    <a:pt x="0" y="0"/>
                  </a:moveTo>
                  <a:lnTo>
                    <a:pt x="14762535" y="0"/>
                  </a:lnTo>
                  <a:lnTo>
                    <a:pt x="14762535" y="2847561"/>
                  </a:lnTo>
                  <a:lnTo>
                    <a:pt x="0" y="2847561"/>
                  </a:lnTo>
                  <a:close/>
                </a:path>
              </a:pathLst>
            </a:custGeom>
            <a:solidFill>
              <a:srgbClr val="000000">
                <a:alpha val="0"/>
              </a:srgbClr>
            </a:solidFill>
          </p:spPr>
        </p:sp>
        <p:sp>
          <p:nvSpPr>
            <p:cNvPr name="TextBox 7" id="7"/>
            <p:cNvSpPr txBox="true"/>
            <p:nvPr/>
          </p:nvSpPr>
          <p:spPr>
            <a:xfrm>
              <a:off x="0" y="133350"/>
              <a:ext cx="14762535" cy="2714211"/>
            </a:xfrm>
            <a:prstGeom prst="rect">
              <a:avLst/>
            </a:prstGeom>
          </p:spPr>
          <p:txBody>
            <a:bodyPr anchor="t" rtlCol="false" tIns="0" lIns="0" bIns="0" rIns="0"/>
            <a:lstStyle/>
            <a:p>
              <a:pPr algn="l" marL="0" indent="0" lvl="0">
                <a:lnSpc>
                  <a:spcPts val="6999"/>
                </a:lnSpc>
              </a:pPr>
              <a:r>
                <a:rPr lang="en-US" b="true" sz="6999">
                  <a:solidFill>
                    <a:srgbClr val="4E5FA7"/>
                  </a:solidFill>
                  <a:latin typeface="Arial Nova Condensed Bold"/>
                  <a:ea typeface="Arial Nova Condensed Bold"/>
                  <a:cs typeface="Arial Nova Condensed Bold"/>
                  <a:sym typeface="Arial Nova Condensed Bold"/>
                </a:rPr>
                <a:t>Activité 6 : Suivi des processus judiciaires formels</a:t>
              </a:r>
            </a:p>
          </p:txBody>
        </p:sp>
      </p:grpSp>
      <p:grpSp>
        <p:nvGrpSpPr>
          <p:cNvPr name="Group 8" id="8"/>
          <p:cNvGrpSpPr/>
          <p:nvPr/>
        </p:nvGrpSpPr>
        <p:grpSpPr>
          <a:xfrm rot="0">
            <a:off x="1028700" y="3283178"/>
            <a:ext cx="12299901" cy="6351735"/>
            <a:chOff x="0" y="0"/>
            <a:chExt cx="16399868" cy="8468980"/>
          </a:xfrm>
        </p:grpSpPr>
        <p:sp>
          <p:nvSpPr>
            <p:cNvPr name="Freeform 9" id="9"/>
            <p:cNvSpPr/>
            <p:nvPr/>
          </p:nvSpPr>
          <p:spPr>
            <a:xfrm flipH="false" flipV="false" rot="0">
              <a:off x="14872" y="15735"/>
              <a:ext cx="16370148" cy="8437468"/>
            </a:xfrm>
            <a:custGeom>
              <a:avLst/>
              <a:gdLst/>
              <a:ahLst/>
              <a:cxnLst/>
              <a:rect r="r" b="b" t="t" l="l"/>
              <a:pathLst>
                <a:path h="8437468" w="16370148">
                  <a:moveTo>
                    <a:pt x="0" y="0"/>
                  </a:moveTo>
                  <a:lnTo>
                    <a:pt x="16370148" y="0"/>
                  </a:lnTo>
                  <a:lnTo>
                    <a:pt x="16370148" y="8437468"/>
                  </a:lnTo>
                  <a:lnTo>
                    <a:pt x="0" y="8437468"/>
                  </a:lnTo>
                  <a:close/>
                </a:path>
              </a:pathLst>
            </a:custGeom>
            <a:solidFill>
              <a:srgbClr val="FFFFFF"/>
            </a:solidFill>
          </p:spPr>
        </p:sp>
        <p:sp>
          <p:nvSpPr>
            <p:cNvPr name="Freeform 10" id="10"/>
            <p:cNvSpPr/>
            <p:nvPr/>
          </p:nvSpPr>
          <p:spPr>
            <a:xfrm flipH="false" flipV="false" rot="0">
              <a:off x="0" y="0"/>
              <a:ext cx="16399898" cy="8468937"/>
            </a:xfrm>
            <a:custGeom>
              <a:avLst/>
              <a:gdLst/>
              <a:ahLst/>
              <a:cxnLst/>
              <a:rect r="r" b="b" t="t" l="l"/>
              <a:pathLst>
                <a:path h="8468937" w="16399898">
                  <a:moveTo>
                    <a:pt x="14872" y="0"/>
                  </a:moveTo>
                  <a:lnTo>
                    <a:pt x="16385020" y="0"/>
                  </a:lnTo>
                  <a:cubicBezTo>
                    <a:pt x="16393249" y="0"/>
                    <a:pt x="16399898" y="7028"/>
                    <a:pt x="16399898" y="15735"/>
                  </a:cubicBezTo>
                  <a:lnTo>
                    <a:pt x="16399898" y="8453203"/>
                  </a:lnTo>
                  <a:cubicBezTo>
                    <a:pt x="16399898" y="8461909"/>
                    <a:pt x="16393249" y="8468937"/>
                    <a:pt x="16385020" y="8468937"/>
                  </a:cubicBezTo>
                  <a:lnTo>
                    <a:pt x="14872" y="8468937"/>
                  </a:lnTo>
                  <a:cubicBezTo>
                    <a:pt x="6643" y="8468937"/>
                    <a:pt x="0" y="8461909"/>
                    <a:pt x="0" y="8453203"/>
                  </a:cubicBezTo>
                  <a:lnTo>
                    <a:pt x="0" y="15735"/>
                  </a:lnTo>
                  <a:cubicBezTo>
                    <a:pt x="0" y="7028"/>
                    <a:pt x="6643" y="0"/>
                    <a:pt x="14872" y="0"/>
                  </a:cubicBezTo>
                  <a:moveTo>
                    <a:pt x="14872" y="31470"/>
                  </a:moveTo>
                  <a:lnTo>
                    <a:pt x="14872" y="15735"/>
                  </a:lnTo>
                  <a:lnTo>
                    <a:pt x="29745" y="15735"/>
                  </a:lnTo>
                  <a:lnTo>
                    <a:pt x="29745" y="8453203"/>
                  </a:lnTo>
                  <a:lnTo>
                    <a:pt x="14872" y="8453203"/>
                  </a:lnTo>
                  <a:lnTo>
                    <a:pt x="14872" y="8437467"/>
                  </a:lnTo>
                  <a:lnTo>
                    <a:pt x="16385020" y="8437467"/>
                  </a:lnTo>
                  <a:lnTo>
                    <a:pt x="16385020" y="8453203"/>
                  </a:lnTo>
                  <a:lnTo>
                    <a:pt x="16370148" y="8453203"/>
                  </a:lnTo>
                  <a:lnTo>
                    <a:pt x="16370148" y="15735"/>
                  </a:lnTo>
                  <a:lnTo>
                    <a:pt x="16385020" y="15735"/>
                  </a:lnTo>
                  <a:lnTo>
                    <a:pt x="16385020" y="31470"/>
                  </a:lnTo>
                  <a:lnTo>
                    <a:pt x="14872" y="31470"/>
                  </a:lnTo>
                  <a:close/>
                </a:path>
              </a:pathLst>
            </a:custGeom>
            <a:solidFill>
              <a:srgbClr val="FFFFFF"/>
            </a:solidFill>
          </p:spPr>
        </p:sp>
        <p:sp>
          <p:nvSpPr>
            <p:cNvPr name="TextBox 11" id="11"/>
            <p:cNvSpPr txBox="true"/>
            <p:nvPr/>
          </p:nvSpPr>
          <p:spPr>
            <a:xfrm>
              <a:off x="0" y="-38100"/>
              <a:ext cx="16399868" cy="8507080"/>
            </a:xfrm>
            <a:prstGeom prst="rect">
              <a:avLst/>
            </a:prstGeom>
          </p:spPr>
          <p:txBody>
            <a:bodyPr anchor="t" rtlCol="false" tIns="50800" lIns="50800" bIns="50800" rIns="50800"/>
            <a:lstStyle/>
            <a:p>
              <a:pPr algn="l" marL="0" indent="0" lvl="0">
                <a:lnSpc>
                  <a:spcPts val="2980"/>
                </a:lnSpc>
              </a:pPr>
              <a:r>
                <a:rPr lang="en-US" b="true" sz="2160">
                  <a:solidFill>
                    <a:srgbClr val="000000"/>
                  </a:solidFill>
                  <a:latin typeface="Arial Nova Condensed Bold"/>
                  <a:ea typeface="Arial Nova Condensed Bold"/>
                  <a:cs typeface="Arial Nova Condensed Bold"/>
                  <a:sym typeface="Arial Nova Condensed Bold"/>
                </a:rPr>
                <a:t>Durée</a:t>
              </a:r>
              <a:r>
                <a:rPr lang="en-US" sz="2160">
                  <a:solidFill>
                    <a:srgbClr val="000000"/>
                  </a:solidFill>
                  <a:latin typeface="Arial Nova Condensed"/>
                  <a:ea typeface="Arial Nova Condensed"/>
                  <a:cs typeface="Arial Nova Condensed"/>
                  <a:sym typeface="Arial Nova Condensed"/>
                </a:rPr>
                <a:t> : 30 minutes </a:t>
              </a:r>
            </a:p>
            <a:p>
              <a:pPr algn="l" marL="0" indent="0" lvl="0">
                <a:lnSpc>
                  <a:spcPts val="2980"/>
                </a:lnSpc>
              </a:pPr>
              <a:r>
                <a:rPr lang="en-US" b="true" sz="2160">
                  <a:solidFill>
                    <a:srgbClr val="000000"/>
                  </a:solidFill>
                  <a:latin typeface="Arial Nova Condensed Bold"/>
                  <a:ea typeface="Arial Nova Condensed Bold"/>
                  <a:cs typeface="Arial Nova Condensed Bold"/>
                  <a:sym typeface="Arial Nova Condensed Bold"/>
                </a:rPr>
                <a:t>Objectif</a:t>
              </a:r>
              <a:r>
                <a:rPr lang="en-US" sz="2160">
                  <a:solidFill>
                    <a:srgbClr val="000000"/>
                  </a:solidFill>
                  <a:latin typeface="Arial Nova Condensed"/>
                  <a:ea typeface="Arial Nova Condensed"/>
                  <a:cs typeface="Arial Nova Condensed"/>
                  <a:sym typeface="Arial Nova Condensed"/>
                </a:rPr>
                <a:t> : Améliorer la capacité des participants à utiliser le formulaire de suivi des parajuristes pour suivre les processus du système judiciaire.</a:t>
              </a:r>
            </a:p>
            <a:p>
              <a:pPr algn="l" marL="0" indent="0" lvl="0">
                <a:lnSpc>
                  <a:spcPts val="2592"/>
                </a:lnSpc>
              </a:pPr>
            </a:p>
            <a:p>
              <a:pPr algn="l" marL="0" indent="0" lvl="0">
                <a:lnSpc>
                  <a:spcPts val="2980"/>
                </a:lnSpc>
              </a:pPr>
              <a:r>
                <a:rPr lang="en-US" sz="2160">
                  <a:solidFill>
                    <a:srgbClr val="000000"/>
                  </a:solidFill>
                  <a:latin typeface="Arial Nova Condensed"/>
                  <a:ea typeface="Arial Nova Condensed"/>
                  <a:cs typeface="Arial Nova Condensed"/>
                  <a:sym typeface="Arial Nova Condensed"/>
                </a:rPr>
                <a:t>Répartissez les participants en groupes et attribuez-leur des rôles : un groupe joue le rôle des parajuristes, tandis que les autres jouent le rôle d'acteurs de la justice (juges, policiers, etc.). Simulez un scénario : une survivante de VBG demande justice, et les parajuristes assistent à une audience.</a:t>
              </a:r>
            </a:p>
            <a:p>
              <a:pPr algn="l" marL="0" indent="0" lvl="0">
                <a:lnSpc>
                  <a:spcPts val="2980"/>
                </a:lnSpc>
              </a:pPr>
            </a:p>
            <a:p>
              <a:pPr algn="l" marL="0" indent="0" lvl="0">
                <a:lnSpc>
                  <a:spcPts val="2980"/>
                </a:lnSpc>
              </a:pPr>
              <a:r>
                <a:rPr lang="en-US" b="true" sz="2160">
                  <a:solidFill>
                    <a:srgbClr val="F9B428"/>
                  </a:solidFill>
                  <a:latin typeface="Arial Nova Condensed Bold"/>
                  <a:ea typeface="Arial Nova Condensed Bold"/>
                  <a:cs typeface="Arial Nova Condensed Bold"/>
                  <a:sym typeface="Arial Nova Condensed Bold"/>
                </a:rPr>
                <a:t>Instructions</a:t>
              </a:r>
              <a:r>
                <a:rPr lang="en-US" sz="2160">
                  <a:solidFill>
                    <a:srgbClr val="000000"/>
                  </a:solidFill>
                  <a:latin typeface="Arial Nova Condensed"/>
                  <a:ea typeface="Arial Nova Condensed"/>
                  <a:cs typeface="Arial Nova Condensed"/>
                  <a:sym typeface="Arial Nova Condensed"/>
                </a:rPr>
                <a:t>:</a:t>
              </a:r>
            </a:p>
            <a:p>
              <a:pPr algn="l" marL="0" indent="0" lvl="0">
                <a:lnSpc>
                  <a:spcPts val="2980"/>
                </a:lnSpc>
              </a:pPr>
              <a:r>
                <a:rPr lang="en-US" b="true" sz="2160">
                  <a:solidFill>
                    <a:srgbClr val="000000"/>
                  </a:solidFill>
                  <a:latin typeface="Arial Nova Condensed Bold"/>
                  <a:ea typeface="Arial Nova Condensed Bold"/>
                  <a:cs typeface="Arial Nova Condensed Bold"/>
                  <a:sym typeface="Arial Nova Condensed Bold"/>
                </a:rPr>
                <a:t>Demandez aux participants d’utiliser le formulaire de suivi juridique pour documenter les points suivants :</a:t>
              </a:r>
            </a:p>
            <a:p>
              <a:pPr algn="l" marL="466346" indent="-233173" lvl="1">
                <a:lnSpc>
                  <a:spcPts val="2980"/>
                </a:lnSpc>
                <a:buFont typeface="Arial"/>
                <a:buChar char="•"/>
              </a:pPr>
              <a:r>
                <a:rPr lang="en-US" sz="2160">
                  <a:solidFill>
                    <a:srgbClr val="000000"/>
                  </a:solidFill>
                  <a:latin typeface="Arial Nova Condensed"/>
                  <a:ea typeface="Arial Nova Condensed"/>
                  <a:cs typeface="Arial Nova Condensed"/>
                  <a:sym typeface="Arial Nova Condensed"/>
                </a:rPr>
                <a:t>Description du processus (p. ex., équité, délais, accès à la défense).</a:t>
              </a:r>
            </a:p>
            <a:p>
              <a:pPr algn="l" marL="466346" indent="-233173" lvl="1">
                <a:lnSpc>
                  <a:spcPts val="2980"/>
                </a:lnSpc>
                <a:buFont typeface="Arial"/>
                <a:buChar char="•"/>
              </a:pPr>
              <a:r>
                <a:rPr lang="en-US" sz="2160">
                  <a:solidFill>
                    <a:srgbClr val="000000"/>
                  </a:solidFill>
                  <a:latin typeface="Arial Nova Condensed"/>
                  <a:ea typeface="Arial Nova Condensed"/>
                  <a:cs typeface="Arial Nova Condensed"/>
                  <a:sym typeface="Arial Nova Condensed"/>
                </a:rPr>
                <a:t>Acteurs impliqués.</a:t>
              </a:r>
            </a:p>
            <a:p>
              <a:pPr algn="l" marL="466346" indent="-233173" lvl="1">
                <a:lnSpc>
                  <a:spcPts val="2980"/>
                </a:lnSpc>
                <a:buFont typeface="Arial"/>
                <a:buChar char="•"/>
              </a:pPr>
              <a:r>
                <a:rPr lang="en-US" sz="2160">
                  <a:solidFill>
                    <a:srgbClr val="000000"/>
                  </a:solidFill>
                  <a:latin typeface="Arial Nova Condensed"/>
                  <a:ea typeface="Arial Nova Condensed"/>
                  <a:cs typeface="Arial Nova Condensed"/>
                  <a:sym typeface="Arial Nova Condensed"/>
                </a:rPr>
                <a:t>Lacunes ou obstacles (par exemple, manque d’interprètes, pratiques discriminatoires).</a:t>
              </a:r>
            </a:p>
            <a:p>
              <a:pPr algn="l">
                <a:lnSpc>
                  <a:spcPts val="2980"/>
                </a:lnSpc>
              </a:pPr>
            </a:p>
            <a:p>
              <a:pPr algn="l" marL="0" indent="0" lvl="0">
                <a:lnSpc>
                  <a:spcPts val="2980"/>
                </a:lnSpc>
              </a:pPr>
              <a:r>
                <a:rPr lang="en-US" b="true" sz="2160">
                  <a:solidFill>
                    <a:srgbClr val="000000"/>
                  </a:solidFill>
                  <a:latin typeface="Arial Nova Condensed Bold"/>
                  <a:ea typeface="Arial Nova Condensed Bold"/>
                  <a:cs typeface="Arial Nova Condensed Bold"/>
                  <a:sym typeface="Arial Nova Condensed Bold"/>
                </a:rPr>
                <a:t>Débriefing (5 minutes) :</a:t>
              </a:r>
            </a:p>
            <a:p>
              <a:pPr algn="l" marL="0" indent="0" lvl="0">
                <a:lnSpc>
                  <a:spcPts val="2980"/>
                </a:lnSpc>
              </a:pPr>
              <a:r>
                <a:rPr lang="en-US" sz="2160">
                  <a:solidFill>
                    <a:srgbClr val="000000"/>
                  </a:solidFill>
                  <a:latin typeface="Arial Nova Condensed"/>
                  <a:ea typeface="Arial Nova Condensed"/>
                  <a:cs typeface="Arial Nova Condensed"/>
                  <a:sym typeface="Arial Nova Condensed"/>
                </a:rPr>
                <a:t>Les groupes présentent les résultats et discutent de la manière d’utiliser les données de suivi à des fins de plaidoyer ou d’amélioration (par exemple, en partageant les résultats avec les organisations d’aide juridique).</a:t>
              </a:r>
            </a:p>
          </p:txBody>
        </p:sp>
      </p:grpSp>
      <p:sp>
        <p:nvSpPr>
          <p:cNvPr name="Freeform 12" id="12"/>
          <p:cNvSpPr/>
          <p:nvPr/>
        </p:nvSpPr>
        <p:spPr>
          <a:xfrm flipH="false" flipV="false" rot="0">
            <a:off x="11053168" y="181412"/>
            <a:ext cx="6941092" cy="2620262"/>
          </a:xfrm>
          <a:custGeom>
            <a:avLst/>
            <a:gdLst/>
            <a:ahLst/>
            <a:cxnLst/>
            <a:rect r="r" b="b" t="t" l="l"/>
            <a:pathLst>
              <a:path h="2620262" w="6941092">
                <a:moveTo>
                  <a:pt x="0" y="0"/>
                </a:moveTo>
                <a:lnTo>
                  <a:pt x="6941092" y="0"/>
                </a:lnTo>
                <a:lnTo>
                  <a:pt x="6941092" y="2620262"/>
                </a:lnTo>
                <a:lnTo>
                  <a:pt x="0" y="2620262"/>
                </a:lnTo>
                <a:lnTo>
                  <a:pt x="0" y="0"/>
                </a:lnTo>
                <a:close/>
              </a:path>
            </a:pathLst>
          </a:custGeom>
          <a:blipFill>
            <a:blip r:embed="rId3"/>
            <a:stretch>
              <a:fillRect l="0" t="0" r="0" b="0"/>
            </a:stretch>
          </a:blipFill>
        </p:spPr>
      </p:sp>
    </p:spTree>
  </p:cSld>
  <p:clrMapOvr>
    <a:masterClrMapping/>
  </p:clrMapOvr>
</p:sld>
</file>

<file path=ppt/slides/slide52.xml><?xml version="1.0" encoding="utf-8"?>
<p:sld xmlns:p="http://schemas.openxmlformats.org/presentationml/2006/main" xmlns:a="http://schemas.openxmlformats.org/drawingml/2006/main">
  <p:cSld>
    <p:bg>
      <p:bgPr>
        <a:solidFill>
          <a:srgbClr val="FCFCFC"/>
        </a:solidFill>
      </p:bgPr>
    </p:bg>
    <p:spTree>
      <p:nvGrpSpPr>
        <p:cNvPr id="1" name=""/>
        <p:cNvGrpSpPr/>
        <p:nvPr/>
      </p:nvGrpSpPr>
      <p:grpSpPr>
        <a:xfrm>
          <a:off x="0" y="0"/>
          <a:ext cx="0" cy="0"/>
          <a:chOff x="0" y="0"/>
          <a:chExt cx="0" cy="0"/>
        </a:xfrm>
      </p:grpSpPr>
      <p:grpSp>
        <p:nvGrpSpPr>
          <p:cNvPr name="Group 2" id="2"/>
          <p:cNvGrpSpPr/>
          <p:nvPr/>
        </p:nvGrpSpPr>
        <p:grpSpPr>
          <a:xfrm rot="0">
            <a:off x="-339357" y="-316594"/>
            <a:ext cx="18966714" cy="10920189"/>
            <a:chOff x="0" y="0"/>
            <a:chExt cx="4995349" cy="2876099"/>
          </a:xfrm>
        </p:grpSpPr>
        <p:sp>
          <p:nvSpPr>
            <p:cNvPr name="Freeform 3" id="3"/>
            <p:cNvSpPr/>
            <p:nvPr/>
          </p:nvSpPr>
          <p:spPr>
            <a:xfrm flipH="false" flipV="false" rot="0">
              <a:off x="0" y="0"/>
              <a:ext cx="4995349" cy="2876099"/>
            </a:xfrm>
            <a:custGeom>
              <a:avLst/>
              <a:gdLst/>
              <a:ahLst/>
              <a:cxnLst/>
              <a:rect r="r" b="b" t="t" l="l"/>
              <a:pathLst>
                <a:path h="2876099" w="4995349">
                  <a:moveTo>
                    <a:pt x="0" y="0"/>
                  </a:moveTo>
                  <a:lnTo>
                    <a:pt x="4995349" y="0"/>
                  </a:lnTo>
                  <a:lnTo>
                    <a:pt x="4995349" y="2876099"/>
                  </a:lnTo>
                  <a:lnTo>
                    <a:pt x="0" y="2876099"/>
                  </a:lnTo>
                  <a:close/>
                </a:path>
              </a:pathLst>
            </a:custGeom>
            <a:solidFill>
              <a:srgbClr val="000000">
                <a:alpha val="0"/>
              </a:srgbClr>
            </a:solidFill>
            <a:ln w="552450" cap="sq">
              <a:solidFill>
                <a:srgbClr val="F9B57D"/>
              </a:solidFill>
              <a:prstDash val="solid"/>
              <a:miter/>
            </a:ln>
          </p:spPr>
        </p:sp>
        <p:sp>
          <p:nvSpPr>
            <p:cNvPr name="TextBox 4" id="4"/>
            <p:cNvSpPr txBox="true"/>
            <p:nvPr/>
          </p:nvSpPr>
          <p:spPr>
            <a:xfrm>
              <a:off x="0" y="-38100"/>
              <a:ext cx="4995349" cy="2914199"/>
            </a:xfrm>
            <a:prstGeom prst="rect">
              <a:avLst/>
            </a:prstGeom>
          </p:spPr>
          <p:txBody>
            <a:bodyPr anchor="ctr" rtlCol="false" tIns="50800" lIns="50800" bIns="50800" rIns="50800"/>
            <a:lstStyle/>
            <a:p>
              <a:pPr algn="ctr">
                <a:lnSpc>
                  <a:spcPts val="2659"/>
                </a:lnSpc>
                <a:spcBef>
                  <a:spcPct val="0"/>
                </a:spcBef>
              </a:pPr>
            </a:p>
          </p:txBody>
        </p:sp>
      </p:grpSp>
      <p:grpSp>
        <p:nvGrpSpPr>
          <p:cNvPr name="Group 5" id="5"/>
          <p:cNvGrpSpPr/>
          <p:nvPr/>
        </p:nvGrpSpPr>
        <p:grpSpPr>
          <a:xfrm rot="0">
            <a:off x="1028700" y="3679851"/>
            <a:ext cx="16230600" cy="6088881"/>
            <a:chOff x="0" y="0"/>
            <a:chExt cx="21640800" cy="8118508"/>
          </a:xfrm>
        </p:grpSpPr>
        <p:sp>
          <p:nvSpPr>
            <p:cNvPr name="Freeform 6" id="6"/>
            <p:cNvSpPr/>
            <p:nvPr/>
          </p:nvSpPr>
          <p:spPr>
            <a:xfrm flipH="false" flipV="false" rot="0">
              <a:off x="0" y="0"/>
              <a:ext cx="21640800" cy="8118508"/>
            </a:xfrm>
            <a:custGeom>
              <a:avLst/>
              <a:gdLst/>
              <a:ahLst/>
              <a:cxnLst/>
              <a:rect r="r" b="b" t="t" l="l"/>
              <a:pathLst>
                <a:path h="8118508" w="21640800">
                  <a:moveTo>
                    <a:pt x="0" y="0"/>
                  </a:moveTo>
                  <a:lnTo>
                    <a:pt x="21640800" y="0"/>
                  </a:lnTo>
                  <a:lnTo>
                    <a:pt x="21640800" y="8118508"/>
                  </a:lnTo>
                  <a:lnTo>
                    <a:pt x="0" y="8118508"/>
                  </a:lnTo>
                  <a:close/>
                </a:path>
              </a:pathLst>
            </a:custGeom>
            <a:solidFill>
              <a:srgbClr val="000000">
                <a:alpha val="0"/>
              </a:srgbClr>
            </a:solidFill>
          </p:spPr>
        </p:sp>
        <p:sp>
          <p:nvSpPr>
            <p:cNvPr name="TextBox 7" id="7"/>
            <p:cNvSpPr txBox="true"/>
            <p:nvPr/>
          </p:nvSpPr>
          <p:spPr>
            <a:xfrm>
              <a:off x="0" y="-47625"/>
              <a:ext cx="21640800" cy="8166133"/>
            </a:xfrm>
            <a:prstGeom prst="rect">
              <a:avLst/>
            </a:prstGeom>
          </p:spPr>
          <p:txBody>
            <a:bodyPr anchor="t" rtlCol="false" tIns="0" lIns="0" bIns="0" rIns="0"/>
            <a:lstStyle/>
            <a:p>
              <a:pPr algn="l" marL="0" indent="0" lvl="0">
                <a:lnSpc>
                  <a:spcPts val="4398"/>
                </a:lnSpc>
              </a:pPr>
              <a:r>
                <a:rPr lang="en-US" b="true" sz="3187">
                  <a:solidFill>
                    <a:srgbClr val="F9B428"/>
                  </a:solidFill>
                  <a:latin typeface="Arial Nova Condensed Bold"/>
                  <a:ea typeface="Arial Nova Condensed Bold"/>
                  <a:cs typeface="Arial Nova Condensed Bold"/>
                  <a:sym typeface="Arial Nova Condensed Bold"/>
                </a:rPr>
                <a:t>Exemple 2 – Suivi de la justice informelle </a:t>
              </a:r>
            </a:p>
            <a:p>
              <a:pPr algn="l" marL="0" indent="0" lvl="0">
                <a:lnSpc>
                  <a:spcPts val="4398"/>
                </a:lnSpc>
              </a:pPr>
              <a:r>
                <a:rPr lang="en-US" sz="3187">
                  <a:solidFill>
                    <a:srgbClr val="000000"/>
                  </a:solidFill>
                  <a:latin typeface="Arial Nova Condensed"/>
                  <a:ea typeface="Arial Nova Condensed"/>
                  <a:cs typeface="Arial Nova Condensed"/>
                  <a:sym typeface="Arial Nova Condensed"/>
                </a:rPr>
                <a:t>Les systèmes de justice informels sont plus accessibles aux communautés vulnérables et marginalisées, comme les réfugiés, notamment en situation d'urgence. Les parajuristes communautaires sont donc des acteurs essentiels au sein du système de justice informel. Pour favoriser l'accès à la justice pour tous au sein du système de justice informel, les parajuristes peuvent :</a:t>
              </a:r>
            </a:p>
            <a:p>
              <a:pPr algn="l" marL="688180" indent="-344090" lvl="1">
                <a:lnSpc>
                  <a:spcPts val="4398"/>
                </a:lnSpc>
                <a:buFont typeface="Arial"/>
                <a:buChar char="•"/>
              </a:pPr>
              <a:r>
                <a:rPr lang="en-US" sz="3187">
                  <a:solidFill>
                    <a:srgbClr val="000000"/>
                  </a:solidFill>
                  <a:latin typeface="Arial Nova Condensed"/>
                  <a:ea typeface="Arial Nova Condensed"/>
                  <a:cs typeface="Arial Nova Condensed"/>
                  <a:sym typeface="Arial Nova Condensed"/>
                </a:rPr>
                <a:t>Fournir un soutien technique aux acteurs de la justice informelle</a:t>
              </a:r>
            </a:p>
            <a:p>
              <a:pPr algn="l" marL="688180" indent="-344090" lvl="1">
                <a:lnSpc>
                  <a:spcPts val="4398"/>
                </a:lnSpc>
                <a:buFont typeface="Arial"/>
                <a:buChar char="•"/>
              </a:pPr>
              <a:r>
                <a:rPr lang="en-US" sz="3187">
                  <a:solidFill>
                    <a:srgbClr val="000000"/>
                  </a:solidFill>
                  <a:latin typeface="Arial Nova Condensed"/>
                  <a:ea typeface="Arial Nova Condensed"/>
                  <a:cs typeface="Arial Nova Condensed"/>
                  <a:sym typeface="Arial Nova Condensed"/>
                </a:rPr>
                <a:t>Faciliter l’accès à la justice pour les femmes et les groupes vulnérables</a:t>
              </a:r>
            </a:p>
            <a:p>
              <a:pPr algn="l" marL="688180" indent="-344090" lvl="1">
                <a:lnSpc>
                  <a:spcPts val="4398"/>
                </a:lnSpc>
                <a:buFont typeface="Arial"/>
                <a:buChar char="•"/>
              </a:pPr>
              <a:r>
                <a:rPr lang="en-US" sz="3187">
                  <a:solidFill>
                    <a:srgbClr val="000000"/>
                  </a:solidFill>
                  <a:latin typeface="Arial Nova Condensed"/>
                  <a:ea typeface="Arial Nova Condensed"/>
                  <a:cs typeface="Arial Nova Condensed"/>
                  <a:sym typeface="Arial Nova Condensed"/>
                </a:rPr>
                <a:t>Promouvoir un changement positif au niveau communautaire</a:t>
              </a:r>
            </a:p>
            <a:p>
              <a:pPr algn="l" marL="688180" indent="-344090" lvl="1">
                <a:lnSpc>
                  <a:spcPts val="4398"/>
                </a:lnSpc>
                <a:buFont typeface="Arial"/>
                <a:buChar char="•"/>
              </a:pPr>
              <a:r>
                <a:rPr lang="en-US" sz="3187">
                  <a:solidFill>
                    <a:srgbClr val="000000"/>
                  </a:solidFill>
                  <a:latin typeface="Arial Nova Condensed"/>
                  <a:ea typeface="Arial Nova Condensed"/>
                  <a:cs typeface="Arial Nova Condensed"/>
                  <a:sym typeface="Arial Nova Condensed"/>
                </a:rPr>
                <a:t>Soutenir l'enregistrement des cas et la collecte de données </a:t>
              </a:r>
            </a:p>
            <a:p>
              <a:pPr algn="l" marL="688180" indent="-344090" lvl="1">
                <a:lnSpc>
                  <a:spcPts val="4398"/>
                </a:lnSpc>
                <a:buFont typeface="Arial"/>
                <a:buChar char="•"/>
              </a:pPr>
              <a:r>
                <a:rPr lang="en-US" sz="3187">
                  <a:solidFill>
                    <a:srgbClr val="000000"/>
                  </a:solidFill>
                  <a:latin typeface="Arial Nova Condensed"/>
                  <a:ea typeface="Arial Nova Condensed"/>
                  <a:cs typeface="Arial Nova Condensed"/>
                  <a:sym typeface="Arial Nova Condensed"/>
                </a:rPr>
                <a:t>Coordonner avec les parties prenantes et créer des réseaux stratégiques.</a:t>
              </a:r>
            </a:p>
          </p:txBody>
        </p:sp>
      </p:grpSp>
      <p:grpSp>
        <p:nvGrpSpPr>
          <p:cNvPr name="Group 8" id="8"/>
          <p:cNvGrpSpPr/>
          <p:nvPr/>
        </p:nvGrpSpPr>
        <p:grpSpPr>
          <a:xfrm rot="0">
            <a:off x="15537401" y="-1303500"/>
            <a:ext cx="3767531" cy="4123759"/>
            <a:chOff x="0" y="0"/>
            <a:chExt cx="5023375" cy="5498345"/>
          </a:xfrm>
        </p:grpSpPr>
        <p:grpSp>
          <p:nvGrpSpPr>
            <p:cNvPr name="Group 9" id="9"/>
            <p:cNvGrpSpPr/>
            <p:nvPr/>
          </p:nvGrpSpPr>
          <p:grpSpPr>
            <a:xfrm rot="-104776">
              <a:off x="297380" y="1759711"/>
              <a:ext cx="4032000" cy="3678054"/>
              <a:chOff x="0" y="0"/>
              <a:chExt cx="893117" cy="814716"/>
            </a:xfrm>
          </p:grpSpPr>
          <p:sp>
            <p:nvSpPr>
              <p:cNvPr name="Freeform 10" id="10"/>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49C4E"/>
              </a:solidFill>
            </p:spPr>
          </p:sp>
          <p:sp>
            <p:nvSpPr>
              <p:cNvPr name="TextBox 11" id="11"/>
              <p:cNvSpPr txBox="true"/>
              <p:nvPr/>
            </p:nvSpPr>
            <p:spPr>
              <a:xfrm>
                <a:off x="139550" y="349686"/>
                <a:ext cx="614018" cy="406836"/>
              </a:xfrm>
              <a:prstGeom prst="rect">
                <a:avLst/>
              </a:prstGeom>
            </p:spPr>
            <p:txBody>
              <a:bodyPr anchor="ctr" rtlCol="false" tIns="50800" lIns="50800" bIns="50800" rIns="50800"/>
              <a:lstStyle/>
              <a:p>
                <a:pPr algn="ctr">
                  <a:lnSpc>
                    <a:spcPts val="2029"/>
                  </a:lnSpc>
                </a:pPr>
              </a:p>
            </p:txBody>
          </p:sp>
        </p:grpSp>
        <p:grpSp>
          <p:nvGrpSpPr>
            <p:cNvPr name="Group 12" id="12"/>
            <p:cNvGrpSpPr/>
            <p:nvPr/>
          </p:nvGrpSpPr>
          <p:grpSpPr>
            <a:xfrm rot="-162844">
              <a:off x="84820" y="93399"/>
              <a:ext cx="4032000" cy="3678054"/>
              <a:chOff x="0" y="0"/>
              <a:chExt cx="893117" cy="814716"/>
            </a:xfrm>
          </p:grpSpPr>
          <p:sp>
            <p:nvSpPr>
              <p:cNvPr name="Freeform 13" id="13"/>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DA7A7"/>
              </a:solidFill>
            </p:spPr>
          </p:sp>
          <p:sp>
            <p:nvSpPr>
              <p:cNvPr name="TextBox 14" id="14"/>
              <p:cNvSpPr txBox="true"/>
              <p:nvPr/>
            </p:nvSpPr>
            <p:spPr>
              <a:xfrm>
                <a:off x="139550" y="349686"/>
                <a:ext cx="614018" cy="406836"/>
              </a:xfrm>
              <a:prstGeom prst="rect">
                <a:avLst/>
              </a:prstGeom>
            </p:spPr>
            <p:txBody>
              <a:bodyPr anchor="ctr" rtlCol="false" tIns="50800" lIns="50800" bIns="50800" rIns="50800"/>
              <a:lstStyle/>
              <a:p>
                <a:pPr algn="ctr">
                  <a:lnSpc>
                    <a:spcPts val="2029"/>
                  </a:lnSpc>
                </a:pPr>
              </a:p>
            </p:txBody>
          </p:sp>
        </p:grpSp>
        <p:grpSp>
          <p:nvGrpSpPr>
            <p:cNvPr name="Group 15" id="15"/>
            <p:cNvGrpSpPr/>
            <p:nvPr/>
          </p:nvGrpSpPr>
          <p:grpSpPr>
            <a:xfrm rot="10629642">
              <a:off x="902754" y="1722687"/>
              <a:ext cx="4032000" cy="3678054"/>
              <a:chOff x="0" y="0"/>
              <a:chExt cx="893117" cy="814716"/>
            </a:xfrm>
          </p:grpSpPr>
          <p:sp>
            <p:nvSpPr>
              <p:cNvPr name="Freeform 16" id="16"/>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EC394"/>
              </a:solidFill>
            </p:spPr>
          </p:sp>
          <p:sp>
            <p:nvSpPr>
              <p:cNvPr name="TextBox 17" id="17"/>
              <p:cNvSpPr txBox="true"/>
              <p:nvPr/>
            </p:nvSpPr>
            <p:spPr>
              <a:xfrm>
                <a:off x="139550" y="349686"/>
                <a:ext cx="614018" cy="406836"/>
              </a:xfrm>
              <a:prstGeom prst="rect">
                <a:avLst/>
              </a:prstGeom>
            </p:spPr>
            <p:txBody>
              <a:bodyPr anchor="ctr" rtlCol="false" tIns="50800" lIns="50800" bIns="50800" rIns="50800"/>
              <a:lstStyle/>
              <a:p>
                <a:pPr algn="ctr">
                  <a:lnSpc>
                    <a:spcPts val="2029"/>
                  </a:lnSpc>
                </a:pPr>
              </a:p>
            </p:txBody>
          </p:sp>
        </p:grpSp>
      </p:grpSp>
      <p:grpSp>
        <p:nvGrpSpPr>
          <p:cNvPr name="Group 18" id="18"/>
          <p:cNvGrpSpPr/>
          <p:nvPr/>
        </p:nvGrpSpPr>
        <p:grpSpPr>
          <a:xfrm rot="0">
            <a:off x="1028700" y="320630"/>
            <a:ext cx="13792775" cy="3021496"/>
            <a:chOff x="0" y="0"/>
            <a:chExt cx="18390367" cy="4028661"/>
          </a:xfrm>
        </p:grpSpPr>
        <p:sp>
          <p:nvSpPr>
            <p:cNvPr name="Freeform 19" id="19"/>
            <p:cNvSpPr/>
            <p:nvPr/>
          </p:nvSpPr>
          <p:spPr>
            <a:xfrm flipH="false" flipV="false" rot="0">
              <a:off x="0" y="0"/>
              <a:ext cx="18390366" cy="4028661"/>
            </a:xfrm>
            <a:custGeom>
              <a:avLst/>
              <a:gdLst/>
              <a:ahLst/>
              <a:cxnLst/>
              <a:rect r="r" b="b" t="t" l="l"/>
              <a:pathLst>
                <a:path h="4028661" w="18390366">
                  <a:moveTo>
                    <a:pt x="0" y="0"/>
                  </a:moveTo>
                  <a:lnTo>
                    <a:pt x="18390366" y="0"/>
                  </a:lnTo>
                  <a:lnTo>
                    <a:pt x="18390366" y="4028661"/>
                  </a:lnTo>
                  <a:lnTo>
                    <a:pt x="0" y="4028661"/>
                  </a:lnTo>
                  <a:close/>
                </a:path>
              </a:pathLst>
            </a:custGeom>
            <a:solidFill>
              <a:srgbClr val="000000">
                <a:alpha val="0"/>
              </a:srgbClr>
            </a:solidFill>
          </p:spPr>
        </p:sp>
        <p:sp>
          <p:nvSpPr>
            <p:cNvPr name="TextBox 20" id="20"/>
            <p:cNvSpPr txBox="true"/>
            <p:nvPr/>
          </p:nvSpPr>
          <p:spPr>
            <a:xfrm>
              <a:off x="0" y="133350"/>
              <a:ext cx="18390367" cy="3895311"/>
            </a:xfrm>
            <a:prstGeom prst="rect">
              <a:avLst/>
            </a:prstGeom>
          </p:spPr>
          <p:txBody>
            <a:bodyPr anchor="t" rtlCol="false" tIns="0" lIns="0" bIns="0" rIns="0"/>
            <a:lstStyle/>
            <a:p>
              <a:pPr algn="l" marL="0" indent="0" lvl="0">
                <a:lnSpc>
                  <a:spcPts val="6999"/>
                </a:lnSpc>
              </a:pPr>
              <a:r>
                <a:rPr lang="en-US" b="true" sz="6999">
                  <a:solidFill>
                    <a:srgbClr val="4E5FA7"/>
                  </a:solidFill>
                  <a:latin typeface="Arial Nova Condensed Bold"/>
                  <a:ea typeface="Arial Nova Condensed Bold"/>
                  <a:cs typeface="Arial Nova Condensed Bold"/>
                  <a:sym typeface="Arial Nova Condensed Bold"/>
                </a:rPr>
                <a:t>Suivi des pratiques/obstacles à des fins d'activités de renforcement du système</a:t>
              </a:r>
            </a:p>
          </p:txBody>
        </p:sp>
      </p:grpSp>
    </p:spTree>
  </p:cSld>
  <p:clrMapOvr>
    <a:masterClrMapping/>
  </p:clrMapOvr>
</p:sld>
</file>

<file path=ppt/slides/slide53.xml><?xml version="1.0" encoding="utf-8"?>
<p:sld xmlns:p="http://schemas.openxmlformats.org/presentationml/2006/main" xmlns:a="http://schemas.openxmlformats.org/drawingml/2006/main">
  <p:cSld>
    <p:bg>
      <p:bgPr>
        <a:solidFill>
          <a:srgbClr val="FCFCFC"/>
        </a:solidFill>
      </p:bgPr>
    </p:bg>
    <p:spTree>
      <p:nvGrpSpPr>
        <p:cNvPr id="1" name=""/>
        <p:cNvGrpSpPr/>
        <p:nvPr/>
      </p:nvGrpSpPr>
      <p:grpSpPr>
        <a:xfrm>
          <a:off x="0" y="0"/>
          <a:ext cx="0" cy="0"/>
          <a:chOff x="0" y="0"/>
          <a:chExt cx="0" cy="0"/>
        </a:xfrm>
      </p:grpSpPr>
      <p:grpSp>
        <p:nvGrpSpPr>
          <p:cNvPr name="Group 2" id="2"/>
          <p:cNvGrpSpPr/>
          <p:nvPr/>
        </p:nvGrpSpPr>
        <p:grpSpPr>
          <a:xfrm rot="0">
            <a:off x="-245554" y="-316594"/>
            <a:ext cx="18966714" cy="10920189"/>
            <a:chOff x="0" y="0"/>
            <a:chExt cx="4995349" cy="2876099"/>
          </a:xfrm>
        </p:grpSpPr>
        <p:sp>
          <p:nvSpPr>
            <p:cNvPr name="Freeform 3" id="3"/>
            <p:cNvSpPr/>
            <p:nvPr/>
          </p:nvSpPr>
          <p:spPr>
            <a:xfrm flipH="false" flipV="false" rot="0">
              <a:off x="0" y="0"/>
              <a:ext cx="4995349" cy="2876099"/>
            </a:xfrm>
            <a:custGeom>
              <a:avLst/>
              <a:gdLst/>
              <a:ahLst/>
              <a:cxnLst/>
              <a:rect r="r" b="b" t="t" l="l"/>
              <a:pathLst>
                <a:path h="2876099" w="4995349">
                  <a:moveTo>
                    <a:pt x="0" y="0"/>
                  </a:moveTo>
                  <a:lnTo>
                    <a:pt x="4995349" y="0"/>
                  </a:lnTo>
                  <a:lnTo>
                    <a:pt x="4995349" y="2876099"/>
                  </a:lnTo>
                  <a:lnTo>
                    <a:pt x="0" y="2876099"/>
                  </a:lnTo>
                  <a:close/>
                </a:path>
              </a:pathLst>
            </a:custGeom>
            <a:solidFill>
              <a:srgbClr val="000000">
                <a:alpha val="0"/>
              </a:srgbClr>
            </a:solidFill>
            <a:ln w="552450" cap="sq">
              <a:solidFill>
                <a:srgbClr val="F9B57D"/>
              </a:solidFill>
              <a:prstDash val="solid"/>
              <a:miter/>
            </a:ln>
          </p:spPr>
        </p:sp>
        <p:sp>
          <p:nvSpPr>
            <p:cNvPr name="TextBox 4" id="4"/>
            <p:cNvSpPr txBox="true"/>
            <p:nvPr/>
          </p:nvSpPr>
          <p:spPr>
            <a:xfrm>
              <a:off x="0" y="-38100"/>
              <a:ext cx="4995349" cy="2914199"/>
            </a:xfrm>
            <a:prstGeom prst="rect">
              <a:avLst/>
            </a:prstGeom>
          </p:spPr>
          <p:txBody>
            <a:bodyPr anchor="ctr" rtlCol="false" tIns="50800" lIns="50800" bIns="50800" rIns="50800"/>
            <a:lstStyle/>
            <a:p>
              <a:pPr algn="ctr">
                <a:lnSpc>
                  <a:spcPts val="2659"/>
                </a:lnSpc>
                <a:spcBef>
                  <a:spcPct val="0"/>
                </a:spcBef>
              </a:pPr>
            </a:p>
          </p:txBody>
        </p:sp>
      </p:grpSp>
      <p:grpSp>
        <p:nvGrpSpPr>
          <p:cNvPr name="Group 5" id="5"/>
          <p:cNvGrpSpPr/>
          <p:nvPr/>
        </p:nvGrpSpPr>
        <p:grpSpPr>
          <a:xfrm rot="0">
            <a:off x="1028700" y="934897"/>
            <a:ext cx="14281890" cy="2177581"/>
            <a:chOff x="0" y="0"/>
            <a:chExt cx="19042519" cy="2903441"/>
          </a:xfrm>
        </p:grpSpPr>
        <p:sp>
          <p:nvSpPr>
            <p:cNvPr name="Freeform 6" id="6"/>
            <p:cNvSpPr/>
            <p:nvPr/>
          </p:nvSpPr>
          <p:spPr>
            <a:xfrm flipH="false" flipV="false" rot="0">
              <a:off x="0" y="0"/>
              <a:ext cx="19042518" cy="2903441"/>
            </a:xfrm>
            <a:custGeom>
              <a:avLst/>
              <a:gdLst/>
              <a:ahLst/>
              <a:cxnLst/>
              <a:rect r="r" b="b" t="t" l="l"/>
              <a:pathLst>
                <a:path h="2903441" w="19042518">
                  <a:moveTo>
                    <a:pt x="0" y="0"/>
                  </a:moveTo>
                  <a:lnTo>
                    <a:pt x="19042518" y="0"/>
                  </a:lnTo>
                  <a:lnTo>
                    <a:pt x="19042518" y="2903441"/>
                  </a:lnTo>
                  <a:lnTo>
                    <a:pt x="0" y="2903441"/>
                  </a:lnTo>
                  <a:close/>
                </a:path>
              </a:pathLst>
            </a:custGeom>
            <a:solidFill>
              <a:srgbClr val="000000">
                <a:alpha val="0"/>
              </a:srgbClr>
            </a:solidFill>
          </p:spPr>
        </p:sp>
        <p:sp>
          <p:nvSpPr>
            <p:cNvPr name="TextBox 7" id="7"/>
            <p:cNvSpPr txBox="true"/>
            <p:nvPr/>
          </p:nvSpPr>
          <p:spPr>
            <a:xfrm>
              <a:off x="0" y="85725"/>
              <a:ext cx="19042519" cy="2817716"/>
            </a:xfrm>
            <a:prstGeom prst="rect">
              <a:avLst/>
            </a:prstGeom>
          </p:spPr>
          <p:txBody>
            <a:bodyPr anchor="t" rtlCol="false" tIns="0" lIns="0" bIns="0" rIns="0"/>
            <a:lstStyle/>
            <a:p>
              <a:pPr algn="l" marL="0" indent="0" lvl="0">
                <a:lnSpc>
                  <a:spcPts val="7419"/>
                </a:lnSpc>
              </a:pPr>
              <a:r>
                <a:rPr lang="en-US" b="true" sz="6999">
                  <a:solidFill>
                    <a:srgbClr val="4E5FA7"/>
                  </a:solidFill>
                  <a:latin typeface="Arial Nova Condensed Bold"/>
                  <a:ea typeface="Arial Nova Condensed Bold"/>
                  <a:cs typeface="Arial Nova Condensed Bold"/>
                  <a:sym typeface="Arial Nova Condensed Bold"/>
                </a:rPr>
                <a:t>Des données pour soutenir les contentieux stratégiques</a:t>
              </a:r>
            </a:p>
          </p:txBody>
        </p:sp>
      </p:grpSp>
      <p:grpSp>
        <p:nvGrpSpPr>
          <p:cNvPr name="Group 8" id="8"/>
          <p:cNvGrpSpPr/>
          <p:nvPr/>
        </p:nvGrpSpPr>
        <p:grpSpPr>
          <a:xfrm rot="0">
            <a:off x="1028700" y="3462125"/>
            <a:ext cx="16148956" cy="6077585"/>
            <a:chOff x="0" y="0"/>
            <a:chExt cx="21531942" cy="8103447"/>
          </a:xfrm>
        </p:grpSpPr>
        <p:sp>
          <p:nvSpPr>
            <p:cNvPr name="Freeform 9" id="9"/>
            <p:cNvSpPr/>
            <p:nvPr/>
          </p:nvSpPr>
          <p:spPr>
            <a:xfrm flipH="false" flipV="false" rot="0">
              <a:off x="0" y="0"/>
              <a:ext cx="21531943" cy="8103446"/>
            </a:xfrm>
            <a:custGeom>
              <a:avLst/>
              <a:gdLst/>
              <a:ahLst/>
              <a:cxnLst/>
              <a:rect r="r" b="b" t="t" l="l"/>
              <a:pathLst>
                <a:path h="8103446" w="21531943">
                  <a:moveTo>
                    <a:pt x="0" y="0"/>
                  </a:moveTo>
                  <a:lnTo>
                    <a:pt x="21531943" y="0"/>
                  </a:lnTo>
                  <a:lnTo>
                    <a:pt x="21531943" y="8103446"/>
                  </a:lnTo>
                  <a:lnTo>
                    <a:pt x="0" y="8103446"/>
                  </a:lnTo>
                  <a:close/>
                </a:path>
              </a:pathLst>
            </a:custGeom>
            <a:solidFill>
              <a:srgbClr val="000000">
                <a:alpha val="0"/>
              </a:srgbClr>
            </a:solidFill>
          </p:spPr>
        </p:sp>
        <p:sp>
          <p:nvSpPr>
            <p:cNvPr name="TextBox 10" id="10"/>
            <p:cNvSpPr txBox="true"/>
            <p:nvPr/>
          </p:nvSpPr>
          <p:spPr>
            <a:xfrm>
              <a:off x="0" y="-47625"/>
              <a:ext cx="21531942" cy="8151072"/>
            </a:xfrm>
            <a:prstGeom prst="rect">
              <a:avLst/>
            </a:prstGeom>
          </p:spPr>
          <p:txBody>
            <a:bodyPr anchor="t" rtlCol="false" tIns="0" lIns="0" bIns="0" rIns="0"/>
            <a:lstStyle/>
            <a:p>
              <a:pPr algn="just" marL="0" indent="0" lvl="0">
                <a:lnSpc>
                  <a:spcPts val="3745"/>
                </a:lnSpc>
              </a:pPr>
              <a:r>
                <a:rPr lang="en-US" sz="2714">
                  <a:solidFill>
                    <a:srgbClr val="000000"/>
                  </a:solidFill>
                  <a:latin typeface="Arial Nova Condensed"/>
                  <a:ea typeface="Arial Nova Condensed"/>
                  <a:cs typeface="Arial Nova Condensed"/>
                  <a:sym typeface="Arial Nova Condensed"/>
                </a:rPr>
                <a:t>Le programme parajuridique d'IRC est lié à d'autres programmes d'aide juridique et d'accès à la justice au sein de l'organisation, ainsi qu'à d'autres réseaux d'avocats auxquels les dossiers peuvent être adressés si nécessaire. Ces relations constituent la base du soutien parajuridique en matière de litiges stratégiques.</a:t>
              </a:r>
            </a:p>
            <a:p>
              <a:pPr algn="just" marL="0" indent="0" lvl="0">
                <a:lnSpc>
                  <a:spcPts val="3745"/>
                </a:lnSpc>
              </a:pPr>
            </a:p>
            <a:p>
              <a:pPr algn="just" marL="0" indent="0" lvl="0">
                <a:lnSpc>
                  <a:spcPts val="3745"/>
                </a:lnSpc>
              </a:pPr>
              <a:r>
                <a:rPr lang="en-US" sz="2714">
                  <a:solidFill>
                    <a:srgbClr val="000000"/>
                  </a:solidFill>
                  <a:latin typeface="Arial Nova Condensed"/>
                  <a:ea typeface="Arial Nova Condensed"/>
                  <a:cs typeface="Arial Nova Condensed"/>
                  <a:sym typeface="Arial Nova Condensed"/>
                </a:rPr>
                <a:t>Le rôle des parajuristes dans le soutien aux litiges peut souvent inclure :</a:t>
              </a:r>
            </a:p>
            <a:p>
              <a:pPr algn="just" marL="586032" indent="-293016" lvl="1">
                <a:lnSpc>
                  <a:spcPts val="3745"/>
                </a:lnSpc>
                <a:buFont typeface="Arial"/>
                <a:buChar char="•"/>
              </a:pPr>
              <a:r>
                <a:rPr lang="en-US" sz="2714">
                  <a:solidFill>
                    <a:srgbClr val="000000"/>
                  </a:solidFill>
                  <a:latin typeface="Arial Nova Condensed"/>
                  <a:ea typeface="Arial Nova Condensed"/>
                  <a:cs typeface="Arial Nova Condensed"/>
                  <a:sym typeface="Arial Nova Condensed"/>
                </a:rPr>
                <a:t>Partager des données avec les défenseurs pour soutenir le développement/la construction des dossiers</a:t>
              </a:r>
            </a:p>
            <a:p>
              <a:pPr algn="just" marL="586032" indent="-293016" lvl="1">
                <a:lnSpc>
                  <a:spcPts val="3745"/>
                </a:lnSpc>
                <a:buFont typeface="Arial"/>
                <a:buChar char="•"/>
              </a:pPr>
              <a:r>
                <a:rPr lang="en-US" sz="2714">
                  <a:solidFill>
                    <a:srgbClr val="000000"/>
                  </a:solidFill>
                  <a:latin typeface="Arial Nova Condensed"/>
                  <a:ea typeface="Arial Nova Condensed"/>
                  <a:cs typeface="Arial Nova Condensed"/>
                  <a:sym typeface="Arial Nova Condensed"/>
                </a:rPr>
                <a:t>Soutenir la communication entre les avocats et les communautés.  </a:t>
              </a:r>
            </a:p>
            <a:p>
              <a:pPr algn="just" marL="586032" indent="-293016" lvl="1">
                <a:lnSpc>
                  <a:spcPts val="3745"/>
                </a:lnSpc>
                <a:buFont typeface="Arial"/>
                <a:buChar char="•"/>
              </a:pPr>
              <a:r>
                <a:rPr lang="en-US" sz="2714">
                  <a:solidFill>
                    <a:srgbClr val="000000"/>
                  </a:solidFill>
                  <a:latin typeface="Arial Nova Condensed"/>
                  <a:ea typeface="Arial Nova Condensed"/>
                  <a:cs typeface="Arial Nova Condensed"/>
                  <a:sym typeface="Arial Nova Condensed"/>
                </a:rPr>
                <a:t>Aider les communautés à comprendre le litige et solliciter leur contribution pour façonner la stratégie de litige. </a:t>
              </a:r>
            </a:p>
            <a:p>
              <a:pPr algn="just" marL="586032" indent="-293016" lvl="1">
                <a:lnSpc>
                  <a:spcPts val="3745"/>
                </a:lnSpc>
                <a:buFont typeface="Arial"/>
                <a:buChar char="•"/>
              </a:pPr>
              <a:r>
                <a:rPr lang="en-US" sz="2714">
                  <a:solidFill>
                    <a:srgbClr val="000000"/>
                  </a:solidFill>
                  <a:latin typeface="Arial Nova Condensed"/>
                  <a:ea typeface="Arial Nova Condensed"/>
                  <a:cs typeface="Arial Nova Condensed"/>
                  <a:sym typeface="Arial Nova Condensed"/>
                </a:rPr>
                <a:t>Collaborer avec les communautés pour le suivi et la mise en œuvre des décisions. Cela peut impliquer un plaidoyer local auprès des autorités locales ou l'organisation d'actions collectives pour garantir leur mise en œuvre.</a:t>
              </a:r>
            </a:p>
            <a:p>
              <a:pPr algn="just" marL="586032" indent="-293016" lvl="1">
                <a:lnSpc>
                  <a:spcPts val="3745"/>
                </a:lnSpc>
                <a:buFont typeface="Arial"/>
                <a:buChar char="•"/>
              </a:pPr>
              <a:r>
                <a:rPr lang="en-US" sz="2714">
                  <a:solidFill>
                    <a:srgbClr val="000000"/>
                  </a:solidFill>
                  <a:latin typeface="Arial Nova Condensed"/>
                  <a:ea typeface="Arial Nova Condensed"/>
                  <a:cs typeface="Arial Nova Condensed"/>
                  <a:sym typeface="Arial Nova Condensed"/>
                </a:rPr>
                <a:t>Aider les clients à comprendre ce qu’ils devront faire et comment se préparer en cas d’échec de l’affaire.</a:t>
              </a:r>
            </a:p>
            <a:p>
              <a:pPr algn="just" marL="586032" indent="-293016" lvl="1">
                <a:lnSpc>
                  <a:spcPts val="3745"/>
                </a:lnSpc>
                <a:buFont typeface="Arial"/>
                <a:buChar char="•"/>
              </a:pPr>
              <a:r>
                <a:rPr lang="en-US" sz="2714">
                  <a:solidFill>
                    <a:srgbClr val="000000"/>
                  </a:solidFill>
                  <a:latin typeface="Arial Nova Condensed"/>
                  <a:ea typeface="Arial Nova Condensed"/>
                  <a:cs typeface="Arial Nova Condensed"/>
                  <a:sym typeface="Arial Nova Condensed"/>
                </a:rPr>
                <a:t>Accompagner les justiciables au tribunal et leur expliquer le processus. </a:t>
              </a:r>
            </a:p>
          </p:txBody>
        </p:sp>
      </p:grpSp>
      <p:grpSp>
        <p:nvGrpSpPr>
          <p:cNvPr name="Group 11" id="11"/>
          <p:cNvGrpSpPr/>
          <p:nvPr/>
        </p:nvGrpSpPr>
        <p:grpSpPr>
          <a:xfrm rot="0">
            <a:off x="15537401" y="-1303500"/>
            <a:ext cx="3767531" cy="4123759"/>
            <a:chOff x="0" y="0"/>
            <a:chExt cx="5023375" cy="5498345"/>
          </a:xfrm>
        </p:grpSpPr>
        <p:grpSp>
          <p:nvGrpSpPr>
            <p:cNvPr name="Group 12" id="12"/>
            <p:cNvGrpSpPr/>
            <p:nvPr/>
          </p:nvGrpSpPr>
          <p:grpSpPr>
            <a:xfrm rot="-104776">
              <a:off x="297380" y="1759711"/>
              <a:ext cx="4032000" cy="3678054"/>
              <a:chOff x="0" y="0"/>
              <a:chExt cx="893117" cy="814716"/>
            </a:xfrm>
          </p:grpSpPr>
          <p:sp>
            <p:nvSpPr>
              <p:cNvPr name="Freeform 13" id="13"/>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49C4E"/>
              </a:solidFill>
            </p:spPr>
          </p:sp>
          <p:sp>
            <p:nvSpPr>
              <p:cNvPr name="TextBox 14" id="14"/>
              <p:cNvSpPr txBox="true"/>
              <p:nvPr/>
            </p:nvSpPr>
            <p:spPr>
              <a:xfrm>
                <a:off x="139550" y="349686"/>
                <a:ext cx="614018" cy="406836"/>
              </a:xfrm>
              <a:prstGeom prst="rect">
                <a:avLst/>
              </a:prstGeom>
            </p:spPr>
            <p:txBody>
              <a:bodyPr anchor="ctr" rtlCol="false" tIns="50800" lIns="50800" bIns="50800" rIns="50800"/>
              <a:lstStyle/>
              <a:p>
                <a:pPr algn="ctr">
                  <a:lnSpc>
                    <a:spcPts val="2029"/>
                  </a:lnSpc>
                </a:pPr>
              </a:p>
            </p:txBody>
          </p:sp>
        </p:grpSp>
        <p:grpSp>
          <p:nvGrpSpPr>
            <p:cNvPr name="Group 15" id="15"/>
            <p:cNvGrpSpPr/>
            <p:nvPr/>
          </p:nvGrpSpPr>
          <p:grpSpPr>
            <a:xfrm rot="-162844">
              <a:off x="84820" y="93399"/>
              <a:ext cx="4032000" cy="3678054"/>
              <a:chOff x="0" y="0"/>
              <a:chExt cx="893117" cy="814716"/>
            </a:xfrm>
          </p:grpSpPr>
          <p:sp>
            <p:nvSpPr>
              <p:cNvPr name="Freeform 16" id="16"/>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DA7A7"/>
              </a:solidFill>
            </p:spPr>
          </p:sp>
          <p:sp>
            <p:nvSpPr>
              <p:cNvPr name="TextBox 17" id="17"/>
              <p:cNvSpPr txBox="true"/>
              <p:nvPr/>
            </p:nvSpPr>
            <p:spPr>
              <a:xfrm>
                <a:off x="139550" y="349686"/>
                <a:ext cx="614018" cy="406836"/>
              </a:xfrm>
              <a:prstGeom prst="rect">
                <a:avLst/>
              </a:prstGeom>
            </p:spPr>
            <p:txBody>
              <a:bodyPr anchor="ctr" rtlCol="false" tIns="50800" lIns="50800" bIns="50800" rIns="50800"/>
              <a:lstStyle/>
              <a:p>
                <a:pPr algn="ctr">
                  <a:lnSpc>
                    <a:spcPts val="2029"/>
                  </a:lnSpc>
                </a:pPr>
              </a:p>
            </p:txBody>
          </p:sp>
        </p:grpSp>
        <p:grpSp>
          <p:nvGrpSpPr>
            <p:cNvPr name="Group 18" id="18"/>
            <p:cNvGrpSpPr/>
            <p:nvPr/>
          </p:nvGrpSpPr>
          <p:grpSpPr>
            <a:xfrm rot="10629642">
              <a:off x="902754" y="1722687"/>
              <a:ext cx="4032000" cy="3678054"/>
              <a:chOff x="0" y="0"/>
              <a:chExt cx="893117" cy="814716"/>
            </a:xfrm>
          </p:grpSpPr>
          <p:sp>
            <p:nvSpPr>
              <p:cNvPr name="Freeform 19" id="19"/>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EC394"/>
              </a:solidFill>
            </p:spPr>
          </p:sp>
          <p:sp>
            <p:nvSpPr>
              <p:cNvPr name="TextBox 20" id="20"/>
              <p:cNvSpPr txBox="true"/>
              <p:nvPr/>
            </p:nvSpPr>
            <p:spPr>
              <a:xfrm>
                <a:off x="139550" y="349686"/>
                <a:ext cx="614018" cy="406836"/>
              </a:xfrm>
              <a:prstGeom prst="rect">
                <a:avLst/>
              </a:prstGeom>
            </p:spPr>
            <p:txBody>
              <a:bodyPr anchor="ctr" rtlCol="false" tIns="50800" lIns="50800" bIns="50800" rIns="50800"/>
              <a:lstStyle/>
              <a:p>
                <a:pPr algn="ctr">
                  <a:lnSpc>
                    <a:spcPts val="2029"/>
                  </a:lnSpc>
                </a:pPr>
              </a:p>
            </p:txBody>
          </p:sp>
        </p:grpSp>
      </p:grpSp>
    </p:spTree>
  </p:cSld>
  <p:clrMapOvr>
    <a:masterClrMapping/>
  </p:clrMapOvr>
</p:sld>
</file>

<file path=ppt/slides/slide54.xml><?xml version="1.0" encoding="utf-8"?>
<p:sld xmlns:p="http://schemas.openxmlformats.org/presentationml/2006/main" xmlns:a="http://schemas.openxmlformats.org/drawingml/2006/main">
  <p:cSld>
    <p:bg>
      <p:bgPr>
        <a:solidFill>
          <a:srgbClr val="FCFCFC"/>
        </a:solidFill>
      </p:bgPr>
    </p:bg>
    <p:spTree>
      <p:nvGrpSpPr>
        <p:cNvPr id="1" name=""/>
        <p:cNvGrpSpPr/>
        <p:nvPr/>
      </p:nvGrpSpPr>
      <p:grpSpPr>
        <a:xfrm>
          <a:off x="0" y="0"/>
          <a:ext cx="0" cy="0"/>
          <a:chOff x="0" y="0"/>
          <a:chExt cx="0" cy="0"/>
        </a:xfrm>
      </p:grpSpPr>
      <p:grpSp>
        <p:nvGrpSpPr>
          <p:cNvPr name="Group 2" id="2"/>
          <p:cNvGrpSpPr/>
          <p:nvPr/>
        </p:nvGrpSpPr>
        <p:grpSpPr>
          <a:xfrm rot="0">
            <a:off x="-339357" y="-316594"/>
            <a:ext cx="18966714" cy="10920189"/>
            <a:chOff x="0" y="0"/>
            <a:chExt cx="4995349" cy="2876099"/>
          </a:xfrm>
        </p:grpSpPr>
        <p:sp>
          <p:nvSpPr>
            <p:cNvPr name="Freeform 3" id="3"/>
            <p:cNvSpPr/>
            <p:nvPr/>
          </p:nvSpPr>
          <p:spPr>
            <a:xfrm flipH="false" flipV="false" rot="0">
              <a:off x="0" y="0"/>
              <a:ext cx="4995349" cy="2876099"/>
            </a:xfrm>
            <a:custGeom>
              <a:avLst/>
              <a:gdLst/>
              <a:ahLst/>
              <a:cxnLst/>
              <a:rect r="r" b="b" t="t" l="l"/>
              <a:pathLst>
                <a:path h="2876099" w="4995349">
                  <a:moveTo>
                    <a:pt x="0" y="0"/>
                  </a:moveTo>
                  <a:lnTo>
                    <a:pt x="4995349" y="0"/>
                  </a:lnTo>
                  <a:lnTo>
                    <a:pt x="4995349" y="2876099"/>
                  </a:lnTo>
                  <a:lnTo>
                    <a:pt x="0" y="2876099"/>
                  </a:lnTo>
                  <a:close/>
                </a:path>
              </a:pathLst>
            </a:custGeom>
            <a:solidFill>
              <a:srgbClr val="000000">
                <a:alpha val="0"/>
              </a:srgbClr>
            </a:solidFill>
            <a:ln w="552450" cap="sq">
              <a:solidFill>
                <a:srgbClr val="F9B57D"/>
              </a:solidFill>
              <a:prstDash val="solid"/>
              <a:miter/>
            </a:ln>
          </p:spPr>
        </p:sp>
        <p:sp>
          <p:nvSpPr>
            <p:cNvPr name="TextBox 4" id="4"/>
            <p:cNvSpPr txBox="true"/>
            <p:nvPr/>
          </p:nvSpPr>
          <p:spPr>
            <a:xfrm>
              <a:off x="0" y="-38100"/>
              <a:ext cx="4995349" cy="2914199"/>
            </a:xfrm>
            <a:prstGeom prst="rect">
              <a:avLst/>
            </a:prstGeom>
          </p:spPr>
          <p:txBody>
            <a:bodyPr anchor="ctr" rtlCol="false" tIns="50800" lIns="50800" bIns="50800" rIns="50800"/>
            <a:lstStyle/>
            <a:p>
              <a:pPr algn="ctr">
                <a:lnSpc>
                  <a:spcPts val="2659"/>
                </a:lnSpc>
                <a:spcBef>
                  <a:spcPct val="0"/>
                </a:spcBef>
              </a:pPr>
            </a:p>
          </p:txBody>
        </p:sp>
      </p:grpSp>
      <p:grpSp>
        <p:nvGrpSpPr>
          <p:cNvPr name="Group 5" id="5"/>
          <p:cNvGrpSpPr/>
          <p:nvPr/>
        </p:nvGrpSpPr>
        <p:grpSpPr>
          <a:xfrm rot="0">
            <a:off x="1028700" y="1277940"/>
            <a:ext cx="3648387" cy="1253017"/>
            <a:chOff x="0" y="0"/>
            <a:chExt cx="4864516" cy="1670690"/>
          </a:xfrm>
        </p:grpSpPr>
        <p:sp>
          <p:nvSpPr>
            <p:cNvPr name="Freeform 6" id="6"/>
            <p:cNvSpPr/>
            <p:nvPr/>
          </p:nvSpPr>
          <p:spPr>
            <a:xfrm flipH="false" flipV="false" rot="0">
              <a:off x="0" y="0"/>
              <a:ext cx="4864515" cy="1670690"/>
            </a:xfrm>
            <a:custGeom>
              <a:avLst/>
              <a:gdLst/>
              <a:ahLst/>
              <a:cxnLst/>
              <a:rect r="r" b="b" t="t" l="l"/>
              <a:pathLst>
                <a:path h="1670690" w="4864515">
                  <a:moveTo>
                    <a:pt x="0" y="0"/>
                  </a:moveTo>
                  <a:lnTo>
                    <a:pt x="4864515" y="0"/>
                  </a:lnTo>
                  <a:lnTo>
                    <a:pt x="4864515" y="1670690"/>
                  </a:lnTo>
                  <a:lnTo>
                    <a:pt x="0" y="1670690"/>
                  </a:lnTo>
                  <a:close/>
                </a:path>
              </a:pathLst>
            </a:custGeom>
            <a:solidFill>
              <a:srgbClr val="000000">
                <a:alpha val="0"/>
              </a:srgbClr>
            </a:solidFill>
          </p:spPr>
        </p:sp>
        <p:sp>
          <p:nvSpPr>
            <p:cNvPr name="TextBox 7" id="7"/>
            <p:cNvSpPr txBox="true"/>
            <p:nvPr/>
          </p:nvSpPr>
          <p:spPr>
            <a:xfrm>
              <a:off x="0" y="-352425"/>
              <a:ext cx="4864516" cy="2023115"/>
            </a:xfrm>
            <a:prstGeom prst="rect">
              <a:avLst/>
            </a:prstGeom>
          </p:spPr>
          <p:txBody>
            <a:bodyPr anchor="t" rtlCol="false" tIns="0" lIns="0" bIns="0" rIns="0"/>
            <a:lstStyle/>
            <a:p>
              <a:pPr algn="l" marL="0" indent="0" lvl="0">
                <a:lnSpc>
                  <a:spcPts val="12000"/>
                </a:lnSpc>
              </a:pPr>
              <a:r>
                <a:rPr lang="en-US" b="true" sz="6999">
                  <a:solidFill>
                    <a:srgbClr val="4E5FA7"/>
                  </a:solidFill>
                  <a:latin typeface="Arial Nova Condensed Bold"/>
                  <a:ea typeface="Arial Nova Condensed Bold"/>
                  <a:cs typeface="Arial Nova Condensed Bold"/>
                  <a:sym typeface="Arial Nova Condensed Bold"/>
                </a:rPr>
                <a:t>Rapports</a:t>
              </a:r>
            </a:p>
          </p:txBody>
        </p:sp>
      </p:grpSp>
      <p:grpSp>
        <p:nvGrpSpPr>
          <p:cNvPr name="Group 8" id="8"/>
          <p:cNvGrpSpPr/>
          <p:nvPr/>
        </p:nvGrpSpPr>
        <p:grpSpPr>
          <a:xfrm rot="0">
            <a:off x="1028700" y="3102517"/>
            <a:ext cx="16230600" cy="6155783"/>
            <a:chOff x="0" y="0"/>
            <a:chExt cx="21640800" cy="8207711"/>
          </a:xfrm>
        </p:grpSpPr>
        <p:sp>
          <p:nvSpPr>
            <p:cNvPr name="Freeform 9" id="9"/>
            <p:cNvSpPr/>
            <p:nvPr/>
          </p:nvSpPr>
          <p:spPr>
            <a:xfrm flipH="false" flipV="false" rot="0">
              <a:off x="0" y="0"/>
              <a:ext cx="21640800" cy="8207711"/>
            </a:xfrm>
            <a:custGeom>
              <a:avLst/>
              <a:gdLst/>
              <a:ahLst/>
              <a:cxnLst/>
              <a:rect r="r" b="b" t="t" l="l"/>
              <a:pathLst>
                <a:path h="8207711" w="21640800">
                  <a:moveTo>
                    <a:pt x="0" y="0"/>
                  </a:moveTo>
                  <a:lnTo>
                    <a:pt x="21640800" y="0"/>
                  </a:lnTo>
                  <a:lnTo>
                    <a:pt x="21640800" y="8207711"/>
                  </a:lnTo>
                  <a:lnTo>
                    <a:pt x="0" y="8207711"/>
                  </a:lnTo>
                  <a:close/>
                </a:path>
              </a:pathLst>
            </a:custGeom>
            <a:solidFill>
              <a:srgbClr val="000000">
                <a:alpha val="0"/>
              </a:srgbClr>
            </a:solidFill>
          </p:spPr>
        </p:sp>
        <p:sp>
          <p:nvSpPr>
            <p:cNvPr name="TextBox 10" id="10"/>
            <p:cNvSpPr txBox="true"/>
            <p:nvPr/>
          </p:nvSpPr>
          <p:spPr>
            <a:xfrm>
              <a:off x="0" y="-47625"/>
              <a:ext cx="21640800" cy="8255336"/>
            </a:xfrm>
            <a:prstGeom prst="rect">
              <a:avLst/>
            </a:prstGeom>
          </p:spPr>
          <p:txBody>
            <a:bodyPr anchor="t" rtlCol="false" tIns="0" lIns="0" bIns="0" rIns="0"/>
            <a:lstStyle/>
            <a:p>
              <a:pPr algn="just" marL="0" indent="0" lvl="0">
                <a:lnSpc>
                  <a:spcPts val="3490"/>
                </a:lnSpc>
              </a:pPr>
              <a:r>
                <a:rPr lang="en-US" sz="2529">
                  <a:solidFill>
                    <a:srgbClr val="000000"/>
                  </a:solidFill>
                  <a:latin typeface="Arial Nova Condensed"/>
                  <a:ea typeface="Arial Nova Condensed"/>
                  <a:cs typeface="Arial Nova Condensed"/>
                  <a:sym typeface="Arial Nova Condensed"/>
                </a:rPr>
                <a:t>Le rapportage est un outil que les parajuristes peuvent utiliser pour documenter leurs dossiers, leurs interventions, les schémas et tendances. Vous souhaitez savoir si votre plaidoyer a été efficace et a atteint les objectifs fixés au départ. Le plaidoyer est difficile à suivre et à évaluer, y compris l'attribution des gains à vos actions spécifiques, en raison de la complexité des processus, des institutions et des changements d'attitude. Le changement s'opère souvent sur une longue période et peut être imprévisible. De plus, il est rare qu'une stratégie de plaidoyer atteigne tous ses objectifs. </a:t>
              </a:r>
            </a:p>
            <a:p>
              <a:pPr algn="just" marL="0" indent="0" lvl="0">
                <a:lnSpc>
                  <a:spcPts val="3490"/>
                </a:lnSpc>
              </a:pPr>
            </a:p>
            <a:p>
              <a:pPr algn="just" marL="0" indent="0" lvl="0">
                <a:lnSpc>
                  <a:spcPts val="3490"/>
                </a:lnSpc>
              </a:pPr>
              <a:r>
                <a:rPr lang="en-US" sz="2529">
                  <a:solidFill>
                    <a:srgbClr val="000000"/>
                  </a:solidFill>
                  <a:latin typeface="Arial Nova Condensed"/>
                  <a:ea typeface="Arial Nova Condensed"/>
                  <a:cs typeface="Arial Nova Condensed"/>
                  <a:sym typeface="Arial Nova Condensed"/>
                </a:rPr>
                <a:t>Les aparajuristes devraient utiliser les rapports pour suivre de près l'avancement de leur stratégie de plaidoyer. Ces rapports s'appuieront sur un ensemble d'indicateurs clairs permettant de suivre, d'évaluer et de documenter les progrès. Ces indicateurs aideront également les parajuristes à mesurer périodiquement l'impact de leur stratégie. Lors de l'élaboration des indicateurs, vous devez tenir compte des éléments suivants :</a:t>
              </a:r>
            </a:p>
            <a:p>
              <a:pPr algn="just" marL="546084" indent="-273042" lvl="1">
                <a:lnSpc>
                  <a:spcPts val="3490"/>
                </a:lnSpc>
                <a:buFont typeface="Arial"/>
                <a:buChar char="•"/>
              </a:pPr>
              <a:r>
                <a:rPr lang="en-US" sz="2529">
                  <a:solidFill>
                    <a:srgbClr val="000000"/>
                  </a:solidFill>
                  <a:latin typeface="Arial Nova Condensed"/>
                  <a:ea typeface="Arial Nova Condensed"/>
                  <a:cs typeface="Arial Nova Condensed"/>
                  <a:sym typeface="Arial Nova Condensed"/>
                </a:rPr>
                <a:t>Gardez les indicateurs simples pour une veille et suivi facile</a:t>
              </a:r>
            </a:p>
            <a:p>
              <a:pPr algn="just" marL="546084" indent="-273042" lvl="1">
                <a:lnSpc>
                  <a:spcPts val="3490"/>
                </a:lnSpc>
                <a:buFont typeface="Arial"/>
                <a:buChar char="•"/>
              </a:pPr>
              <a:r>
                <a:rPr lang="en-US" sz="2529">
                  <a:solidFill>
                    <a:srgbClr val="000000"/>
                  </a:solidFill>
                  <a:latin typeface="Arial Nova Condensed"/>
                  <a:ea typeface="Arial Nova Condensed"/>
                  <a:cs typeface="Arial Nova Condensed"/>
                  <a:sym typeface="Arial Nova Condensed"/>
                </a:rPr>
                <a:t>Veillez à ce que les indicateurs soient mesurables</a:t>
              </a:r>
            </a:p>
            <a:p>
              <a:pPr algn="just" marL="546084" indent="-273042" lvl="1">
                <a:lnSpc>
                  <a:spcPts val="3490"/>
                </a:lnSpc>
                <a:buFont typeface="Arial"/>
                <a:buChar char="•"/>
              </a:pPr>
              <a:r>
                <a:rPr lang="en-US" sz="2529">
                  <a:solidFill>
                    <a:srgbClr val="000000"/>
                  </a:solidFill>
                  <a:latin typeface="Arial Nova Condensed"/>
                  <a:ea typeface="Arial Nova Condensed"/>
                  <a:cs typeface="Arial Nova Condensed"/>
                  <a:sym typeface="Arial Nova Condensed"/>
                </a:rPr>
                <a:t>Assurez-vous que les indicateurs permettent de mesurer ce qui doit être suivi </a:t>
              </a:r>
            </a:p>
          </p:txBody>
        </p:sp>
      </p:grpSp>
      <p:grpSp>
        <p:nvGrpSpPr>
          <p:cNvPr name="Group 11" id="11"/>
          <p:cNvGrpSpPr/>
          <p:nvPr/>
        </p:nvGrpSpPr>
        <p:grpSpPr>
          <a:xfrm rot="0">
            <a:off x="15537401" y="-1303500"/>
            <a:ext cx="3767531" cy="4123759"/>
            <a:chOff x="0" y="0"/>
            <a:chExt cx="5023375" cy="5498345"/>
          </a:xfrm>
        </p:grpSpPr>
        <p:grpSp>
          <p:nvGrpSpPr>
            <p:cNvPr name="Group 12" id="12"/>
            <p:cNvGrpSpPr/>
            <p:nvPr/>
          </p:nvGrpSpPr>
          <p:grpSpPr>
            <a:xfrm rot="-104776">
              <a:off x="297380" y="1759711"/>
              <a:ext cx="4032000" cy="3678054"/>
              <a:chOff x="0" y="0"/>
              <a:chExt cx="893117" cy="814716"/>
            </a:xfrm>
          </p:grpSpPr>
          <p:sp>
            <p:nvSpPr>
              <p:cNvPr name="Freeform 13" id="13"/>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49C4E"/>
              </a:solidFill>
            </p:spPr>
          </p:sp>
          <p:sp>
            <p:nvSpPr>
              <p:cNvPr name="TextBox 14" id="14"/>
              <p:cNvSpPr txBox="true"/>
              <p:nvPr/>
            </p:nvSpPr>
            <p:spPr>
              <a:xfrm>
                <a:off x="139550" y="349686"/>
                <a:ext cx="614018" cy="406836"/>
              </a:xfrm>
              <a:prstGeom prst="rect">
                <a:avLst/>
              </a:prstGeom>
            </p:spPr>
            <p:txBody>
              <a:bodyPr anchor="ctr" rtlCol="false" tIns="50800" lIns="50800" bIns="50800" rIns="50800"/>
              <a:lstStyle/>
              <a:p>
                <a:pPr algn="ctr">
                  <a:lnSpc>
                    <a:spcPts val="2029"/>
                  </a:lnSpc>
                </a:pPr>
              </a:p>
            </p:txBody>
          </p:sp>
        </p:grpSp>
        <p:grpSp>
          <p:nvGrpSpPr>
            <p:cNvPr name="Group 15" id="15"/>
            <p:cNvGrpSpPr/>
            <p:nvPr/>
          </p:nvGrpSpPr>
          <p:grpSpPr>
            <a:xfrm rot="-162844">
              <a:off x="84820" y="93399"/>
              <a:ext cx="4032000" cy="3678054"/>
              <a:chOff x="0" y="0"/>
              <a:chExt cx="893117" cy="814716"/>
            </a:xfrm>
          </p:grpSpPr>
          <p:sp>
            <p:nvSpPr>
              <p:cNvPr name="Freeform 16" id="16"/>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DA7A7"/>
              </a:solidFill>
            </p:spPr>
          </p:sp>
          <p:sp>
            <p:nvSpPr>
              <p:cNvPr name="TextBox 17" id="17"/>
              <p:cNvSpPr txBox="true"/>
              <p:nvPr/>
            </p:nvSpPr>
            <p:spPr>
              <a:xfrm>
                <a:off x="139550" y="349686"/>
                <a:ext cx="614018" cy="406836"/>
              </a:xfrm>
              <a:prstGeom prst="rect">
                <a:avLst/>
              </a:prstGeom>
            </p:spPr>
            <p:txBody>
              <a:bodyPr anchor="ctr" rtlCol="false" tIns="50800" lIns="50800" bIns="50800" rIns="50800"/>
              <a:lstStyle/>
              <a:p>
                <a:pPr algn="ctr">
                  <a:lnSpc>
                    <a:spcPts val="2029"/>
                  </a:lnSpc>
                </a:pPr>
              </a:p>
            </p:txBody>
          </p:sp>
        </p:grpSp>
        <p:grpSp>
          <p:nvGrpSpPr>
            <p:cNvPr name="Group 18" id="18"/>
            <p:cNvGrpSpPr/>
            <p:nvPr/>
          </p:nvGrpSpPr>
          <p:grpSpPr>
            <a:xfrm rot="10629642">
              <a:off x="902754" y="1722687"/>
              <a:ext cx="4032000" cy="3678054"/>
              <a:chOff x="0" y="0"/>
              <a:chExt cx="893117" cy="814716"/>
            </a:xfrm>
          </p:grpSpPr>
          <p:sp>
            <p:nvSpPr>
              <p:cNvPr name="Freeform 19" id="19"/>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EC394"/>
              </a:solidFill>
            </p:spPr>
          </p:sp>
          <p:sp>
            <p:nvSpPr>
              <p:cNvPr name="TextBox 20" id="20"/>
              <p:cNvSpPr txBox="true"/>
              <p:nvPr/>
            </p:nvSpPr>
            <p:spPr>
              <a:xfrm>
                <a:off x="139550" y="349686"/>
                <a:ext cx="614018" cy="406836"/>
              </a:xfrm>
              <a:prstGeom prst="rect">
                <a:avLst/>
              </a:prstGeom>
            </p:spPr>
            <p:txBody>
              <a:bodyPr anchor="ctr" rtlCol="false" tIns="50800" lIns="50800" bIns="50800" rIns="50800"/>
              <a:lstStyle/>
              <a:p>
                <a:pPr algn="ctr">
                  <a:lnSpc>
                    <a:spcPts val="2029"/>
                  </a:lnSpc>
                </a:pPr>
              </a:p>
            </p:txBody>
          </p:sp>
        </p:grpSp>
      </p:grpSp>
    </p:spTree>
  </p:cSld>
  <p:clrMapOvr>
    <a:masterClrMapping/>
  </p:clrMapOvr>
</p:sld>
</file>

<file path=ppt/slides/slide55.xml><?xml version="1.0" encoding="utf-8"?>
<p:sld xmlns:p="http://schemas.openxmlformats.org/presentationml/2006/main" xmlns:a="http://schemas.openxmlformats.org/drawingml/2006/main">
  <p:cSld>
    <p:bg>
      <p:bgPr>
        <a:solidFill>
          <a:srgbClr val="FCFCFC"/>
        </a:solidFill>
      </p:bgPr>
    </p:bg>
    <p:spTree>
      <p:nvGrpSpPr>
        <p:cNvPr id="1" name=""/>
        <p:cNvGrpSpPr/>
        <p:nvPr/>
      </p:nvGrpSpPr>
      <p:grpSpPr>
        <a:xfrm>
          <a:off x="0" y="0"/>
          <a:ext cx="0" cy="0"/>
          <a:chOff x="0" y="0"/>
          <a:chExt cx="0" cy="0"/>
        </a:xfrm>
      </p:grpSpPr>
      <p:grpSp>
        <p:nvGrpSpPr>
          <p:cNvPr name="Group 2" id="2"/>
          <p:cNvGrpSpPr/>
          <p:nvPr/>
        </p:nvGrpSpPr>
        <p:grpSpPr>
          <a:xfrm rot="0">
            <a:off x="-339357" y="-316594"/>
            <a:ext cx="18966714" cy="10920189"/>
            <a:chOff x="0" y="0"/>
            <a:chExt cx="4995349" cy="2876099"/>
          </a:xfrm>
        </p:grpSpPr>
        <p:sp>
          <p:nvSpPr>
            <p:cNvPr name="Freeform 3" id="3"/>
            <p:cNvSpPr/>
            <p:nvPr/>
          </p:nvSpPr>
          <p:spPr>
            <a:xfrm flipH="false" flipV="false" rot="0">
              <a:off x="0" y="0"/>
              <a:ext cx="4995349" cy="2876099"/>
            </a:xfrm>
            <a:custGeom>
              <a:avLst/>
              <a:gdLst/>
              <a:ahLst/>
              <a:cxnLst/>
              <a:rect r="r" b="b" t="t" l="l"/>
              <a:pathLst>
                <a:path h="2876099" w="4995349">
                  <a:moveTo>
                    <a:pt x="0" y="0"/>
                  </a:moveTo>
                  <a:lnTo>
                    <a:pt x="4995349" y="0"/>
                  </a:lnTo>
                  <a:lnTo>
                    <a:pt x="4995349" y="2876099"/>
                  </a:lnTo>
                  <a:lnTo>
                    <a:pt x="0" y="2876099"/>
                  </a:lnTo>
                  <a:close/>
                </a:path>
              </a:pathLst>
            </a:custGeom>
            <a:solidFill>
              <a:srgbClr val="000000">
                <a:alpha val="0"/>
              </a:srgbClr>
            </a:solidFill>
            <a:ln w="552450" cap="sq">
              <a:solidFill>
                <a:srgbClr val="F9B57D"/>
              </a:solidFill>
              <a:prstDash val="solid"/>
              <a:miter/>
            </a:ln>
          </p:spPr>
        </p:sp>
        <p:sp>
          <p:nvSpPr>
            <p:cNvPr name="TextBox 4" id="4"/>
            <p:cNvSpPr txBox="true"/>
            <p:nvPr/>
          </p:nvSpPr>
          <p:spPr>
            <a:xfrm>
              <a:off x="0" y="-38100"/>
              <a:ext cx="4995349" cy="2914199"/>
            </a:xfrm>
            <a:prstGeom prst="rect">
              <a:avLst/>
            </a:prstGeom>
          </p:spPr>
          <p:txBody>
            <a:bodyPr anchor="ctr" rtlCol="false" tIns="50800" lIns="50800" bIns="50800" rIns="50800"/>
            <a:lstStyle/>
            <a:p>
              <a:pPr algn="ctr">
                <a:lnSpc>
                  <a:spcPts val="2659"/>
                </a:lnSpc>
                <a:spcBef>
                  <a:spcPct val="0"/>
                </a:spcBef>
              </a:pPr>
            </a:p>
          </p:txBody>
        </p:sp>
      </p:grpSp>
      <p:grpSp>
        <p:nvGrpSpPr>
          <p:cNvPr name="Group 5" id="5"/>
          <p:cNvGrpSpPr/>
          <p:nvPr/>
        </p:nvGrpSpPr>
        <p:grpSpPr>
          <a:xfrm rot="0">
            <a:off x="1028700" y="528415"/>
            <a:ext cx="13240150" cy="2135671"/>
            <a:chOff x="0" y="0"/>
            <a:chExt cx="17653534" cy="2847561"/>
          </a:xfrm>
        </p:grpSpPr>
        <p:sp>
          <p:nvSpPr>
            <p:cNvPr name="Freeform 6" id="6"/>
            <p:cNvSpPr/>
            <p:nvPr/>
          </p:nvSpPr>
          <p:spPr>
            <a:xfrm flipH="false" flipV="false" rot="0">
              <a:off x="0" y="0"/>
              <a:ext cx="17653533" cy="2847562"/>
            </a:xfrm>
            <a:custGeom>
              <a:avLst/>
              <a:gdLst/>
              <a:ahLst/>
              <a:cxnLst/>
              <a:rect r="r" b="b" t="t" l="l"/>
              <a:pathLst>
                <a:path h="2847562" w="17653533">
                  <a:moveTo>
                    <a:pt x="0" y="0"/>
                  </a:moveTo>
                  <a:lnTo>
                    <a:pt x="17653533" y="0"/>
                  </a:lnTo>
                  <a:lnTo>
                    <a:pt x="17653533" y="2847562"/>
                  </a:lnTo>
                  <a:lnTo>
                    <a:pt x="0" y="2847562"/>
                  </a:lnTo>
                  <a:close/>
                </a:path>
              </a:pathLst>
            </a:custGeom>
            <a:solidFill>
              <a:srgbClr val="000000">
                <a:alpha val="0"/>
              </a:srgbClr>
            </a:solidFill>
          </p:spPr>
        </p:sp>
        <p:sp>
          <p:nvSpPr>
            <p:cNvPr name="TextBox 7" id="7"/>
            <p:cNvSpPr txBox="true"/>
            <p:nvPr/>
          </p:nvSpPr>
          <p:spPr>
            <a:xfrm>
              <a:off x="0" y="133350"/>
              <a:ext cx="17653534" cy="2714211"/>
            </a:xfrm>
            <a:prstGeom prst="rect">
              <a:avLst/>
            </a:prstGeom>
          </p:spPr>
          <p:txBody>
            <a:bodyPr anchor="t" rtlCol="false" tIns="0" lIns="0" bIns="0" rIns="0"/>
            <a:lstStyle/>
            <a:p>
              <a:pPr algn="l" marL="0" indent="0" lvl="0">
                <a:lnSpc>
                  <a:spcPts val="6999"/>
                </a:lnSpc>
              </a:pPr>
              <a:r>
                <a:rPr lang="en-US" b="true" sz="6999">
                  <a:solidFill>
                    <a:srgbClr val="4E5FA7"/>
                  </a:solidFill>
                  <a:latin typeface="Arial Nova Condensed Bold"/>
                  <a:ea typeface="Arial Nova Condensed Bold"/>
                  <a:cs typeface="Arial Nova Condensed Bold"/>
                  <a:sym typeface="Arial Nova Condensed Bold"/>
                </a:rPr>
                <a:t>Données pour soutenir un programme juridique de qualité </a:t>
              </a:r>
            </a:p>
          </p:txBody>
        </p:sp>
      </p:grpSp>
      <p:grpSp>
        <p:nvGrpSpPr>
          <p:cNvPr name="Group 8" id="8"/>
          <p:cNvGrpSpPr/>
          <p:nvPr/>
        </p:nvGrpSpPr>
        <p:grpSpPr>
          <a:xfrm rot="0">
            <a:off x="1028700" y="3178437"/>
            <a:ext cx="16230600" cy="5513145"/>
            <a:chOff x="0" y="0"/>
            <a:chExt cx="21640800" cy="7350860"/>
          </a:xfrm>
        </p:grpSpPr>
        <p:sp>
          <p:nvSpPr>
            <p:cNvPr name="Freeform 9" id="9"/>
            <p:cNvSpPr/>
            <p:nvPr/>
          </p:nvSpPr>
          <p:spPr>
            <a:xfrm flipH="false" flipV="false" rot="0">
              <a:off x="0" y="0"/>
              <a:ext cx="21640800" cy="7350860"/>
            </a:xfrm>
            <a:custGeom>
              <a:avLst/>
              <a:gdLst/>
              <a:ahLst/>
              <a:cxnLst/>
              <a:rect r="r" b="b" t="t" l="l"/>
              <a:pathLst>
                <a:path h="7350860" w="21640800">
                  <a:moveTo>
                    <a:pt x="0" y="0"/>
                  </a:moveTo>
                  <a:lnTo>
                    <a:pt x="21640800" y="0"/>
                  </a:lnTo>
                  <a:lnTo>
                    <a:pt x="21640800" y="7350860"/>
                  </a:lnTo>
                  <a:lnTo>
                    <a:pt x="0" y="7350860"/>
                  </a:lnTo>
                  <a:close/>
                </a:path>
              </a:pathLst>
            </a:custGeom>
            <a:solidFill>
              <a:srgbClr val="000000">
                <a:alpha val="0"/>
              </a:srgbClr>
            </a:solidFill>
          </p:spPr>
        </p:sp>
        <p:sp>
          <p:nvSpPr>
            <p:cNvPr name="TextBox 10" id="10"/>
            <p:cNvSpPr txBox="true"/>
            <p:nvPr/>
          </p:nvSpPr>
          <p:spPr>
            <a:xfrm>
              <a:off x="0" y="-47625"/>
              <a:ext cx="21640800" cy="7398485"/>
            </a:xfrm>
            <a:prstGeom prst="rect">
              <a:avLst/>
            </a:prstGeom>
          </p:spPr>
          <p:txBody>
            <a:bodyPr anchor="t" rtlCol="false" tIns="0" lIns="0" bIns="0" rIns="0"/>
            <a:lstStyle/>
            <a:p>
              <a:pPr algn="just" marL="0" indent="0" lvl="0">
                <a:lnSpc>
                  <a:spcPts val="3863"/>
                </a:lnSpc>
              </a:pPr>
              <a:r>
                <a:rPr lang="en-US" sz="2799">
                  <a:solidFill>
                    <a:srgbClr val="3F3F3F"/>
                  </a:solidFill>
                  <a:latin typeface="Arial Nova Condensed"/>
                  <a:ea typeface="Arial Nova Condensed"/>
                  <a:cs typeface="Arial Nova Condensed"/>
                  <a:sym typeface="Arial Nova Condensed"/>
                </a:rPr>
                <a:t>Il est également important d'utiliser les données pour le suivi de votre programme. Le suivi est l'évaluation continue des progrès au fil du temps. </a:t>
              </a:r>
            </a:p>
            <a:p>
              <a:pPr algn="just" marL="0" indent="0" lvl="0">
                <a:lnSpc>
                  <a:spcPts val="3863"/>
                </a:lnSpc>
              </a:pPr>
            </a:p>
            <a:p>
              <a:pPr algn="just" marL="0" indent="0" lvl="0">
                <a:lnSpc>
                  <a:spcPts val="3863"/>
                </a:lnSpc>
              </a:pPr>
              <a:r>
                <a:rPr lang="en-US" sz="2799">
                  <a:solidFill>
                    <a:srgbClr val="3F3F3F"/>
                  </a:solidFill>
                  <a:latin typeface="Arial Nova Condensed"/>
                  <a:ea typeface="Arial Nova Condensed"/>
                  <a:cs typeface="Arial Nova Condensed"/>
                  <a:sym typeface="Arial Nova Condensed"/>
                </a:rPr>
                <a:t>Il vous permet de faire ce qui suit :</a:t>
              </a:r>
            </a:p>
            <a:p>
              <a:pPr algn="just" marL="604518" indent="-302259" lvl="1">
                <a:lnSpc>
                  <a:spcPts val="3863"/>
                </a:lnSpc>
                <a:buFont typeface="Arial"/>
                <a:buChar char="•"/>
              </a:pPr>
              <a:r>
                <a:rPr lang="en-US" sz="2799">
                  <a:solidFill>
                    <a:srgbClr val="3F3F3F"/>
                  </a:solidFill>
                  <a:latin typeface="Arial Nova Condensed"/>
                  <a:ea typeface="Arial Nova Condensed"/>
                  <a:cs typeface="Arial Nova Condensed"/>
                  <a:sym typeface="Arial Nova Condensed"/>
                </a:rPr>
                <a:t>Suivre les progrès par rapport aux objectifs fixés</a:t>
              </a:r>
            </a:p>
            <a:p>
              <a:pPr algn="just" marL="604518" indent="-302259" lvl="1">
                <a:lnSpc>
                  <a:spcPts val="3863"/>
                </a:lnSpc>
                <a:buFont typeface="Arial"/>
                <a:buChar char="•"/>
              </a:pPr>
              <a:r>
                <a:rPr lang="en-US" sz="2799">
                  <a:solidFill>
                    <a:srgbClr val="3F3F3F"/>
                  </a:solidFill>
                  <a:latin typeface="Arial Nova Condensed"/>
                  <a:ea typeface="Arial Nova Condensed"/>
                  <a:cs typeface="Arial Nova Condensed"/>
                  <a:sym typeface="Arial Nova Condensed"/>
                </a:rPr>
                <a:t>Reconnaître quand vous devez ajuster la stratégie initiale pour obtenir de meilleurs résultats</a:t>
              </a:r>
            </a:p>
            <a:p>
              <a:pPr algn="just" marL="604518" indent="-302259" lvl="1">
                <a:lnSpc>
                  <a:spcPts val="3863"/>
                </a:lnSpc>
                <a:buFont typeface="Arial"/>
                <a:buChar char="•"/>
              </a:pPr>
              <a:r>
                <a:rPr lang="en-US" sz="2799">
                  <a:solidFill>
                    <a:srgbClr val="3F3F3F"/>
                  </a:solidFill>
                  <a:latin typeface="Arial Nova Condensed"/>
                  <a:ea typeface="Arial Nova Condensed"/>
                  <a:cs typeface="Arial Nova Condensed"/>
                  <a:sym typeface="Arial Nova Condensed"/>
                </a:rPr>
                <a:t>Vous tenir responsable de faire les choses que vous avez dit que vous feriez dans la stratégie. </a:t>
              </a:r>
            </a:p>
            <a:p>
              <a:pPr algn="just" marL="0" indent="0" lvl="0">
                <a:lnSpc>
                  <a:spcPts val="3863"/>
                </a:lnSpc>
              </a:pPr>
            </a:p>
            <a:p>
              <a:pPr algn="just" marL="0" indent="0" lvl="0">
                <a:lnSpc>
                  <a:spcPts val="3863"/>
                </a:lnSpc>
              </a:pPr>
              <a:r>
                <a:rPr lang="en-US" sz="2799">
                  <a:solidFill>
                    <a:srgbClr val="3F3F3F"/>
                  </a:solidFill>
                  <a:latin typeface="Arial Nova Condensed"/>
                  <a:ea typeface="Arial Nova Condensed"/>
                  <a:cs typeface="Arial Nova Condensed"/>
                  <a:sym typeface="Arial Nova Condensed"/>
                </a:rPr>
                <a:t>Il est essentiel d’identifier les indicateurs clés qui permettraient d’atteindre ces résultats. </a:t>
              </a:r>
            </a:p>
            <a:p>
              <a:pPr algn="just" marL="0" indent="0" lvl="0">
                <a:lnSpc>
                  <a:spcPts val="3863"/>
                </a:lnSpc>
              </a:pPr>
            </a:p>
            <a:p>
              <a:pPr algn="just" marL="0" indent="0" lvl="0">
                <a:lnSpc>
                  <a:spcPts val="3863"/>
                </a:lnSpc>
              </a:pPr>
              <a:r>
                <a:rPr lang="en-US" sz="2799">
                  <a:solidFill>
                    <a:srgbClr val="3F3F3F"/>
                  </a:solidFill>
                  <a:latin typeface="Arial Nova Condensed"/>
                  <a:ea typeface="Arial Nova Condensed"/>
                  <a:cs typeface="Arial Nova Condensed"/>
                  <a:sym typeface="Arial Nova Condensed"/>
                </a:rPr>
                <a:t>Remarque : Voir le module 14 pour plus de détails. </a:t>
              </a:r>
            </a:p>
          </p:txBody>
        </p:sp>
      </p:grpSp>
      <p:grpSp>
        <p:nvGrpSpPr>
          <p:cNvPr name="Group 11" id="11"/>
          <p:cNvGrpSpPr/>
          <p:nvPr/>
        </p:nvGrpSpPr>
        <p:grpSpPr>
          <a:xfrm rot="0">
            <a:off x="15537401" y="-1303500"/>
            <a:ext cx="3767531" cy="4123759"/>
            <a:chOff x="0" y="0"/>
            <a:chExt cx="5023375" cy="5498345"/>
          </a:xfrm>
        </p:grpSpPr>
        <p:grpSp>
          <p:nvGrpSpPr>
            <p:cNvPr name="Group 12" id="12"/>
            <p:cNvGrpSpPr/>
            <p:nvPr/>
          </p:nvGrpSpPr>
          <p:grpSpPr>
            <a:xfrm rot="-104776">
              <a:off x="297380" y="1759711"/>
              <a:ext cx="4032000" cy="3678054"/>
              <a:chOff x="0" y="0"/>
              <a:chExt cx="893117" cy="814716"/>
            </a:xfrm>
          </p:grpSpPr>
          <p:sp>
            <p:nvSpPr>
              <p:cNvPr name="Freeform 13" id="13"/>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49C4E"/>
              </a:solidFill>
            </p:spPr>
          </p:sp>
          <p:sp>
            <p:nvSpPr>
              <p:cNvPr name="TextBox 14" id="14"/>
              <p:cNvSpPr txBox="true"/>
              <p:nvPr/>
            </p:nvSpPr>
            <p:spPr>
              <a:xfrm>
                <a:off x="139550" y="349686"/>
                <a:ext cx="614018" cy="406836"/>
              </a:xfrm>
              <a:prstGeom prst="rect">
                <a:avLst/>
              </a:prstGeom>
            </p:spPr>
            <p:txBody>
              <a:bodyPr anchor="ctr" rtlCol="false" tIns="50800" lIns="50800" bIns="50800" rIns="50800"/>
              <a:lstStyle/>
              <a:p>
                <a:pPr algn="ctr">
                  <a:lnSpc>
                    <a:spcPts val="2029"/>
                  </a:lnSpc>
                </a:pPr>
              </a:p>
            </p:txBody>
          </p:sp>
        </p:grpSp>
        <p:grpSp>
          <p:nvGrpSpPr>
            <p:cNvPr name="Group 15" id="15"/>
            <p:cNvGrpSpPr/>
            <p:nvPr/>
          </p:nvGrpSpPr>
          <p:grpSpPr>
            <a:xfrm rot="-162844">
              <a:off x="84820" y="93399"/>
              <a:ext cx="4032000" cy="3678054"/>
              <a:chOff x="0" y="0"/>
              <a:chExt cx="893117" cy="814716"/>
            </a:xfrm>
          </p:grpSpPr>
          <p:sp>
            <p:nvSpPr>
              <p:cNvPr name="Freeform 16" id="16"/>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DA7A7"/>
              </a:solidFill>
            </p:spPr>
          </p:sp>
          <p:sp>
            <p:nvSpPr>
              <p:cNvPr name="TextBox 17" id="17"/>
              <p:cNvSpPr txBox="true"/>
              <p:nvPr/>
            </p:nvSpPr>
            <p:spPr>
              <a:xfrm>
                <a:off x="139550" y="349686"/>
                <a:ext cx="614018" cy="406836"/>
              </a:xfrm>
              <a:prstGeom prst="rect">
                <a:avLst/>
              </a:prstGeom>
            </p:spPr>
            <p:txBody>
              <a:bodyPr anchor="ctr" rtlCol="false" tIns="50800" lIns="50800" bIns="50800" rIns="50800"/>
              <a:lstStyle/>
              <a:p>
                <a:pPr algn="ctr">
                  <a:lnSpc>
                    <a:spcPts val="2029"/>
                  </a:lnSpc>
                </a:pPr>
              </a:p>
            </p:txBody>
          </p:sp>
        </p:grpSp>
        <p:grpSp>
          <p:nvGrpSpPr>
            <p:cNvPr name="Group 18" id="18"/>
            <p:cNvGrpSpPr/>
            <p:nvPr/>
          </p:nvGrpSpPr>
          <p:grpSpPr>
            <a:xfrm rot="10629642">
              <a:off x="902754" y="1722687"/>
              <a:ext cx="4032000" cy="3678054"/>
              <a:chOff x="0" y="0"/>
              <a:chExt cx="893117" cy="814716"/>
            </a:xfrm>
          </p:grpSpPr>
          <p:sp>
            <p:nvSpPr>
              <p:cNvPr name="Freeform 19" id="19"/>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EC394"/>
              </a:solidFill>
            </p:spPr>
          </p:sp>
          <p:sp>
            <p:nvSpPr>
              <p:cNvPr name="TextBox 20" id="20"/>
              <p:cNvSpPr txBox="true"/>
              <p:nvPr/>
            </p:nvSpPr>
            <p:spPr>
              <a:xfrm>
                <a:off x="139550" y="349686"/>
                <a:ext cx="614018" cy="406836"/>
              </a:xfrm>
              <a:prstGeom prst="rect">
                <a:avLst/>
              </a:prstGeom>
            </p:spPr>
            <p:txBody>
              <a:bodyPr anchor="ctr" rtlCol="false" tIns="50800" lIns="50800" bIns="50800" rIns="50800"/>
              <a:lstStyle/>
              <a:p>
                <a:pPr algn="ctr">
                  <a:lnSpc>
                    <a:spcPts val="2029"/>
                  </a:lnSpc>
                </a:pPr>
              </a:p>
            </p:txBody>
          </p:sp>
        </p:grpSp>
      </p:grpSp>
    </p:spTree>
  </p:cSld>
  <p:clrMapOvr>
    <a:masterClrMapping/>
  </p:clrMapOvr>
</p:sld>
</file>

<file path=ppt/slides/slide5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86957" y="-164194"/>
            <a:ext cx="18966714" cy="10920189"/>
            <a:chOff x="0" y="0"/>
            <a:chExt cx="4995349" cy="2876099"/>
          </a:xfrm>
        </p:grpSpPr>
        <p:sp>
          <p:nvSpPr>
            <p:cNvPr name="Freeform 3" id="3"/>
            <p:cNvSpPr/>
            <p:nvPr/>
          </p:nvSpPr>
          <p:spPr>
            <a:xfrm flipH="false" flipV="false" rot="0">
              <a:off x="0" y="0"/>
              <a:ext cx="4995349" cy="2876099"/>
            </a:xfrm>
            <a:custGeom>
              <a:avLst/>
              <a:gdLst/>
              <a:ahLst/>
              <a:cxnLst/>
              <a:rect r="r" b="b" t="t" l="l"/>
              <a:pathLst>
                <a:path h="2876099" w="4995349">
                  <a:moveTo>
                    <a:pt x="0" y="0"/>
                  </a:moveTo>
                  <a:lnTo>
                    <a:pt x="4995349" y="0"/>
                  </a:lnTo>
                  <a:lnTo>
                    <a:pt x="4995349" y="2876099"/>
                  </a:lnTo>
                  <a:lnTo>
                    <a:pt x="0" y="2876099"/>
                  </a:lnTo>
                  <a:close/>
                </a:path>
              </a:pathLst>
            </a:custGeom>
            <a:solidFill>
              <a:srgbClr val="000000">
                <a:alpha val="0"/>
              </a:srgbClr>
            </a:solidFill>
            <a:ln w="552450" cap="sq">
              <a:solidFill>
                <a:srgbClr val="F9B57D"/>
              </a:solidFill>
              <a:prstDash val="solid"/>
              <a:miter/>
            </a:ln>
          </p:spPr>
        </p:sp>
        <p:sp>
          <p:nvSpPr>
            <p:cNvPr name="TextBox 4" id="4"/>
            <p:cNvSpPr txBox="true"/>
            <p:nvPr/>
          </p:nvSpPr>
          <p:spPr>
            <a:xfrm>
              <a:off x="0" y="-38100"/>
              <a:ext cx="4995349" cy="2914199"/>
            </a:xfrm>
            <a:prstGeom prst="rect">
              <a:avLst/>
            </a:prstGeom>
          </p:spPr>
          <p:txBody>
            <a:bodyPr anchor="ctr" rtlCol="false" tIns="50800" lIns="50800" bIns="50800" rIns="50800"/>
            <a:lstStyle/>
            <a:p>
              <a:pPr algn="ctr">
                <a:lnSpc>
                  <a:spcPts val="2659"/>
                </a:lnSpc>
                <a:spcBef>
                  <a:spcPct val="0"/>
                </a:spcBef>
              </a:pPr>
            </a:p>
          </p:txBody>
        </p:sp>
      </p:grpSp>
      <p:grpSp>
        <p:nvGrpSpPr>
          <p:cNvPr name="Group 5" id="5"/>
          <p:cNvGrpSpPr/>
          <p:nvPr/>
        </p:nvGrpSpPr>
        <p:grpSpPr>
          <a:xfrm rot="0">
            <a:off x="-339357" y="-316594"/>
            <a:ext cx="18966714" cy="10920189"/>
            <a:chOff x="0" y="0"/>
            <a:chExt cx="4995349" cy="2876099"/>
          </a:xfrm>
        </p:grpSpPr>
        <p:sp>
          <p:nvSpPr>
            <p:cNvPr name="Freeform 6" id="6"/>
            <p:cNvSpPr/>
            <p:nvPr/>
          </p:nvSpPr>
          <p:spPr>
            <a:xfrm flipH="false" flipV="false" rot="0">
              <a:off x="0" y="0"/>
              <a:ext cx="4995349" cy="2876099"/>
            </a:xfrm>
            <a:custGeom>
              <a:avLst/>
              <a:gdLst/>
              <a:ahLst/>
              <a:cxnLst/>
              <a:rect r="r" b="b" t="t" l="l"/>
              <a:pathLst>
                <a:path h="2876099" w="4995349">
                  <a:moveTo>
                    <a:pt x="0" y="0"/>
                  </a:moveTo>
                  <a:lnTo>
                    <a:pt x="4995349" y="0"/>
                  </a:lnTo>
                  <a:lnTo>
                    <a:pt x="4995349" y="2876099"/>
                  </a:lnTo>
                  <a:lnTo>
                    <a:pt x="0" y="2876099"/>
                  </a:lnTo>
                  <a:close/>
                </a:path>
              </a:pathLst>
            </a:custGeom>
            <a:solidFill>
              <a:srgbClr val="000000">
                <a:alpha val="0"/>
              </a:srgbClr>
            </a:solidFill>
            <a:ln w="552450" cap="sq">
              <a:solidFill>
                <a:srgbClr val="F9B57D"/>
              </a:solidFill>
              <a:prstDash val="solid"/>
              <a:miter/>
            </a:ln>
          </p:spPr>
        </p:sp>
        <p:sp>
          <p:nvSpPr>
            <p:cNvPr name="TextBox 7" id="7"/>
            <p:cNvSpPr txBox="true"/>
            <p:nvPr/>
          </p:nvSpPr>
          <p:spPr>
            <a:xfrm>
              <a:off x="0" y="-38100"/>
              <a:ext cx="4995349" cy="2914199"/>
            </a:xfrm>
            <a:prstGeom prst="rect">
              <a:avLst/>
            </a:prstGeom>
          </p:spPr>
          <p:txBody>
            <a:bodyPr anchor="ctr" rtlCol="false" tIns="50800" lIns="50800" bIns="50800" rIns="50800"/>
            <a:lstStyle/>
            <a:p>
              <a:pPr algn="ctr">
                <a:lnSpc>
                  <a:spcPts val="2659"/>
                </a:lnSpc>
                <a:spcBef>
                  <a:spcPct val="0"/>
                </a:spcBef>
              </a:pPr>
            </a:p>
          </p:txBody>
        </p:sp>
      </p:grpSp>
      <p:sp>
        <p:nvSpPr>
          <p:cNvPr name="TextBox 8" id="8"/>
          <p:cNvSpPr txBox="true"/>
          <p:nvPr/>
        </p:nvSpPr>
        <p:spPr>
          <a:xfrm rot="0">
            <a:off x="1028700" y="1181100"/>
            <a:ext cx="9367347" cy="2384412"/>
          </a:xfrm>
          <a:prstGeom prst="rect">
            <a:avLst/>
          </a:prstGeom>
        </p:spPr>
        <p:txBody>
          <a:bodyPr anchor="t" rtlCol="false" tIns="0" lIns="0" bIns="0" rIns="0">
            <a:spAutoFit/>
          </a:bodyPr>
          <a:lstStyle/>
          <a:p>
            <a:pPr algn="l" marL="0" indent="0" lvl="0">
              <a:lnSpc>
                <a:spcPts val="9239"/>
              </a:lnSpc>
            </a:pPr>
            <a:r>
              <a:rPr lang="en-US" b="true" sz="8969">
                <a:solidFill>
                  <a:srgbClr val="004AAD"/>
                </a:solidFill>
                <a:latin typeface="Arial Nova Condensed Bold"/>
                <a:ea typeface="Arial Nova Condensed Bold"/>
                <a:cs typeface="Arial Nova Condensed Bold"/>
                <a:sym typeface="Arial Nova Condensed Bold"/>
              </a:rPr>
              <a:t>Merci pour votre attention ! </a:t>
            </a:r>
          </a:p>
        </p:txBody>
      </p:sp>
      <p:sp>
        <p:nvSpPr>
          <p:cNvPr name="TextBox 9" id="9"/>
          <p:cNvSpPr txBox="true"/>
          <p:nvPr/>
        </p:nvSpPr>
        <p:spPr>
          <a:xfrm rot="0">
            <a:off x="1028700" y="4637771"/>
            <a:ext cx="9367347" cy="3267593"/>
          </a:xfrm>
          <a:prstGeom prst="rect">
            <a:avLst/>
          </a:prstGeom>
        </p:spPr>
        <p:txBody>
          <a:bodyPr anchor="t" rtlCol="false" tIns="0" lIns="0" bIns="0" rIns="0">
            <a:spAutoFit/>
          </a:bodyPr>
          <a:lstStyle/>
          <a:p>
            <a:pPr algn="l" marL="0" indent="0" lvl="0">
              <a:lnSpc>
                <a:spcPts val="6386"/>
              </a:lnSpc>
            </a:pPr>
            <a:r>
              <a:rPr lang="en-US" b="true" sz="6200">
                <a:solidFill>
                  <a:srgbClr val="4E5FA7"/>
                </a:solidFill>
                <a:latin typeface="Arial Nova Condensed Bold"/>
                <a:ea typeface="Arial Nova Condensed Bold"/>
                <a:cs typeface="Arial Nova Condensed Bold"/>
                <a:sym typeface="Arial Nova Condensed Bold"/>
              </a:rPr>
              <a:t>Des questions, des commentaires ou besoin d'informations complémentaires ? </a:t>
            </a:r>
          </a:p>
        </p:txBody>
      </p:sp>
      <p:sp>
        <p:nvSpPr>
          <p:cNvPr name="Freeform 10" id="10"/>
          <p:cNvSpPr/>
          <p:nvPr/>
        </p:nvSpPr>
        <p:spPr>
          <a:xfrm flipH="false" flipV="false" rot="125426">
            <a:off x="10911780" y="2182826"/>
            <a:ext cx="6347520" cy="5921347"/>
          </a:xfrm>
          <a:custGeom>
            <a:avLst/>
            <a:gdLst/>
            <a:ahLst/>
            <a:cxnLst/>
            <a:rect r="r" b="b" t="t" l="l"/>
            <a:pathLst>
              <a:path h="5921347" w="6347520">
                <a:moveTo>
                  <a:pt x="0" y="0"/>
                </a:moveTo>
                <a:lnTo>
                  <a:pt x="6347520" y="0"/>
                </a:lnTo>
                <a:lnTo>
                  <a:pt x="6347520" y="5921348"/>
                </a:lnTo>
                <a:lnTo>
                  <a:pt x="0" y="5921348"/>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Tree>
  </p:cSld>
  <p:clrMapOvr>
    <a:masterClrMapping/>
  </p:clrMapOvr>
</p:sld>
</file>

<file path=ppt/slides/slide6.xml><?xml version="1.0" encoding="utf-8"?>
<p:sld xmlns:p="http://schemas.openxmlformats.org/presentationml/2006/main" xmlns:a="http://schemas.openxmlformats.org/drawingml/2006/main">
  <p:cSld>
    <p:bg>
      <p:bgPr>
        <a:solidFill>
          <a:srgbClr val="FCFCFC"/>
        </a:solidFill>
      </p:bgPr>
    </p:bg>
    <p:spTree>
      <p:nvGrpSpPr>
        <p:cNvPr id="1" name=""/>
        <p:cNvGrpSpPr/>
        <p:nvPr/>
      </p:nvGrpSpPr>
      <p:grpSpPr>
        <a:xfrm>
          <a:off x="0" y="0"/>
          <a:ext cx="0" cy="0"/>
          <a:chOff x="0" y="0"/>
          <a:chExt cx="0" cy="0"/>
        </a:xfrm>
      </p:grpSpPr>
      <p:grpSp>
        <p:nvGrpSpPr>
          <p:cNvPr name="Group 2" id="2"/>
          <p:cNvGrpSpPr/>
          <p:nvPr/>
        </p:nvGrpSpPr>
        <p:grpSpPr>
          <a:xfrm rot="0">
            <a:off x="-339357" y="-316594"/>
            <a:ext cx="18966714" cy="10920189"/>
            <a:chOff x="0" y="0"/>
            <a:chExt cx="4995349" cy="2876099"/>
          </a:xfrm>
        </p:grpSpPr>
        <p:sp>
          <p:nvSpPr>
            <p:cNvPr name="Freeform 3" id="3"/>
            <p:cNvSpPr/>
            <p:nvPr/>
          </p:nvSpPr>
          <p:spPr>
            <a:xfrm flipH="false" flipV="false" rot="0">
              <a:off x="0" y="0"/>
              <a:ext cx="4995349" cy="2876099"/>
            </a:xfrm>
            <a:custGeom>
              <a:avLst/>
              <a:gdLst/>
              <a:ahLst/>
              <a:cxnLst/>
              <a:rect r="r" b="b" t="t" l="l"/>
              <a:pathLst>
                <a:path h="2876099" w="4995349">
                  <a:moveTo>
                    <a:pt x="0" y="0"/>
                  </a:moveTo>
                  <a:lnTo>
                    <a:pt x="4995349" y="0"/>
                  </a:lnTo>
                  <a:lnTo>
                    <a:pt x="4995349" y="2876099"/>
                  </a:lnTo>
                  <a:lnTo>
                    <a:pt x="0" y="2876099"/>
                  </a:lnTo>
                  <a:close/>
                </a:path>
              </a:pathLst>
            </a:custGeom>
            <a:solidFill>
              <a:srgbClr val="000000">
                <a:alpha val="0"/>
              </a:srgbClr>
            </a:solidFill>
            <a:ln w="552450" cap="sq">
              <a:solidFill>
                <a:srgbClr val="F9B57D"/>
              </a:solidFill>
              <a:prstDash val="solid"/>
              <a:miter/>
            </a:ln>
          </p:spPr>
        </p:sp>
        <p:sp>
          <p:nvSpPr>
            <p:cNvPr name="TextBox 4" id="4"/>
            <p:cNvSpPr txBox="true"/>
            <p:nvPr/>
          </p:nvSpPr>
          <p:spPr>
            <a:xfrm>
              <a:off x="0" y="-38100"/>
              <a:ext cx="4995349" cy="2914199"/>
            </a:xfrm>
            <a:prstGeom prst="rect">
              <a:avLst/>
            </a:prstGeom>
          </p:spPr>
          <p:txBody>
            <a:bodyPr anchor="ctr" rtlCol="false" tIns="50800" lIns="50800" bIns="50800" rIns="50800"/>
            <a:lstStyle/>
            <a:p>
              <a:pPr algn="ctr">
                <a:lnSpc>
                  <a:spcPts val="2659"/>
                </a:lnSpc>
                <a:spcBef>
                  <a:spcPct val="0"/>
                </a:spcBef>
              </a:pPr>
            </a:p>
          </p:txBody>
        </p:sp>
      </p:grpSp>
      <p:grpSp>
        <p:nvGrpSpPr>
          <p:cNvPr name="Group 5" id="5"/>
          <p:cNvGrpSpPr/>
          <p:nvPr/>
        </p:nvGrpSpPr>
        <p:grpSpPr>
          <a:xfrm rot="0">
            <a:off x="1028700" y="3717895"/>
            <a:ext cx="16230600" cy="3630988"/>
            <a:chOff x="0" y="0"/>
            <a:chExt cx="21640800" cy="4841318"/>
          </a:xfrm>
        </p:grpSpPr>
        <p:sp>
          <p:nvSpPr>
            <p:cNvPr name="Freeform 6" id="6"/>
            <p:cNvSpPr/>
            <p:nvPr/>
          </p:nvSpPr>
          <p:spPr>
            <a:xfrm flipH="false" flipV="false" rot="0">
              <a:off x="30771" y="28575"/>
              <a:ext cx="21579257" cy="4784217"/>
            </a:xfrm>
            <a:custGeom>
              <a:avLst/>
              <a:gdLst/>
              <a:ahLst/>
              <a:cxnLst/>
              <a:rect r="r" b="b" t="t" l="l"/>
              <a:pathLst>
                <a:path h="4784217" w="21579257">
                  <a:moveTo>
                    <a:pt x="0" y="0"/>
                  </a:moveTo>
                  <a:lnTo>
                    <a:pt x="21579257" y="0"/>
                  </a:lnTo>
                  <a:lnTo>
                    <a:pt x="21579257" y="4784217"/>
                  </a:lnTo>
                  <a:lnTo>
                    <a:pt x="0" y="4784217"/>
                  </a:lnTo>
                  <a:close/>
                </a:path>
              </a:pathLst>
            </a:custGeom>
            <a:solidFill>
              <a:srgbClr val="FFFFFF"/>
            </a:solidFill>
          </p:spPr>
        </p:sp>
        <p:sp>
          <p:nvSpPr>
            <p:cNvPr name="Freeform 7" id="7"/>
            <p:cNvSpPr/>
            <p:nvPr/>
          </p:nvSpPr>
          <p:spPr>
            <a:xfrm flipH="false" flipV="false" rot="0">
              <a:off x="0" y="0"/>
              <a:ext cx="21640800" cy="4841367"/>
            </a:xfrm>
            <a:custGeom>
              <a:avLst/>
              <a:gdLst/>
              <a:ahLst/>
              <a:cxnLst/>
              <a:rect r="r" b="b" t="t" l="l"/>
              <a:pathLst>
                <a:path h="4841367" w="21640800">
                  <a:moveTo>
                    <a:pt x="30771" y="0"/>
                  </a:moveTo>
                  <a:lnTo>
                    <a:pt x="21610028" y="0"/>
                  </a:lnTo>
                  <a:cubicBezTo>
                    <a:pt x="21626987" y="0"/>
                    <a:pt x="21640800" y="12827"/>
                    <a:pt x="21640800" y="28575"/>
                  </a:cubicBezTo>
                  <a:lnTo>
                    <a:pt x="21640800" y="4812792"/>
                  </a:lnTo>
                  <a:cubicBezTo>
                    <a:pt x="21640800" y="4828540"/>
                    <a:pt x="21626987" y="4841367"/>
                    <a:pt x="21610028" y="4841367"/>
                  </a:cubicBezTo>
                  <a:lnTo>
                    <a:pt x="30771" y="4841367"/>
                  </a:lnTo>
                  <a:cubicBezTo>
                    <a:pt x="13813" y="4841367"/>
                    <a:pt x="0" y="4828540"/>
                    <a:pt x="0" y="4812792"/>
                  </a:cubicBezTo>
                  <a:lnTo>
                    <a:pt x="0" y="28575"/>
                  </a:lnTo>
                  <a:cubicBezTo>
                    <a:pt x="0" y="12827"/>
                    <a:pt x="13813" y="0"/>
                    <a:pt x="30771" y="0"/>
                  </a:cubicBezTo>
                  <a:moveTo>
                    <a:pt x="30771" y="57150"/>
                  </a:moveTo>
                  <a:lnTo>
                    <a:pt x="30771" y="28575"/>
                  </a:lnTo>
                  <a:lnTo>
                    <a:pt x="61542" y="28575"/>
                  </a:lnTo>
                  <a:lnTo>
                    <a:pt x="61542" y="4812792"/>
                  </a:lnTo>
                  <a:lnTo>
                    <a:pt x="30771" y="4812792"/>
                  </a:lnTo>
                  <a:lnTo>
                    <a:pt x="30771" y="4784217"/>
                  </a:lnTo>
                  <a:lnTo>
                    <a:pt x="21610028" y="4784217"/>
                  </a:lnTo>
                  <a:lnTo>
                    <a:pt x="21610028" y="4812792"/>
                  </a:lnTo>
                  <a:lnTo>
                    <a:pt x="21579258" y="4812792"/>
                  </a:lnTo>
                  <a:lnTo>
                    <a:pt x="21579258" y="28575"/>
                  </a:lnTo>
                  <a:lnTo>
                    <a:pt x="21610028" y="28575"/>
                  </a:lnTo>
                  <a:lnTo>
                    <a:pt x="21610028" y="57150"/>
                  </a:lnTo>
                  <a:lnTo>
                    <a:pt x="30771" y="57150"/>
                  </a:lnTo>
                  <a:close/>
                </a:path>
              </a:pathLst>
            </a:custGeom>
            <a:solidFill>
              <a:srgbClr val="FFFFFF"/>
            </a:solidFill>
          </p:spPr>
        </p:sp>
        <p:sp>
          <p:nvSpPr>
            <p:cNvPr name="TextBox 8" id="8"/>
            <p:cNvSpPr txBox="true"/>
            <p:nvPr/>
          </p:nvSpPr>
          <p:spPr>
            <a:xfrm>
              <a:off x="0" y="-38100"/>
              <a:ext cx="21640800" cy="4879418"/>
            </a:xfrm>
            <a:prstGeom prst="rect">
              <a:avLst/>
            </a:prstGeom>
          </p:spPr>
          <p:txBody>
            <a:bodyPr anchor="t" rtlCol="false" tIns="50800" lIns="50800" bIns="50800" rIns="50800"/>
            <a:lstStyle/>
            <a:p>
              <a:pPr algn="l" marL="0" indent="0" lvl="0">
                <a:lnSpc>
                  <a:spcPts val="3668"/>
                </a:lnSpc>
              </a:pPr>
              <a:r>
                <a:rPr lang="en-US" sz="2658">
                  <a:solidFill>
                    <a:srgbClr val="000000"/>
                  </a:solidFill>
                  <a:latin typeface="Arial Nova Condensed"/>
                  <a:ea typeface="Arial Nova Condensed"/>
                  <a:cs typeface="Arial Nova Condensed"/>
                  <a:sym typeface="Arial Nova Condensed"/>
                </a:rPr>
                <a:t>La veille a plusieurs objectifs : </a:t>
              </a:r>
            </a:p>
            <a:p>
              <a:pPr algn="l" marL="0" indent="0" lvl="0">
                <a:lnSpc>
                  <a:spcPts val="3668"/>
                </a:lnSpc>
              </a:pPr>
            </a:p>
            <a:p>
              <a:pPr algn="l" marL="573924" indent="-286962" lvl="1">
                <a:lnSpc>
                  <a:spcPts val="3668"/>
                </a:lnSpc>
                <a:buFont typeface="Arial"/>
                <a:buChar char="•"/>
              </a:pPr>
              <a:r>
                <a:rPr lang="en-US" sz="2658">
                  <a:solidFill>
                    <a:srgbClr val="000000"/>
                  </a:solidFill>
                  <a:latin typeface="Arial Nova Condensed"/>
                  <a:ea typeface="Arial Nova Condensed"/>
                  <a:cs typeface="Arial Nova Condensed"/>
                  <a:sym typeface="Arial Nova Condensed"/>
                </a:rPr>
                <a:t>Recueillir des preuves pour tenir les auteurs responsables.</a:t>
              </a:r>
            </a:p>
            <a:p>
              <a:pPr algn="l" marL="573924" indent="-286962" lvl="1">
                <a:lnSpc>
                  <a:spcPts val="3668"/>
                </a:lnSpc>
                <a:buFont typeface="Arial"/>
                <a:buChar char="•"/>
              </a:pPr>
              <a:r>
                <a:rPr lang="en-US" sz="2658">
                  <a:solidFill>
                    <a:srgbClr val="000000"/>
                  </a:solidFill>
                  <a:latin typeface="Arial Nova Condensed"/>
                  <a:ea typeface="Arial Nova Condensed"/>
                  <a:cs typeface="Arial Nova Condensed"/>
                  <a:sym typeface="Arial Nova Condensed"/>
                </a:rPr>
                <a:t>Recueillir des preuves pour éclairer les réformes/stratégies/politiques/programmations juridiques. </a:t>
              </a:r>
            </a:p>
            <a:p>
              <a:pPr algn="l" marL="573924" indent="-286962" lvl="1">
                <a:lnSpc>
                  <a:spcPts val="3668"/>
                </a:lnSpc>
                <a:buFont typeface="Arial"/>
                <a:buChar char="•"/>
              </a:pPr>
              <a:r>
                <a:rPr lang="en-US" sz="2658">
                  <a:solidFill>
                    <a:srgbClr val="000000"/>
                  </a:solidFill>
                  <a:latin typeface="Arial Nova Condensed"/>
                  <a:ea typeface="Arial Nova Condensed"/>
                  <a:cs typeface="Arial Nova Condensed"/>
                  <a:sym typeface="Arial Nova Condensed"/>
                </a:rPr>
                <a:t>Prévenir les violations des droits humains.  </a:t>
              </a:r>
            </a:p>
            <a:p>
              <a:pPr algn="l" marL="573924" indent="-286962" lvl="1">
                <a:lnSpc>
                  <a:spcPts val="3668"/>
                </a:lnSpc>
                <a:buFont typeface="Arial"/>
                <a:buChar char="•"/>
              </a:pPr>
              <a:r>
                <a:rPr lang="en-US" sz="2658">
                  <a:solidFill>
                    <a:srgbClr val="000000"/>
                  </a:solidFill>
                  <a:latin typeface="Arial Nova Condensed"/>
                  <a:ea typeface="Arial Nova Condensed"/>
                  <a:cs typeface="Arial Nova Condensed"/>
                  <a:sym typeface="Arial Nova Condensed"/>
                </a:rPr>
                <a:t>Dans certaines circonstances, il peut être utilisé comme système d’identification pour identifier et soutenir les victimes. </a:t>
              </a:r>
            </a:p>
          </p:txBody>
        </p:sp>
      </p:grpSp>
      <p:grpSp>
        <p:nvGrpSpPr>
          <p:cNvPr name="Group 9" id="9"/>
          <p:cNvGrpSpPr/>
          <p:nvPr/>
        </p:nvGrpSpPr>
        <p:grpSpPr>
          <a:xfrm rot="0">
            <a:off x="1028700" y="7980679"/>
            <a:ext cx="16230600" cy="1531381"/>
            <a:chOff x="0" y="0"/>
            <a:chExt cx="21640800" cy="2041842"/>
          </a:xfrm>
        </p:grpSpPr>
        <p:sp>
          <p:nvSpPr>
            <p:cNvPr name="Freeform 10" id="10"/>
            <p:cNvSpPr/>
            <p:nvPr/>
          </p:nvSpPr>
          <p:spPr>
            <a:xfrm flipH="false" flipV="false" rot="0">
              <a:off x="0" y="0"/>
              <a:ext cx="21640800" cy="2041779"/>
            </a:xfrm>
            <a:custGeom>
              <a:avLst/>
              <a:gdLst/>
              <a:ahLst/>
              <a:cxnLst/>
              <a:rect r="r" b="b" t="t" l="l"/>
              <a:pathLst>
                <a:path h="2041779" w="21640800">
                  <a:moveTo>
                    <a:pt x="0" y="0"/>
                  </a:moveTo>
                  <a:lnTo>
                    <a:pt x="21640800" y="0"/>
                  </a:lnTo>
                  <a:lnTo>
                    <a:pt x="21640800" y="2041779"/>
                  </a:lnTo>
                  <a:lnTo>
                    <a:pt x="0" y="2041779"/>
                  </a:lnTo>
                  <a:close/>
                </a:path>
              </a:pathLst>
            </a:custGeom>
            <a:solidFill>
              <a:srgbClr val="F7E5DD"/>
            </a:solidFill>
          </p:spPr>
        </p:sp>
        <p:sp>
          <p:nvSpPr>
            <p:cNvPr name="TextBox 11" id="11"/>
            <p:cNvSpPr txBox="true"/>
            <p:nvPr/>
          </p:nvSpPr>
          <p:spPr>
            <a:xfrm>
              <a:off x="0" y="-47625"/>
              <a:ext cx="21640800" cy="2089467"/>
            </a:xfrm>
            <a:prstGeom prst="rect">
              <a:avLst/>
            </a:prstGeom>
          </p:spPr>
          <p:txBody>
            <a:bodyPr anchor="t" rtlCol="false" tIns="50800" lIns="50800" bIns="50800" rIns="50800"/>
            <a:lstStyle/>
            <a:p>
              <a:pPr algn="l" marL="0" indent="0" lvl="0">
                <a:lnSpc>
                  <a:spcPts val="3726"/>
                </a:lnSpc>
              </a:pPr>
              <a:r>
                <a:rPr lang="en-US" sz="2700">
                  <a:solidFill>
                    <a:srgbClr val="000000"/>
                  </a:solidFill>
                  <a:latin typeface="Arial Nova Condensed"/>
                  <a:ea typeface="Arial Nova Condensed"/>
                  <a:cs typeface="Arial Nova Condensed"/>
                  <a:sym typeface="Arial Nova Condensed"/>
                </a:rPr>
                <a:t>Les parajuristes font le lien entre le système judiciaire formel et informel et la société, rendant le système plus accessible. Ils comprennent les besoins, la dynamique et les intérêts de la communauté, et déterminent s'il est nécessaire de surveiller et de documenter les problèmes. </a:t>
              </a:r>
            </a:p>
          </p:txBody>
        </p:sp>
      </p:grpSp>
      <p:grpSp>
        <p:nvGrpSpPr>
          <p:cNvPr name="Group 12" id="12"/>
          <p:cNvGrpSpPr/>
          <p:nvPr/>
        </p:nvGrpSpPr>
        <p:grpSpPr>
          <a:xfrm rot="0">
            <a:off x="15537401" y="-1303500"/>
            <a:ext cx="3767531" cy="4123759"/>
            <a:chOff x="0" y="0"/>
            <a:chExt cx="5023375" cy="5498345"/>
          </a:xfrm>
        </p:grpSpPr>
        <p:grpSp>
          <p:nvGrpSpPr>
            <p:cNvPr name="Group 13" id="13"/>
            <p:cNvGrpSpPr/>
            <p:nvPr/>
          </p:nvGrpSpPr>
          <p:grpSpPr>
            <a:xfrm rot="-104776">
              <a:off x="297380" y="1759711"/>
              <a:ext cx="4032000" cy="3678054"/>
              <a:chOff x="0" y="0"/>
              <a:chExt cx="893117" cy="814716"/>
            </a:xfrm>
          </p:grpSpPr>
          <p:sp>
            <p:nvSpPr>
              <p:cNvPr name="Freeform 14" id="14"/>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49C4E"/>
              </a:solidFill>
            </p:spPr>
          </p:sp>
          <p:sp>
            <p:nvSpPr>
              <p:cNvPr name="TextBox 15" id="15"/>
              <p:cNvSpPr txBox="true"/>
              <p:nvPr/>
            </p:nvSpPr>
            <p:spPr>
              <a:xfrm>
                <a:off x="139550" y="349686"/>
                <a:ext cx="614018" cy="406836"/>
              </a:xfrm>
              <a:prstGeom prst="rect">
                <a:avLst/>
              </a:prstGeom>
            </p:spPr>
            <p:txBody>
              <a:bodyPr anchor="ctr" rtlCol="false" tIns="50800" lIns="50800" bIns="50800" rIns="50800"/>
              <a:lstStyle/>
              <a:p>
                <a:pPr algn="ctr">
                  <a:lnSpc>
                    <a:spcPts val="2029"/>
                  </a:lnSpc>
                </a:pPr>
              </a:p>
            </p:txBody>
          </p:sp>
        </p:grpSp>
        <p:grpSp>
          <p:nvGrpSpPr>
            <p:cNvPr name="Group 16" id="16"/>
            <p:cNvGrpSpPr/>
            <p:nvPr/>
          </p:nvGrpSpPr>
          <p:grpSpPr>
            <a:xfrm rot="-162844">
              <a:off x="84820" y="93399"/>
              <a:ext cx="4032000" cy="3678054"/>
              <a:chOff x="0" y="0"/>
              <a:chExt cx="893117" cy="814716"/>
            </a:xfrm>
          </p:grpSpPr>
          <p:sp>
            <p:nvSpPr>
              <p:cNvPr name="Freeform 17" id="17"/>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DA7A7"/>
              </a:solidFill>
            </p:spPr>
          </p:sp>
          <p:sp>
            <p:nvSpPr>
              <p:cNvPr name="TextBox 18" id="18"/>
              <p:cNvSpPr txBox="true"/>
              <p:nvPr/>
            </p:nvSpPr>
            <p:spPr>
              <a:xfrm>
                <a:off x="139550" y="349686"/>
                <a:ext cx="614018" cy="406836"/>
              </a:xfrm>
              <a:prstGeom prst="rect">
                <a:avLst/>
              </a:prstGeom>
            </p:spPr>
            <p:txBody>
              <a:bodyPr anchor="ctr" rtlCol="false" tIns="50800" lIns="50800" bIns="50800" rIns="50800"/>
              <a:lstStyle/>
              <a:p>
                <a:pPr algn="ctr">
                  <a:lnSpc>
                    <a:spcPts val="2029"/>
                  </a:lnSpc>
                </a:pPr>
              </a:p>
            </p:txBody>
          </p:sp>
        </p:grpSp>
        <p:grpSp>
          <p:nvGrpSpPr>
            <p:cNvPr name="Group 19" id="19"/>
            <p:cNvGrpSpPr/>
            <p:nvPr/>
          </p:nvGrpSpPr>
          <p:grpSpPr>
            <a:xfrm rot="10629642">
              <a:off x="902754" y="1722687"/>
              <a:ext cx="4032000" cy="3678054"/>
              <a:chOff x="0" y="0"/>
              <a:chExt cx="893117" cy="814716"/>
            </a:xfrm>
          </p:grpSpPr>
          <p:sp>
            <p:nvSpPr>
              <p:cNvPr name="Freeform 20" id="20"/>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EC394"/>
              </a:solidFill>
            </p:spPr>
          </p:sp>
          <p:sp>
            <p:nvSpPr>
              <p:cNvPr name="TextBox 21" id="21"/>
              <p:cNvSpPr txBox="true"/>
              <p:nvPr/>
            </p:nvSpPr>
            <p:spPr>
              <a:xfrm>
                <a:off x="139550" y="349686"/>
                <a:ext cx="614018" cy="406836"/>
              </a:xfrm>
              <a:prstGeom prst="rect">
                <a:avLst/>
              </a:prstGeom>
            </p:spPr>
            <p:txBody>
              <a:bodyPr anchor="ctr" rtlCol="false" tIns="50800" lIns="50800" bIns="50800" rIns="50800"/>
              <a:lstStyle/>
              <a:p>
                <a:pPr algn="ctr">
                  <a:lnSpc>
                    <a:spcPts val="2029"/>
                  </a:lnSpc>
                </a:pPr>
              </a:p>
            </p:txBody>
          </p:sp>
        </p:grpSp>
      </p:grpSp>
      <p:grpSp>
        <p:nvGrpSpPr>
          <p:cNvPr name="Group 22" id="22"/>
          <p:cNvGrpSpPr/>
          <p:nvPr/>
        </p:nvGrpSpPr>
        <p:grpSpPr>
          <a:xfrm rot="0">
            <a:off x="1028700" y="1077148"/>
            <a:ext cx="12541756" cy="2125511"/>
            <a:chOff x="0" y="0"/>
            <a:chExt cx="16722341" cy="2834014"/>
          </a:xfrm>
        </p:grpSpPr>
        <p:sp>
          <p:nvSpPr>
            <p:cNvPr name="Freeform 23" id="23"/>
            <p:cNvSpPr/>
            <p:nvPr/>
          </p:nvSpPr>
          <p:spPr>
            <a:xfrm flipH="false" flipV="false" rot="0">
              <a:off x="0" y="0"/>
              <a:ext cx="16722341" cy="2834014"/>
            </a:xfrm>
            <a:custGeom>
              <a:avLst/>
              <a:gdLst/>
              <a:ahLst/>
              <a:cxnLst/>
              <a:rect r="r" b="b" t="t" l="l"/>
              <a:pathLst>
                <a:path h="2834014" w="16722341">
                  <a:moveTo>
                    <a:pt x="0" y="0"/>
                  </a:moveTo>
                  <a:lnTo>
                    <a:pt x="16722341" y="0"/>
                  </a:lnTo>
                  <a:lnTo>
                    <a:pt x="16722341" y="2834014"/>
                  </a:lnTo>
                  <a:lnTo>
                    <a:pt x="0" y="2834014"/>
                  </a:lnTo>
                  <a:close/>
                </a:path>
              </a:pathLst>
            </a:custGeom>
            <a:solidFill>
              <a:srgbClr val="000000">
                <a:alpha val="0"/>
              </a:srgbClr>
            </a:solidFill>
          </p:spPr>
        </p:sp>
        <p:sp>
          <p:nvSpPr>
            <p:cNvPr name="TextBox 24" id="24"/>
            <p:cNvSpPr txBox="true"/>
            <p:nvPr/>
          </p:nvSpPr>
          <p:spPr>
            <a:xfrm>
              <a:off x="0" y="133350"/>
              <a:ext cx="16722341" cy="2700664"/>
            </a:xfrm>
            <a:prstGeom prst="rect">
              <a:avLst/>
            </a:prstGeom>
          </p:spPr>
          <p:txBody>
            <a:bodyPr anchor="t" rtlCol="false" tIns="0" lIns="0" bIns="0" rIns="0"/>
            <a:lstStyle/>
            <a:p>
              <a:pPr algn="l" marL="0" indent="0" lvl="0">
                <a:lnSpc>
                  <a:spcPts val="6929"/>
                </a:lnSpc>
              </a:pPr>
              <a:r>
                <a:rPr lang="en-US" b="true" sz="6999">
                  <a:solidFill>
                    <a:srgbClr val="4E5FA7"/>
                  </a:solidFill>
                  <a:latin typeface="Arial Nova Condensed Bold"/>
                  <a:ea typeface="Arial Nova Condensed Bold"/>
                  <a:cs typeface="Arial Nova Condensed Bold"/>
                  <a:sym typeface="Arial Nova Condensed Bold"/>
                </a:rPr>
                <a:t>Comprendre les droits de l'homme et la veille juridique </a:t>
              </a:r>
            </a:p>
          </p:txBody>
        </p:sp>
      </p:grpSp>
    </p:spTree>
  </p:cSld>
  <p:clrMapOvr>
    <a:masterClrMapping/>
  </p:clrMapOvr>
</p:sld>
</file>

<file path=ppt/slides/slide7.xml><?xml version="1.0" encoding="utf-8"?>
<p:sld xmlns:p="http://schemas.openxmlformats.org/presentationml/2006/main" xmlns:a="http://schemas.openxmlformats.org/drawingml/2006/main">
  <p:cSld>
    <p:bg>
      <p:bgPr>
        <a:solidFill>
          <a:srgbClr val="FCFCFC"/>
        </a:solidFill>
      </p:bgPr>
    </p:bg>
    <p:spTree>
      <p:nvGrpSpPr>
        <p:cNvPr id="1" name=""/>
        <p:cNvGrpSpPr/>
        <p:nvPr/>
      </p:nvGrpSpPr>
      <p:grpSpPr>
        <a:xfrm>
          <a:off x="0" y="0"/>
          <a:ext cx="0" cy="0"/>
          <a:chOff x="0" y="0"/>
          <a:chExt cx="0" cy="0"/>
        </a:xfrm>
      </p:grpSpPr>
      <p:grpSp>
        <p:nvGrpSpPr>
          <p:cNvPr name="Group 2" id="2"/>
          <p:cNvGrpSpPr/>
          <p:nvPr/>
        </p:nvGrpSpPr>
        <p:grpSpPr>
          <a:xfrm rot="0">
            <a:off x="-339357" y="-316594"/>
            <a:ext cx="18966714" cy="10920189"/>
            <a:chOff x="0" y="0"/>
            <a:chExt cx="4995349" cy="2876099"/>
          </a:xfrm>
        </p:grpSpPr>
        <p:sp>
          <p:nvSpPr>
            <p:cNvPr name="Freeform 3" id="3"/>
            <p:cNvSpPr/>
            <p:nvPr/>
          </p:nvSpPr>
          <p:spPr>
            <a:xfrm flipH="false" flipV="false" rot="0">
              <a:off x="0" y="0"/>
              <a:ext cx="4995349" cy="2876099"/>
            </a:xfrm>
            <a:custGeom>
              <a:avLst/>
              <a:gdLst/>
              <a:ahLst/>
              <a:cxnLst/>
              <a:rect r="r" b="b" t="t" l="l"/>
              <a:pathLst>
                <a:path h="2876099" w="4995349">
                  <a:moveTo>
                    <a:pt x="0" y="0"/>
                  </a:moveTo>
                  <a:lnTo>
                    <a:pt x="4995349" y="0"/>
                  </a:lnTo>
                  <a:lnTo>
                    <a:pt x="4995349" y="2876099"/>
                  </a:lnTo>
                  <a:lnTo>
                    <a:pt x="0" y="2876099"/>
                  </a:lnTo>
                  <a:close/>
                </a:path>
              </a:pathLst>
            </a:custGeom>
            <a:solidFill>
              <a:srgbClr val="000000">
                <a:alpha val="0"/>
              </a:srgbClr>
            </a:solidFill>
            <a:ln w="552450" cap="sq">
              <a:solidFill>
                <a:srgbClr val="F9B57D"/>
              </a:solidFill>
              <a:prstDash val="solid"/>
              <a:miter/>
            </a:ln>
          </p:spPr>
        </p:sp>
        <p:sp>
          <p:nvSpPr>
            <p:cNvPr name="TextBox 4" id="4"/>
            <p:cNvSpPr txBox="true"/>
            <p:nvPr/>
          </p:nvSpPr>
          <p:spPr>
            <a:xfrm>
              <a:off x="0" y="-38100"/>
              <a:ext cx="4995349" cy="2914199"/>
            </a:xfrm>
            <a:prstGeom prst="rect">
              <a:avLst/>
            </a:prstGeom>
          </p:spPr>
          <p:txBody>
            <a:bodyPr anchor="ctr" rtlCol="false" tIns="50800" lIns="50800" bIns="50800" rIns="50800"/>
            <a:lstStyle/>
            <a:p>
              <a:pPr algn="ctr">
                <a:lnSpc>
                  <a:spcPts val="2659"/>
                </a:lnSpc>
                <a:spcBef>
                  <a:spcPct val="0"/>
                </a:spcBef>
              </a:pPr>
            </a:p>
          </p:txBody>
        </p:sp>
      </p:grpSp>
      <p:grpSp>
        <p:nvGrpSpPr>
          <p:cNvPr name="Group 5" id="5"/>
          <p:cNvGrpSpPr/>
          <p:nvPr/>
        </p:nvGrpSpPr>
        <p:grpSpPr>
          <a:xfrm rot="0">
            <a:off x="1028700" y="1028700"/>
            <a:ext cx="14782800" cy="1243496"/>
            <a:chOff x="0" y="0"/>
            <a:chExt cx="19710400" cy="1657995"/>
          </a:xfrm>
        </p:grpSpPr>
        <p:sp>
          <p:nvSpPr>
            <p:cNvPr name="Freeform 6" id="6"/>
            <p:cNvSpPr/>
            <p:nvPr/>
          </p:nvSpPr>
          <p:spPr>
            <a:xfrm flipH="false" flipV="false" rot="0">
              <a:off x="0" y="0"/>
              <a:ext cx="19710400" cy="1657995"/>
            </a:xfrm>
            <a:custGeom>
              <a:avLst/>
              <a:gdLst/>
              <a:ahLst/>
              <a:cxnLst/>
              <a:rect r="r" b="b" t="t" l="l"/>
              <a:pathLst>
                <a:path h="1657995" w="19710400">
                  <a:moveTo>
                    <a:pt x="0" y="0"/>
                  </a:moveTo>
                  <a:lnTo>
                    <a:pt x="19710400" y="0"/>
                  </a:lnTo>
                  <a:lnTo>
                    <a:pt x="19710400" y="1657995"/>
                  </a:lnTo>
                  <a:lnTo>
                    <a:pt x="0" y="1657995"/>
                  </a:lnTo>
                  <a:close/>
                </a:path>
              </a:pathLst>
            </a:custGeom>
            <a:solidFill>
              <a:srgbClr val="000000">
                <a:alpha val="0"/>
              </a:srgbClr>
            </a:solidFill>
          </p:spPr>
        </p:sp>
        <p:sp>
          <p:nvSpPr>
            <p:cNvPr name="TextBox 7" id="7"/>
            <p:cNvSpPr txBox="true"/>
            <p:nvPr/>
          </p:nvSpPr>
          <p:spPr>
            <a:xfrm>
              <a:off x="0" y="-200025"/>
              <a:ext cx="19710400" cy="1858020"/>
            </a:xfrm>
            <a:prstGeom prst="rect">
              <a:avLst/>
            </a:prstGeom>
          </p:spPr>
          <p:txBody>
            <a:bodyPr anchor="t" rtlCol="false" tIns="0" lIns="0" bIns="0" rIns="0"/>
            <a:lstStyle/>
            <a:p>
              <a:pPr algn="l" marL="0" indent="0" lvl="0">
                <a:lnSpc>
                  <a:spcPts val="10499"/>
                </a:lnSpc>
              </a:pPr>
              <a:r>
                <a:rPr lang="en-US" b="true" sz="6999">
                  <a:solidFill>
                    <a:srgbClr val="4E5FA7"/>
                  </a:solidFill>
                  <a:latin typeface="Arial Nova Condensed Bold"/>
                  <a:ea typeface="Arial Nova Condensed Bold"/>
                  <a:cs typeface="Arial Nova Condensed Bold"/>
                  <a:sym typeface="Arial Nova Condensed Bold"/>
                </a:rPr>
                <a:t>De multiples opportunités </a:t>
              </a:r>
            </a:p>
          </p:txBody>
        </p:sp>
      </p:grpSp>
      <p:grpSp>
        <p:nvGrpSpPr>
          <p:cNvPr name="Group 8" id="8"/>
          <p:cNvGrpSpPr/>
          <p:nvPr/>
        </p:nvGrpSpPr>
        <p:grpSpPr>
          <a:xfrm rot="0">
            <a:off x="1028700" y="3304099"/>
            <a:ext cx="8572500" cy="5954201"/>
            <a:chOff x="0" y="0"/>
            <a:chExt cx="11430000" cy="7938935"/>
          </a:xfrm>
        </p:grpSpPr>
        <p:sp>
          <p:nvSpPr>
            <p:cNvPr name="Freeform 9" id="9"/>
            <p:cNvSpPr/>
            <p:nvPr/>
          </p:nvSpPr>
          <p:spPr>
            <a:xfrm flipH="false" flipV="false" rot="0">
              <a:off x="0" y="0"/>
              <a:ext cx="11430000" cy="7938936"/>
            </a:xfrm>
            <a:custGeom>
              <a:avLst/>
              <a:gdLst/>
              <a:ahLst/>
              <a:cxnLst/>
              <a:rect r="r" b="b" t="t" l="l"/>
              <a:pathLst>
                <a:path h="7938936" w="11430000">
                  <a:moveTo>
                    <a:pt x="0" y="0"/>
                  </a:moveTo>
                  <a:lnTo>
                    <a:pt x="11430000" y="0"/>
                  </a:lnTo>
                  <a:lnTo>
                    <a:pt x="11430000" y="7938936"/>
                  </a:lnTo>
                  <a:lnTo>
                    <a:pt x="0" y="7938936"/>
                  </a:lnTo>
                  <a:close/>
                </a:path>
              </a:pathLst>
            </a:custGeom>
            <a:solidFill>
              <a:srgbClr val="000000">
                <a:alpha val="0"/>
              </a:srgbClr>
            </a:solidFill>
          </p:spPr>
        </p:sp>
        <p:sp>
          <p:nvSpPr>
            <p:cNvPr name="TextBox 10" id="10"/>
            <p:cNvSpPr txBox="true"/>
            <p:nvPr/>
          </p:nvSpPr>
          <p:spPr>
            <a:xfrm>
              <a:off x="0" y="-57150"/>
              <a:ext cx="11430000" cy="7996085"/>
            </a:xfrm>
            <a:prstGeom prst="rect">
              <a:avLst/>
            </a:prstGeom>
          </p:spPr>
          <p:txBody>
            <a:bodyPr anchor="t" rtlCol="false" tIns="0" lIns="0" bIns="0" rIns="0"/>
            <a:lstStyle/>
            <a:p>
              <a:pPr algn="l" marL="512578" indent="-256289" lvl="1">
                <a:lnSpc>
                  <a:spcPts val="3908"/>
                </a:lnSpc>
                <a:buFont typeface="Arial"/>
                <a:buChar char="•"/>
              </a:pPr>
              <a:r>
                <a:rPr lang="en-US" sz="2832">
                  <a:solidFill>
                    <a:srgbClr val="000000"/>
                  </a:solidFill>
                  <a:latin typeface="Arial Nova Condensed"/>
                  <a:ea typeface="Arial Nova Condensed"/>
                  <a:cs typeface="Arial Nova Condensed"/>
                  <a:sym typeface="Arial Nova Condensed"/>
                </a:rPr>
                <a:t>Les observateurs aident à découvrir la vérité dans les conflits en fournissant une perspective impartiale.</a:t>
              </a:r>
            </a:p>
            <a:p>
              <a:pPr algn="l" marL="512578" indent="-256289" lvl="1">
                <a:lnSpc>
                  <a:spcPts val="3908"/>
                </a:lnSpc>
                <a:buFont typeface="Arial"/>
                <a:buChar char="•"/>
              </a:pPr>
              <a:r>
                <a:rPr lang="en-US" sz="2832">
                  <a:solidFill>
                    <a:srgbClr val="000000"/>
                  </a:solidFill>
                  <a:latin typeface="Arial Nova Condensed"/>
                  <a:ea typeface="Arial Nova Condensed"/>
                  <a:cs typeface="Arial Nova Condensed"/>
                  <a:sym typeface="Arial Nova Condensed"/>
                </a:rPr>
                <a:t>Le suivi peut être continu ou spécifique à une situation, comme l’application des lois sur les VBG ou des droits du travail.</a:t>
              </a:r>
            </a:p>
            <a:p>
              <a:pPr algn="l" marL="512578" indent="-256289" lvl="1">
                <a:lnSpc>
                  <a:spcPts val="3908"/>
                </a:lnSpc>
                <a:buFont typeface="Arial"/>
                <a:buChar char="•"/>
              </a:pPr>
              <a:r>
                <a:rPr lang="en-US" sz="2832">
                  <a:solidFill>
                    <a:srgbClr val="000000"/>
                  </a:solidFill>
                  <a:latin typeface="Arial Nova Condensed"/>
                  <a:ea typeface="Arial Nova Condensed"/>
                  <a:cs typeface="Arial Nova Condensed"/>
                  <a:sym typeface="Arial Nova Condensed"/>
                </a:rPr>
                <a:t>L'observation et le suivi des questions juridiques au niveau communautaire peuvent être essentiels pour compléter les activités d'information, de sensibilisation aux droits et de conseil juridique. En effet, la pratique juridique et les obstacles juridiques rencontrés par les populations sont aussi importants que le cadre juridique lui-même. </a:t>
              </a:r>
            </a:p>
          </p:txBody>
        </p:sp>
      </p:grpSp>
      <p:grpSp>
        <p:nvGrpSpPr>
          <p:cNvPr name="Group 11" id="11"/>
          <p:cNvGrpSpPr/>
          <p:nvPr/>
        </p:nvGrpSpPr>
        <p:grpSpPr>
          <a:xfrm rot="0">
            <a:off x="9963091" y="3304099"/>
            <a:ext cx="7458075" cy="5581670"/>
            <a:chOff x="0" y="0"/>
            <a:chExt cx="9944100" cy="7442226"/>
          </a:xfrm>
        </p:grpSpPr>
        <p:sp>
          <p:nvSpPr>
            <p:cNvPr name="Freeform 12" id="12"/>
            <p:cNvSpPr/>
            <p:nvPr/>
          </p:nvSpPr>
          <p:spPr>
            <a:xfrm flipH="false" flipV="false" rot="0">
              <a:off x="0" y="0"/>
              <a:ext cx="9944100" cy="7442225"/>
            </a:xfrm>
            <a:custGeom>
              <a:avLst/>
              <a:gdLst/>
              <a:ahLst/>
              <a:cxnLst/>
              <a:rect r="r" b="b" t="t" l="l"/>
              <a:pathLst>
                <a:path h="7442225" w="9944100">
                  <a:moveTo>
                    <a:pt x="0" y="0"/>
                  </a:moveTo>
                  <a:lnTo>
                    <a:pt x="9944100" y="0"/>
                  </a:lnTo>
                  <a:lnTo>
                    <a:pt x="9944100" y="7442225"/>
                  </a:lnTo>
                  <a:lnTo>
                    <a:pt x="0" y="7442225"/>
                  </a:lnTo>
                  <a:close/>
                </a:path>
              </a:pathLst>
            </a:custGeom>
            <a:solidFill>
              <a:srgbClr val="F7E5DD"/>
            </a:solidFill>
          </p:spPr>
        </p:sp>
        <p:sp>
          <p:nvSpPr>
            <p:cNvPr name="TextBox 13" id="13"/>
            <p:cNvSpPr txBox="true"/>
            <p:nvPr/>
          </p:nvSpPr>
          <p:spPr>
            <a:xfrm>
              <a:off x="0" y="-38100"/>
              <a:ext cx="9944100" cy="7480326"/>
            </a:xfrm>
            <a:prstGeom prst="rect">
              <a:avLst/>
            </a:prstGeom>
          </p:spPr>
          <p:txBody>
            <a:bodyPr anchor="t" rtlCol="false" tIns="50800" lIns="50800" bIns="50800" rIns="50800"/>
            <a:lstStyle/>
            <a:p>
              <a:pPr algn="just" marL="0" indent="0" lvl="0">
                <a:lnSpc>
                  <a:spcPts val="2783"/>
                </a:lnSpc>
              </a:pPr>
              <a:r>
                <a:rPr lang="en-US" b="true" sz="2016">
                  <a:solidFill>
                    <a:srgbClr val="000000"/>
                  </a:solidFill>
                  <a:latin typeface="Arial Nova Condensed Bold"/>
                  <a:ea typeface="Arial Nova Condensed Bold"/>
                  <a:cs typeface="Arial Nova Condensed Bold"/>
                  <a:sym typeface="Arial Nova Condensed Bold"/>
                </a:rPr>
                <a:t>Exemple de suivi juridique</a:t>
              </a:r>
            </a:p>
            <a:p>
              <a:pPr algn="just" marL="0" indent="0" lvl="0">
                <a:lnSpc>
                  <a:spcPts val="2783"/>
                </a:lnSpc>
              </a:pPr>
            </a:p>
            <a:p>
              <a:pPr algn="just" marL="0" indent="0" lvl="0">
                <a:lnSpc>
                  <a:spcPts val="2783"/>
                </a:lnSpc>
              </a:pPr>
              <a:r>
                <a:rPr lang="en-US" sz="2016">
                  <a:solidFill>
                    <a:srgbClr val="000000"/>
                  </a:solidFill>
                  <a:latin typeface="Arial Nova Condensed"/>
                  <a:ea typeface="Arial Nova Condensed"/>
                  <a:cs typeface="Arial Nova Condensed"/>
                  <a:sym typeface="Arial Nova Condensed"/>
                </a:rPr>
                <a:t>En cas de conflit entre différents groupes, par exemple au sein d'une communauté, ou entre la police et d'autres personnes, il est utile de faire appel à des acteurs externes pour observer les événements d'un point de vue extérieur. Dans tout conflit, chaque partie raconte une histoire différente. Ces observateurs peuvent contribuer à la découverte de la vérité. Vous pouvez également suivre la situation au sein de votre communauté de manière continue. Ce suivi est également utile dans des situations spécifiques. Par exemple, pour observer l'application des lois sur les VBG, la manière dont les cas sont traités et jugés par les acteurs de la justice informelle et les normes traditionnelles, ou encore pour surveiller les violations du droit du travail dans les entreprises locales.</a:t>
              </a:r>
            </a:p>
          </p:txBody>
        </p:sp>
      </p:grpSp>
      <p:grpSp>
        <p:nvGrpSpPr>
          <p:cNvPr name="Group 14" id="14"/>
          <p:cNvGrpSpPr/>
          <p:nvPr/>
        </p:nvGrpSpPr>
        <p:grpSpPr>
          <a:xfrm rot="0">
            <a:off x="15537401" y="-1303500"/>
            <a:ext cx="3767531" cy="4123759"/>
            <a:chOff x="0" y="0"/>
            <a:chExt cx="5023375" cy="5498345"/>
          </a:xfrm>
        </p:grpSpPr>
        <p:grpSp>
          <p:nvGrpSpPr>
            <p:cNvPr name="Group 15" id="15"/>
            <p:cNvGrpSpPr/>
            <p:nvPr/>
          </p:nvGrpSpPr>
          <p:grpSpPr>
            <a:xfrm rot="-104776">
              <a:off x="297380" y="1759711"/>
              <a:ext cx="4032000" cy="3678054"/>
              <a:chOff x="0" y="0"/>
              <a:chExt cx="893117" cy="814716"/>
            </a:xfrm>
          </p:grpSpPr>
          <p:sp>
            <p:nvSpPr>
              <p:cNvPr name="Freeform 16" id="16"/>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49C4E"/>
              </a:solidFill>
            </p:spPr>
          </p:sp>
          <p:sp>
            <p:nvSpPr>
              <p:cNvPr name="TextBox 17" id="17"/>
              <p:cNvSpPr txBox="true"/>
              <p:nvPr/>
            </p:nvSpPr>
            <p:spPr>
              <a:xfrm>
                <a:off x="139550" y="349686"/>
                <a:ext cx="614018" cy="406836"/>
              </a:xfrm>
              <a:prstGeom prst="rect">
                <a:avLst/>
              </a:prstGeom>
            </p:spPr>
            <p:txBody>
              <a:bodyPr anchor="ctr" rtlCol="false" tIns="50800" lIns="50800" bIns="50800" rIns="50800"/>
              <a:lstStyle/>
              <a:p>
                <a:pPr algn="ctr">
                  <a:lnSpc>
                    <a:spcPts val="2029"/>
                  </a:lnSpc>
                </a:pPr>
              </a:p>
            </p:txBody>
          </p:sp>
        </p:grpSp>
        <p:grpSp>
          <p:nvGrpSpPr>
            <p:cNvPr name="Group 18" id="18"/>
            <p:cNvGrpSpPr/>
            <p:nvPr/>
          </p:nvGrpSpPr>
          <p:grpSpPr>
            <a:xfrm rot="-162844">
              <a:off x="84820" y="93399"/>
              <a:ext cx="4032000" cy="3678054"/>
              <a:chOff x="0" y="0"/>
              <a:chExt cx="893117" cy="814716"/>
            </a:xfrm>
          </p:grpSpPr>
          <p:sp>
            <p:nvSpPr>
              <p:cNvPr name="Freeform 19" id="19"/>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DA7A7"/>
              </a:solidFill>
            </p:spPr>
          </p:sp>
          <p:sp>
            <p:nvSpPr>
              <p:cNvPr name="TextBox 20" id="20"/>
              <p:cNvSpPr txBox="true"/>
              <p:nvPr/>
            </p:nvSpPr>
            <p:spPr>
              <a:xfrm>
                <a:off x="139550" y="349686"/>
                <a:ext cx="614018" cy="406836"/>
              </a:xfrm>
              <a:prstGeom prst="rect">
                <a:avLst/>
              </a:prstGeom>
            </p:spPr>
            <p:txBody>
              <a:bodyPr anchor="ctr" rtlCol="false" tIns="50800" lIns="50800" bIns="50800" rIns="50800"/>
              <a:lstStyle/>
              <a:p>
                <a:pPr algn="ctr">
                  <a:lnSpc>
                    <a:spcPts val="2029"/>
                  </a:lnSpc>
                </a:pPr>
              </a:p>
            </p:txBody>
          </p:sp>
        </p:grpSp>
        <p:grpSp>
          <p:nvGrpSpPr>
            <p:cNvPr name="Group 21" id="21"/>
            <p:cNvGrpSpPr/>
            <p:nvPr/>
          </p:nvGrpSpPr>
          <p:grpSpPr>
            <a:xfrm rot="10629642">
              <a:off x="902754" y="1722687"/>
              <a:ext cx="4032000" cy="3678054"/>
              <a:chOff x="0" y="0"/>
              <a:chExt cx="893117" cy="814716"/>
            </a:xfrm>
          </p:grpSpPr>
          <p:sp>
            <p:nvSpPr>
              <p:cNvPr name="Freeform 22" id="22"/>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EC394"/>
              </a:solidFill>
            </p:spPr>
          </p:sp>
          <p:sp>
            <p:nvSpPr>
              <p:cNvPr name="TextBox 23" id="23"/>
              <p:cNvSpPr txBox="true"/>
              <p:nvPr/>
            </p:nvSpPr>
            <p:spPr>
              <a:xfrm>
                <a:off x="139550" y="349686"/>
                <a:ext cx="614018" cy="406836"/>
              </a:xfrm>
              <a:prstGeom prst="rect">
                <a:avLst/>
              </a:prstGeom>
            </p:spPr>
            <p:txBody>
              <a:bodyPr anchor="ctr" rtlCol="false" tIns="50800" lIns="50800" bIns="50800" rIns="50800"/>
              <a:lstStyle/>
              <a:p>
                <a:pPr algn="ctr">
                  <a:lnSpc>
                    <a:spcPts val="2029"/>
                  </a:lnSpc>
                </a:pPr>
              </a:p>
            </p:txBody>
          </p:sp>
        </p:grpSp>
      </p:grpSp>
    </p:spTree>
  </p:cSld>
  <p:clrMapOvr>
    <a:masterClrMapping/>
  </p:clrMapOvr>
</p:sld>
</file>

<file path=ppt/slides/slide8.xml><?xml version="1.0" encoding="utf-8"?>
<p:sld xmlns:p="http://schemas.openxmlformats.org/presentationml/2006/main" xmlns:a="http://schemas.openxmlformats.org/drawingml/2006/main">
  <p:cSld>
    <p:bg>
      <p:bgPr>
        <a:solidFill>
          <a:srgbClr val="FCFCFC"/>
        </a:solidFill>
      </p:bgPr>
    </p:bg>
    <p:spTree>
      <p:nvGrpSpPr>
        <p:cNvPr id="1" name=""/>
        <p:cNvGrpSpPr/>
        <p:nvPr/>
      </p:nvGrpSpPr>
      <p:grpSpPr>
        <a:xfrm>
          <a:off x="0" y="0"/>
          <a:ext cx="0" cy="0"/>
          <a:chOff x="0" y="0"/>
          <a:chExt cx="0" cy="0"/>
        </a:xfrm>
      </p:grpSpPr>
      <p:grpSp>
        <p:nvGrpSpPr>
          <p:cNvPr name="Group 2" id="2"/>
          <p:cNvGrpSpPr/>
          <p:nvPr/>
        </p:nvGrpSpPr>
        <p:grpSpPr>
          <a:xfrm rot="0">
            <a:off x="-339357" y="-316594"/>
            <a:ext cx="18966714" cy="10920189"/>
            <a:chOff x="0" y="0"/>
            <a:chExt cx="4995349" cy="2876099"/>
          </a:xfrm>
        </p:grpSpPr>
        <p:sp>
          <p:nvSpPr>
            <p:cNvPr name="Freeform 3" id="3"/>
            <p:cNvSpPr/>
            <p:nvPr/>
          </p:nvSpPr>
          <p:spPr>
            <a:xfrm flipH="false" flipV="false" rot="0">
              <a:off x="0" y="0"/>
              <a:ext cx="4995349" cy="2876099"/>
            </a:xfrm>
            <a:custGeom>
              <a:avLst/>
              <a:gdLst/>
              <a:ahLst/>
              <a:cxnLst/>
              <a:rect r="r" b="b" t="t" l="l"/>
              <a:pathLst>
                <a:path h="2876099" w="4995349">
                  <a:moveTo>
                    <a:pt x="0" y="0"/>
                  </a:moveTo>
                  <a:lnTo>
                    <a:pt x="4995349" y="0"/>
                  </a:lnTo>
                  <a:lnTo>
                    <a:pt x="4995349" y="2876099"/>
                  </a:lnTo>
                  <a:lnTo>
                    <a:pt x="0" y="2876099"/>
                  </a:lnTo>
                  <a:close/>
                </a:path>
              </a:pathLst>
            </a:custGeom>
            <a:solidFill>
              <a:srgbClr val="000000">
                <a:alpha val="0"/>
              </a:srgbClr>
            </a:solidFill>
            <a:ln w="552450" cap="sq">
              <a:solidFill>
                <a:srgbClr val="F9B57D"/>
              </a:solidFill>
              <a:prstDash val="solid"/>
              <a:miter/>
            </a:ln>
          </p:spPr>
        </p:sp>
        <p:sp>
          <p:nvSpPr>
            <p:cNvPr name="TextBox 4" id="4"/>
            <p:cNvSpPr txBox="true"/>
            <p:nvPr/>
          </p:nvSpPr>
          <p:spPr>
            <a:xfrm>
              <a:off x="0" y="-38100"/>
              <a:ext cx="4995349" cy="2914199"/>
            </a:xfrm>
            <a:prstGeom prst="rect">
              <a:avLst/>
            </a:prstGeom>
          </p:spPr>
          <p:txBody>
            <a:bodyPr anchor="ctr" rtlCol="false" tIns="50800" lIns="50800" bIns="50800" rIns="50800"/>
            <a:lstStyle/>
            <a:p>
              <a:pPr algn="ctr">
                <a:lnSpc>
                  <a:spcPts val="2659"/>
                </a:lnSpc>
                <a:spcBef>
                  <a:spcPct val="0"/>
                </a:spcBef>
              </a:pPr>
            </a:p>
          </p:txBody>
        </p:sp>
      </p:grpSp>
      <p:grpSp>
        <p:nvGrpSpPr>
          <p:cNvPr name="Group 5" id="5"/>
          <p:cNvGrpSpPr/>
          <p:nvPr/>
        </p:nvGrpSpPr>
        <p:grpSpPr>
          <a:xfrm rot="0">
            <a:off x="1028700" y="402191"/>
            <a:ext cx="14514622" cy="1253017"/>
            <a:chOff x="0" y="0"/>
            <a:chExt cx="19352829" cy="1670690"/>
          </a:xfrm>
        </p:grpSpPr>
        <p:sp>
          <p:nvSpPr>
            <p:cNvPr name="Freeform 6" id="6"/>
            <p:cNvSpPr/>
            <p:nvPr/>
          </p:nvSpPr>
          <p:spPr>
            <a:xfrm flipH="false" flipV="false" rot="0">
              <a:off x="0" y="0"/>
              <a:ext cx="19352828" cy="1670690"/>
            </a:xfrm>
            <a:custGeom>
              <a:avLst/>
              <a:gdLst/>
              <a:ahLst/>
              <a:cxnLst/>
              <a:rect r="r" b="b" t="t" l="l"/>
              <a:pathLst>
                <a:path h="1670690" w="19352828">
                  <a:moveTo>
                    <a:pt x="0" y="0"/>
                  </a:moveTo>
                  <a:lnTo>
                    <a:pt x="19352828" y="0"/>
                  </a:lnTo>
                  <a:lnTo>
                    <a:pt x="19352828" y="1670690"/>
                  </a:lnTo>
                  <a:lnTo>
                    <a:pt x="0" y="1670690"/>
                  </a:lnTo>
                  <a:close/>
                </a:path>
              </a:pathLst>
            </a:custGeom>
            <a:solidFill>
              <a:srgbClr val="000000">
                <a:alpha val="0"/>
              </a:srgbClr>
            </a:solidFill>
          </p:spPr>
        </p:sp>
        <p:sp>
          <p:nvSpPr>
            <p:cNvPr name="TextBox 7" id="7"/>
            <p:cNvSpPr txBox="true"/>
            <p:nvPr/>
          </p:nvSpPr>
          <p:spPr>
            <a:xfrm>
              <a:off x="0" y="-352425"/>
              <a:ext cx="19352829" cy="2023115"/>
            </a:xfrm>
            <a:prstGeom prst="rect">
              <a:avLst/>
            </a:prstGeom>
          </p:spPr>
          <p:txBody>
            <a:bodyPr anchor="t" rtlCol="false" tIns="0" lIns="0" bIns="0" rIns="0"/>
            <a:lstStyle/>
            <a:p>
              <a:pPr algn="l" marL="0" indent="0" lvl="0">
                <a:lnSpc>
                  <a:spcPts val="12000"/>
                </a:lnSpc>
              </a:pPr>
              <a:r>
                <a:rPr lang="en-US" b="true" sz="6999">
                  <a:solidFill>
                    <a:srgbClr val="4E5FA7"/>
                  </a:solidFill>
                  <a:latin typeface="Arial Nova Condensed Bold"/>
                  <a:ea typeface="Arial Nova Condensed Bold"/>
                  <a:cs typeface="Arial Nova Condensed Bold"/>
                  <a:sym typeface="Arial Nova Condensed Bold"/>
                </a:rPr>
                <a:t>De multiples opportunités</a:t>
              </a:r>
            </a:p>
          </p:txBody>
        </p:sp>
      </p:grpSp>
      <p:grpSp>
        <p:nvGrpSpPr>
          <p:cNvPr name="Group 8" id="8"/>
          <p:cNvGrpSpPr/>
          <p:nvPr/>
        </p:nvGrpSpPr>
        <p:grpSpPr>
          <a:xfrm rot="0">
            <a:off x="1028700" y="1851884"/>
            <a:ext cx="14722476" cy="7620038"/>
            <a:chOff x="0" y="0"/>
            <a:chExt cx="19629967" cy="10160051"/>
          </a:xfrm>
        </p:grpSpPr>
        <p:sp>
          <p:nvSpPr>
            <p:cNvPr name="Freeform 9" id="9"/>
            <p:cNvSpPr/>
            <p:nvPr/>
          </p:nvSpPr>
          <p:spPr>
            <a:xfrm flipH="false" flipV="false" rot="0">
              <a:off x="0" y="0"/>
              <a:ext cx="19629968" cy="10160051"/>
            </a:xfrm>
            <a:custGeom>
              <a:avLst/>
              <a:gdLst/>
              <a:ahLst/>
              <a:cxnLst/>
              <a:rect r="r" b="b" t="t" l="l"/>
              <a:pathLst>
                <a:path h="10160051" w="19629968">
                  <a:moveTo>
                    <a:pt x="0" y="0"/>
                  </a:moveTo>
                  <a:lnTo>
                    <a:pt x="19629968" y="0"/>
                  </a:lnTo>
                  <a:lnTo>
                    <a:pt x="19629968" y="10160051"/>
                  </a:lnTo>
                  <a:lnTo>
                    <a:pt x="0" y="10160051"/>
                  </a:lnTo>
                  <a:close/>
                </a:path>
              </a:pathLst>
            </a:custGeom>
            <a:solidFill>
              <a:srgbClr val="000000">
                <a:alpha val="0"/>
              </a:srgbClr>
            </a:solidFill>
          </p:spPr>
        </p:sp>
        <p:sp>
          <p:nvSpPr>
            <p:cNvPr name="TextBox 10" id="10"/>
            <p:cNvSpPr txBox="true"/>
            <p:nvPr/>
          </p:nvSpPr>
          <p:spPr>
            <a:xfrm>
              <a:off x="0" y="-47625"/>
              <a:ext cx="19629967" cy="10207676"/>
            </a:xfrm>
            <a:prstGeom prst="rect">
              <a:avLst/>
            </a:prstGeom>
          </p:spPr>
          <p:txBody>
            <a:bodyPr anchor="t" rtlCol="false" tIns="0" lIns="0" bIns="0" rIns="0"/>
            <a:lstStyle/>
            <a:p>
              <a:pPr algn="l" marL="0" indent="0" lvl="0">
                <a:lnSpc>
                  <a:spcPts val="3525"/>
                </a:lnSpc>
              </a:pPr>
              <a:r>
                <a:rPr lang="en-US" b="true" sz="2554">
                  <a:solidFill>
                    <a:srgbClr val="000000"/>
                  </a:solidFill>
                  <a:latin typeface="Arial Nova Condensed Bold"/>
                  <a:ea typeface="Arial Nova Condensed Bold"/>
                  <a:cs typeface="Arial Nova Condensed Bold"/>
                  <a:sym typeface="Arial Nova Condensed Bold"/>
                </a:rPr>
                <a:t>La veille et suivi juridique peut être effectuée dans différents espaces en fonction de la violation des droits faisant l’objet de l’enquête.</a:t>
              </a:r>
            </a:p>
            <a:p>
              <a:pPr algn="l" marL="551623" indent="-275812" lvl="1">
                <a:lnSpc>
                  <a:spcPts val="3525"/>
                </a:lnSpc>
                <a:buFont typeface="Arial"/>
                <a:buChar char="•"/>
              </a:pPr>
              <a:r>
                <a:rPr lang="en-US" sz="2554">
                  <a:solidFill>
                    <a:srgbClr val="000000"/>
                  </a:solidFill>
                  <a:latin typeface="Arial Nova Condensed"/>
                  <a:ea typeface="Arial Nova Condensed"/>
                  <a:cs typeface="Arial Nova Condensed"/>
                  <a:sym typeface="Arial Nova Condensed"/>
                </a:rPr>
                <a:t>Les systèmes de justice informels sont importants pour les parajuristes car ils traitent souvent de questions telles que le droit foncier, le droit de la famille et les VBG.</a:t>
              </a:r>
            </a:p>
            <a:p>
              <a:pPr algn="l" marL="551623" indent="-275812" lvl="1">
                <a:lnSpc>
                  <a:spcPts val="3525"/>
                </a:lnSpc>
                <a:buFont typeface="Arial"/>
                <a:buChar char="•"/>
              </a:pPr>
              <a:r>
                <a:rPr lang="en-US" sz="2554">
                  <a:solidFill>
                    <a:srgbClr val="000000"/>
                  </a:solidFill>
                  <a:latin typeface="Arial Nova Condensed"/>
                  <a:ea typeface="Arial Nova Condensed"/>
                  <a:cs typeface="Arial Nova Condensed"/>
                  <a:sym typeface="Arial Nova Condensed"/>
                </a:rPr>
                <a:t>Veille et suivi des soins de santé : elle permet d’évaluer les conditions hospitalières, la disponibilité des médicaments, la qualité des soins prodigués par le personnel médical ; d’identifier les attaques ciblées contre les établissements de santé ou le personnel lors de conflits ; de garantir un traitement équitable pour tous les genres, les minorités et les groupes vulnérables.</a:t>
              </a:r>
            </a:p>
            <a:p>
              <a:pPr algn="l" marL="551623" indent="-275812" lvl="1">
                <a:lnSpc>
                  <a:spcPts val="3525"/>
                </a:lnSpc>
                <a:buFont typeface="Arial"/>
                <a:buChar char="•"/>
              </a:pPr>
              <a:r>
                <a:rPr lang="en-US" sz="2554">
                  <a:solidFill>
                    <a:srgbClr val="000000"/>
                  </a:solidFill>
                  <a:latin typeface="Arial Nova Condensed"/>
                  <a:ea typeface="Arial Nova Condensed"/>
                  <a:cs typeface="Arial Nova Condensed"/>
                  <a:sym typeface="Arial Nova Condensed"/>
                </a:rPr>
                <a:t>Suivi des tribunaux et des processus : ce type de suivi se concentre sur les procès, y compris les détails sur l'accusé, les accusations, les juges, la représentation juridique, les jugements et les appels.</a:t>
              </a:r>
            </a:p>
            <a:p>
              <a:pPr algn="l" marL="551623" indent="-275812" lvl="1">
                <a:lnSpc>
                  <a:spcPts val="3525"/>
                </a:lnSpc>
                <a:buFont typeface="Arial"/>
                <a:buChar char="•"/>
              </a:pPr>
              <a:r>
                <a:rPr lang="en-US" sz="2554">
                  <a:solidFill>
                    <a:srgbClr val="000000"/>
                  </a:solidFill>
                  <a:latin typeface="Arial Nova Condensed"/>
                  <a:ea typeface="Arial Nova Condensed"/>
                  <a:cs typeface="Arial Nova Condensed"/>
                  <a:sym typeface="Arial Nova Condensed"/>
                </a:rPr>
                <a:t>Veille et suivi des lieux de détention : observation des cellules de police et des détenus. Aspects clés : accès à un avocat, comparutions devant le tribunal dans les 48 heures, conditions de détention, âge des détenus, séparation des enfants et des adultes, etc.</a:t>
              </a:r>
            </a:p>
            <a:p>
              <a:pPr algn="l" marL="551623" indent="-275812" lvl="1">
                <a:lnSpc>
                  <a:spcPts val="3525"/>
                </a:lnSpc>
                <a:buFont typeface="Arial"/>
                <a:buChar char="•"/>
              </a:pPr>
              <a:r>
                <a:rPr lang="en-US" sz="2554">
                  <a:solidFill>
                    <a:srgbClr val="000000"/>
                  </a:solidFill>
                  <a:latin typeface="Arial Nova Condensed"/>
                  <a:ea typeface="Arial Nova Condensed"/>
                  <a:cs typeface="Arial Nova Condensed"/>
                  <a:sym typeface="Arial Nova Condensed"/>
                </a:rPr>
                <a:t> L'observation et le suivi des questions juridiques au niveau communautaire peuvent être essentiels pour des activités complémentaires à l'information, à la sensibilisation aux droits et au conseil juridique. En effet, la pratique juridique et les obstacles juridiques rencontrés par les populations sont aussi importants que le cadre juridique lui-même. </a:t>
              </a:r>
            </a:p>
          </p:txBody>
        </p:sp>
      </p:grpSp>
      <p:grpSp>
        <p:nvGrpSpPr>
          <p:cNvPr name="Group 11" id="11"/>
          <p:cNvGrpSpPr/>
          <p:nvPr/>
        </p:nvGrpSpPr>
        <p:grpSpPr>
          <a:xfrm rot="0">
            <a:off x="15537401" y="-1303500"/>
            <a:ext cx="3767531" cy="4123759"/>
            <a:chOff x="0" y="0"/>
            <a:chExt cx="5023375" cy="5498345"/>
          </a:xfrm>
        </p:grpSpPr>
        <p:grpSp>
          <p:nvGrpSpPr>
            <p:cNvPr name="Group 12" id="12"/>
            <p:cNvGrpSpPr/>
            <p:nvPr/>
          </p:nvGrpSpPr>
          <p:grpSpPr>
            <a:xfrm rot="-104776">
              <a:off x="297380" y="1759711"/>
              <a:ext cx="4032000" cy="3678054"/>
              <a:chOff x="0" y="0"/>
              <a:chExt cx="893117" cy="814716"/>
            </a:xfrm>
          </p:grpSpPr>
          <p:sp>
            <p:nvSpPr>
              <p:cNvPr name="Freeform 13" id="13"/>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49C4E"/>
              </a:solidFill>
            </p:spPr>
          </p:sp>
          <p:sp>
            <p:nvSpPr>
              <p:cNvPr name="TextBox 14" id="14"/>
              <p:cNvSpPr txBox="true"/>
              <p:nvPr/>
            </p:nvSpPr>
            <p:spPr>
              <a:xfrm>
                <a:off x="139550" y="349686"/>
                <a:ext cx="614018" cy="406836"/>
              </a:xfrm>
              <a:prstGeom prst="rect">
                <a:avLst/>
              </a:prstGeom>
            </p:spPr>
            <p:txBody>
              <a:bodyPr anchor="ctr" rtlCol="false" tIns="50800" lIns="50800" bIns="50800" rIns="50800"/>
              <a:lstStyle/>
              <a:p>
                <a:pPr algn="ctr">
                  <a:lnSpc>
                    <a:spcPts val="2029"/>
                  </a:lnSpc>
                </a:pPr>
              </a:p>
            </p:txBody>
          </p:sp>
        </p:grpSp>
        <p:grpSp>
          <p:nvGrpSpPr>
            <p:cNvPr name="Group 15" id="15"/>
            <p:cNvGrpSpPr/>
            <p:nvPr/>
          </p:nvGrpSpPr>
          <p:grpSpPr>
            <a:xfrm rot="-162844">
              <a:off x="84820" y="93399"/>
              <a:ext cx="4032000" cy="3678054"/>
              <a:chOff x="0" y="0"/>
              <a:chExt cx="893117" cy="814716"/>
            </a:xfrm>
          </p:grpSpPr>
          <p:sp>
            <p:nvSpPr>
              <p:cNvPr name="Freeform 16" id="16"/>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DA7A7"/>
              </a:solidFill>
            </p:spPr>
          </p:sp>
          <p:sp>
            <p:nvSpPr>
              <p:cNvPr name="TextBox 17" id="17"/>
              <p:cNvSpPr txBox="true"/>
              <p:nvPr/>
            </p:nvSpPr>
            <p:spPr>
              <a:xfrm>
                <a:off x="139550" y="349686"/>
                <a:ext cx="614018" cy="406836"/>
              </a:xfrm>
              <a:prstGeom prst="rect">
                <a:avLst/>
              </a:prstGeom>
            </p:spPr>
            <p:txBody>
              <a:bodyPr anchor="ctr" rtlCol="false" tIns="50800" lIns="50800" bIns="50800" rIns="50800"/>
              <a:lstStyle/>
              <a:p>
                <a:pPr algn="ctr">
                  <a:lnSpc>
                    <a:spcPts val="2029"/>
                  </a:lnSpc>
                </a:pPr>
              </a:p>
            </p:txBody>
          </p:sp>
        </p:grpSp>
        <p:grpSp>
          <p:nvGrpSpPr>
            <p:cNvPr name="Group 18" id="18"/>
            <p:cNvGrpSpPr/>
            <p:nvPr/>
          </p:nvGrpSpPr>
          <p:grpSpPr>
            <a:xfrm rot="10629642">
              <a:off x="902754" y="1722687"/>
              <a:ext cx="4032000" cy="3678054"/>
              <a:chOff x="0" y="0"/>
              <a:chExt cx="893117" cy="814716"/>
            </a:xfrm>
          </p:grpSpPr>
          <p:sp>
            <p:nvSpPr>
              <p:cNvPr name="Freeform 19" id="19"/>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EC394"/>
              </a:solidFill>
            </p:spPr>
          </p:sp>
          <p:sp>
            <p:nvSpPr>
              <p:cNvPr name="TextBox 20" id="20"/>
              <p:cNvSpPr txBox="true"/>
              <p:nvPr/>
            </p:nvSpPr>
            <p:spPr>
              <a:xfrm>
                <a:off x="139550" y="349686"/>
                <a:ext cx="614018" cy="406836"/>
              </a:xfrm>
              <a:prstGeom prst="rect">
                <a:avLst/>
              </a:prstGeom>
            </p:spPr>
            <p:txBody>
              <a:bodyPr anchor="ctr" rtlCol="false" tIns="50800" lIns="50800" bIns="50800" rIns="50800"/>
              <a:lstStyle/>
              <a:p>
                <a:pPr algn="ctr">
                  <a:lnSpc>
                    <a:spcPts val="2029"/>
                  </a:lnSpc>
                </a:pPr>
              </a:p>
            </p:txBody>
          </p:sp>
        </p:grpSp>
      </p:gr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bg>
      <p:bgPr>
        <a:solidFill>
          <a:srgbClr val="FCFCFC"/>
        </a:solidFill>
      </p:bgPr>
    </p:bg>
    <p:spTree>
      <p:nvGrpSpPr>
        <p:cNvPr id="1" name=""/>
        <p:cNvGrpSpPr/>
        <p:nvPr/>
      </p:nvGrpSpPr>
      <p:grpSpPr>
        <a:xfrm>
          <a:off x="0" y="0"/>
          <a:ext cx="0" cy="0"/>
          <a:chOff x="0" y="0"/>
          <a:chExt cx="0" cy="0"/>
        </a:xfrm>
      </p:grpSpPr>
      <p:grpSp>
        <p:nvGrpSpPr>
          <p:cNvPr name="Group 2" id="2"/>
          <p:cNvGrpSpPr/>
          <p:nvPr/>
        </p:nvGrpSpPr>
        <p:grpSpPr>
          <a:xfrm rot="0">
            <a:off x="-339357" y="-316594"/>
            <a:ext cx="18966714" cy="10920189"/>
            <a:chOff x="0" y="0"/>
            <a:chExt cx="4995349" cy="2876099"/>
          </a:xfrm>
        </p:grpSpPr>
        <p:sp>
          <p:nvSpPr>
            <p:cNvPr name="Freeform 3" id="3"/>
            <p:cNvSpPr/>
            <p:nvPr/>
          </p:nvSpPr>
          <p:spPr>
            <a:xfrm flipH="false" flipV="false" rot="0">
              <a:off x="0" y="0"/>
              <a:ext cx="4995349" cy="2876099"/>
            </a:xfrm>
            <a:custGeom>
              <a:avLst/>
              <a:gdLst/>
              <a:ahLst/>
              <a:cxnLst/>
              <a:rect r="r" b="b" t="t" l="l"/>
              <a:pathLst>
                <a:path h="2876099" w="4995349">
                  <a:moveTo>
                    <a:pt x="0" y="0"/>
                  </a:moveTo>
                  <a:lnTo>
                    <a:pt x="4995349" y="0"/>
                  </a:lnTo>
                  <a:lnTo>
                    <a:pt x="4995349" y="2876099"/>
                  </a:lnTo>
                  <a:lnTo>
                    <a:pt x="0" y="2876099"/>
                  </a:lnTo>
                  <a:close/>
                </a:path>
              </a:pathLst>
            </a:custGeom>
            <a:solidFill>
              <a:srgbClr val="000000">
                <a:alpha val="0"/>
              </a:srgbClr>
            </a:solidFill>
            <a:ln w="552450" cap="sq">
              <a:solidFill>
                <a:srgbClr val="F9B57D"/>
              </a:solidFill>
              <a:prstDash val="solid"/>
              <a:miter/>
            </a:ln>
          </p:spPr>
        </p:sp>
        <p:sp>
          <p:nvSpPr>
            <p:cNvPr name="TextBox 4" id="4"/>
            <p:cNvSpPr txBox="true"/>
            <p:nvPr/>
          </p:nvSpPr>
          <p:spPr>
            <a:xfrm>
              <a:off x="0" y="-38100"/>
              <a:ext cx="4995349" cy="2914199"/>
            </a:xfrm>
            <a:prstGeom prst="rect">
              <a:avLst/>
            </a:prstGeom>
          </p:spPr>
          <p:txBody>
            <a:bodyPr anchor="ctr" rtlCol="false" tIns="50800" lIns="50800" bIns="50800" rIns="50800"/>
            <a:lstStyle/>
            <a:p>
              <a:pPr algn="ctr">
                <a:lnSpc>
                  <a:spcPts val="2659"/>
                </a:lnSpc>
                <a:spcBef>
                  <a:spcPct val="0"/>
                </a:spcBef>
              </a:pPr>
            </a:p>
          </p:txBody>
        </p:sp>
      </p:grpSp>
      <p:grpSp>
        <p:nvGrpSpPr>
          <p:cNvPr name="Group 5" id="5"/>
          <p:cNvGrpSpPr/>
          <p:nvPr/>
        </p:nvGrpSpPr>
        <p:grpSpPr>
          <a:xfrm rot="0">
            <a:off x="1028700" y="758642"/>
            <a:ext cx="14782800" cy="2382993"/>
            <a:chOff x="0" y="0"/>
            <a:chExt cx="19710400" cy="3177324"/>
          </a:xfrm>
        </p:grpSpPr>
        <p:sp>
          <p:nvSpPr>
            <p:cNvPr name="Freeform 6" id="6"/>
            <p:cNvSpPr/>
            <p:nvPr/>
          </p:nvSpPr>
          <p:spPr>
            <a:xfrm flipH="false" flipV="false" rot="0">
              <a:off x="0" y="0"/>
              <a:ext cx="19710400" cy="3177324"/>
            </a:xfrm>
            <a:custGeom>
              <a:avLst/>
              <a:gdLst/>
              <a:ahLst/>
              <a:cxnLst/>
              <a:rect r="r" b="b" t="t" l="l"/>
              <a:pathLst>
                <a:path h="3177324" w="19710400">
                  <a:moveTo>
                    <a:pt x="0" y="0"/>
                  </a:moveTo>
                  <a:lnTo>
                    <a:pt x="19710400" y="0"/>
                  </a:lnTo>
                  <a:lnTo>
                    <a:pt x="19710400" y="3177324"/>
                  </a:lnTo>
                  <a:lnTo>
                    <a:pt x="0" y="3177324"/>
                  </a:lnTo>
                  <a:close/>
                </a:path>
              </a:pathLst>
            </a:custGeom>
            <a:solidFill>
              <a:srgbClr val="000000">
                <a:alpha val="0"/>
              </a:srgbClr>
            </a:solidFill>
          </p:spPr>
        </p:sp>
        <p:sp>
          <p:nvSpPr>
            <p:cNvPr name="TextBox 7" id="7"/>
            <p:cNvSpPr txBox="true"/>
            <p:nvPr/>
          </p:nvSpPr>
          <p:spPr>
            <a:xfrm>
              <a:off x="0" y="-190500"/>
              <a:ext cx="19710400" cy="3367824"/>
            </a:xfrm>
            <a:prstGeom prst="rect">
              <a:avLst/>
            </a:prstGeom>
          </p:spPr>
          <p:txBody>
            <a:bodyPr anchor="t" rtlCol="false" tIns="0" lIns="0" bIns="0" rIns="0"/>
            <a:lstStyle/>
            <a:p>
              <a:pPr algn="l" marL="0" indent="0" lvl="0">
                <a:lnSpc>
                  <a:spcPts val="9714"/>
                </a:lnSpc>
              </a:pPr>
              <a:r>
                <a:rPr lang="en-US" b="true" sz="6476">
                  <a:solidFill>
                    <a:srgbClr val="4E5FA7"/>
                  </a:solidFill>
                  <a:latin typeface="Arial Nova Condensed Bold"/>
                  <a:ea typeface="Arial Nova Condensed Bold"/>
                  <a:cs typeface="Arial Nova Condensed Bold"/>
                  <a:sym typeface="Arial Nova Condensed Bold"/>
                </a:rPr>
                <a:t>De quoi un parajuriste a-t-il besoin pour effectuer un suivi adéquat ?</a:t>
              </a:r>
            </a:p>
          </p:txBody>
        </p:sp>
      </p:grpSp>
      <p:grpSp>
        <p:nvGrpSpPr>
          <p:cNvPr name="Group 8" id="8"/>
          <p:cNvGrpSpPr/>
          <p:nvPr/>
        </p:nvGrpSpPr>
        <p:grpSpPr>
          <a:xfrm rot="0">
            <a:off x="1028700" y="3566260"/>
            <a:ext cx="8982697" cy="2518578"/>
            <a:chOff x="0" y="0"/>
            <a:chExt cx="11976930" cy="3358103"/>
          </a:xfrm>
        </p:grpSpPr>
        <p:sp>
          <p:nvSpPr>
            <p:cNvPr name="Freeform 9" id="9"/>
            <p:cNvSpPr/>
            <p:nvPr/>
          </p:nvSpPr>
          <p:spPr>
            <a:xfrm flipH="false" flipV="false" rot="0">
              <a:off x="0" y="0"/>
              <a:ext cx="11976929" cy="3358103"/>
            </a:xfrm>
            <a:custGeom>
              <a:avLst/>
              <a:gdLst/>
              <a:ahLst/>
              <a:cxnLst/>
              <a:rect r="r" b="b" t="t" l="l"/>
              <a:pathLst>
                <a:path h="3358103" w="11976929">
                  <a:moveTo>
                    <a:pt x="0" y="0"/>
                  </a:moveTo>
                  <a:lnTo>
                    <a:pt x="11976929" y="0"/>
                  </a:lnTo>
                  <a:lnTo>
                    <a:pt x="11976929" y="3358103"/>
                  </a:lnTo>
                  <a:lnTo>
                    <a:pt x="0" y="3358103"/>
                  </a:lnTo>
                  <a:close/>
                </a:path>
              </a:pathLst>
            </a:custGeom>
            <a:solidFill>
              <a:srgbClr val="000000">
                <a:alpha val="0"/>
              </a:srgbClr>
            </a:solidFill>
          </p:spPr>
        </p:sp>
        <p:sp>
          <p:nvSpPr>
            <p:cNvPr name="TextBox 10" id="10"/>
            <p:cNvSpPr txBox="true"/>
            <p:nvPr/>
          </p:nvSpPr>
          <p:spPr>
            <a:xfrm>
              <a:off x="0" y="-47625"/>
              <a:ext cx="11976930" cy="3405728"/>
            </a:xfrm>
            <a:prstGeom prst="rect">
              <a:avLst/>
            </a:prstGeom>
          </p:spPr>
          <p:txBody>
            <a:bodyPr anchor="t" rtlCol="false" tIns="0" lIns="0" bIns="0" rIns="0"/>
            <a:lstStyle/>
            <a:p>
              <a:pPr algn="l" marL="0" indent="0" lvl="0">
                <a:lnSpc>
                  <a:spcPts val="3409"/>
                </a:lnSpc>
              </a:pPr>
              <a:r>
                <a:rPr lang="en-US" sz="2470">
                  <a:solidFill>
                    <a:srgbClr val="000000"/>
                  </a:solidFill>
                  <a:latin typeface="Arial Nova Condensed"/>
                  <a:ea typeface="Arial Nova Condensed"/>
                  <a:cs typeface="Arial Nova Condensed"/>
                  <a:sym typeface="Arial Nova Condensed"/>
                </a:rPr>
                <a:t>Si possible, travaillez en binôme avec une autre personne : </a:t>
              </a:r>
            </a:p>
            <a:p>
              <a:pPr algn="l" marL="0" indent="0" lvl="0">
                <a:lnSpc>
                  <a:spcPts val="3409"/>
                </a:lnSpc>
              </a:pPr>
              <a:r>
                <a:rPr lang="en-US" sz="2470">
                  <a:solidFill>
                    <a:srgbClr val="000000"/>
                  </a:solidFill>
                  <a:latin typeface="Arial Nova Condensed"/>
                  <a:ea typeface="Arial Nova Condensed"/>
                  <a:cs typeface="Arial Nova Condensed"/>
                  <a:sym typeface="Arial Nova Condensed"/>
                </a:rPr>
                <a:t>Chaque personne observera une certaine zone. </a:t>
              </a:r>
            </a:p>
            <a:p>
              <a:pPr algn="l" marL="0" indent="0" lvl="0">
                <a:lnSpc>
                  <a:spcPts val="3409"/>
                </a:lnSpc>
              </a:pPr>
              <a:r>
                <a:rPr lang="en-US" sz="2470">
                  <a:solidFill>
                    <a:srgbClr val="000000"/>
                  </a:solidFill>
                  <a:latin typeface="Arial Nova Condensed"/>
                  <a:ea typeface="Arial Nova Condensed"/>
                  <a:cs typeface="Arial Nova Condensed"/>
                  <a:sym typeface="Arial Nova Condensed"/>
                </a:rPr>
                <a:t>Les binômes doivent rester en contact les uns avec les autres. </a:t>
              </a:r>
            </a:p>
            <a:p>
              <a:pPr algn="l" marL="0" indent="0" lvl="0">
                <a:lnSpc>
                  <a:spcPts val="3409"/>
                </a:lnSpc>
              </a:pPr>
              <a:r>
                <a:rPr lang="en-US" sz="2470">
                  <a:solidFill>
                    <a:srgbClr val="000000"/>
                  </a:solidFill>
                  <a:latin typeface="Arial Nova Condensed"/>
                  <a:ea typeface="Arial Nova Condensed"/>
                  <a:cs typeface="Arial Nova Condensed"/>
                  <a:sym typeface="Arial Nova Condensed"/>
                </a:rPr>
                <a:t>En tant qu'observateur, vous devez rester aussi proche que possible de l'action, mais assurez-vous de ne pas vous impliquer.</a:t>
              </a:r>
            </a:p>
          </p:txBody>
        </p:sp>
      </p:grpSp>
      <p:grpSp>
        <p:nvGrpSpPr>
          <p:cNvPr name="Group 11" id="11"/>
          <p:cNvGrpSpPr/>
          <p:nvPr/>
        </p:nvGrpSpPr>
        <p:grpSpPr>
          <a:xfrm rot="0">
            <a:off x="10883802" y="3168940"/>
            <a:ext cx="6805183" cy="6385060"/>
            <a:chOff x="0" y="0"/>
            <a:chExt cx="9073578" cy="8513413"/>
          </a:xfrm>
        </p:grpSpPr>
        <p:sp>
          <p:nvSpPr>
            <p:cNvPr name="Freeform 12" id="12"/>
            <p:cNvSpPr/>
            <p:nvPr/>
          </p:nvSpPr>
          <p:spPr>
            <a:xfrm flipH="false" flipV="false" rot="0">
              <a:off x="0" y="0"/>
              <a:ext cx="9073578" cy="8513393"/>
            </a:xfrm>
            <a:custGeom>
              <a:avLst/>
              <a:gdLst/>
              <a:ahLst/>
              <a:cxnLst/>
              <a:rect r="r" b="b" t="t" l="l"/>
              <a:pathLst>
                <a:path h="8513393" w="9073578">
                  <a:moveTo>
                    <a:pt x="0" y="0"/>
                  </a:moveTo>
                  <a:lnTo>
                    <a:pt x="9073578" y="0"/>
                  </a:lnTo>
                  <a:lnTo>
                    <a:pt x="9073578" y="8513393"/>
                  </a:lnTo>
                  <a:lnTo>
                    <a:pt x="0" y="8513393"/>
                  </a:lnTo>
                  <a:close/>
                </a:path>
              </a:pathLst>
            </a:custGeom>
            <a:solidFill>
              <a:srgbClr val="F7E5DD"/>
            </a:solidFill>
          </p:spPr>
        </p:sp>
        <p:sp>
          <p:nvSpPr>
            <p:cNvPr name="TextBox 13" id="13"/>
            <p:cNvSpPr txBox="true"/>
            <p:nvPr/>
          </p:nvSpPr>
          <p:spPr>
            <a:xfrm>
              <a:off x="0" y="-38100"/>
              <a:ext cx="9073578" cy="8551513"/>
            </a:xfrm>
            <a:prstGeom prst="rect">
              <a:avLst/>
            </a:prstGeom>
          </p:spPr>
          <p:txBody>
            <a:bodyPr anchor="t" rtlCol="false" tIns="50800" lIns="50800" bIns="50800" rIns="50800"/>
            <a:lstStyle/>
            <a:p>
              <a:pPr algn="just" marL="0" indent="0" lvl="0">
                <a:lnSpc>
                  <a:spcPts val="2790"/>
                </a:lnSpc>
              </a:pPr>
              <a:r>
                <a:rPr lang="en-US" sz="2022">
                  <a:solidFill>
                    <a:srgbClr val="000000"/>
                  </a:solidFill>
                  <a:latin typeface="Arial Nova Condensed"/>
                  <a:ea typeface="Arial Nova Condensed"/>
                  <a:cs typeface="Arial Nova Condensed"/>
                  <a:sym typeface="Arial Nova Condensed"/>
                </a:rPr>
                <a:t>Qu’il s’agisse d’une évaluation continue ou d’une situation spécifique, vous devez documenter tout ce que vous observez.</a:t>
              </a:r>
            </a:p>
            <a:p>
              <a:pPr algn="l" marL="0" indent="0" lvl="0">
                <a:lnSpc>
                  <a:spcPts val="2790"/>
                </a:lnSpc>
              </a:pPr>
            </a:p>
            <a:p>
              <a:pPr algn="just" marL="0" indent="0" lvl="0">
                <a:lnSpc>
                  <a:spcPts val="2790"/>
                </a:lnSpc>
              </a:pPr>
              <a:r>
                <a:rPr lang="en-US" b="true" sz="2022">
                  <a:solidFill>
                    <a:srgbClr val="000000"/>
                  </a:solidFill>
                  <a:latin typeface="Arial Nova Condensed Bold"/>
                  <a:ea typeface="Arial Nova Condensed Bold"/>
                  <a:cs typeface="Arial Nova Condensed Bold"/>
                  <a:sym typeface="Arial Nova Condensed Bold"/>
                </a:rPr>
                <a:t>Par exemple, si vous observez une situation de conflit communautaire, voici les éléments importants que vous devez noter :</a:t>
              </a:r>
            </a:p>
            <a:p>
              <a:pPr algn="just" marL="436556" indent="-218278" lvl="1">
                <a:lnSpc>
                  <a:spcPts val="2790"/>
                </a:lnSpc>
                <a:buFont typeface="Arial"/>
                <a:buChar char="•"/>
              </a:pPr>
              <a:r>
                <a:rPr lang="en-US" b="true" sz="2022">
                  <a:solidFill>
                    <a:srgbClr val="000000"/>
                  </a:solidFill>
                  <a:latin typeface="Arial Nova Condensed Bold"/>
                  <a:ea typeface="Arial Nova Condensed Bold"/>
                  <a:cs typeface="Arial Nova Condensed Bold"/>
                  <a:sym typeface="Arial Nova Condensed Bold"/>
                </a:rPr>
                <a:t>Taille de la foule</a:t>
              </a:r>
            </a:p>
            <a:p>
              <a:pPr algn="just" marL="436556" indent="-218278" lvl="1">
                <a:lnSpc>
                  <a:spcPts val="2790"/>
                </a:lnSpc>
                <a:buFont typeface="Arial"/>
                <a:buChar char="•"/>
              </a:pPr>
              <a:r>
                <a:rPr lang="en-US" b="true" sz="2022">
                  <a:solidFill>
                    <a:srgbClr val="000000"/>
                  </a:solidFill>
                  <a:latin typeface="Arial Nova Condensed Bold"/>
                  <a:ea typeface="Arial Nova Condensed Bold"/>
                  <a:cs typeface="Arial Nova Condensed Bold"/>
                  <a:sym typeface="Arial Nova Condensed Bold"/>
                </a:rPr>
                <a:t>Nombre de policiers/agents de sécurité présentes. </a:t>
              </a:r>
            </a:p>
            <a:p>
              <a:pPr algn="just" marL="436556" indent="-218278" lvl="1">
                <a:lnSpc>
                  <a:spcPts val="2790"/>
                </a:lnSpc>
                <a:buFont typeface="Arial"/>
                <a:buChar char="•"/>
              </a:pPr>
              <a:r>
                <a:rPr lang="en-US" b="true" sz="2022">
                  <a:solidFill>
                    <a:srgbClr val="000000"/>
                  </a:solidFill>
                  <a:latin typeface="Arial Nova Condensed Bold"/>
                  <a:ea typeface="Arial Nova Condensed Bold"/>
                  <a:cs typeface="Arial Nova Condensed Bold"/>
                  <a:sym typeface="Arial Nova Condensed Bold"/>
                </a:rPr>
                <a:t>Numéros d'immatriculation des fourgons de police et de tout autre véhicule impliqué dans l'action. </a:t>
              </a:r>
            </a:p>
            <a:p>
              <a:pPr algn="just" marL="436556" indent="-218278" lvl="1">
                <a:lnSpc>
                  <a:spcPts val="2790"/>
                </a:lnSpc>
                <a:buFont typeface="Arial"/>
                <a:buChar char="•"/>
              </a:pPr>
              <a:r>
                <a:rPr lang="en-US" b="true" sz="2022">
                  <a:solidFill>
                    <a:srgbClr val="000000"/>
                  </a:solidFill>
                  <a:latin typeface="Arial Nova Condensed Bold"/>
                  <a:ea typeface="Arial Nova Condensed Bold"/>
                  <a:cs typeface="Arial Nova Condensed Bold"/>
                  <a:sym typeface="Arial Nova Condensed Bold"/>
                </a:rPr>
                <a:t>Noms des policiers présents.</a:t>
              </a:r>
            </a:p>
            <a:p>
              <a:pPr algn="just" marL="436556" indent="-218278" lvl="1">
                <a:lnSpc>
                  <a:spcPts val="2790"/>
                </a:lnSpc>
                <a:buFont typeface="Arial"/>
                <a:buChar char="•"/>
              </a:pPr>
              <a:r>
                <a:rPr lang="en-US" b="true" sz="2022">
                  <a:solidFill>
                    <a:srgbClr val="000000"/>
                  </a:solidFill>
                  <a:latin typeface="Arial Nova Condensed Bold"/>
                  <a:ea typeface="Arial Nova Condensed Bold"/>
                  <a:cs typeface="Arial Nova Condensed Bold"/>
                  <a:sym typeface="Arial Nova Condensed Bold"/>
                </a:rPr>
                <a:t>Heure de début de l'action. </a:t>
              </a:r>
            </a:p>
            <a:p>
              <a:pPr algn="just" marL="436556" indent="-218278" lvl="1">
                <a:lnSpc>
                  <a:spcPts val="2790"/>
                </a:lnSpc>
                <a:buFont typeface="Arial"/>
                <a:buChar char="•"/>
              </a:pPr>
              <a:r>
                <a:rPr lang="en-US" b="true" sz="2022">
                  <a:solidFill>
                    <a:srgbClr val="000000"/>
                  </a:solidFill>
                  <a:latin typeface="Arial Nova Condensed Bold"/>
                  <a:ea typeface="Arial Nova Condensed Bold"/>
                  <a:cs typeface="Arial Nova Condensed Bold"/>
                  <a:sym typeface="Arial Nova Condensed Bold"/>
                </a:rPr>
                <a:t>Détails des événements dans l’ordre dans lequel ils se sont produits. </a:t>
              </a:r>
            </a:p>
            <a:p>
              <a:pPr algn="just" marL="436556" indent="-218278" lvl="1">
                <a:lnSpc>
                  <a:spcPts val="2790"/>
                </a:lnSpc>
                <a:buFont typeface="Arial"/>
                <a:buChar char="•"/>
              </a:pPr>
              <a:r>
                <a:rPr lang="en-US" b="true" sz="2022">
                  <a:solidFill>
                    <a:srgbClr val="000000"/>
                  </a:solidFill>
                  <a:latin typeface="Arial Nova Condensed Bold"/>
                  <a:ea typeface="Arial Nova Condensed Bold"/>
                  <a:cs typeface="Arial Nova Condensed Bold"/>
                  <a:sym typeface="Arial Nova Condensed Bold"/>
                </a:rPr>
                <a:t>Noms des personnes blessées ou arrêtées. </a:t>
              </a:r>
            </a:p>
            <a:p>
              <a:pPr algn="just" marL="436556" indent="-218278" lvl="1">
                <a:lnSpc>
                  <a:spcPts val="2790"/>
                </a:lnSpc>
                <a:buFont typeface="Arial"/>
                <a:buChar char="•"/>
              </a:pPr>
              <a:r>
                <a:rPr lang="en-US" b="true" sz="2022">
                  <a:solidFill>
                    <a:srgbClr val="000000"/>
                  </a:solidFill>
                  <a:latin typeface="Arial Nova Condensed Bold"/>
                  <a:ea typeface="Arial Nova Condensed Bold"/>
                  <a:cs typeface="Arial Nova Condensed Bold"/>
                  <a:sym typeface="Arial Nova Condensed Bold"/>
                </a:rPr>
                <a:t>Type d’armes utilisées</a:t>
              </a:r>
            </a:p>
          </p:txBody>
        </p:sp>
      </p:grpSp>
      <p:grpSp>
        <p:nvGrpSpPr>
          <p:cNvPr name="Group 14" id="14"/>
          <p:cNvGrpSpPr/>
          <p:nvPr/>
        </p:nvGrpSpPr>
        <p:grpSpPr>
          <a:xfrm rot="0">
            <a:off x="2962986" y="7338007"/>
            <a:ext cx="6429375" cy="2215992"/>
            <a:chOff x="0" y="0"/>
            <a:chExt cx="8572500" cy="2954656"/>
          </a:xfrm>
        </p:grpSpPr>
        <p:sp>
          <p:nvSpPr>
            <p:cNvPr name="Freeform 15" id="15"/>
            <p:cNvSpPr/>
            <p:nvPr/>
          </p:nvSpPr>
          <p:spPr>
            <a:xfrm flipH="false" flipV="false" rot="0">
              <a:off x="0" y="0"/>
              <a:ext cx="8572500" cy="2954655"/>
            </a:xfrm>
            <a:custGeom>
              <a:avLst/>
              <a:gdLst/>
              <a:ahLst/>
              <a:cxnLst/>
              <a:rect r="r" b="b" t="t" l="l"/>
              <a:pathLst>
                <a:path h="2954655" w="8572500">
                  <a:moveTo>
                    <a:pt x="0" y="0"/>
                  </a:moveTo>
                  <a:lnTo>
                    <a:pt x="8572500" y="0"/>
                  </a:lnTo>
                  <a:lnTo>
                    <a:pt x="8572500" y="2954655"/>
                  </a:lnTo>
                  <a:lnTo>
                    <a:pt x="0" y="2954655"/>
                  </a:lnTo>
                  <a:close/>
                </a:path>
              </a:pathLst>
            </a:custGeom>
            <a:solidFill>
              <a:srgbClr val="F9B428"/>
            </a:solidFill>
          </p:spPr>
        </p:sp>
        <p:sp>
          <p:nvSpPr>
            <p:cNvPr name="TextBox 16" id="16"/>
            <p:cNvSpPr txBox="true"/>
            <p:nvPr/>
          </p:nvSpPr>
          <p:spPr>
            <a:xfrm>
              <a:off x="0" y="-9525"/>
              <a:ext cx="8572500" cy="2964181"/>
            </a:xfrm>
            <a:prstGeom prst="rect">
              <a:avLst/>
            </a:prstGeom>
          </p:spPr>
          <p:txBody>
            <a:bodyPr anchor="t" rtlCol="false" tIns="50800" lIns="50800" bIns="50800" rIns="50800"/>
            <a:lstStyle/>
            <a:p>
              <a:pPr algn="l" marL="0" indent="0" lvl="0">
                <a:lnSpc>
                  <a:spcPts val="2915"/>
                </a:lnSpc>
              </a:pPr>
              <a:r>
                <a:rPr lang="en-US" b="true" sz="2429">
                  <a:solidFill>
                    <a:srgbClr val="000000"/>
                  </a:solidFill>
                  <a:latin typeface="Arial Nova Condensed Bold"/>
                  <a:ea typeface="Arial Nova Condensed Bold"/>
                  <a:cs typeface="Arial Nova Condensed Bold"/>
                  <a:sym typeface="Arial Nova Condensed Bold"/>
                </a:rPr>
                <a:t>RAPPEL</a:t>
              </a:r>
              <a:r>
                <a:rPr lang="en-US" b="true" sz="2429">
                  <a:solidFill>
                    <a:srgbClr val="000000"/>
                  </a:solidFill>
                  <a:latin typeface="Arial Nova Condensed Bold"/>
                  <a:ea typeface="Arial Nova Condensed Bold"/>
                  <a:cs typeface="Arial Nova Condensed Bold"/>
                  <a:sym typeface="Arial Nova Condensed Bold"/>
                </a:rPr>
                <a:t>:</a:t>
              </a:r>
            </a:p>
            <a:p>
              <a:pPr algn="l" marL="0" indent="0" lvl="0">
                <a:lnSpc>
                  <a:spcPts val="2915"/>
                </a:lnSpc>
              </a:pPr>
              <a:r>
                <a:rPr lang="en-US" b="true" sz="2429">
                  <a:solidFill>
                    <a:srgbClr val="000000"/>
                  </a:solidFill>
                  <a:latin typeface="Arial Nova Condensed Bold"/>
                  <a:ea typeface="Arial Nova Condensed Bold"/>
                  <a:cs typeface="Arial Nova Condensed Bold"/>
                  <a:sym typeface="Arial Nova Condensed Bold"/>
                </a:rPr>
                <a:t>Responsabilités éthiques des parajuristes lors de la réalisation du suivi. Ex. respect de la confidentialité et impartialité.</a:t>
              </a:r>
            </a:p>
          </p:txBody>
        </p:sp>
      </p:grpSp>
      <p:sp>
        <p:nvSpPr>
          <p:cNvPr name="Freeform 17" id="17" descr="Avertissement avec un remplissage uni"/>
          <p:cNvSpPr/>
          <p:nvPr/>
        </p:nvSpPr>
        <p:spPr>
          <a:xfrm flipH="false" flipV="false" rot="0">
            <a:off x="803729" y="7529178"/>
            <a:ext cx="2159257" cy="2159257"/>
          </a:xfrm>
          <a:custGeom>
            <a:avLst/>
            <a:gdLst/>
            <a:ahLst/>
            <a:cxnLst/>
            <a:rect r="r" b="b" t="t" l="l"/>
            <a:pathLst>
              <a:path h="2159257" w="2159257">
                <a:moveTo>
                  <a:pt x="0" y="0"/>
                </a:moveTo>
                <a:lnTo>
                  <a:pt x="2159257" y="0"/>
                </a:lnTo>
                <a:lnTo>
                  <a:pt x="2159257" y="2159257"/>
                </a:lnTo>
                <a:lnTo>
                  <a:pt x="0" y="2159257"/>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grpSp>
        <p:nvGrpSpPr>
          <p:cNvPr name="Group 18" id="18"/>
          <p:cNvGrpSpPr/>
          <p:nvPr/>
        </p:nvGrpSpPr>
        <p:grpSpPr>
          <a:xfrm rot="0">
            <a:off x="15537401" y="-1303500"/>
            <a:ext cx="3767531" cy="4123759"/>
            <a:chOff x="0" y="0"/>
            <a:chExt cx="5023375" cy="5498345"/>
          </a:xfrm>
        </p:grpSpPr>
        <p:grpSp>
          <p:nvGrpSpPr>
            <p:cNvPr name="Group 19" id="19"/>
            <p:cNvGrpSpPr/>
            <p:nvPr/>
          </p:nvGrpSpPr>
          <p:grpSpPr>
            <a:xfrm rot="-104776">
              <a:off x="297380" y="1759711"/>
              <a:ext cx="4032000" cy="3678054"/>
              <a:chOff x="0" y="0"/>
              <a:chExt cx="893117" cy="814716"/>
            </a:xfrm>
          </p:grpSpPr>
          <p:sp>
            <p:nvSpPr>
              <p:cNvPr name="Freeform 20" id="20"/>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49C4E"/>
              </a:solidFill>
            </p:spPr>
          </p:sp>
          <p:sp>
            <p:nvSpPr>
              <p:cNvPr name="TextBox 21" id="21"/>
              <p:cNvSpPr txBox="true"/>
              <p:nvPr/>
            </p:nvSpPr>
            <p:spPr>
              <a:xfrm>
                <a:off x="139550" y="349686"/>
                <a:ext cx="614018" cy="406836"/>
              </a:xfrm>
              <a:prstGeom prst="rect">
                <a:avLst/>
              </a:prstGeom>
            </p:spPr>
            <p:txBody>
              <a:bodyPr anchor="ctr" rtlCol="false" tIns="50800" lIns="50800" bIns="50800" rIns="50800"/>
              <a:lstStyle/>
              <a:p>
                <a:pPr algn="ctr">
                  <a:lnSpc>
                    <a:spcPts val="2029"/>
                  </a:lnSpc>
                </a:pPr>
              </a:p>
            </p:txBody>
          </p:sp>
        </p:grpSp>
        <p:grpSp>
          <p:nvGrpSpPr>
            <p:cNvPr name="Group 22" id="22"/>
            <p:cNvGrpSpPr/>
            <p:nvPr/>
          </p:nvGrpSpPr>
          <p:grpSpPr>
            <a:xfrm rot="-162844">
              <a:off x="84820" y="93399"/>
              <a:ext cx="4032000" cy="3678054"/>
              <a:chOff x="0" y="0"/>
              <a:chExt cx="893117" cy="814716"/>
            </a:xfrm>
          </p:grpSpPr>
          <p:sp>
            <p:nvSpPr>
              <p:cNvPr name="Freeform 23" id="23"/>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DA7A7"/>
              </a:solidFill>
            </p:spPr>
          </p:sp>
          <p:sp>
            <p:nvSpPr>
              <p:cNvPr name="TextBox 24" id="24"/>
              <p:cNvSpPr txBox="true"/>
              <p:nvPr/>
            </p:nvSpPr>
            <p:spPr>
              <a:xfrm>
                <a:off x="139550" y="349686"/>
                <a:ext cx="614018" cy="406836"/>
              </a:xfrm>
              <a:prstGeom prst="rect">
                <a:avLst/>
              </a:prstGeom>
            </p:spPr>
            <p:txBody>
              <a:bodyPr anchor="ctr" rtlCol="false" tIns="50800" lIns="50800" bIns="50800" rIns="50800"/>
              <a:lstStyle/>
              <a:p>
                <a:pPr algn="ctr">
                  <a:lnSpc>
                    <a:spcPts val="2029"/>
                  </a:lnSpc>
                </a:pPr>
              </a:p>
            </p:txBody>
          </p:sp>
        </p:grpSp>
        <p:grpSp>
          <p:nvGrpSpPr>
            <p:cNvPr name="Group 25" id="25"/>
            <p:cNvGrpSpPr/>
            <p:nvPr/>
          </p:nvGrpSpPr>
          <p:grpSpPr>
            <a:xfrm rot="10629642">
              <a:off x="902754" y="1722687"/>
              <a:ext cx="4032000" cy="3678054"/>
              <a:chOff x="0" y="0"/>
              <a:chExt cx="893117" cy="814716"/>
            </a:xfrm>
          </p:grpSpPr>
          <p:sp>
            <p:nvSpPr>
              <p:cNvPr name="Freeform 26" id="26"/>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EC394"/>
              </a:solidFill>
            </p:spPr>
          </p:sp>
          <p:sp>
            <p:nvSpPr>
              <p:cNvPr name="TextBox 27" id="27"/>
              <p:cNvSpPr txBox="true"/>
              <p:nvPr/>
            </p:nvSpPr>
            <p:spPr>
              <a:xfrm>
                <a:off x="139550" y="349686"/>
                <a:ext cx="614018" cy="406836"/>
              </a:xfrm>
              <a:prstGeom prst="rect">
                <a:avLst/>
              </a:prstGeom>
            </p:spPr>
            <p:txBody>
              <a:bodyPr anchor="ctr" rtlCol="false" tIns="50800" lIns="50800" bIns="50800" rIns="50800"/>
              <a:lstStyle/>
              <a:p>
                <a:pPr algn="ctr">
                  <a:lnSpc>
                    <a:spcPts val="2029"/>
                  </a:lnSpc>
                </a:pPr>
              </a:p>
            </p:txBody>
          </p:sp>
        </p:gr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DAGiouFzTfw</dc:identifier>
  <dcterms:modified xsi:type="dcterms:W3CDTF">2011-08-01T06:04:30Z</dcterms:modified>
  <cp:revision>1</cp:revision>
  <dc:title>Paralegal Training Curriculum SHAPE THE LAW MODULE 1</dc:title>
</cp:coreProperties>
</file>