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6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x="18288000" cy="10287000"/>
  <p:notesSz cx="6858000" cy="9144000"/>
  <p:embeddedFontLst>
    <p:embeddedFont>
      <p:font typeface="Arial Nova Condensed Bold" charset="1" panose="020B0806020202020204"/>
      <p:regular r:id="rId62"/>
    </p:embeddedFont>
    <p:embeddedFont>
      <p:font typeface="Open Sans 2" charset="1" panose="00000000000000000000"/>
      <p:regular r:id="rId63"/>
    </p:embeddedFont>
    <p:embeddedFont>
      <p:font typeface="Arial Nova Condensed" charset="1" panose="020B0506020202020204"/>
      <p:regular r:id="rId67"/>
    </p:embeddedFont>
    <p:embeddedFont>
      <p:font typeface="Arial Nova Condensed Italics" charset="1" panose="020B0506020202090204"/>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notesSlides/notesSlide33.xml" Type="http://schemas.openxmlformats.org/officeDocument/2006/relationships/notesSlide"/><Relationship Id="rId101" Target="notesSlides/notesSlide34.xml" Type="http://schemas.openxmlformats.org/officeDocument/2006/relationships/notesSlide"/><Relationship Id="rId102" Target="notesSlides/notesSlide35.xml" Type="http://schemas.openxmlformats.org/officeDocument/2006/relationships/notesSlide"/><Relationship Id="rId103" Target="notesSlides/notesSlide36.xml" Type="http://schemas.openxmlformats.org/officeDocument/2006/relationships/notesSlide"/><Relationship Id="rId104" Target="notesSlides/notesSlide37.xml" Type="http://schemas.openxmlformats.org/officeDocument/2006/relationships/notesSlide"/><Relationship Id="rId105" Target="notesSlides/notesSlide38.xml" Type="http://schemas.openxmlformats.org/officeDocument/2006/relationships/notesSlide"/><Relationship Id="rId106" Target="notesSlides/notesSlide39.xml" Type="http://schemas.openxmlformats.org/officeDocument/2006/relationships/notesSlide"/><Relationship Id="rId107" Target="notesSlides/notesSlide40.xml" Type="http://schemas.openxmlformats.org/officeDocument/2006/relationships/notesSlide"/><Relationship Id="rId108" Target="notesSlides/notesSlide41.xml" Type="http://schemas.openxmlformats.org/officeDocument/2006/relationships/notesSlide"/><Relationship Id="rId109" Target="notesSlides/notesSlide42.xml" Type="http://schemas.openxmlformats.org/officeDocument/2006/relationships/notesSlide"/><Relationship Id="rId11" Target="slides/slide6.xml" Type="http://schemas.openxmlformats.org/officeDocument/2006/relationships/slide"/><Relationship Id="rId110" Target="notesSlides/notesSlide43.xml" Type="http://schemas.openxmlformats.org/officeDocument/2006/relationships/notesSlide"/><Relationship Id="rId111" Target="notesSlides/notesSlide44.xml" Type="http://schemas.openxmlformats.org/officeDocument/2006/relationships/notesSlide"/><Relationship Id="rId112" Target="notesSlides/notesSlide45.xml" Type="http://schemas.openxmlformats.org/officeDocument/2006/relationships/notesSlide"/><Relationship Id="rId113" Target="notesSlides/notesSlide46.xml" Type="http://schemas.openxmlformats.org/officeDocument/2006/relationships/notesSlide"/><Relationship Id="rId114" Target="notesSlides/notesSlide47.xml" Type="http://schemas.openxmlformats.org/officeDocument/2006/relationships/notesSlide"/><Relationship Id="rId115" Target="notesSlides/notesSlide48.xml" Type="http://schemas.openxmlformats.org/officeDocument/2006/relationships/notesSlide"/><Relationship Id="rId116" Target="notesSlides/notesSlide49.xml" Type="http://schemas.openxmlformats.org/officeDocument/2006/relationships/notesSlide"/><Relationship Id="rId117" Target="notesSlides/notesSlide50.xml" Type="http://schemas.openxmlformats.org/officeDocument/2006/relationships/notesSlide"/><Relationship Id="rId118" Target="notesSlides/notesSlide51.xml" Type="http://schemas.openxmlformats.org/officeDocument/2006/relationships/notesSlide"/><Relationship Id="rId119" Target="notesSlides/notesSlide52.xml" Type="http://schemas.openxmlformats.org/officeDocument/2006/relationships/notesSlide"/><Relationship Id="rId12" Target="slides/slide7.xml" Type="http://schemas.openxmlformats.org/officeDocument/2006/relationships/slide"/><Relationship Id="rId120" Target="notesSlides/notesSlide53.xml" Type="http://schemas.openxmlformats.org/officeDocument/2006/relationships/note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fonts/font62.fntdata" Type="http://schemas.openxmlformats.org/officeDocument/2006/relationships/font"/><Relationship Id="rId63" Target="fonts/font63.fntdata" Type="http://schemas.openxmlformats.org/officeDocument/2006/relationships/font"/><Relationship Id="rId64" Target="notesMasters/notesMaster1.xml" Type="http://schemas.openxmlformats.org/officeDocument/2006/relationships/notesMaster"/><Relationship Id="rId65" Target="theme/theme2.xml" Type="http://schemas.openxmlformats.org/officeDocument/2006/relationships/theme"/><Relationship Id="rId66" Target="notesSlides/notesSlide1.xml" Type="http://schemas.openxmlformats.org/officeDocument/2006/relationships/notesSlide"/><Relationship Id="rId67" Target="fonts/font67.fntdata" Type="http://schemas.openxmlformats.org/officeDocument/2006/relationships/font"/><Relationship Id="rId68" Target="notesSlides/notesSlide2.xml" Type="http://schemas.openxmlformats.org/officeDocument/2006/relationships/notesSlide"/><Relationship Id="rId69" Target="notesSlides/notesSlide3.xml" Type="http://schemas.openxmlformats.org/officeDocument/2006/relationships/notesSlide"/><Relationship Id="rId7" Target="slides/slide2.xml" Type="http://schemas.openxmlformats.org/officeDocument/2006/relationships/slide"/><Relationship Id="rId70" Target="notesSlides/notesSlide4.xml" Type="http://schemas.openxmlformats.org/officeDocument/2006/relationships/notesSlide"/><Relationship Id="rId71" Target="notesSlides/notesSlide5.xml" Type="http://schemas.openxmlformats.org/officeDocument/2006/relationships/notesSlide"/><Relationship Id="rId72" Target="fonts/font72.fntdata" Type="http://schemas.openxmlformats.org/officeDocument/2006/relationships/font"/><Relationship Id="rId73" Target="notesSlides/notesSlide6.xml" Type="http://schemas.openxmlformats.org/officeDocument/2006/relationships/notesSlide"/><Relationship Id="rId74" Target="notesSlides/notesSlide7.xml" Type="http://schemas.openxmlformats.org/officeDocument/2006/relationships/notesSlide"/><Relationship Id="rId75" Target="notesSlides/notesSlide8.xml" Type="http://schemas.openxmlformats.org/officeDocument/2006/relationships/notesSlide"/><Relationship Id="rId76" Target="notesSlides/notesSlide9.xml" Type="http://schemas.openxmlformats.org/officeDocument/2006/relationships/notesSlide"/><Relationship Id="rId77" Target="notesSlides/notesSlide10.xml" Type="http://schemas.openxmlformats.org/officeDocument/2006/relationships/notesSlide"/><Relationship Id="rId78" Target="notesSlides/notesSlide11.xml" Type="http://schemas.openxmlformats.org/officeDocument/2006/relationships/notesSlide"/><Relationship Id="rId79" Target="notesSlides/notesSlide12.xml" Type="http://schemas.openxmlformats.org/officeDocument/2006/relationships/notesSlide"/><Relationship Id="rId8" Target="slides/slide3.xml" Type="http://schemas.openxmlformats.org/officeDocument/2006/relationships/slide"/><Relationship Id="rId80" Target="notesSlides/notesSlide13.xml" Type="http://schemas.openxmlformats.org/officeDocument/2006/relationships/notesSlide"/><Relationship Id="rId81" Target="notesSlides/notesSlide14.xml" Type="http://schemas.openxmlformats.org/officeDocument/2006/relationships/notesSlide"/><Relationship Id="rId82" Target="notesSlides/notesSlide15.xml" Type="http://schemas.openxmlformats.org/officeDocument/2006/relationships/notesSlide"/><Relationship Id="rId83" Target="notesSlides/notesSlide16.xml" Type="http://schemas.openxmlformats.org/officeDocument/2006/relationships/notesSlide"/><Relationship Id="rId84" Target="notesSlides/notesSlide17.xml" Type="http://schemas.openxmlformats.org/officeDocument/2006/relationships/notesSlide"/><Relationship Id="rId85" Target="notesSlides/notesSlide18.xml" Type="http://schemas.openxmlformats.org/officeDocument/2006/relationships/notesSlide"/><Relationship Id="rId86" Target="notesSlides/notesSlide19.xml" Type="http://schemas.openxmlformats.org/officeDocument/2006/relationships/notesSlide"/><Relationship Id="rId87" Target="notesSlides/notesSlide20.xml" Type="http://schemas.openxmlformats.org/officeDocument/2006/relationships/notesSlide"/><Relationship Id="rId88" Target="notesSlides/notesSlide21.xml" Type="http://schemas.openxmlformats.org/officeDocument/2006/relationships/notesSlide"/><Relationship Id="rId89" Target="notesSlides/notesSlide22.xml" Type="http://schemas.openxmlformats.org/officeDocument/2006/relationships/notesSlide"/><Relationship Id="rId9" Target="slides/slide4.xml" Type="http://schemas.openxmlformats.org/officeDocument/2006/relationships/slide"/><Relationship Id="rId90" Target="notesSlides/notesSlide23.xml" Type="http://schemas.openxmlformats.org/officeDocument/2006/relationships/notesSlide"/><Relationship Id="rId91" Target="notesSlides/notesSlide24.xml" Type="http://schemas.openxmlformats.org/officeDocument/2006/relationships/notesSlide"/><Relationship Id="rId92" Target="notesSlides/notesSlide25.xml" Type="http://schemas.openxmlformats.org/officeDocument/2006/relationships/notesSlide"/><Relationship Id="rId93" Target="notesSlides/notesSlide26.xml" Type="http://schemas.openxmlformats.org/officeDocument/2006/relationships/notesSlide"/><Relationship Id="rId94" Target="notesSlides/notesSlide27.xml" Type="http://schemas.openxmlformats.org/officeDocument/2006/relationships/notesSlide"/><Relationship Id="rId95" Target="notesSlides/notesSlide28.xml" Type="http://schemas.openxmlformats.org/officeDocument/2006/relationships/notesSlide"/><Relationship Id="rId96" Target="notesSlides/notesSlide29.xml" Type="http://schemas.openxmlformats.org/officeDocument/2006/relationships/notesSlide"/><Relationship Id="rId97" Target="notesSlides/notesSlide30.xml" Type="http://schemas.openxmlformats.org/officeDocument/2006/relationships/notesSlide"/><Relationship Id="rId98" Target="notesSlides/notesSlide31.xml" Type="http://schemas.openxmlformats.org/officeDocument/2006/relationships/notesSlide"/><Relationship Id="rId99" Target="notesSlides/notesSlide32.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facilitator : Open the annex tool “Legal incident report”</a:t>
            </a:r>
          </a:p>
          <a:p>
            <a:r>
              <a:rPr lang="en-US"/>
              <a:t>And look at it together with participant. </a:t>
            </a:r>
          </a:p>
          <a:p>
            <a:r>
              <a:rPr lang="en-US"/>
              <a:t/>
            </a:r>
          </a:p>
          <a:p>
            <a:r>
              <a:rPr lang="en-US"/>
              <a:t>Scenario : Recently due to repeated flood and new IDPs coming, the land cultivated have increased and are now taking the space for the cattle road, which does not allow the cattle to go to the river for drinking. Therefore some herder have still used the old path to take the animal to drink and destroyed some cultivation.</a:t>
            </a:r>
          </a:p>
          <a:p>
            <a:r>
              <a:rPr lang="en-US"/>
              <a:t>This has started a conflict between the 2 groups, with intense disputes, some violence and people were injured and some household who received threat to their life had to flee their homes. </a:t>
            </a:r>
          </a:p>
          <a:p>
            <a:r>
              <a:rPr lang="en-US"/>
              <a:t/>
            </a:r>
          </a:p>
          <a:p>
            <a:r>
              <a:rPr lang="en-US"/>
              <a:t>Ask the participants to read the scenario and fill in the incidents reports. </a:t>
            </a:r>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Objective : Explain that you will explore the differences between legal frameworks and practices, emphasizing the importance of legal monitoring. Begin by briefly explaining the difference between legal frameworks (laws, regulations) and legal practice (how laws are implemented). Discuss common scenarios where there’s a gap, such as child protection laws not being fully enforced</a:t>
            </a:r>
          </a:p>
          <a:p>
            <a:r>
              <a:rPr lang="en-US"/>
              <a:t> </a:t>
            </a:r>
          </a:p>
          <a:p>
            <a:r>
              <a:rPr lang="en-US"/>
              <a:t>Provide the participants with :</a:t>
            </a:r>
          </a:p>
          <a:p>
            <a:r>
              <a:rPr lang="en-US"/>
              <a:t>The legal monitoring form </a:t>
            </a:r>
          </a:p>
          <a:p>
            <a:r>
              <a:rPr lang="en-US"/>
              <a:t>Case study 1 : A 15 year old girl has been raped by someone in the community. The case has come to the local leader. Together with religious leader they are holding a process where family of the victim and the perpetrator are invited. They are asking the perpetrator to provide the dot to the family and marry the girl.</a:t>
            </a:r>
          </a:p>
          <a:p>
            <a:r>
              <a:rPr lang="en-US"/>
              <a:t>Case study 2 : A widow and her 3 children have been asked to give back the land they were cultivating with the husband to the family of the husband </a:t>
            </a:r>
          </a:p>
          <a:p>
            <a:r>
              <a:rPr lang="en-US"/>
              <a:t>Case study 3 : A child who was formerly recruited by armed group has returned to his village. While is family is happy to welcome him, some community members are worried and say he has committed crimes against them. A trial is taking place in from of the elders of the village where it is asked of him to leave the village. Some other wish to send him to police station to be arrested. </a:t>
            </a:r>
          </a:p>
          <a:p>
            <a:r>
              <a:rPr lang="en-US"/>
              <a:t> </a:t>
            </a:r>
          </a:p>
          <a:p>
            <a:r>
              <a:rPr lang="en-US"/>
              <a:t>Instructions:</a:t>
            </a:r>
          </a:p>
          <a:p>
            <a:r>
              <a:rPr lang="en-US"/>
              <a:t>Divide participants into small groups and give them a brief case study where the legal framework doesn’t match the practice. </a:t>
            </a:r>
          </a:p>
          <a:p>
            <a:r>
              <a:rPr lang="en-US"/>
              <a:t>Each group identifies the gap and discusses solutions to improve legal monitoring and ensure laws are followed effectively. </a:t>
            </a:r>
          </a:p>
          <a:p>
            <a:r>
              <a:rPr lang="en-US"/>
              <a:t>After 10 minutes, invite groups to share their findings and solutions. </a:t>
            </a:r>
          </a:p>
          <a:p>
            <a:r>
              <a:rPr lang="en-US"/>
              <a:t>Conclude by highlighting the critical role of monitoring in bridging the gap between law and practice.</a:t>
            </a:r>
          </a:p>
          <a:p>
            <a:r>
              <a:rPr lang="en-US"/>
              <a:t/>
            </a:r>
          </a:p>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Challenges in monitoring</a:t>
            </a:r>
          </a:p>
          <a:p>
            <a:r>
              <a:rPr lang="en-US"/>
              <a:t>It is difficult to anticipate what to monitor, but common areas include:</a:t>
            </a:r>
          </a:p>
          <a:p>
            <a:r>
              <a:rPr lang="en-US"/>
              <a:t>Are the required documents in line with the applicable framework, rules, or norms?</a:t>
            </a:r>
          </a:p>
          <a:p>
            <a:r>
              <a:rPr lang="en-US"/>
              <a:t>Are the fees consistent with the regulations?</a:t>
            </a:r>
          </a:p>
          <a:p>
            <a:r>
              <a:rPr lang="en-US"/>
              <a:t>Are the penalties fair and compliant with the rules?</a:t>
            </a:r>
          </a:p>
          <a:p>
            <a:r>
              <a:rPr lang="en-US"/>
              <a:t>Are bribes being demanded by interlocutors?</a:t>
            </a:r>
          </a:p>
          <a:p>
            <a:r>
              <a:rPr lang="en-US"/>
              <a:t>Are specific groups being discriminated against when accessing services?</a:t>
            </a:r>
          </a:p>
          <a:p>
            <a:r>
              <a:rPr lang="en-US"/>
              <a:t/>
            </a:r>
          </a:p>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 the exercice template and 2 examples shared in the hand out and read them to the participants. </a:t>
            </a:r>
          </a:p>
          <a:p>
            <a:r>
              <a:rPr lang="en-US"/>
              <a:t/>
            </a:r>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Detention facilities are part of the formal justice system. However, it is important to note that in some context informal justice stakeholders also have types of detention facilities which should not be overlooked. </a:t>
            </a:r>
          </a:p>
          <a:p>
            <a:r>
              <a:rPr lang="en-US"/>
              <a:t>Detention facilities are institutions where people are held during their trial or punished after being convicted of a crime that violates the rights of others. </a:t>
            </a:r>
          </a:p>
          <a:p>
            <a:r>
              <a:rPr lang="en-US"/>
              <a:t>Although human rights guarantee the right to personal liberty, this right can be denied during detention based on reasonable suspicion of committing a crime or after conviction for a punishable offense. </a:t>
            </a:r>
          </a:p>
          <a:p>
            <a:r>
              <a:rPr lang="en-US"/>
              <a:t>Imprisonment punishes the accused and provides victims with the satisfaction that the harm done to them has been addressed. It can also serve to deter further violations.</a:t>
            </a:r>
          </a:p>
          <a:p>
            <a:r>
              <a:rPr lang="en-US"/>
              <a:t>Detention should be governed by a legal framework aligned with international human rights. </a:t>
            </a:r>
          </a:p>
          <a:p>
            <a:r>
              <a:rPr lang="en-US"/>
              <a:t>Detention facilities may not always be responsive to the needs of the vulnerable and displaced communities. As a paralegal, you need to be constantly aware of existing barriers, continue to monitor how these barriers evolve and any new, emerging ones. </a:t>
            </a:r>
          </a:p>
          <a:p>
            <a:r>
              <a:rPr lang="en-US"/>
              <a:t>In detention some groups, in particular children and women with children, have specific rights. This is also an important issue to monitor. </a:t>
            </a:r>
          </a:p>
          <a:p>
            <a:r>
              <a:rPr lang="en-US"/>
              <a:t>For effective monitoring of detention and courts, the paralegal should have a working relationship with other justice actors. Participation in platforms that bring together justice and build actors to share observations and challenges is a good way to monitor the delivery of justice services. </a:t>
            </a:r>
          </a:p>
          <a:p>
            <a:r>
              <a:rPr lang="en-US"/>
              <a:t/>
            </a:r>
          </a:p>
          <a:p>
            <a:r>
              <a:rPr lang="en-US"/>
              <a:t>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Importance of monitoring detention facilities </a:t>
            </a:r>
          </a:p>
          <a:p>
            <a:r>
              <a:rPr lang="en-US"/>
              <a:t>Depriving a person of his/her liberty is a serious act. </a:t>
            </a:r>
          </a:p>
          <a:p>
            <a:r>
              <a:rPr lang="en-US"/>
              <a:t>Through the loss of liberty, the detained person comes to depend almost entirely on the authorities and public officials to guarantee his/her protection, rights, and means of existence. </a:t>
            </a:r>
          </a:p>
          <a:p>
            <a:r>
              <a:rPr lang="en-US"/>
              <a:t>The possibility for persons deprived of their liberty to influence their own fate are limited, if not non-existent. </a:t>
            </a:r>
          </a:p>
          <a:p>
            <a:r>
              <a:rPr lang="en-US"/>
              <a:t>Places of detention are by definition closed, those detained find themselves outside the bounds of society and out of its sight. </a:t>
            </a:r>
          </a:p>
          <a:p>
            <a:r>
              <a:rPr lang="en-US"/>
              <a:t/>
            </a:r>
          </a:p>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 Guiding principles of detention monitoring</a:t>
            </a:r>
          </a:p>
          <a:p>
            <a:r>
              <a:rPr lang="en-US"/>
              <a:t>Independence: The mechanism must enjoy complete financial and operational autonomy, ensuring that members do not hold positions that raise conflicts of interest.</a:t>
            </a:r>
          </a:p>
          <a:p>
            <a:r>
              <a:rPr lang="en-US"/>
              <a:t>Comprehensive mandate: Besides the mandate to regularly examine the treatment of persons deprived of their liberty in places of detention, monitoring bodies should have the power to make recommendations to the relevant authorities and submit proposals and observations concerning existing or draft legislation. </a:t>
            </a:r>
          </a:p>
          <a:p>
            <a:r>
              <a:rPr lang="en-US"/>
              <a:t>Scope of visits: The visiting mandate should cover all places of deprivation of liberty under the state's jurisdiction. The mandate thus needs to extend beyond prisons and police stations to encompass, for example, psychiatric institutions, detention areas at military barracks, holding centers for asylum seekers or other categories of foreigners, and places in which young persons may be deprived of their liberty by judicial or administrative order.</a:t>
            </a:r>
          </a:p>
          <a:p>
            <a:r>
              <a:rPr lang="en-US"/>
              <a:t>Professional composition: To fulfil their function effectively the members of a monitoring body must have proven professional experience in the field of the administration of justice, in particular criminal law, prison, or police administration, or in the various fields relevant to the treatment of persons deprived of their liberty. The body should also have balanced gender representation based on the principles of equality and non-discrimination. They also need to have an ethnic and minority representation. </a:t>
            </a:r>
          </a:p>
          <a:p>
            <a:r>
              <a:rPr lang="en-US"/>
              <a:t>Regular and unannounced visits: For effectiveness, visits must occur frequently to ensure places of detention, regardless of location, are regularly scrutinized. The mechanism must be able to carry out visits in the manner and with the frequency that it itself decides. A monitoring mechanism can only be effective if abuses cannot be covered up by transferring detainees or by temporarily rectifying abusive conditions. Hence, monitoring bodies need to have the right to always carry out unannounced visits to all places of deprivation of liberty.</a:t>
            </a:r>
          </a:p>
          <a:p>
            <a:r>
              <a:rPr lang="en-US"/>
              <a:t>Unlimited access: A preventive mechanism must have unlimited access to any place where persons are deprived of their liberty, including the right to move inside such places without restriction; access to full information on places where persons deprived of their liberty are being held, as well as to other information available on the places of detention and its inmates.</a:t>
            </a:r>
          </a:p>
          <a:p>
            <a:r>
              <a:rPr lang="en-US"/>
              <a:t>Private interviews and confidentiality: This includes conducting private interviews with persons deprived of their liberty. The mechanism also needs to ensure any confidential information acquired in the course of its work is fully protected.</a:t>
            </a:r>
          </a:p>
          <a:p>
            <a:r>
              <a:rPr lang="en-US"/>
              <a:t>Protection against reprisals: Those who engage or with whom the monitoring mechanism engages need to be protected from any form of sanction, reprisal, or other disability as result of having done so. States must refrain from ordering, applying, permitting, or tolerating any sanction or reprisal to be suffered by any person or organization for having communicated with the monitoring body or for having provided it with information, irrespective of its accuracy, and no such person or organization should be prejudiced in any way.</a:t>
            </a:r>
          </a:p>
          <a:p>
            <a:r>
              <a:rPr lang="en-US"/>
              <a:t/>
            </a:r>
          </a:p>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Factors to monitor: </a:t>
            </a:r>
          </a:p>
          <a:p>
            <a:r>
              <a:rPr lang="en-US"/>
              <a:t>Insufficient safeguards during arrest: This moment is particularly dangerous, as law enforcement officials may coerce a statement or confession before the arrestee has the chance to seek legal representation.</a:t>
            </a:r>
          </a:p>
          <a:p>
            <a:r>
              <a:rPr lang="en-US"/>
              <a:t>Systemic factors in law enforcement: Lack of forensic methodology or training in crime investigation techniques both increase the risk of law enforcement officials resorting to torture and ill-treatment to close an investigation with a confession.</a:t>
            </a:r>
          </a:p>
          <a:p>
            <a:r>
              <a:rPr lang="en-US"/>
              <a:t>Excessive use and length of pre-trial detention: Beside other human rights concerns, the excessive and prolonged use of pre-trial detention in many countries contributes to overcrowding, which in turn frequently results in conditions of detention amounting to torture or ill-treatment.</a:t>
            </a:r>
          </a:p>
          <a:p>
            <a:r>
              <a:rPr lang="en-US"/>
              <a:t>Risks during transfer to the detention facility: Transport from the place of arrest to the police station, from the initial place of detention to another facility, and from detention to court, are also situations of particular risk. Reports include ill-treatment in a (police) vehicle or even being taken to a remote place and tortured there.</a:t>
            </a:r>
          </a:p>
          <a:p>
            <a:r>
              <a:rPr lang="en-US"/>
              <a:t>Deficiencies in documentation of arrest and detention: Cases of unacknowledged detention are a particularly high-risk situation about torture and other ill-treatment, as are enforced disappearance and arbitrary detention. Moreover, where there is no centralized register or case file system, authorities are unable to effectively monitor the length of time spent in pre-trial detention or ensure its regular review. Inadequate file management, lost files and poor communication between criminal justice actors can mean that authorities simply do not have accurate knowledge about who is due to be released.</a:t>
            </a:r>
          </a:p>
          <a:p>
            <a:r>
              <a:rPr lang="en-US"/>
              <a:t>Inadequate conditions in pre-trial detention: Remand prisoners may initially be held in police custody before being transferred to a penitentiary pre-trial facility. When in police custody, remand prisoners are held by the same institution that is tasked with the investigation of their alleged offence and which may well be under pressure to ‘deliver results’. Suspects are often interrogated without the presence of a lawyer or any independent monitor, providing officials with ample opportunity to exert pressure, including through ill-treatment.</a:t>
            </a:r>
          </a:p>
          <a:p>
            <a:r>
              <a:rPr lang="en-US"/>
              <a:t>Lack of access to the outside world: When prisoners are held incommunicado for days, weeks or months there is an increased risk of abuse occurring and going undetected. Access by detainees to the outside world, such as visits by relatives and others concerned about their well-being, is a key safeguard against abuse, and against enforced disappearances. </a:t>
            </a:r>
          </a:p>
          <a:p>
            <a:r>
              <a:rPr lang="en-US"/>
              <a:t>Lack of access to legal representation: Access to lawyers is not only a key safeguard for a fair trial, but also for the prevention of torture and ill-treatment. However, for this safeguard to be efficient, pre-trial detainees need to be able to communicate with a counsel of their own choosing– without delay, interception, or censorship and in full confidentiality.</a:t>
            </a:r>
          </a:p>
          <a:p>
            <a:r>
              <a:rPr lang="en-US"/>
              <a:t>Lack of access to legal aid: Most legal systems are too complex for detainees to represent themselves and many prisoners, coming from poor and marginalized backgrounds, are unable to afford a lawyer. Access to legal aid is a precondition for them to have access to legal representation.</a:t>
            </a:r>
          </a:p>
          <a:p>
            <a:r>
              <a:rPr lang="en-US"/>
              <a:t>Discrimination against certain groups: Certain groups of prisoners may be at higher risk of being on remand, often because of discrimination in the criminal justice system.</a:t>
            </a:r>
          </a:p>
          <a:p>
            <a:r>
              <a:rPr lang="en-US"/>
              <a:t>Inadequate safeguards against corruption: The pre-trial phase of the criminal justice process is also particularly prone to corruption, as this stage of a criminal procedure is characterized by less scrutiny and a particular power imbalance between the arrestee and law enforcement officials.</a:t>
            </a:r>
          </a:p>
          <a:p>
            <a:r>
              <a:rPr lang="en-US"/>
              <a:t/>
            </a:r>
          </a:p>
          <a:p>
            <a:r>
              <a:rPr lang="en-US"/>
              <a:t>26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Specific case of holding centers for asylum seekers. </a:t>
            </a:r>
          </a:p>
          <a:p>
            <a:r>
              <a:rPr lang="en-US"/>
              <a:t>Asylum seekers and or forcibly displaced persons may be detained pending registration.</a:t>
            </a:r>
          </a:p>
          <a:p>
            <a:r>
              <a:rPr lang="en-US"/>
              <a:t>Refugees may also face detention upon wrongful arrest for unlawfully being present in the country of asylum.</a:t>
            </a:r>
          </a:p>
          <a:p>
            <a:r>
              <a:rPr lang="en-US"/>
              <a:t>Court cases may be heard without legal representation and or support resulting in unfair deportation orders.</a:t>
            </a:r>
          </a:p>
          <a:p>
            <a:r>
              <a:rPr lang="en-US"/>
              <a:t>The manner of arrests targeting undocumented and documented displaced persons. </a:t>
            </a:r>
          </a:p>
          <a:p>
            <a:r>
              <a:rPr lang="en-US"/>
              <a:t>The number of cases in court involving displaced persons and or asylum seekers. </a:t>
            </a:r>
          </a:p>
          <a:p>
            <a:r>
              <a:rPr lang="en-US"/>
              <a:t>The existence of deportation or repatriation orders in cases involving refugees and or asylum seekers. </a:t>
            </a:r>
          </a:p>
          <a:p>
            <a:r>
              <a:rPr lang="en-US"/>
              <a:t/>
            </a:r>
          </a:p>
          <a:p>
            <a:r>
              <a:rPr lang="en-US"/>
              <a:t>27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Group Work (15 minutes):  complete the Monitoring Checklist based on the scenario. : Key focus areas include: Length of detention before trial; Access to legal support; Violations of detainee rights (e.g., physical abuse, denial of services).</a:t>
            </a:r>
          </a:p>
          <a:p>
            <a:r>
              <a:rPr lang="en-US"/>
              <a:t/>
            </a:r>
          </a:p>
          <a:p>
            <a:r>
              <a:rPr lang="en-US"/>
              <a:t>Solution Brainstorming (10 minutes): Groups analyze completed checklists and propose solutions, such as: Advocating for legal aid; Engaging local officials for accountability.</a:t>
            </a:r>
          </a:p>
          <a:p>
            <a:r>
              <a:rPr lang="en-US"/>
              <a:t>Plenary Discussion (5 minutes): Discuss how data collected through detention monitoring can inform policy briefs, advocacy campaigns, or referrals to human rights organizations</a:t>
            </a:r>
          </a:p>
          <a:p>
            <a:r>
              <a:rPr lang="en-US"/>
              <a:t>28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Definitions: </a:t>
            </a:r>
          </a:p>
          <a:p>
            <a:r>
              <a:rPr lang="en-US"/>
              <a:t>Observation refers primarily to being present in a courtroom to observe a trial or hearing.</a:t>
            </a:r>
          </a:p>
          <a:p>
            <a:r>
              <a:rPr lang="en-US"/>
              <a:t>Monitoring overlaps with “observation” and refers primarily to longer-term efforts that may include multiple instances of trial observation, examining broader, systemic issues. </a:t>
            </a:r>
          </a:p>
          <a:p>
            <a:r>
              <a:rPr lang="en-US"/>
              <a:t>The term observer is used to describe the individual monitoring the administration of justice or observing a particular trial on behalf of the UN, usually a human rights officer.</a:t>
            </a:r>
          </a:p>
          <a:p>
            <a:r>
              <a:rPr lang="en-US"/>
              <a:t/>
            </a:r>
          </a:p>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 of a civil society organization undertaking systemic trial monitoring: the Coalition “All For Fair Trials” in the former Yugoslav Republic of Macedonia. The coalition, which was set up in 2003, deploys law students, qualified lawyers and other legal professionals to the courts around the country, where they observe hundreds of trials every year and report periodically on weaknesses observed in the implementation of procedures and laws, including those identified through an analysis of statistical data.</a:t>
            </a:r>
          </a:p>
          <a:p>
            <a:r>
              <a:rPr lang="en-US"/>
              <a:t/>
            </a:r>
          </a:p>
          <a:p>
            <a:r>
              <a:rPr lang="en-US"/>
              <a:t>Between 2005 and 2014 the United Nations Assistance Mission for Iraq (UNAMI) monitored trials involving the death penalty. Together with OHCHR, the mission published its assessment of the trials, focusing extensively on human rights violations observed during the proceedings. Coerced confessions, lack of right to pardon, and the execution of those under 18, were among the most grievous violations. The report concluded with a recommendation to the Government, the judiciary and the international community. </a:t>
            </a:r>
          </a:p>
          <a:p>
            <a:r>
              <a:rPr lang="en-US"/>
              <a:t/>
            </a:r>
          </a:p>
          <a:p>
            <a:r>
              <a:rPr lang="en-US"/>
              <a:t>Guiding principles</a:t>
            </a:r>
          </a:p>
          <a:p>
            <a:r>
              <a:rPr lang="en-US"/>
              <a:t>Trial observation principles include impartiality, non-intervention/noninterference, informed observation, and working constructively with State authorities.</a:t>
            </a:r>
          </a:p>
          <a:p>
            <a:r>
              <a:rPr lang="en-US"/>
              <a:t> </a:t>
            </a:r>
          </a:p>
          <a:p>
            <a:r>
              <a:rPr lang="en-US"/>
              <a:t>Reporting on trial observation is a strategic mechanism: not only for presenting the findings, but also for generating recommendations for judicial system reform and for initiating dialogue with stakeholders.</a:t>
            </a:r>
          </a:p>
          <a:p>
            <a:r>
              <a:rPr lang="en-US"/>
              <a:t> </a:t>
            </a:r>
          </a:p>
          <a:p>
            <a:r>
              <a:rPr lang="en-US"/>
              <a:t>Non-intervention requires respecting and maintaining judicial independence, which includes refraining from engaging with the court regarding the merits of individual cases or attempting to influence outcomes, even indirectly, in monitored cases.</a:t>
            </a:r>
          </a:p>
          <a:p>
            <a:r>
              <a:rPr lang="en-US"/>
              <a:t>Objectivity demands that trial-monitoring programs accurately report on legal proceedings using clearly defined and accepted standards, aiming to minimize perceptions of bias. This approach encourages the acceptance of the program’s findings, conclusions, and recommendations among a broad group of stakeholders.</a:t>
            </a:r>
          </a:p>
          <a:p>
            <a:r>
              <a:rPr lang="en-US"/>
              <a:t>Agreement with the host country requires that trial-monitoring projects be preceded by discussions with national authorities to establish agreed-upon modalities. This may be formalized in a memorandum of understanding, detailing issues such as access to courts and court documents.</a:t>
            </a:r>
          </a:p>
          <a:p>
            <a:r>
              <a:rPr lang="en-US"/>
              <a:t>Impartiality ensures that monitors observe and assess the conduct of all actors involved equally, without personal preference for one side or a specific case outcome.</a:t>
            </a:r>
          </a:p>
          <a:p>
            <a:r>
              <a:rPr lang="en-US"/>
              <a:t>Professionalism refers to the conduct of trial monitors, who are the most visible members of the program. Their behavior directly affects public and justice system actors' perceptions of the program. Monitors must uphold a high standard of professionalism in all responsibilities.</a:t>
            </a:r>
          </a:p>
          <a:p>
            <a:r>
              <a:rPr lang="en-US"/>
              <a:t>Confidentiality serves two critical functions: protecting classified information obtained through access to courts and documents, and safeguarding the release of information until it has been appropriately reviewed and analyzed. This ensures that the program communicates with a unified voice.</a:t>
            </a:r>
          </a:p>
          <a:p>
            <a:r>
              <a:rPr lang="en-US"/>
              <a:t/>
            </a:r>
          </a:p>
          <a:p>
            <a:r>
              <a:rPr lang="en-US"/>
              <a:t/>
            </a:r>
          </a:p>
          <a:p>
            <a:r>
              <a:rPr lang="en-US"/>
              <a:t>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Key elements </a:t>
            </a:r>
          </a:p>
          <a:p>
            <a:r>
              <a:rPr lang="en-US"/>
              <a:t>Right to a competent tribunal: The right to a competent tribunal is the right to one established by law, which defines its jurisdiction/competence over the subject matter being tried.</a:t>
            </a:r>
          </a:p>
          <a:p>
            <a:r>
              <a:rPr lang="en-US"/>
              <a:t>Right to an independent and impartial tribunal: The tribunal must be independent, impartial, and free from improper influence. There must be a separation of powers between the judiciary and the executive or legislature (with functions clearly distinguished).</a:t>
            </a:r>
          </a:p>
          <a:p>
            <a:r>
              <a:rPr lang="en-US"/>
              <a:t>Right to a public hearing: Even in cases in which the public is excluded from a trial, the judgement – including the essential findings, evidence, and legal reasoning – must be made public.</a:t>
            </a:r>
          </a:p>
          <a:p>
            <a:r>
              <a:rPr lang="en-US"/>
              <a:t>Right to a fair hearing and equality before courts and tribunals: The notions of fairness and equality include a guarantee to a fair hearing, equal access, equality of arms, being treated equally by the court, and ensuring that all the parties enjoy the same procedural rights unless distinctions are based on law and can be justified on objective and reasonable grounds not entailing actual disadvantage or other unfairness to the defendant.</a:t>
            </a:r>
          </a:p>
          <a:p>
            <a:r>
              <a:rPr lang="en-US"/>
              <a:t>Right to be informed of the change(s): The accused must be informed promptly and in detail, in a language they understand, of the nature and cause of the criminal charge/s against them.</a:t>
            </a:r>
          </a:p>
          <a:p>
            <a:r>
              <a:rPr lang="en-US"/>
              <a:t>Right not to be tried twice for the same offence: An accused may not be tried or punished again for an offence for which they have already been finally convicted or acquitted in accordance with the law and penal procedure of the relevant country. </a:t>
            </a:r>
          </a:p>
          <a:p>
            <a:r>
              <a:rPr lang="en-US"/>
              <a:t>Right to be presumed innocent: Anyone charged with a criminal offence should be presumed innocent until proven guilty according to law.</a:t>
            </a:r>
          </a:p>
          <a:p>
            <a:r>
              <a:rPr lang="en-US"/>
              <a:t>Right to defense oneself or be defended by legal counsel of one’s choosing: In the determination of any criminal charge/s, the accused are entitled to defend themselves in person or through legal counsel of their own choosing. </a:t>
            </a:r>
          </a:p>
          <a:p>
            <a:r>
              <a:rPr lang="en-US"/>
              <a:t>Right to adequate time and facilities to prepare defense: In the determination of any criminal charge/s, the accused and their counsel must be given sufficient time to prepare the defense, to communicate confidentially with one another and to access documents and other evidence.</a:t>
            </a:r>
          </a:p>
          <a:p>
            <a:r>
              <a:rPr lang="en-US"/>
              <a:t/>
            </a:r>
          </a:p>
          <a:p>
            <a:r>
              <a:rPr lang="en-US"/>
              <a:t>31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Right to be tried without undue delay:  In the determination of any criminal charge/s, whether a trial is unduly delayed depends upon a range of factors, including: the complexity of the case, the seriousness of the offence, the conduct of the authorities, whether the accused is detained, and the conduct of the accused. </a:t>
            </a:r>
          </a:p>
          <a:p>
            <a:r>
              <a:rPr lang="en-US"/>
              <a:t>Right to be present at trial: In the determination of any criminal charge/s, accused have the right to be present during their trial.</a:t>
            </a:r>
          </a:p>
          <a:p>
            <a:r>
              <a:rPr lang="en-US"/>
              <a:t>Right to an interpreter: n the determination of any criminal charge/s, if the accused cannot understand or speak the language used in court, an interpreter must be provided without charge.</a:t>
            </a:r>
          </a:p>
          <a:p>
            <a:r>
              <a:rPr lang="en-US"/>
              <a:t>Right to obtain the attendance and examination of witnesses: In the determination of any criminal charge/s, the accused must be allowed to examine, or to have examined, the witnesses against them, and to obtain the attendance and examination of witnesses on their behalf under the same conditions as the witnesses against them.</a:t>
            </a:r>
          </a:p>
          <a:p>
            <a:r>
              <a:rPr lang="en-US"/>
              <a:t>Right not to be compelled to testify against oneself or to confess guilt: In the determination of any criminal charge/s, accused have the right not to be compelled to testify against themselves, and the right to be informed of this right.</a:t>
            </a:r>
          </a:p>
          <a:p>
            <a:r>
              <a:rPr lang="en-US"/>
              <a:t>Right to have a conviction and sentence reviewed by a higher tribunal: Every person convicted of a crime has the right to have the conviction and sentence reviewed by a higher tribunal according to law.</a:t>
            </a:r>
          </a:p>
          <a:p>
            <a:r>
              <a:rPr lang="en-US"/>
              <a:t>Treatment of children: Children accused of a crime are to be afforded special protection and procedures that promote their sense of dignity and worth, put emphasis on diversion, and – when resorting to formal proceedings – consider their age and the desirability of promoting their rehabilitation.</a:t>
            </a:r>
          </a:p>
          <a:p>
            <a:r>
              <a:rPr lang="en-US"/>
              <a:t>Right not to be convicted under retroactive criminal laws: An accused may not be held guilty of a criminal offence which was not an offence under national or international law at the time of the relevant acts or omissions.</a:t>
            </a:r>
          </a:p>
          <a:p>
            <a:r>
              <a:rPr lang="en-US"/>
              <a:t>Special considerations for victims and witnesses during court proceedings: Many justice systems have a formal system of support, protection and representation for victim(s) and witnesses.</a:t>
            </a:r>
          </a:p>
          <a:p>
            <a:r>
              <a:rPr lang="en-US"/>
              <a:t/>
            </a:r>
          </a:p>
          <a:p>
            <a:r>
              <a:rPr lang="en-US"/>
              <a:t>32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 hoc criminal trials </a:t>
            </a:r>
          </a:p>
          <a:p>
            <a:r>
              <a:rPr lang="en-US"/>
              <a:t>The program’s aims, mandate, or terms of reference, including the methodology of observation. </a:t>
            </a:r>
          </a:p>
          <a:p>
            <a:r>
              <a:rPr lang="en-US"/>
              <a:t>The background and context of the case, with an overview of the trial process. </a:t>
            </a:r>
          </a:p>
          <a:p>
            <a:r>
              <a:rPr lang="en-US"/>
              <a:t>A summary of the charge/s, applicable laws and any relevant pre-trial procedures.</a:t>
            </a:r>
          </a:p>
          <a:p>
            <a:r>
              <a:rPr lang="en-US"/>
              <a:t>The facts revealed during the trial, including disputed points and the evidence presented by both prosecution and defense. </a:t>
            </a:r>
          </a:p>
          <a:p>
            <a:r>
              <a:rPr lang="en-US"/>
              <a:t>The mental and physical condition of the accused and the conditions of confinement. </a:t>
            </a:r>
          </a:p>
          <a:p>
            <a:r>
              <a:rPr lang="en-US"/>
              <a:t>Judgement (if any), and subsequent proceedings. </a:t>
            </a:r>
          </a:p>
          <a:p>
            <a:r>
              <a:rPr lang="en-US"/>
              <a:t>Analysis and evaluation of the fairness of the proceedings and treatment of the accused, assessed against both national and international human rights norms and standards; and </a:t>
            </a:r>
          </a:p>
          <a:p>
            <a:r>
              <a:rPr lang="en-US"/>
              <a:t>Conclusions with recommendations. </a:t>
            </a:r>
          </a:p>
          <a:p>
            <a:r>
              <a:rPr lang="en-US"/>
              <a:t/>
            </a:r>
          </a:p>
          <a:p>
            <a:r>
              <a:rPr lang="en-US"/>
              <a:t>35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Thematic or systemic reporting </a:t>
            </a:r>
          </a:p>
          <a:p>
            <a:r>
              <a:rPr lang="en-US"/>
              <a:t>The program’s instructions, mandate, or terms of reference. </a:t>
            </a:r>
          </a:p>
          <a:p>
            <a:r>
              <a:rPr lang="en-US"/>
              <a:t>A description of the methodology of observation, including reference materials and the individuals interviewed (to the extent consistent with security concerns). </a:t>
            </a:r>
          </a:p>
          <a:p>
            <a:r>
              <a:rPr lang="en-US"/>
              <a:t>Data on the number and types of cases observed, locations, timespan, level, etc.</a:t>
            </a:r>
          </a:p>
          <a:p>
            <a:r>
              <a:rPr lang="en-US"/>
              <a:t>An evaluation of the proceedings, applicable laws and treatment under national and international human rights norms and standards. </a:t>
            </a:r>
          </a:p>
          <a:p>
            <a:r>
              <a:rPr lang="en-US"/>
              <a:t>A selection of emblematic cases95 to illustrate the shortcomings observed; and </a:t>
            </a:r>
          </a:p>
          <a:p>
            <a:r>
              <a:rPr lang="en-US"/>
              <a:t>Conclusions with recommendations.</a:t>
            </a:r>
          </a:p>
          <a:p>
            <a:r>
              <a:rPr lang="en-US"/>
              <a:t> </a:t>
            </a:r>
          </a:p>
          <a:p>
            <a:r>
              <a:rPr lang="en-US"/>
              <a:t>Annex to add to the report: </a:t>
            </a:r>
          </a:p>
          <a:p>
            <a:r>
              <a:rPr lang="en-US"/>
              <a:t>A copy of the order of trial observation, memorandum of understanding or similar instructions setting out the terms of reference. </a:t>
            </a:r>
          </a:p>
          <a:p>
            <a:r>
              <a:rPr lang="en-US"/>
              <a:t>Copies of relevant procedural rules, court decisions and laws. </a:t>
            </a:r>
          </a:p>
          <a:p>
            <a:r>
              <a:rPr lang="en-US"/>
              <a:t>Copies of charges, transcripts and judgements. </a:t>
            </a:r>
          </a:p>
          <a:p>
            <a:r>
              <a:rPr lang="en-US"/>
              <a:t/>
            </a:r>
          </a:p>
          <a:p>
            <a:r>
              <a:rPr lang="en-US"/>
              <a:t>36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there seems there is absolutely nothing we can do, the only thing that we can still do is taking our pen, write down and document” – this sentence used by a humanitarian staff in Mali, talking about city under blocus where no one could go, support or do anything, illustrate the power of human rights monitoring. </a:t>
            </a:r>
          </a:p>
          <a:p>
            <a:r>
              <a:rPr lang="en-US"/>
              <a:t>As paralegal, when a particular issue seems a “lost cause’ for which you feel powerless and unable to support in anyway, you can still document and report.  </a:t>
            </a:r>
          </a:p>
          <a:p>
            <a:r>
              <a:rPr lang="en-US"/>
              <a:t> </a:t>
            </a:r>
          </a:p>
          <a:p>
            <a:r>
              <a:rPr lang="en-US"/>
              <a:t>Monitoring is a method of improving the protection of human rights. Its ultimate objective is to reinforce the State’s responsibility to respect, protect and fulfil human rights. It can also play a preventive role through their presence. Monitoring the conduct of duty bearers reinforces their accountability. This should result in more “human rights-responsible” behavior. In keeping with the concept of human rights monitoring, It means actively collect and verify information on alleged human rights violations, engage with State authorities and other stakeholders to solve human rights problems and identify possible solutions to redress human rights situations by following the different steps of the monitoring cycle. Manual on Human Rights Monitoring </a:t>
            </a:r>
          </a:p>
          <a:p>
            <a:r>
              <a:rPr lang="en-US"/>
              <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community paralegal can take the following steps to monitor and influence systems, norms and laws:</a:t>
            </a:r>
          </a:p>
          <a:p>
            <a:r>
              <a:rPr lang="en-US"/>
              <a:t>Gather evidence over time on the justice problem, the law/norm, institutions, trends, and recommendations. </a:t>
            </a:r>
          </a:p>
          <a:p>
            <a:r>
              <a:rPr lang="en-US"/>
              <a:t>Write policy briefs or petitions analyzing the evidence and data collected on the injustice. </a:t>
            </a:r>
          </a:p>
          <a:p>
            <a:r>
              <a:rPr lang="en-US"/>
              <a:t>Mobilize and organize affected communities, community paralegals and solidarity organizations to peaceful and civil resistance, protest or procession. </a:t>
            </a:r>
          </a:p>
          <a:p>
            <a:r>
              <a:rPr lang="en-US"/>
              <a:t>Facilitate meetings and dialogues between affected communities, clients, and decision-makers such as parliamentarians, ministers, corporate and community leaders etc. </a:t>
            </a:r>
          </a:p>
          <a:p>
            <a:r>
              <a:rPr lang="en-US"/>
              <a:t>Share the policy briefs and public petitions with respective government officials and or corporates. </a:t>
            </a:r>
          </a:p>
          <a:p>
            <a:r>
              <a:rPr lang="en-US"/>
              <a:t>Write press statements, op-eds, opinion pieces and hold press conferences. </a:t>
            </a:r>
          </a:p>
          <a:p>
            <a:r>
              <a:rPr lang="en-US"/>
              <a:t>File a strategic litigation case in court to safeguard the rights of the community, reform the law and declare.  </a:t>
            </a:r>
          </a:p>
          <a:p>
            <a:r>
              <a:rPr lang="en-US"/>
              <a:t/>
            </a:r>
          </a:p>
          <a:p>
            <a:r>
              <a:rPr lang="en-US"/>
              <a:t>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Ongoing monitoring of human rights violations will help you to build up a broader picture of the human rights situation in your community or country. You can use the information you gather through monitoring to appeal to decision-makers in different spheres of government. </a:t>
            </a:r>
          </a:p>
          <a:p>
            <a:r>
              <a:rPr lang="en-US"/>
              <a:t>BE aware that in some communities, particularly where IRC works, there might be already Community members (i.e: focal point) trained to collect data on human rights violations and doing protection monitoring. Your role is not to duplicate or repeat but you can collaborate together to share information. In this case your role will be to focus more specifically on legal monitoring, monitoring justice systems (formal and informal) barriers and access to it. </a:t>
            </a:r>
          </a:p>
          <a:p>
            <a:r>
              <a:rPr lang="en-US"/>
              <a:t/>
            </a:r>
          </a:p>
          <a:p>
            <a:r>
              <a:rPr lang="en-US"/>
              <a:t>43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 For two years, DHRRA Malaysia paralegals went door-to-door to register stateless persons in their online database and assist them with nationality documentation applications. After years of registration and casework, DHRRA was in a position to invite high level officials and ministers to see their data on statelessness and propose a solution to the problem. Key patterns from the database, along with realistic recommendations for legal amendments, were shared with government agencies in the form of a policy paper. In addition, the organization shared human-interest stories in the local newspaper every week. The government’s 2017 “Malaysian Indian Blueprint” policy, committing to resolve statelessness and documentation issues in the Indian community within five years, included DHRRA data. This is the first time that a document authorized by the state of Malaysia has acknowledged the issue of statelessness.</a:t>
            </a:r>
          </a:p>
          <a:p>
            <a:r>
              <a:rPr lang="en-US"/>
              <a:t>Source: A Community-Based Practitioner’s Guide: Documenting Citizenship and Other Forms of Legal Identity. </a:t>
            </a:r>
          </a:p>
          <a:p>
            <a:r>
              <a:rPr lang="en-US"/>
              <a:t/>
            </a:r>
          </a:p>
          <a:p>
            <a:r>
              <a:rPr lang="en-US"/>
              <a:t>44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Focus for monitoring will depends of :</a:t>
            </a:r>
          </a:p>
          <a:p>
            <a:r>
              <a:rPr lang="en-US"/>
              <a:t> the risk and  legal needs prioritized and identified in their community and the type of institutions that rules and/or have decision power or influence over this prioritized risk</a:t>
            </a:r>
          </a:p>
          <a:p>
            <a:r>
              <a:rPr lang="en-US"/>
              <a:t>The physical access that a paralegal can have to this institutions (linking also to safety and security for paralegal as well as level of influence and impact of the work of the paralegal.)</a:t>
            </a:r>
          </a:p>
          <a:p>
            <a:r>
              <a:rPr lang="en-US"/>
              <a:t> </a:t>
            </a:r>
          </a:p>
          <a:p>
            <a:r>
              <a:rPr lang="en-US"/>
              <a:t>Those monitoring datas will then be analyzed and used by the paralegl to identfy not only advocacy purposes but also the multiple system strengtehning action that paralegal can take which can include, but is not limited to : </a:t>
            </a:r>
          </a:p>
          <a:p>
            <a:r>
              <a:rPr lang="en-US"/>
              <a:t>Training and capacity building on legal knowledge : training key actors on the applicable legal framework , what the law says and how to be compliant with it. </a:t>
            </a:r>
          </a:p>
          <a:p>
            <a:r>
              <a:rPr lang="en-US"/>
              <a:t>Dialogue and exchange to better apply the law and key principles, if the barriers identified is not the lack of knowledge of the law but its application which is not done in the right way. </a:t>
            </a:r>
          </a:p>
          <a:p>
            <a:r>
              <a:rPr lang="en-US"/>
              <a:t>Building networks and support strong collaboration between institutions if the problem and barriers identified is linked to the lack of knowledge and coordination between institutions and how to collaborate and be linked.</a:t>
            </a:r>
          </a:p>
          <a:p>
            <a:r>
              <a:rPr lang="en-US"/>
              <a:t/>
            </a:r>
          </a:p>
          <a:p>
            <a:r>
              <a:rPr lang="en-US"/>
              <a:t>46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effective monitoring of detention and courts, the paralegal ought to have a working relationship with other justice actors. Participation in platforms that bring together justice and build actors to share observations and challenges is a good way to monitor the delivery of justice services. Also, an effective referral system between the court, police, prisons, lawyers, legal empowerment organizations and paralegals will enhance administration of formal justice.</a:t>
            </a:r>
          </a:p>
          <a:p>
            <a:r>
              <a:rPr lang="en-US"/>
              <a:t/>
            </a:r>
          </a:p>
          <a:p>
            <a:r>
              <a:rPr lang="en-US"/>
              <a:t>47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 of Monitoring </a:t>
            </a:r>
          </a:p>
          <a:p>
            <a:r>
              <a:rPr lang="en-US"/>
              <a:t>When there are conflicts between different groups, for example in a community, or between the police and other people, it’s useful to have observers to witness what happened from an uninvolved point of view. In any conflict, each side tells a different story. Observers can help uncover the truth. You can also monitor situations in your community on an ongoing basis. Monitoring is also useful in specific situations. For example, to observe the enforcement of gender-based violence laws or how GBV cases are processed and decided upon by informal justice actors and traditional norms or monitoring labor rights violations in local businesses.</a:t>
            </a:r>
          </a:p>
          <a:p>
            <a:r>
              <a:rPr lang="en-US"/>
              <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Example of Monitoring </a:t>
            </a:r>
          </a:p>
          <a:p>
            <a:r>
              <a:rPr lang="en-US"/>
              <a:t>When there are conflicts between different groups, for example in a community, or between the police and other people, it’s useful to have observers to witness what happened from an uninvolved point of view. In any conflict, each side tells a different story. Observers can help uncover the truth. You can also monitor situations in your community on an ongoing basis. Monitoring is also useful in specific situations. For example, to observe the enforcement of gender-based violence laws or how GBV cases are processed and decided upon by informal justice actors and traditional norms or monitoring labor rights violations in local businesses.</a:t>
            </a:r>
          </a:p>
          <a:p>
            <a:r>
              <a:rPr lang="en-US"/>
              <a:t> </a:t>
            </a:r>
          </a:p>
          <a:p>
            <a:r>
              <a:rPr lang="en-US"/>
              <a:t>Explain that legal monitoring/ human rights monitoring can be done in any space/location/ about any group of persons, depending on the rights violation the paralegal is trying to collect evidence about. So, for example, you can observe:</a:t>
            </a:r>
          </a:p>
          <a:p>
            <a:r>
              <a:rPr lang="en-US"/>
              <a:t>Police cells and prisoners = Detention monitoring: did the person have access to a lawyer, did they appear in court within 48 hours / what are the conditions of detention / what is the age of the prisoners / are children in a separate cell, etc.</a:t>
            </a:r>
          </a:p>
          <a:p>
            <a:r>
              <a:rPr lang="en-US"/>
              <a:t>Trial = Court &amp;process monitoring: who was the accused / what was the charge / who was the magistrate, or judge / did the accused have a lawyer / what was the final judgment / was there a request for appeal, etc.).</a:t>
            </a:r>
          </a:p>
          <a:p>
            <a:r>
              <a:rPr lang="en-US"/>
              <a:t>NOTE : As paralegal it is important to note that you may not have access easily to formal court, but as we understand the traditional and religious leaders are also often justice decision makers on many issues (i.e: inheritance; land use and property; family law including, in some contexts, domestic violence or early marriage). Monitoring informal justice processes &amp; decisions making can also be an important part of the paralegal work.</a:t>
            </a:r>
          </a:p>
          <a:p>
            <a:r>
              <a:rPr lang="en-US"/>
              <a:t>Hospitals: what types of illnesses or injuries do people suffer from / were medicines available / were patients properly treated by doctors / nurses,; are hospital or health center or staffing specifically attacked and targeted during conflict / are all gender, minorities treated the same way and have similar access to health services ?</a:t>
            </a:r>
          </a:p>
          <a:p>
            <a:r>
              <a:rPr lang="en-US"/>
              <a:t>Groups of people at risk of protection living in or near your community, such as refugees or displaced people, women, children, people with disabilities and minority groups. : do they have equitable access to their rights and services ? what are their main risk and legal needs ?</a:t>
            </a:r>
          </a:p>
          <a:p>
            <a:r>
              <a:rPr lang="en-US"/>
              <a:t> </a:t>
            </a:r>
          </a:p>
          <a:p>
            <a:r>
              <a:rPr lang="en-US"/>
              <a:t>Moreover, the observation and monitoring of legal issues at community level can be essential for activities that complement information, rights awareness, and legal advice. Indeed, legal practice and the legal obstacles encountered by populations are as important as the legal framework itself. </a:t>
            </a:r>
          </a:p>
          <a:p>
            <a:r>
              <a:rPr lang="en-US"/>
              <a:t/>
            </a:r>
          </a:p>
          <a:p>
            <a:r>
              <a:rPr lang="en-US"/>
              <a:t>NOTE : As paralegal it is important to note that you may not have access easily to formal court, but as we understand the traditional and religious leaders are also often justice decision makers on many issues (i.e: inheritance; land use and property; family law including, in some contexts, domestic violence or early marriage). Monitoring informal justice processes &amp; decisions making can also be an important part of the paralegal work.</a:t>
            </a:r>
          </a:p>
          <a:p>
            <a:r>
              <a:rPr lang="en-US"/>
              <a:t/>
            </a:r>
          </a:p>
          <a:p>
            <a:r>
              <a:rPr lang="en-US"/>
              <a:t>It is essential to monitor the obstacles encountered by community members in accessing civil documentation to ensure the impact of information, guidance, and advice in this area.</a:t>
            </a:r>
          </a:p>
          <a:p>
            <a:r>
              <a:rPr lang="en-US"/>
              <a:t> </a:t>
            </a:r>
          </a:p>
          <a:p>
            <a:r>
              <a:rPr lang="en-US"/>
              <a:t>For example, a woman may know the procedures for registering a birth but find herself faced with the absence of a registrar, being asked to pay illegal fees, or not being able to register the birth for lack of a register at the registry office. It is therefore important for the paralegal to observe, document and pass on these obstacles, so that IRC action can be taken or other types of actions. </a:t>
            </a:r>
          </a:p>
          <a:p>
            <a:r>
              <a:rPr lang="en-US"/>
              <a:t> </a:t>
            </a:r>
          </a:p>
          <a:p>
            <a:r>
              <a:rPr lang="en-US"/>
              <a:t>Explain that the second session of this module will detail the different types of legal monitoring a paralegal can conduct. </a:t>
            </a:r>
          </a:p>
          <a:p>
            <a:r>
              <a:rPr lang="en-US"/>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Approach in pair  and sharing infor : You can do this by having a messenger who can run between the pairs passing messages, or you can use a cell phone. </a:t>
            </a:r>
          </a:p>
          <a:p>
            <a:r>
              <a:rPr lang="en-US"/>
              <a:t/>
            </a:r>
          </a:p>
          <a:p>
            <a:r>
              <a:rPr lang="en-US"/>
              <a:t>Explain on confidentiality: Confidentiality. Taking photograph of a person could particularly expose this person. For example, if a person is wounded, bring her first to the hospital where they can take professional pictures to add in the file.</a:t>
            </a:r>
          </a:p>
          <a:p>
            <a:r>
              <a:rPr lang="en-US"/>
              <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Facilitator Notes:</a:t>
            </a:r>
          </a:p>
          <a:p>
            <a:r>
              <a:rPr lang="en-US"/>
              <a:t>Highlight that trackers like this are critical for understanding systemic issues and advocating for reforms.</a:t>
            </a:r>
          </a:p>
          <a:p>
            <a:r>
              <a:rPr lang="en-US"/>
              <a:t>Encourage participants to think about how the tracker can better capture nuanced challenges (e.g., informal practices, hidden costs).</a:t>
            </a:r>
          </a:p>
          <a:p>
            <a:r>
              <a:rPr lang="en-US"/>
              <a:t/>
            </a:r>
          </a:p>
          <a:p>
            <a:r>
              <a:rPr lang="en-US"/>
              <a:t>Good practice involves the use of legal practice tracker to be filled after regular visits to administration and justice services. </a:t>
            </a:r>
          </a:p>
          <a:p>
            <a:r>
              <a:rPr lang="en-US"/>
              <a:t>It might also include other products such as reports, victim/witness statement if more appropriate. </a:t>
            </a:r>
          </a:p>
          <a:p>
            <a:r>
              <a:rPr lang="en-US"/>
              <a:t/>
            </a:r>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9.png" Type="http://schemas.openxmlformats.org/officeDocument/2006/relationships/image"/><Relationship Id="rId4" Target="../media/image20.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21.png" Type="http://schemas.openxmlformats.org/officeDocument/2006/relationships/image"/><Relationship Id="rId4" Target="../media/image22.sv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 Id="rId3" Target="../media/image2.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 Id="rId3" Target="../media/image2.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7.png" Type="http://schemas.openxmlformats.org/officeDocument/2006/relationships/image"/><Relationship Id="rId4" Target="../media/image1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133350"/>
              <a:ext cx="4995349" cy="3009449"/>
            </a:xfrm>
            <a:prstGeom prst="rect">
              <a:avLst/>
            </a:prstGeom>
          </p:spPr>
          <p:txBody>
            <a:bodyPr anchor="ctr" rtlCol="false" tIns="50800" lIns="50800" bIns="50800" rIns="50800"/>
            <a:lstStyle/>
            <a:p>
              <a:pPr algn="ctr" marL="0" indent="0" lvl="0">
                <a:lnSpc>
                  <a:spcPts val="9799"/>
                </a:lnSpc>
                <a:spcBef>
                  <a:spcPct val="0"/>
                </a:spcBef>
              </a:pPr>
            </a:p>
          </p:txBody>
        </p:sp>
      </p:grpSp>
      <p:sp>
        <p:nvSpPr>
          <p:cNvPr name="Freeform 5" id="5"/>
          <p:cNvSpPr/>
          <p:nvPr/>
        </p:nvSpPr>
        <p:spPr>
          <a:xfrm flipH="false" flipV="false" rot="0">
            <a:off x="684635" y="8436943"/>
            <a:ext cx="3577437" cy="1236183"/>
          </a:xfrm>
          <a:custGeom>
            <a:avLst/>
            <a:gdLst/>
            <a:ahLst/>
            <a:cxnLst/>
            <a:rect r="r" b="b" t="t" l="l"/>
            <a:pathLst>
              <a:path h="1236183" w="3577437">
                <a:moveTo>
                  <a:pt x="0" y="0"/>
                </a:moveTo>
                <a:lnTo>
                  <a:pt x="3577437" y="0"/>
                </a:lnTo>
                <a:lnTo>
                  <a:pt x="3577437" y="1236182"/>
                </a:lnTo>
                <a:lnTo>
                  <a:pt x="0" y="1236182"/>
                </a:lnTo>
                <a:lnTo>
                  <a:pt x="0" y="0"/>
                </a:lnTo>
                <a:close/>
              </a:path>
            </a:pathLst>
          </a:custGeom>
          <a:blipFill>
            <a:blip r:embed="rId2"/>
            <a:stretch>
              <a:fillRect l="0" t="0" r="0" b="0"/>
            </a:stretch>
          </a:blipFill>
        </p:spPr>
      </p:sp>
      <p:grpSp>
        <p:nvGrpSpPr>
          <p:cNvPr name="Group 6" id="6"/>
          <p:cNvGrpSpPr/>
          <p:nvPr/>
        </p:nvGrpSpPr>
        <p:grpSpPr>
          <a:xfrm rot="0">
            <a:off x="12934848" y="6507163"/>
            <a:ext cx="4606137" cy="3474407"/>
            <a:chOff x="0" y="0"/>
            <a:chExt cx="6141516" cy="4632542"/>
          </a:xfrm>
        </p:grpSpPr>
        <p:sp>
          <p:nvSpPr>
            <p:cNvPr name="Freeform 7" id="7"/>
            <p:cNvSpPr/>
            <p:nvPr/>
          </p:nvSpPr>
          <p:spPr>
            <a:xfrm flipH="false" flipV="false" rot="0">
              <a:off x="0" y="2314120"/>
              <a:ext cx="6141516" cy="2318422"/>
            </a:xfrm>
            <a:custGeom>
              <a:avLst/>
              <a:gdLst/>
              <a:ahLst/>
              <a:cxnLst/>
              <a:rect r="r" b="b" t="t" l="l"/>
              <a:pathLst>
                <a:path h="2318422" w="6141516">
                  <a:moveTo>
                    <a:pt x="0" y="0"/>
                  </a:moveTo>
                  <a:lnTo>
                    <a:pt x="6141516" y="0"/>
                  </a:lnTo>
                  <a:lnTo>
                    <a:pt x="6141516" y="2318422"/>
                  </a:lnTo>
                  <a:lnTo>
                    <a:pt x="0" y="2318422"/>
                  </a:lnTo>
                  <a:lnTo>
                    <a:pt x="0" y="0"/>
                  </a:lnTo>
                  <a:close/>
                </a:path>
              </a:pathLst>
            </a:custGeom>
            <a:blipFill>
              <a:blip r:embed="rId3">
                <a:alphaModFix amt="65000"/>
              </a:blip>
              <a:stretch>
                <a:fillRect l="0" t="0" r="0" b="0"/>
              </a:stretch>
            </a:blipFill>
            <a:ln cap="sq">
              <a:noFill/>
              <a:prstDash val="solid"/>
              <a:miter/>
            </a:ln>
          </p:spPr>
        </p:sp>
        <p:sp>
          <p:nvSpPr>
            <p:cNvPr name="Freeform 8" id="8"/>
            <p:cNvSpPr/>
            <p:nvPr/>
          </p:nvSpPr>
          <p:spPr>
            <a:xfrm flipH="false" flipV="false" rot="0">
              <a:off x="0" y="0"/>
              <a:ext cx="3431498" cy="2659411"/>
            </a:xfrm>
            <a:custGeom>
              <a:avLst/>
              <a:gdLst/>
              <a:ahLst/>
              <a:cxnLst/>
              <a:rect r="r" b="b" t="t" l="l"/>
              <a:pathLst>
                <a:path h="2659411" w="3431498">
                  <a:moveTo>
                    <a:pt x="0" y="0"/>
                  </a:moveTo>
                  <a:lnTo>
                    <a:pt x="3431498" y="0"/>
                  </a:lnTo>
                  <a:lnTo>
                    <a:pt x="3431498" y="2659411"/>
                  </a:lnTo>
                  <a:lnTo>
                    <a:pt x="0" y="26594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012894" y="374355"/>
              <a:ext cx="1405709" cy="1342650"/>
            </a:xfrm>
            <a:custGeom>
              <a:avLst/>
              <a:gdLst/>
              <a:ahLst/>
              <a:cxnLst/>
              <a:rect r="r" b="b" t="t" l="l"/>
              <a:pathLst>
                <a:path h="1342650" w="1405709">
                  <a:moveTo>
                    <a:pt x="0" y="0"/>
                  </a:moveTo>
                  <a:lnTo>
                    <a:pt x="1405710" y="0"/>
                  </a:lnTo>
                  <a:lnTo>
                    <a:pt x="1405710" y="1342650"/>
                  </a:lnTo>
                  <a:lnTo>
                    <a:pt x="0" y="1342650"/>
                  </a:lnTo>
                  <a:lnTo>
                    <a:pt x="0" y="0"/>
                  </a:lnTo>
                  <a:close/>
                </a:path>
              </a:pathLst>
            </a:custGeom>
            <a:blipFill>
              <a:blip r:embed="rId6">
                <a:extLst>
                  <a:ext uri="{96DAC541-7B7A-43D3-8B79-37D633B846F1}">
                    <asvg:svgBlip xmlns:asvg="http://schemas.microsoft.com/office/drawing/2016/SVG/main" r:embed="rId7"/>
                  </a:ext>
                </a:extLst>
              </a:blip>
              <a:stretch>
                <a:fillRect l="-21001" t="-2455" r="0" b="0"/>
              </a:stretch>
            </a:blipFill>
          </p:spPr>
        </p:sp>
      </p:grpSp>
      <p:sp>
        <p:nvSpPr>
          <p:cNvPr name="TextBox 10" id="10"/>
          <p:cNvSpPr txBox="true"/>
          <p:nvPr/>
        </p:nvSpPr>
        <p:spPr>
          <a:xfrm rot="0">
            <a:off x="5367028" y="1323731"/>
            <a:ext cx="10999532" cy="1193800"/>
          </a:xfrm>
          <a:prstGeom prst="rect">
            <a:avLst/>
          </a:prstGeom>
        </p:spPr>
        <p:txBody>
          <a:bodyPr anchor="t" rtlCol="false" tIns="0" lIns="0" bIns="0" rIns="0">
            <a:spAutoFit/>
          </a:bodyPr>
          <a:lstStyle/>
          <a:p>
            <a:pPr algn="ctr">
              <a:lnSpc>
                <a:spcPts val="9799"/>
              </a:lnSpc>
            </a:pPr>
            <a:r>
              <a:rPr lang="en-US" sz="6999" b="true">
                <a:solidFill>
                  <a:srgbClr val="8A2B21"/>
                </a:solidFill>
                <a:latin typeface="Arial Nova Condensed Bold"/>
                <a:ea typeface="Arial Nova Condensed Bold"/>
                <a:cs typeface="Arial Nova Condensed Bold"/>
                <a:sym typeface="Arial Nova Condensed Bold"/>
              </a:rPr>
              <a:t>Paralegal Training Curriculum </a:t>
            </a:r>
          </a:p>
        </p:txBody>
      </p:sp>
      <p:sp>
        <p:nvSpPr>
          <p:cNvPr name="TextBox 11" id="11"/>
          <p:cNvSpPr txBox="true"/>
          <p:nvPr/>
        </p:nvSpPr>
        <p:spPr>
          <a:xfrm rot="0">
            <a:off x="5367028" y="8049431"/>
            <a:ext cx="9426381" cy="1623694"/>
          </a:xfrm>
          <a:prstGeom prst="rect">
            <a:avLst/>
          </a:prstGeom>
        </p:spPr>
        <p:txBody>
          <a:bodyPr anchor="t" rtlCol="false" tIns="0" lIns="0" bIns="0" rIns="0">
            <a:spAutoFit/>
          </a:bodyPr>
          <a:lstStyle/>
          <a:p>
            <a:pPr algn="l">
              <a:lnSpc>
                <a:spcPts val="6580"/>
              </a:lnSpc>
            </a:pPr>
            <a:r>
              <a:rPr lang="en-US" sz="4700" b="true">
                <a:solidFill>
                  <a:srgbClr val="F9B428"/>
                </a:solidFill>
                <a:latin typeface="Arial Nova Condensed Bold"/>
                <a:ea typeface="Arial Nova Condensed Bold"/>
                <a:cs typeface="Arial Nova Condensed Bold"/>
                <a:sym typeface="Arial Nova Condensed Bold"/>
              </a:rPr>
              <a:t>Include Country Name</a:t>
            </a:r>
          </a:p>
          <a:p>
            <a:pPr algn="l">
              <a:lnSpc>
                <a:spcPts val="6580"/>
              </a:lnSpc>
            </a:pPr>
            <a:r>
              <a:rPr lang="en-US" sz="4700" b="true">
                <a:solidFill>
                  <a:srgbClr val="F9B428"/>
                </a:solidFill>
                <a:latin typeface="Arial Nova Condensed Bold"/>
                <a:ea typeface="Arial Nova Condensed Bold"/>
                <a:cs typeface="Arial Nova Condensed Bold"/>
                <a:sym typeface="Arial Nova Condensed Bold"/>
              </a:rPr>
              <a:t>Date of Training  </a:t>
            </a:r>
          </a:p>
        </p:txBody>
      </p:sp>
      <p:sp>
        <p:nvSpPr>
          <p:cNvPr name="TextBox 12" id="12"/>
          <p:cNvSpPr txBox="true"/>
          <p:nvPr/>
        </p:nvSpPr>
        <p:spPr>
          <a:xfrm rot="0">
            <a:off x="5367028" y="3227387"/>
            <a:ext cx="10754361" cy="2432050"/>
          </a:xfrm>
          <a:prstGeom prst="rect">
            <a:avLst/>
          </a:prstGeom>
        </p:spPr>
        <p:txBody>
          <a:bodyPr anchor="t" rtlCol="false" tIns="0" lIns="0" bIns="0" rIns="0">
            <a:spAutoFit/>
          </a:bodyPr>
          <a:lstStyle/>
          <a:p>
            <a:pPr algn="l">
              <a:lnSpc>
                <a:spcPts val="9799"/>
              </a:lnSpc>
            </a:pPr>
            <a:r>
              <a:rPr lang="en-US" sz="6999" b="true">
                <a:solidFill>
                  <a:srgbClr val="DC4F50"/>
                </a:solidFill>
                <a:latin typeface="Arial Nova Condensed Bold"/>
                <a:ea typeface="Arial Nova Condensed Bold"/>
                <a:cs typeface="Arial Nova Condensed Bold"/>
                <a:sym typeface="Arial Nova Condensed Bold"/>
              </a:rPr>
              <a:t>Module 1: SHAPE THE LAW</a:t>
            </a:r>
          </a:p>
          <a:p>
            <a:pPr algn="l">
              <a:lnSpc>
                <a:spcPts val="9799"/>
              </a:lnSpc>
            </a:pPr>
            <a:r>
              <a:rPr lang="en-US" sz="6999" b="true">
                <a:solidFill>
                  <a:srgbClr val="DC4F50"/>
                </a:solidFill>
                <a:latin typeface="Arial Nova Condensed Bold"/>
                <a:ea typeface="Arial Nova Condensed Bold"/>
                <a:cs typeface="Arial Nova Condensed Bold"/>
                <a:sym typeface="Arial Nova Condensed Bold"/>
              </a:rPr>
              <a:t>Legal Monitoring</a:t>
            </a:r>
          </a:p>
        </p:txBody>
      </p:sp>
      <p:sp>
        <p:nvSpPr>
          <p:cNvPr name="Freeform 13" id="13"/>
          <p:cNvSpPr/>
          <p:nvPr/>
        </p:nvSpPr>
        <p:spPr>
          <a:xfrm flipH="false" flipV="false" rot="0">
            <a:off x="651237" y="613875"/>
            <a:ext cx="3644234" cy="1417202"/>
          </a:xfrm>
          <a:custGeom>
            <a:avLst/>
            <a:gdLst/>
            <a:ahLst/>
            <a:cxnLst/>
            <a:rect r="r" b="b" t="t" l="l"/>
            <a:pathLst>
              <a:path h="1417202" w="3644234">
                <a:moveTo>
                  <a:pt x="0" y="0"/>
                </a:moveTo>
                <a:lnTo>
                  <a:pt x="3644234" y="0"/>
                </a:lnTo>
                <a:lnTo>
                  <a:pt x="3644234" y="1417202"/>
                </a:lnTo>
                <a:lnTo>
                  <a:pt x="0" y="1417202"/>
                </a:lnTo>
                <a:lnTo>
                  <a:pt x="0" y="0"/>
                </a:lnTo>
                <a:close/>
              </a:path>
            </a:pathLst>
          </a:custGeom>
          <a:blipFill>
            <a:blip r:embed="rId8"/>
            <a:stretch>
              <a:fillRect l="0" t="0" r="0" b="0"/>
            </a:stretch>
          </a:blipFill>
        </p:spPr>
      </p:sp>
      <p:grpSp>
        <p:nvGrpSpPr>
          <p:cNvPr name="Group 14" id="14"/>
          <p:cNvGrpSpPr/>
          <p:nvPr/>
        </p:nvGrpSpPr>
        <p:grpSpPr>
          <a:xfrm rot="0">
            <a:off x="304190" y="2974336"/>
            <a:ext cx="4338328" cy="4338328"/>
            <a:chOff x="0" y="0"/>
            <a:chExt cx="5784438" cy="5784438"/>
          </a:xfrm>
        </p:grpSpPr>
        <p:sp>
          <p:nvSpPr>
            <p:cNvPr name="Freeform 15" id="15"/>
            <p:cNvSpPr/>
            <p:nvPr/>
          </p:nvSpPr>
          <p:spPr>
            <a:xfrm flipH="false" flipV="false" rot="0">
              <a:off x="0" y="0"/>
              <a:ext cx="5784438" cy="5784438"/>
            </a:xfrm>
            <a:custGeom>
              <a:avLst/>
              <a:gdLst/>
              <a:ahLst/>
              <a:cxnLst/>
              <a:rect r="r" b="b" t="t" l="l"/>
              <a:pathLst>
                <a:path h="5784438" w="5784438">
                  <a:moveTo>
                    <a:pt x="0" y="0"/>
                  </a:moveTo>
                  <a:lnTo>
                    <a:pt x="5784438" y="0"/>
                  </a:lnTo>
                  <a:lnTo>
                    <a:pt x="5784438" y="5784438"/>
                  </a:lnTo>
                  <a:lnTo>
                    <a:pt x="0" y="5784438"/>
                  </a:lnTo>
                  <a:lnTo>
                    <a:pt x="0" y="0"/>
                  </a:lnTo>
                  <a:close/>
                </a:path>
              </a:pathLst>
            </a:custGeom>
            <a:blipFill>
              <a:blip r:embed="rId9"/>
              <a:stretch>
                <a:fillRect l="0" t="0" r="0" b="0"/>
              </a:stretch>
            </a:blipFill>
          </p:spPr>
        </p:sp>
        <p:grpSp>
          <p:nvGrpSpPr>
            <p:cNvPr name="Group 16" id="16"/>
            <p:cNvGrpSpPr/>
            <p:nvPr/>
          </p:nvGrpSpPr>
          <p:grpSpPr>
            <a:xfrm rot="-82274">
              <a:off x="3275397" y="3651419"/>
              <a:ext cx="376427" cy="1094852"/>
              <a:chOff x="0" y="0"/>
              <a:chExt cx="167590" cy="487441"/>
            </a:xfrm>
          </p:grpSpPr>
          <p:sp>
            <p:nvSpPr>
              <p:cNvPr name="Freeform 17" id="17"/>
              <p:cNvSpPr/>
              <p:nvPr/>
            </p:nvSpPr>
            <p:spPr>
              <a:xfrm flipH="false" flipV="false" rot="0">
                <a:off x="0" y="0"/>
                <a:ext cx="167590" cy="487441"/>
              </a:xfrm>
              <a:custGeom>
                <a:avLst/>
                <a:gdLst/>
                <a:ahLst/>
                <a:cxnLst/>
                <a:rect r="r" b="b" t="t" l="l"/>
                <a:pathLst>
                  <a:path h="487441" w="167590">
                    <a:moveTo>
                      <a:pt x="0" y="0"/>
                    </a:moveTo>
                    <a:lnTo>
                      <a:pt x="167590" y="0"/>
                    </a:lnTo>
                    <a:lnTo>
                      <a:pt x="167590" y="487441"/>
                    </a:lnTo>
                    <a:lnTo>
                      <a:pt x="0" y="487441"/>
                    </a:lnTo>
                    <a:close/>
                  </a:path>
                </a:pathLst>
              </a:custGeom>
              <a:solidFill>
                <a:srgbClr val="84B2E1"/>
              </a:solidFill>
            </p:spPr>
          </p:sp>
          <p:sp>
            <p:nvSpPr>
              <p:cNvPr name="TextBox 18" id="18"/>
              <p:cNvSpPr txBox="true"/>
              <p:nvPr/>
            </p:nvSpPr>
            <p:spPr>
              <a:xfrm>
                <a:off x="0" y="-28575"/>
                <a:ext cx="167590" cy="516016"/>
              </a:xfrm>
              <a:prstGeom prst="rect">
                <a:avLst/>
              </a:prstGeom>
            </p:spPr>
            <p:txBody>
              <a:bodyPr anchor="ctr" rtlCol="false" tIns="25400" lIns="25400" bIns="25400" rIns="25400"/>
              <a:lstStyle/>
              <a:p>
                <a:pPr algn="ctr">
                  <a:lnSpc>
                    <a:spcPts val="1953"/>
                  </a:lnSpc>
                </a:pPr>
              </a:p>
            </p:txBody>
          </p:sp>
        </p:grpSp>
        <p:grpSp>
          <p:nvGrpSpPr>
            <p:cNvPr name="Group 19" id="19"/>
            <p:cNvGrpSpPr/>
            <p:nvPr/>
          </p:nvGrpSpPr>
          <p:grpSpPr>
            <a:xfrm rot="219085">
              <a:off x="2337181" y="3034693"/>
              <a:ext cx="513401" cy="731935"/>
              <a:chOff x="0" y="0"/>
              <a:chExt cx="228572" cy="325866"/>
            </a:xfrm>
          </p:grpSpPr>
          <p:sp>
            <p:nvSpPr>
              <p:cNvPr name="Freeform 20" id="20"/>
              <p:cNvSpPr/>
              <p:nvPr/>
            </p:nvSpPr>
            <p:spPr>
              <a:xfrm flipH="false" flipV="false" rot="0">
                <a:off x="0" y="0"/>
                <a:ext cx="228572" cy="325866"/>
              </a:xfrm>
              <a:custGeom>
                <a:avLst/>
                <a:gdLst/>
                <a:ahLst/>
                <a:cxnLst/>
                <a:rect r="r" b="b" t="t" l="l"/>
                <a:pathLst>
                  <a:path h="325866" w="228572">
                    <a:moveTo>
                      <a:pt x="0" y="0"/>
                    </a:moveTo>
                    <a:lnTo>
                      <a:pt x="228572" y="0"/>
                    </a:lnTo>
                    <a:lnTo>
                      <a:pt x="228572" y="325866"/>
                    </a:lnTo>
                    <a:lnTo>
                      <a:pt x="0" y="325866"/>
                    </a:lnTo>
                    <a:close/>
                  </a:path>
                </a:pathLst>
              </a:custGeom>
              <a:solidFill>
                <a:srgbClr val="6CA38C"/>
              </a:solidFill>
            </p:spPr>
          </p:sp>
          <p:sp>
            <p:nvSpPr>
              <p:cNvPr name="TextBox 21" id="21"/>
              <p:cNvSpPr txBox="true"/>
              <p:nvPr/>
            </p:nvSpPr>
            <p:spPr>
              <a:xfrm>
                <a:off x="0" y="-28575"/>
                <a:ext cx="228572" cy="354441"/>
              </a:xfrm>
              <a:prstGeom prst="rect">
                <a:avLst/>
              </a:prstGeom>
            </p:spPr>
            <p:txBody>
              <a:bodyPr anchor="ctr" rtlCol="false" tIns="25400" lIns="25400" bIns="25400" rIns="25400"/>
              <a:lstStyle/>
              <a:p>
                <a:pPr algn="ctr">
                  <a:lnSpc>
                    <a:spcPts val="1953"/>
                  </a:lnSpc>
                </a:pPr>
              </a:p>
            </p:txBody>
          </p:sp>
        </p:grpSp>
        <p:grpSp>
          <p:nvGrpSpPr>
            <p:cNvPr name="Group 22" id="22"/>
            <p:cNvGrpSpPr/>
            <p:nvPr/>
          </p:nvGrpSpPr>
          <p:grpSpPr>
            <a:xfrm rot="-6029727">
              <a:off x="2776906" y="3841119"/>
              <a:ext cx="1032579" cy="715453"/>
              <a:chOff x="0" y="0"/>
              <a:chExt cx="1183014" cy="819686"/>
            </a:xfrm>
          </p:grpSpPr>
          <p:sp>
            <p:nvSpPr>
              <p:cNvPr name="Freeform 23" id="23"/>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E38256"/>
              </a:solidFill>
            </p:spPr>
          </p:sp>
          <p:sp>
            <p:nvSpPr>
              <p:cNvPr name="TextBox 24" id="24"/>
              <p:cNvSpPr txBox="true"/>
              <p:nvPr/>
            </p:nvSpPr>
            <p:spPr>
              <a:xfrm>
                <a:off x="184846" y="29974"/>
                <a:ext cx="813322" cy="409144"/>
              </a:xfrm>
              <a:prstGeom prst="rect">
                <a:avLst/>
              </a:prstGeom>
            </p:spPr>
            <p:txBody>
              <a:bodyPr anchor="ctr" rtlCol="false" tIns="25400" lIns="25400" bIns="25400" rIns="25400"/>
              <a:lstStyle/>
              <a:p>
                <a:pPr algn="ctr">
                  <a:lnSpc>
                    <a:spcPts val="1953"/>
                  </a:lnSpc>
                </a:pPr>
              </a:p>
            </p:txBody>
          </p:sp>
        </p:grpSp>
        <p:grpSp>
          <p:nvGrpSpPr>
            <p:cNvPr name="Group 25" id="25"/>
            <p:cNvGrpSpPr/>
            <p:nvPr/>
          </p:nvGrpSpPr>
          <p:grpSpPr>
            <a:xfrm rot="1834293">
              <a:off x="2942136" y="3296552"/>
              <a:ext cx="793531" cy="728397"/>
              <a:chOff x="0" y="0"/>
              <a:chExt cx="857157" cy="786801"/>
            </a:xfrm>
          </p:grpSpPr>
          <p:sp>
            <p:nvSpPr>
              <p:cNvPr name="Freeform 26" id="26"/>
              <p:cNvSpPr/>
              <p:nvPr/>
            </p:nvSpPr>
            <p:spPr>
              <a:xfrm flipH="false" flipV="false" rot="0">
                <a:off x="0" y="0"/>
                <a:ext cx="857157" cy="786801"/>
              </a:xfrm>
              <a:custGeom>
                <a:avLst/>
                <a:gdLst/>
                <a:ahLst/>
                <a:cxnLst/>
                <a:rect r="r" b="b" t="t" l="l"/>
                <a:pathLst>
                  <a:path h="786801" w="857157">
                    <a:moveTo>
                      <a:pt x="428578" y="0"/>
                    </a:moveTo>
                    <a:lnTo>
                      <a:pt x="857157" y="786801"/>
                    </a:lnTo>
                    <a:lnTo>
                      <a:pt x="0" y="786801"/>
                    </a:lnTo>
                    <a:lnTo>
                      <a:pt x="428578" y="0"/>
                    </a:lnTo>
                    <a:close/>
                  </a:path>
                </a:pathLst>
              </a:custGeom>
              <a:solidFill>
                <a:srgbClr val="BB2B59"/>
              </a:solidFill>
            </p:spPr>
          </p:sp>
          <p:sp>
            <p:nvSpPr>
              <p:cNvPr name="TextBox 27" id="27"/>
              <p:cNvSpPr txBox="true"/>
              <p:nvPr/>
            </p:nvSpPr>
            <p:spPr>
              <a:xfrm>
                <a:off x="133931" y="336726"/>
                <a:ext cx="589295" cy="393876"/>
              </a:xfrm>
              <a:prstGeom prst="rect">
                <a:avLst/>
              </a:prstGeom>
            </p:spPr>
            <p:txBody>
              <a:bodyPr anchor="ctr" rtlCol="false" tIns="25400" lIns="25400" bIns="25400" rIns="25400"/>
              <a:lstStyle/>
              <a:p>
                <a:pPr algn="ctr">
                  <a:lnSpc>
                    <a:spcPts val="1953"/>
                  </a:lnSpc>
                </a:pPr>
              </a:p>
            </p:txBody>
          </p:sp>
        </p:grpSp>
        <p:grpSp>
          <p:nvGrpSpPr>
            <p:cNvPr name="Group 28" id="28"/>
            <p:cNvGrpSpPr/>
            <p:nvPr/>
          </p:nvGrpSpPr>
          <p:grpSpPr>
            <a:xfrm rot="-3104318">
              <a:off x="3032687" y="3357839"/>
              <a:ext cx="683383" cy="689172"/>
              <a:chOff x="0" y="0"/>
              <a:chExt cx="812800" cy="819686"/>
            </a:xfrm>
          </p:grpSpPr>
          <p:sp>
            <p:nvSpPr>
              <p:cNvPr name="Freeform 29" id="29"/>
              <p:cNvSpPr/>
              <p:nvPr/>
            </p:nvSpPr>
            <p:spPr>
              <a:xfrm flipH="false" flipV="false" rot="0">
                <a:off x="0" y="0"/>
                <a:ext cx="812800" cy="819686"/>
              </a:xfrm>
              <a:custGeom>
                <a:avLst/>
                <a:gdLst/>
                <a:ahLst/>
                <a:cxnLst/>
                <a:rect r="r" b="b" t="t" l="l"/>
                <a:pathLst>
                  <a:path h="819686" w="812800">
                    <a:moveTo>
                      <a:pt x="406400" y="819686"/>
                    </a:moveTo>
                    <a:lnTo>
                      <a:pt x="812800" y="0"/>
                    </a:lnTo>
                    <a:lnTo>
                      <a:pt x="0" y="0"/>
                    </a:lnTo>
                    <a:lnTo>
                      <a:pt x="406400" y="819686"/>
                    </a:lnTo>
                    <a:close/>
                  </a:path>
                </a:pathLst>
              </a:custGeom>
              <a:solidFill>
                <a:srgbClr val="F9E3CC"/>
              </a:solidFill>
            </p:spPr>
          </p:sp>
          <p:sp>
            <p:nvSpPr>
              <p:cNvPr name="TextBox 30" id="30"/>
              <p:cNvSpPr txBox="true"/>
              <p:nvPr/>
            </p:nvSpPr>
            <p:spPr>
              <a:xfrm>
                <a:off x="127000" y="29974"/>
                <a:ext cx="558800" cy="409144"/>
              </a:xfrm>
              <a:prstGeom prst="rect">
                <a:avLst/>
              </a:prstGeom>
            </p:spPr>
            <p:txBody>
              <a:bodyPr anchor="ctr" rtlCol="false" tIns="25400" lIns="25400" bIns="25400" rIns="25400"/>
              <a:lstStyle/>
              <a:p>
                <a:pPr algn="ctr">
                  <a:lnSpc>
                    <a:spcPts val="1953"/>
                  </a:lnSpc>
                </a:pPr>
              </a:p>
            </p:txBody>
          </p:sp>
        </p:grpSp>
        <p:grpSp>
          <p:nvGrpSpPr>
            <p:cNvPr name="Group 31" id="31"/>
            <p:cNvGrpSpPr/>
            <p:nvPr/>
          </p:nvGrpSpPr>
          <p:grpSpPr>
            <a:xfrm rot="8100000">
              <a:off x="3206979" y="3111954"/>
              <a:ext cx="660475" cy="637391"/>
              <a:chOff x="0" y="0"/>
              <a:chExt cx="812800" cy="784391"/>
            </a:xfrm>
          </p:grpSpPr>
          <p:sp>
            <p:nvSpPr>
              <p:cNvPr name="Freeform 32" id="32"/>
              <p:cNvSpPr/>
              <p:nvPr/>
            </p:nvSpPr>
            <p:spPr>
              <a:xfrm flipH="false" flipV="false" rot="0">
                <a:off x="0" y="0"/>
                <a:ext cx="812800" cy="784391"/>
              </a:xfrm>
              <a:custGeom>
                <a:avLst/>
                <a:gdLst/>
                <a:ahLst/>
                <a:cxnLst/>
                <a:rect r="r" b="b" t="t" l="l"/>
                <a:pathLst>
                  <a:path h="784391" w="812800">
                    <a:moveTo>
                      <a:pt x="406400" y="784391"/>
                    </a:moveTo>
                    <a:lnTo>
                      <a:pt x="812800" y="0"/>
                    </a:lnTo>
                    <a:lnTo>
                      <a:pt x="0" y="0"/>
                    </a:lnTo>
                    <a:lnTo>
                      <a:pt x="406400" y="784391"/>
                    </a:lnTo>
                    <a:close/>
                  </a:path>
                </a:pathLst>
              </a:custGeom>
              <a:solidFill>
                <a:srgbClr val="E19779"/>
              </a:solidFill>
            </p:spPr>
          </p:sp>
          <p:sp>
            <p:nvSpPr>
              <p:cNvPr name="TextBox 33" id="33"/>
              <p:cNvSpPr txBox="true"/>
              <p:nvPr/>
            </p:nvSpPr>
            <p:spPr>
              <a:xfrm>
                <a:off x="127000" y="27453"/>
                <a:ext cx="558800" cy="392757"/>
              </a:xfrm>
              <a:prstGeom prst="rect">
                <a:avLst/>
              </a:prstGeom>
            </p:spPr>
            <p:txBody>
              <a:bodyPr anchor="ctr" rtlCol="false" tIns="25400" lIns="25400" bIns="25400" rIns="25400"/>
              <a:lstStyle/>
              <a:p>
                <a:pPr algn="ctr">
                  <a:lnSpc>
                    <a:spcPts val="1953"/>
                  </a:lnSpc>
                </a:pPr>
              </a:p>
            </p:txBody>
          </p:sp>
        </p:grpSp>
        <p:grpSp>
          <p:nvGrpSpPr>
            <p:cNvPr name="Group 34" id="34"/>
            <p:cNvGrpSpPr/>
            <p:nvPr/>
          </p:nvGrpSpPr>
          <p:grpSpPr>
            <a:xfrm rot="-330013">
              <a:off x="3593295" y="2679071"/>
              <a:ext cx="441596" cy="1135911"/>
              <a:chOff x="0" y="0"/>
              <a:chExt cx="196604" cy="505721"/>
            </a:xfrm>
          </p:grpSpPr>
          <p:sp>
            <p:nvSpPr>
              <p:cNvPr name="Freeform 35" id="35"/>
              <p:cNvSpPr/>
              <p:nvPr/>
            </p:nvSpPr>
            <p:spPr>
              <a:xfrm flipH="false" flipV="false" rot="0">
                <a:off x="0" y="0"/>
                <a:ext cx="196604" cy="505721"/>
              </a:xfrm>
              <a:custGeom>
                <a:avLst/>
                <a:gdLst/>
                <a:ahLst/>
                <a:cxnLst/>
                <a:rect r="r" b="b" t="t" l="l"/>
                <a:pathLst>
                  <a:path h="505721" w="196604">
                    <a:moveTo>
                      <a:pt x="0" y="0"/>
                    </a:moveTo>
                    <a:lnTo>
                      <a:pt x="196604" y="0"/>
                    </a:lnTo>
                    <a:lnTo>
                      <a:pt x="196604" y="505721"/>
                    </a:lnTo>
                    <a:lnTo>
                      <a:pt x="0" y="505721"/>
                    </a:lnTo>
                    <a:close/>
                  </a:path>
                </a:pathLst>
              </a:custGeom>
              <a:solidFill>
                <a:srgbClr val="FFFFFF"/>
              </a:solidFill>
            </p:spPr>
          </p:sp>
          <p:sp>
            <p:nvSpPr>
              <p:cNvPr name="TextBox 36" id="36"/>
              <p:cNvSpPr txBox="true"/>
              <p:nvPr/>
            </p:nvSpPr>
            <p:spPr>
              <a:xfrm>
                <a:off x="0" y="-28575"/>
                <a:ext cx="196604" cy="534296"/>
              </a:xfrm>
              <a:prstGeom prst="rect">
                <a:avLst/>
              </a:prstGeom>
            </p:spPr>
            <p:txBody>
              <a:bodyPr anchor="ctr" rtlCol="false" tIns="25400" lIns="25400" bIns="25400" rIns="25400"/>
              <a:lstStyle/>
              <a:p>
                <a:pPr algn="ctr">
                  <a:lnSpc>
                    <a:spcPts val="1953"/>
                  </a:lnSpc>
                </a:pPr>
              </a:p>
            </p:txBody>
          </p:sp>
        </p:grpSp>
        <p:grpSp>
          <p:nvGrpSpPr>
            <p:cNvPr name="Group 37" id="37"/>
            <p:cNvGrpSpPr/>
            <p:nvPr/>
          </p:nvGrpSpPr>
          <p:grpSpPr>
            <a:xfrm rot="-5760379">
              <a:off x="2637248" y="2889299"/>
              <a:ext cx="1032579" cy="715453"/>
              <a:chOff x="0" y="0"/>
              <a:chExt cx="1183014" cy="819686"/>
            </a:xfrm>
          </p:grpSpPr>
          <p:sp>
            <p:nvSpPr>
              <p:cNvPr name="Freeform 38" id="38"/>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CFE3F4"/>
              </a:solidFill>
            </p:spPr>
          </p:sp>
          <p:sp>
            <p:nvSpPr>
              <p:cNvPr name="TextBox 39" id="39"/>
              <p:cNvSpPr txBox="true"/>
              <p:nvPr/>
            </p:nvSpPr>
            <p:spPr>
              <a:xfrm>
                <a:off x="184846" y="29974"/>
                <a:ext cx="813322" cy="409144"/>
              </a:xfrm>
              <a:prstGeom prst="rect">
                <a:avLst/>
              </a:prstGeom>
            </p:spPr>
            <p:txBody>
              <a:bodyPr anchor="ctr" rtlCol="false" tIns="25400" lIns="25400" bIns="25400" rIns="25400"/>
              <a:lstStyle/>
              <a:p>
                <a:pPr algn="ctr">
                  <a:lnSpc>
                    <a:spcPts val="1953"/>
                  </a:lnSpc>
                </a:pPr>
              </a:p>
            </p:txBody>
          </p:sp>
        </p:grpSp>
        <p:grpSp>
          <p:nvGrpSpPr>
            <p:cNvPr name="Group 40" id="40"/>
            <p:cNvGrpSpPr/>
            <p:nvPr/>
          </p:nvGrpSpPr>
          <p:grpSpPr>
            <a:xfrm rot="-9588189">
              <a:off x="3042490" y="2396247"/>
              <a:ext cx="759122" cy="715453"/>
              <a:chOff x="0" y="0"/>
              <a:chExt cx="869717" cy="819686"/>
            </a:xfrm>
          </p:grpSpPr>
          <p:sp>
            <p:nvSpPr>
              <p:cNvPr name="Freeform 41" id="41"/>
              <p:cNvSpPr/>
              <p:nvPr/>
            </p:nvSpPr>
            <p:spPr>
              <a:xfrm flipH="false" flipV="false" rot="0">
                <a:off x="0" y="0"/>
                <a:ext cx="869717" cy="819686"/>
              </a:xfrm>
              <a:custGeom>
                <a:avLst/>
                <a:gdLst/>
                <a:ahLst/>
                <a:cxnLst/>
                <a:rect r="r" b="b" t="t" l="l"/>
                <a:pathLst>
                  <a:path h="819686" w="869717">
                    <a:moveTo>
                      <a:pt x="434859" y="819686"/>
                    </a:moveTo>
                    <a:lnTo>
                      <a:pt x="869717" y="0"/>
                    </a:lnTo>
                    <a:lnTo>
                      <a:pt x="0" y="0"/>
                    </a:lnTo>
                    <a:lnTo>
                      <a:pt x="434859" y="819686"/>
                    </a:lnTo>
                    <a:close/>
                  </a:path>
                </a:pathLst>
              </a:custGeom>
              <a:solidFill>
                <a:srgbClr val="F9E3CC"/>
              </a:solidFill>
            </p:spPr>
          </p:sp>
          <p:sp>
            <p:nvSpPr>
              <p:cNvPr name="TextBox 42" id="42"/>
              <p:cNvSpPr txBox="true"/>
              <p:nvPr/>
            </p:nvSpPr>
            <p:spPr>
              <a:xfrm>
                <a:off x="135893" y="29974"/>
                <a:ext cx="597931" cy="409144"/>
              </a:xfrm>
              <a:prstGeom prst="rect">
                <a:avLst/>
              </a:prstGeom>
            </p:spPr>
            <p:txBody>
              <a:bodyPr anchor="ctr" rtlCol="false" tIns="25400" lIns="25400" bIns="25400" rIns="25400"/>
              <a:lstStyle/>
              <a:p>
                <a:pPr algn="ctr">
                  <a:lnSpc>
                    <a:spcPts val="1953"/>
                  </a:lnSpc>
                </a:pPr>
              </a:p>
            </p:txBody>
          </p:sp>
        </p:grpSp>
        <p:grpSp>
          <p:nvGrpSpPr>
            <p:cNvPr name="Group 43" id="43"/>
            <p:cNvGrpSpPr/>
            <p:nvPr/>
          </p:nvGrpSpPr>
          <p:grpSpPr>
            <a:xfrm rot="8100000">
              <a:off x="2709751" y="2016881"/>
              <a:ext cx="673086" cy="715453"/>
              <a:chOff x="0" y="0"/>
              <a:chExt cx="771147" cy="819686"/>
            </a:xfrm>
          </p:grpSpPr>
          <p:sp>
            <p:nvSpPr>
              <p:cNvPr name="Freeform 44" id="44"/>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45" id="45"/>
              <p:cNvSpPr txBox="true"/>
              <p:nvPr/>
            </p:nvSpPr>
            <p:spPr>
              <a:xfrm>
                <a:off x="120492" y="29974"/>
                <a:ext cx="530164" cy="409144"/>
              </a:xfrm>
              <a:prstGeom prst="rect">
                <a:avLst/>
              </a:prstGeom>
            </p:spPr>
            <p:txBody>
              <a:bodyPr anchor="ctr" rtlCol="false" tIns="25400" lIns="25400" bIns="25400" rIns="25400"/>
              <a:lstStyle/>
              <a:p>
                <a:pPr algn="ctr">
                  <a:lnSpc>
                    <a:spcPts val="1953"/>
                  </a:lnSpc>
                </a:pPr>
              </a:p>
            </p:txBody>
          </p:sp>
        </p:grpSp>
        <p:grpSp>
          <p:nvGrpSpPr>
            <p:cNvPr name="Group 46" id="46"/>
            <p:cNvGrpSpPr/>
            <p:nvPr/>
          </p:nvGrpSpPr>
          <p:grpSpPr>
            <a:xfrm rot="7608942">
              <a:off x="1579540" y="3600495"/>
              <a:ext cx="1960532" cy="613926"/>
              <a:chOff x="0" y="0"/>
              <a:chExt cx="1855007" cy="580881"/>
            </a:xfrm>
          </p:grpSpPr>
          <p:sp>
            <p:nvSpPr>
              <p:cNvPr name="Freeform 47" id="47"/>
              <p:cNvSpPr/>
              <p:nvPr/>
            </p:nvSpPr>
            <p:spPr>
              <a:xfrm flipH="false" flipV="false" rot="0">
                <a:off x="0" y="0"/>
                <a:ext cx="1855007" cy="580881"/>
              </a:xfrm>
              <a:custGeom>
                <a:avLst/>
                <a:gdLst/>
                <a:ahLst/>
                <a:cxnLst/>
                <a:rect r="r" b="b" t="t" l="l"/>
                <a:pathLst>
                  <a:path h="580881" w="1855007">
                    <a:moveTo>
                      <a:pt x="927504" y="580881"/>
                    </a:moveTo>
                    <a:lnTo>
                      <a:pt x="1855007" y="0"/>
                    </a:lnTo>
                    <a:lnTo>
                      <a:pt x="0" y="0"/>
                    </a:lnTo>
                    <a:lnTo>
                      <a:pt x="927504" y="580881"/>
                    </a:lnTo>
                    <a:close/>
                  </a:path>
                </a:pathLst>
              </a:custGeom>
              <a:solidFill>
                <a:srgbClr val="B72E6D"/>
              </a:solidFill>
            </p:spPr>
          </p:sp>
          <p:sp>
            <p:nvSpPr>
              <p:cNvPr name="TextBox 48" id="48"/>
              <p:cNvSpPr txBox="true"/>
              <p:nvPr/>
            </p:nvSpPr>
            <p:spPr>
              <a:xfrm>
                <a:off x="289845" y="12917"/>
                <a:ext cx="1275318" cy="298270"/>
              </a:xfrm>
              <a:prstGeom prst="rect">
                <a:avLst/>
              </a:prstGeom>
            </p:spPr>
            <p:txBody>
              <a:bodyPr anchor="ctr" rtlCol="false" tIns="25400" lIns="25400" bIns="25400" rIns="25400"/>
              <a:lstStyle/>
              <a:p>
                <a:pPr algn="ctr">
                  <a:lnSpc>
                    <a:spcPts val="1953"/>
                  </a:lnSpc>
                </a:pPr>
              </a:p>
            </p:txBody>
          </p:sp>
        </p:grpSp>
        <p:grpSp>
          <p:nvGrpSpPr>
            <p:cNvPr name="Group 49" id="49"/>
            <p:cNvGrpSpPr/>
            <p:nvPr/>
          </p:nvGrpSpPr>
          <p:grpSpPr>
            <a:xfrm rot="1170035">
              <a:off x="3079194" y="2135931"/>
              <a:ext cx="501528" cy="644421"/>
              <a:chOff x="0" y="0"/>
              <a:chExt cx="223286" cy="286904"/>
            </a:xfrm>
          </p:grpSpPr>
          <p:sp>
            <p:nvSpPr>
              <p:cNvPr name="Freeform 50" id="50"/>
              <p:cNvSpPr/>
              <p:nvPr/>
            </p:nvSpPr>
            <p:spPr>
              <a:xfrm flipH="false" flipV="false" rot="0">
                <a:off x="0" y="0"/>
                <a:ext cx="223286" cy="286904"/>
              </a:xfrm>
              <a:custGeom>
                <a:avLst/>
                <a:gdLst/>
                <a:ahLst/>
                <a:cxnLst/>
                <a:rect r="r" b="b" t="t" l="l"/>
                <a:pathLst>
                  <a:path h="286904" w="223286">
                    <a:moveTo>
                      <a:pt x="0" y="0"/>
                    </a:moveTo>
                    <a:lnTo>
                      <a:pt x="223286" y="0"/>
                    </a:lnTo>
                    <a:lnTo>
                      <a:pt x="223286" y="286904"/>
                    </a:lnTo>
                    <a:lnTo>
                      <a:pt x="0" y="286904"/>
                    </a:lnTo>
                    <a:close/>
                  </a:path>
                </a:pathLst>
              </a:custGeom>
              <a:solidFill>
                <a:srgbClr val="F9B428"/>
              </a:solidFill>
            </p:spPr>
          </p:sp>
          <p:sp>
            <p:nvSpPr>
              <p:cNvPr name="TextBox 51" id="51"/>
              <p:cNvSpPr txBox="true"/>
              <p:nvPr/>
            </p:nvSpPr>
            <p:spPr>
              <a:xfrm>
                <a:off x="0" y="-28575"/>
                <a:ext cx="223286" cy="315479"/>
              </a:xfrm>
              <a:prstGeom prst="rect">
                <a:avLst/>
              </a:prstGeom>
            </p:spPr>
            <p:txBody>
              <a:bodyPr anchor="ctr" rtlCol="false" tIns="25400" lIns="25400" bIns="25400" rIns="25400"/>
              <a:lstStyle/>
              <a:p>
                <a:pPr algn="ctr">
                  <a:lnSpc>
                    <a:spcPts val="1953"/>
                  </a:lnSpc>
                </a:pPr>
              </a:p>
            </p:txBody>
          </p:sp>
        </p:grpSp>
        <p:grpSp>
          <p:nvGrpSpPr>
            <p:cNvPr name="Group 52" id="52"/>
            <p:cNvGrpSpPr/>
            <p:nvPr/>
          </p:nvGrpSpPr>
          <p:grpSpPr>
            <a:xfrm rot="1321693">
              <a:off x="2830845" y="2829295"/>
              <a:ext cx="801374" cy="620398"/>
              <a:chOff x="0" y="0"/>
              <a:chExt cx="902259" cy="698500"/>
            </a:xfrm>
          </p:grpSpPr>
          <p:sp>
            <p:nvSpPr>
              <p:cNvPr name="Freeform 53" id="53"/>
              <p:cNvSpPr/>
              <p:nvPr/>
            </p:nvSpPr>
            <p:spPr>
              <a:xfrm flipH="false" flipV="false" rot="0">
                <a:off x="0" y="0"/>
                <a:ext cx="902259" cy="698500"/>
              </a:xfrm>
              <a:custGeom>
                <a:avLst/>
                <a:gdLst/>
                <a:ahLst/>
                <a:cxnLst/>
                <a:rect r="r" b="b" t="t" l="l"/>
                <a:pathLst>
                  <a:path h="698500" w="902259">
                    <a:moveTo>
                      <a:pt x="902259" y="349250"/>
                    </a:moveTo>
                    <a:lnTo>
                      <a:pt x="699059" y="698500"/>
                    </a:lnTo>
                    <a:lnTo>
                      <a:pt x="203200" y="698500"/>
                    </a:lnTo>
                    <a:lnTo>
                      <a:pt x="0" y="349250"/>
                    </a:lnTo>
                    <a:lnTo>
                      <a:pt x="203200" y="0"/>
                    </a:lnTo>
                    <a:lnTo>
                      <a:pt x="699059" y="0"/>
                    </a:lnTo>
                    <a:lnTo>
                      <a:pt x="902259" y="349250"/>
                    </a:lnTo>
                    <a:close/>
                  </a:path>
                </a:pathLst>
              </a:custGeom>
              <a:solidFill>
                <a:srgbClr val="4E5FA7"/>
              </a:solidFill>
            </p:spPr>
          </p:sp>
          <p:sp>
            <p:nvSpPr>
              <p:cNvPr name="TextBox 54" id="54"/>
              <p:cNvSpPr txBox="true"/>
              <p:nvPr/>
            </p:nvSpPr>
            <p:spPr>
              <a:xfrm>
                <a:off x="114300" y="-28575"/>
                <a:ext cx="673659" cy="727075"/>
              </a:xfrm>
              <a:prstGeom prst="rect">
                <a:avLst/>
              </a:prstGeom>
            </p:spPr>
            <p:txBody>
              <a:bodyPr anchor="ctr" rtlCol="false" tIns="25400" lIns="25400" bIns="25400" rIns="25400"/>
              <a:lstStyle/>
              <a:p>
                <a:pPr algn="ctr">
                  <a:lnSpc>
                    <a:spcPts val="1953"/>
                  </a:lnSpc>
                </a:pPr>
              </a:p>
            </p:txBody>
          </p:sp>
        </p:grpSp>
        <p:grpSp>
          <p:nvGrpSpPr>
            <p:cNvPr name="Group 55" id="55"/>
            <p:cNvGrpSpPr/>
            <p:nvPr/>
          </p:nvGrpSpPr>
          <p:grpSpPr>
            <a:xfrm rot="-10340987">
              <a:off x="2277656" y="3762709"/>
              <a:ext cx="984099" cy="1173036"/>
              <a:chOff x="0" y="0"/>
              <a:chExt cx="812800" cy="968850"/>
            </a:xfrm>
          </p:grpSpPr>
          <p:sp>
            <p:nvSpPr>
              <p:cNvPr name="Freeform 56" id="56"/>
              <p:cNvSpPr/>
              <p:nvPr/>
            </p:nvSpPr>
            <p:spPr>
              <a:xfrm flipH="false" flipV="false" rot="0">
                <a:off x="0" y="0"/>
                <a:ext cx="812800" cy="968850"/>
              </a:xfrm>
              <a:custGeom>
                <a:avLst/>
                <a:gdLst/>
                <a:ahLst/>
                <a:cxnLst/>
                <a:rect r="r" b="b" t="t" l="l"/>
                <a:pathLst>
                  <a:path h="968850" w="812800">
                    <a:moveTo>
                      <a:pt x="406400" y="968850"/>
                    </a:moveTo>
                    <a:lnTo>
                      <a:pt x="812800" y="0"/>
                    </a:lnTo>
                    <a:lnTo>
                      <a:pt x="0" y="0"/>
                    </a:lnTo>
                    <a:lnTo>
                      <a:pt x="406400" y="968850"/>
                    </a:lnTo>
                    <a:close/>
                  </a:path>
                </a:pathLst>
              </a:custGeom>
              <a:solidFill>
                <a:srgbClr val="4E5FA7"/>
              </a:solidFill>
            </p:spPr>
          </p:sp>
          <p:sp>
            <p:nvSpPr>
              <p:cNvPr name="TextBox 57" id="57"/>
              <p:cNvSpPr txBox="true"/>
              <p:nvPr/>
            </p:nvSpPr>
            <p:spPr>
              <a:xfrm>
                <a:off x="127000" y="40629"/>
                <a:ext cx="558800" cy="478398"/>
              </a:xfrm>
              <a:prstGeom prst="rect">
                <a:avLst/>
              </a:prstGeom>
            </p:spPr>
            <p:txBody>
              <a:bodyPr anchor="ctr" rtlCol="false" tIns="25400" lIns="25400" bIns="25400" rIns="25400"/>
              <a:lstStyle/>
              <a:p>
                <a:pPr algn="ctr">
                  <a:lnSpc>
                    <a:spcPts val="1953"/>
                  </a:lnSpc>
                </a:pPr>
              </a:p>
            </p:txBody>
          </p:sp>
        </p:grpSp>
        <p:grpSp>
          <p:nvGrpSpPr>
            <p:cNvPr name="Group 58" id="58"/>
            <p:cNvGrpSpPr/>
            <p:nvPr/>
          </p:nvGrpSpPr>
          <p:grpSpPr>
            <a:xfrm rot="5282025">
              <a:off x="2508232" y="4584165"/>
              <a:ext cx="441596" cy="990434"/>
              <a:chOff x="0" y="0"/>
              <a:chExt cx="196604" cy="440953"/>
            </a:xfrm>
          </p:grpSpPr>
          <p:sp>
            <p:nvSpPr>
              <p:cNvPr name="Freeform 59" id="59"/>
              <p:cNvSpPr/>
              <p:nvPr/>
            </p:nvSpPr>
            <p:spPr>
              <a:xfrm flipH="false" flipV="false" rot="0">
                <a:off x="0" y="0"/>
                <a:ext cx="196604" cy="440953"/>
              </a:xfrm>
              <a:custGeom>
                <a:avLst/>
                <a:gdLst/>
                <a:ahLst/>
                <a:cxnLst/>
                <a:rect r="r" b="b" t="t" l="l"/>
                <a:pathLst>
                  <a:path h="440953" w="196604">
                    <a:moveTo>
                      <a:pt x="0" y="0"/>
                    </a:moveTo>
                    <a:lnTo>
                      <a:pt x="196604" y="0"/>
                    </a:lnTo>
                    <a:lnTo>
                      <a:pt x="196604" y="440953"/>
                    </a:lnTo>
                    <a:lnTo>
                      <a:pt x="0" y="440953"/>
                    </a:lnTo>
                    <a:close/>
                  </a:path>
                </a:pathLst>
              </a:custGeom>
              <a:solidFill>
                <a:srgbClr val="FFFFFF"/>
              </a:solidFill>
            </p:spPr>
          </p:sp>
          <p:sp>
            <p:nvSpPr>
              <p:cNvPr name="TextBox 60" id="60"/>
              <p:cNvSpPr txBox="true"/>
              <p:nvPr/>
            </p:nvSpPr>
            <p:spPr>
              <a:xfrm>
                <a:off x="0" y="-28575"/>
                <a:ext cx="196604" cy="469528"/>
              </a:xfrm>
              <a:prstGeom prst="rect">
                <a:avLst/>
              </a:prstGeom>
            </p:spPr>
            <p:txBody>
              <a:bodyPr anchor="ctr" rtlCol="false" tIns="25400" lIns="25400" bIns="25400" rIns="25400"/>
              <a:lstStyle/>
              <a:p>
                <a:pPr algn="ctr">
                  <a:lnSpc>
                    <a:spcPts val="1953"/>
                  </a:lnSpc>
                </a:pPr>
              </a:p>
            </p:txBody>
          </p:sp>
        </p:grpSp>
        <p:grpSp>
          <p:nvGrpSpPr>
            <p:cNvPr name="Group 61" id="61"/>
            <p:cNvGrpSpPr/>
            <p:nvPr/>
          </p:nvGrpSpPr>
          <p:grpSpPr>
            <a:xfrm rot="8100000">
              <a:off x="2766554" y="1552040"/>
              <a:ext cx="819875" cy="715453"/>
              <a:chOff x="0" y="0"/>
              <a:chExt cx="939321" cy="819686"/>
            </a:xfrm>
          </p:grpSpPr>
          <p:sp>
            <p:nvSpPr>
              <p:cNvPr name="Freeform 62" id="62"/>
              <p:cNvSpPr/>
              <p:nvPr/>
            </p:nvSpPr>
            <p:spPr>
              <a:xfrm flipH="false" flipV="false" rot="0">
                <a:off x="0" y="0"/>
                <a:ext cx="939321" cy="819686"/>
              </a:xfrm>
              <a:custGeom>
                <a:avLst/>
                <a:gdLst/>
                <a:ahLst/>
                <a:cxnLst/>
                <a:rect r="r" b="b" t="t" l="l"/>
                <a:pathLst>
                  <a:path h="819686" w="939321">
                    <a:moveTo>
                      <a:pt x="469661" y="819686"/>
                    </a:moveTo>
                    <a:lnTo>
                      <a:pt x="939321" y="0"/>
                    </a:lnTo>
                    <a:lnTo>
                      <a:pt x="0" y="0"/>
                    </a:lnTo>
                    <a:lnTo>
                      <a:pt x="469661" y="819686"/>
                    </a:lnTo>
                    <a:close/>
                  </a:path>
                </a:pathLst>
              </a:custGeom>
              <a:solidFill>
                <a:srgbClr val="709B4E"/>
              </a:solidFill>
            </p:spPr>
          </p:sp>
          <p:sp>
            <p:nvSpPr>
              <p:cNvPr name="TextBox 63" id="63"/>
              <p:cNvSpPr txBox="true"/>
              <p:nvPr/>
            </p:nvSpPr>
            <p:spPr>
              <a:xfrm>
                <a:off x="146769" y="29974"/>
                <a:ext cx="645783" cy="409144"/>
              </a:xfrm>
              <a:prstGeom prst="rect">
                <a:avLst/>
              </a:prstGeom>
            </p:spPr>
            <p:txBody>
              <a:bodyPr anchor="ctr" rtlCol="false" tIns="25400" lIns="25400" bIns="25400" rIns="25400"/>
              <a:lstStyle/>
              <a:p>
                <a:pPr algn="ctr">
                  <a:lnSpc>
                    <a:spcPts val="1953"/>
                  </a:lnSpc>
                </a:pPr>
              </a:p>
            </p:txBody>
          </p:sp>
        </p:grpSp>
        <p:grpSp>
          <p:nvGrpSpPr>
            <p:cNvPr name="Group 64" id="64"/>
            <p:cNvGrpSpPr/>
            <p:nvPr/>
          </p:nvGrpSpPr>
          <p:grpSpPr>
            <a:xfrm rot="-7973139">
              <a:off x="2027838" y="2191277"/>
              <a:ext cx="1127557" cy="522622"/>
              <a:chOff x="0" y="0"/>
              <a:chExt cx="1292928" cy="599271"/>
            </a:xfrm>
          </p:grpSpPr>
          <p:sp>
            <p:nvSpPr>
              <p:cNvPr name="Freeform 65" id="65"/>
              <p:cNvSpPr/>
              <p:nvPr/>
            </p:nvSpPr>
            <p:spPr>
              <a:xfrm flipH="false" flipV="false" rot="0">
                <a:off x="0" y="0"/>
                <a:ext cx="1292928" cy="599271"/>
              </a:xfrm>
              <a:custGeom>
                <a:avLst/>
                <a:gdLst/>
                <a:ahLst/>
                <a:cxnLst/>
                <a:rect r="r" b="b" t="t" l="l"/>
                <a:pathLst>
                  <a:path h="599271" w="1292928">
                    <a:moveTo>
                      <a:pt x="646464" y="599271"/>
                    </a:moveTo>
                    <a:lnTo>
                      <a:pt x="1292928" y="0"/>
                    </a:lnTo>
                    <a:lnTo>
                      <a:pt x="0" y="0"/>
                    </a:lnTo>
                    <a:lnTo>
                      <a:pt x="646464" y="599271"/>
                    </a:lnTo>
                    <a:close/>
                  </a:path>
                </a:pathLst>
              </a:custGeom>
              <a:solidFill>
                <a:srgbClr val="E49C4E"/>
              </a:solidFill>
            </p:spPr>
          </p:sp>
          <p:sp>
            <p:nvSpPr>
              <p:cNvPr name="TextBox 66" id="66"/>
              <p:cNvSpPr txBox="true"/>
              <p:nvPr/>
            </p:nvSpPr>
            <p:spPr>
              <a:xfrm>
                <a:off x="202020" y="14230"/>
                <a:ext cx="888888" cy="306808"/>
              </a:xfrm>
              <a:prstGeom prst="rect">
                <a:avLst/>
              </a:prstGeom>
            </p:spPr>
            <p:txBody>
              <a:bodyPr anchor="ctr" rtlCol="false" tIns="25400" lIns="25400" bIns="25400" rIns="25400"/>
              <a:lstStyle/>
              <a:p>
                <a:pPr algn="ctr">
                  <a:lnSpc>
                    <a:spcPts val="1953"/>
                  </a:lnSpc>
                </a:pPr>
              </a:p>
            </p:txBody>
          </p:sp>
        </p:grpSp>
        <p:grpSp>
          <p:nvGrpSpPr>
            <p:cNvPr name="Group 67" id="67"/>
            <p:cNvGrpSpPr/>
            <p:nvPr/>
          </p:nvGrpSpPr>
          <p:grpSpPr>
            <a:xfrm rot="6265777">
              <a:off x="2938518" y="1390833"/>
              <a:ext cx="673086" cy="715453"/>
              <a:chOff x="0" y="0"/>
              <a:chExt cx="771147" cy="819686"/>
            </a:xfrm>
          </p:grpSpPr>
          <p:sp>
            <p:nvSpPr>
              <p:cNvPr name="Freeform 68" id="68"/>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69" id="69"/>
              <p:cNvSpPr txBox="true"/>
              <p:nvPr/>
            </p:nvSpPr>
            <p:spPr>
              <a:xfrm>
                <a:off x="120492" y="29974"/>
                <a:ext cx="530164" cy="409144"/>
              </a:xfrm>
              <a:prstGeom prst="rect">
                <a:avLst/>
              </a:prstGeom>
            </p:spPr>
            <p:txBody>
              <a:bodyPr anchor="ctr" rtlCol="false" tIns="25400" lIns="25400" bIns="25400" rIns="25400"/>
              <a:lstStyle/>
              <a:p>
                <a:pPr algn="ctr">
                  <a:lnSpc>
                    <a:spcPts val="1953"/>
                  </a:lnSpc>
                </a:pPr>
              </a:p>
            </p:txBody>
          </p:sp>
        </p:grpSp>
        <p:grpSp>
          <p:nvGrpSpPr>
            <p:cNvPr name="Group 70" id="70"/>
            <p:cNvGrpSpPr/>
            <p:nvPr/>
          </p:nvGrpSpPr>
          <p:grpSpPr>
            <a:xfrm rot="5477873">
              <a:off x="3008675" y="1612532"/>
              <a:ext cx="713579" cy="622338"/>
              <a:chOff x="0" y="0"/>
              <a:chExt cx="817539" cy="713005"/>
            </a:xfrm>
          </p:grpSpPr>
          <p:sp>
            <p:nvSpPr>
              <p:cNvPr name="Freeform 71" id="71"/>
              <p:cNvSpPr/>
              <p:nvPr/>
            </p:nvSpPr>
            <p:spPr>
              <a:xfrm flipH="false" flipV="false" rot="0">
                <a:off x="0" y="0"/>
                <a:ext cx="817539" cy="713005"/>
              </a:xfrm>
              <a:custGeom>
                <a:avLst/>
                <a:gdLst/>
                <a:ahLst/>
                <a:cxnLst/>
                <a:rect r="r" b="b" t="t" l="l"/>
                <a:pathLst>
                  <a:path h="713005" w="817539">
                    <a:moveTo>
                      <a:pt x="408769" y="713005"/>
                    </a:moveTo>
                    <a:lnTo>
                      <a:pt x="817539" y="0"/>
                    </a:lnTo>
                    <a:lnTo>
                      <a:pt x="0" y="0"/>
                    </a:lnTo>
                    <a:lnTo>
                      <a:pt x="408769" y="713005"/>
                    </a:lnTo>
                    <a:close/>
                  </a:path>
                </a:pathLst>
              </a:custGeom>
              <a:solidFill>
                <a:srgbClr val="E49C4E"/>
              </a:solidFill>
            </p:spPr>
          </p:sp>
          <p:sp>
            <p:nvSpPr>
              <p:cNvPr name="TextBox 72" id="72"/>
              <p:cNvSpPr txBox="true"/>
              <p:nvPr/>
            </p:nvSpPr>
            <p:spPr>
              <a:xfrm>
                <a:off x="127740" y="22354"/>
                <a:ext cx="562058" cy="359613"/>
              </a:xfrm>
              <a:prstGeom prst="rect">
                <a:avLst/>
              </a:prstGeom>
            </p:spPr>
            <p:txBody>
              <a:bodyPr anchor="ctr" rtlCol="false" tIns="25400" lIns="25400" bIns="25400" rIns="25400"/>
              <a:lstStyle/>
              <a:p>
                <a:pPr algn="ctr">
                  <a:lnSpc>
                    <a:spcPts val="1953"/>
                  </a:lnSpc>
                </a:pPr>
              </a:p>
            </p:txBody>
          </p:sp>
        </p:grpSp>
        <p:grpSp>
          <p:nvGrpSpPr>
            <p:cNvPr name="Group 73" id="73"/>
            <p:cNvGrpSpPr/>
            <p:nvPr/>
          </p:nvGrpSpPr>
          <p:grpSpPr>
            <a:xfrm rot="-4823993">
              <a:off x="3498514" y="2191417"/>
              <a:ext cx="441596" cy="137472"/>
              <a:chOff x="0" y="0"/>
              <a:chExt cx="196604" cy="61204"/>
            </a:xfrm>
          </p:grpSpPr>
          <p:sp>
            <p:nvSpPr>
              <p:cNvPr name="Freeform 74" id="74"/>
              <p:cNvSpPr/>
              <p:nvPr/>
            </p:nvSpPr>
            <p:spPr>
              <a:xfrm flipH="false" flipV="false" rot="0">
                <a:off x="0" y="0"/>
                <a:ext cx="196604" cy="61204"/>
              </a:xfrm>
              <a:custGeom>
                <a:avLst/>
                <a:gdLst/>
                <a:ahLst/>
                <a:cxnLst/>
                <a:rect r="r" b="b" t="t" l="l"/>
                <a:pathLst>
                  <a:path h="61204" w="196604">
                    <a:moveTo>
                      <a:pt x="0" y="0"/>
                    </a:moveTo>
                    <a:lnTo>
                      <a:pt x="196604" y="0"/>
                    </a:lnTo>
                    <a:lnTo>
                      <a:pt x="196604" y="61204"/>
                    </a:lnTo>
                    <a:lnTo>
                      <a:pt x="0" y="61204"/>
                    </a:lnTo>
                    <a:close/>
                  </a:path>
                </a:pathLst>
              </a:custGeom>
              <a:solidFill>
                <a:srgbClr val="FFFFFF"/>
              </a:solidFill>
            </p:spPr>
          </p:sp>
          <p:sp>
            <p:nvSpPr>
              <p:cNvPr name="TextBox 75" id="75"/>
              <p:cNvSpPr txBox="true"/>
              <p:nvPr/>
            </p:nvSpPr>
            <p:spPr>
              <a:xfrm>
                <a:off x="0" y="-28575"/>
                <a:ext cx="196604" cy="89779"/>
              </a:xfrm>
              <a:prstGeom prst="rect">
                <a:avLst/>
              </a:prstGeom>
            </p:spPr>
            <p:txBody>
              <a:bodyPr anchor="ctr" rtlCol="false" tIns="25400" lIns="25400" bIns="25400" rIns="25400"/>
              <a:lstStyle/>
              <a:p>
                <a:pPr algn="ctr">
                  <a:lnSpc>
                    <a:spcPts val="1953"/>
                  </a:lnSpc>
                </a:pPr>
              </a:p>
            </p:txBody>
          </p:sp>
        </p:grpSp>
        <p:grpSp>
          <p:nvGrpSpPr>
            <p:cNvPr name="Group 76" id="76"/>
            <p:cNvGrpSpPr/>
            <p:nvPr/>
          </p:nvGrpSpPr>
          <p:grpSpPr>
            <a:xfrm rot="5607156">
              <a:off x="1895267" y="1926519"/>
              <a:ext cx="711230" cy="333239"/>
              <a:chOff x="0" y="0"/>
              <a:chExt cx="800767" cy="375191"/>
            </a:xfrm>
          </p:grpSpPr>
          <p:sp>
            <p:nvSpPr>
              <p:cNvPr name="Freeform 77" id="77"/>
              <p:cNvSpPr/>
              <p:nvPr/>
            </p:nvSpPr>
            <p:spPr>
              <a:xfrm flipH="false" flipV="false" rot="0">
                <a:off x="0" y="0"/>
                <a:ext cx="800767" cy="375191"/>
              </a:xfrm>
              <a:custGeom>
                <a:avLst/>
                <a:gdLst/>
                <a:ahLst/>
                <a:cxnLst/>
                <a:rect r="r" b="b" t="t" l="l"/>
                <a:pathLst>
                  <a:path h="375191" w="800767">
                    <a:moveTo>
                      <a:pt x="800767" y="187596"/>
                    </a:moveTo>
                    <a:lnTo>
                      <a:pt x="597567" y="375191"/>
                    </a:lnTo>
                    <a:lnTo>
                      <a:pt x="203200" y="375191"/>
                    </a:lnTo>
                    <a:lnTo>
                      <a:pt x="0" y="187596"/>
                    </a:lnTo>
                    <a:lnTo>
                      <a:pt x="203200" y="0"/>
                    </a:lnTo>
                    <a:lnTo>
                      <a:pt x="597567" y="0"/>
                    </a:lnTo>
                    <a:lnTo>
                      <a:pt x="800767" y="187596"/>
                    </a:lnTo>
                    <a:close/>
                  </a:path>
                </a:pathLst>
              </a:custGeom>
              <a:solidFill>
                <a:srgbClr val="4E5FA7"/>
              </a:solidFill>
            </p:spPr>
          </p:sp>
          <p:sp>
            <p:nvSpPr>
              <p:cNvPr name="TextBox 78" id="78"/>
              <p:cNvSpPr txBox="true"/>
              <p:nvPr/>
            </p:nvSpPr>
            <p:spPr>
              <a:xfrm>
                <a:off x="114300" y="-28575"/>
                <a:ext cx="572167" cy="403766"/>
              </a:xfrm>
              <a:prstGeom prst="rect">
                <a:avLst/>
              </a:prstGeom>
            </p:spPr>
            <p:txBody>
              <a:bodyPr anchor="ctr" rtlCol="false" tIns="25400" lIns="25400" bIns="25400" rIns="25400"/>
              <a:lstStyle/>
              <a:p>
                <a:pPr algn="ctr">
                  <a:lnSpc>
                    <a:spcPts val="1953"/>
                  </a:lnSpc>
                </a:pPr>
              </a:p>
            </p:txBody>
          </p:sp>
        </p:grpSp>
        <p:sp>
          <p:nvSpPr>
            <p:cNvPr name="TextBox 79" id="79"/>
            <p:cNvSpPr txBox="true"/>
            <p:nvPr/>
          </p:nvSpPr>
          <p:spPr>
            <a:xfrm rot="0">
              <a:off x="1441713" y="1568945"/>
              <a:ext cx="671158" cy="281364"/>
            </a:xfrm>
            <a:prstGeom prst="rect">
              <a:avLst/>
            </a:prstGeom>
          </p:spPr>
          <p:txBody>
            <a:bodyPr anchor="t" rtlCol="false" tIns="0" lIns="0" bIns="0" rIns="0">
              <a:spAutoFit/>
            </a:bodyPr>
            <a:lstStyle/>
            <a:p>
              <a:pPr algn="ctr">
                <a:lnSpc>
                  <a:spcPts val="1752"/>
                </a:lnSpc>
              </a:pPr>
              <a:r>
                <a:rPr lang="en-US" sz="1251">
                  <a:solidFill>
                    <a:srgbClr val="000000"/>
                  </a:solidFill>
                  <a:latin typeface="Open Sans 2"/>
                  <a:ea typeface="Open Sans 2"/>
                  <a:cs typeface="Open Sans 2"/>
                  <a:sym typeface="Open Sans 2"/>
                </a:rPr>
                <a:t>Know</a:t>
              </a:r>
            </a:p>
          </p:txBody>
        </p:sp>
        <p:sp>
          <p:nvSpPr>
            <p:cNvPr name="TextBox 80" id="80"/>
            <p:cNvSpPr txBox="true"/>
            <p:nvPr/>
          </p:nvSpPr>
          <p:spPr>
            <a:xfrm rot="0">
              <a:off x="2276983" y="1316156"/>
              <a:ext cx="671158" cy="281364"/>
            </a:xfrm>
            <a:prstGeom prst="rect">
              <a:avLst/>
            </a:prstGeom>
          </p:spPr>
          <p:txBody>
            <a:bodyPr anchor="t" rtlCol="false" tIns="0" lIns="0" bIns="0" rIns="0">
              <a:spAutoFit/>
            </a:bodyPr>
            <a:lstStyle/>
            <a:p>
              <a:pPr algn="ctr">
                <a:lnSpc>
                  <a:spcPts val="1752"/>
                </a:lnSpc>
              </a:pPr>
              <a:r>
                <a:rPr lang="en-US" sz="1251">
                  <a:solidFill>
                    <a:srgbClr val="000000"/>
                  </a:solidFill>
                  <a:latin typeface="Open Sans 2"/>
                  <a:ea typeface="Open Sans 2"/>
                  <a:cs typeface="Open Sans 2"/>
                  <a:sym typeface="Open Sans 2"/>
                </a:rPr>
                <a:t>Use</a:t>
              </a:r>
            </a:p>
          </p:txBody>
        </p:sp>
        <p:sp>
          <p:nvSpPr>
            <p:cNvPr name="TextBox 81" id="81"/>
            <p:cNvSpPr txBox="true"/>
            <p:nvPr/>
          </p:nvSpPr>
          <p:spPr>
            <a:xfrm rot="0">
              <a:off x="2926771" y="1695340"/>
              <a:ext cx="671158" cy="281364"/>
            </a:xfrm>
            <a:prstGeom prst="rect">
              <a:avLst/>
            </a:prstGeom>
          </p:spPr>
          <p:txBody>
            <a:bodyPr anchor="t" rtlCol="false" tIns="0" lIns="0" bIns="0" rIns="0">
              <a:spAutoFit/>
            </a:bodyPr>
            <a:lstStyle/>
            <a:p>
              <a:pPr algn="ctr">
                <a:lnSpc>
                  <a:spcPts val="1752"/>
                </a:lnSpc>
              </a:pPr>
              <a:r>
                <a:rPr lang="en-US" sz="1251">
                  <a:solidFill>
                    <a:srgbClr val="000000"/>
                  </a:solidFill>
                  <a:latin typeface="Open Sans 2"/>
                  <a:ea typeface="Open Sans 2"/>
                  <a:cs typeface="Open Sans 2"/>
                  <a:sym typeface="Open Sans 2"/>
                </a:rPr>
                <a:t>Shape</a:t>
              </a:r>
            </a:p>
          </p:txBody>
        </p:sp>
        <p:sp>
          <p:nvSpPr>
            <p:cNvPr name="TextBox 82" id="82"/>
            <p:cNvSpPr txBox="true"/>
            <p:nvPr/>
          </p:nvSpPr>
          <p:spPr>
            <a:xfrm rot="0">
              <a:off x="3719312" y="1580303"/>
              <a:ext cx="1030598" cy="281364"/>
            </a:xfrm>
            <a:prstGeom prst="rect">
              <a:avLst/>
            </a:prstGeom>
          </p:spPr>
          <p:txBody>
            <a:bodyPr anchor="t" rtlCol="false" tIns="0" lIns="0" bIns="0" rIns="0">
              <a:spAutoFit/>
            </a:bodyPr>
            <a:lstStyle/>
            <a:p>
              <a:pPr algn="ctr">
                <a:lnSpc>
                  <a:spcPts val="1752"/>
                </a:lnSpc>
              </a:pPr>
              <a:r>
                <a:rPr lang="en-US" sz="1251">
                  <a:solidFill>
                    <a:srgbClr val="000000"/>
                  </a:solidFill>
                  <a:latin typeface="Open Sans 2"/>
                  <a:ea typeface="Open Sans 2"/>
                  <a:cs typeface="Open Sans 2"/>
                  <a:sym typeface="Open Sans 2"/>
                </a:rPr>
                <a:t>The Law</a:t>
              </a:r>
            </a:p>
          </p:txBody>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0585002" cy="1173256"/>
            <a:chOff x="0" y="0"/>
            <a:chExt cx="14113336" cy="1564341"/>
          </a:xfrm>
        </p:grpSpPr>
        <p:sp>
          <p:nvSpPr>
            <p:cNvPr name="Freeform 6" id="6"/>
            <p:cNvSpPr/>
            <p:nvPr/>
          </p:nvSpPr>
          <p:spPr>
            <a:xfrm flipH="false" flipV="false" rot="0">
              <a:off x="0" y="0"/>
              <a:ext cx="14113335" cy="1564341"/>
            </a:xfrm>
            <a:custGeom>
              <a:avLst/>
              <a:gdLst/>
              <a:ahLst/>
              <a:cxnLst/>
              <a:rect r="r" b="b" t="t" l="l"/>
              <a:pathLst>
                <a:path h="1564341" w="14113335">
                  <a:moveTo>
                    <a:pt x="0" y="0"/>
                  </a:moveTo>
                  <a:lnTo>
                    <a:pt x="14113335" y="0"/>
                  </a:lnTo>
                  <a:lnTo>
                    <a:pt x="14113335" y="1564341"/>
                  </a:lnTo>
                  <a:lnTo>
                    <a:pt x="0" y="1564341"/>
                  </a:lnTo>
                  <a:close/>
                </a:path>
              </a:pathLst>
            </a:custGeom>
            <a:solidFill>
              <a:srgbClr val="000000">
                <a:alpha val="0"/>
              </a:srgbClr>
            </a:solidFill>
          </p:spPr>
        </p:sp>
        <p:sp>
          <p:nvSpPr>
            <p:cNvPr name="TextBox 7" id="7"/>
            <p:cNvSpPr txBox="true"/>
            <p:nvPr/>
          </p:nvSpPr>
          <p:spPr>
            <a:xfrm>
              <a:off x="0" y="-323850"/>
              <a:ext cx="14113336" cy="1888191"/>
            </a:xfrm>
            <a:prstGeom prst="rect">
              <a:avLst/>
            </a:prstGeom>
          </p:spPr>
          <p:txBody>
            <a:bodyPr anchor="t" rtlCol="false" tIns="0" lIns="0" bIns="0" rIns="0"/>
            <a:lstStyle/>
            <a:p>
              <a:pPr algn="ctr">
                <a:lnSpc>
                  <a:spcPts val="11314"/>
                </a:lnSpc>
              </a:pPr>
              <a:r>
                <a:rPr lang="en-US" b="true" sz="6600">
                  <a:solidFill>
                    <a:srgbClr val="4E5FA7"/>
                  </a:solidFill>
                  <a:latin typeface="Arial Nova Condensed Bold"/>
                  <a:ea typeface="Arial Nova Condensed Bold"/>
                  <a:cs typeface="Arial Nova Condensed Bold"/>
                  <a:sym typeface="Arial Nova Condensed Bold"/>
                </a:rPr>
                <a:t>Reporting on legal monitoring</a:t>
              </a:r>
            </a:p>
          </p:txBody>
        </p:sp>
      </p:grpSp>
      <p:grpSp>
        <p:nvGrpSpPr>
          <p:cNvPr name="Group 8" id="8"/>
          <p:cNvGrpSpPr/>
          <p:nvPr/>
        </p:nvGrpSpPr>
        <p:grpSpPr>
          <a:xfrm rot="0">
            <a:off x="1156147" y="2201956"/>
            <a:ext cx="14508701" cy="1582854"/>
            <a:chOff x="0" y="0"/>
            <a:chExt cx="19344934" cy="2110472"/>
          </a:xfrm>
        </p:grpSpPr>
        <p:sp>
          <p:nvSpPr>
            <p:cNvPr name="Freeform 9" id="9"/>
            <p:cNvSpPr/>
            <p:nvPr/>
          </p:nvSpPr>
          <p:spPr>
            <a:xfrm flipH="false" flipV="false" rot="0">
              <a:off x="0" y="0"/>
              <a:ext cx="19344935" cy="2110472"/>
            </a:xfrm>
            <a:custGeom>
              <a:avLst/>
              <a:gdLst/>
              <a:ahLst/>
              <a:cxnLst/>
              <a:rect r="r" b="b" t="t" l="l"/>
              <a:pathLst>
                <a:path h="2110472" w="19344935">
                  <a:moveTo>
                    <a:pt x="0" y="0"/>
                  </a:moveTo>
                  <a:lnTo>
                    <a:pt x="19344935" y="0"/>
                  </a:lnTo>
                  <a:lnTo>
                    <a:pt x="19344935" y="2110472"/>
                  </a:lnTo>
                  <a:lnTo>
                    <a:pt x="0" y="2110472"/>
                  </a:lnTo>
                  <a:close/>
                </a:path>
              </a:pathLst>
            </a:custGeom>
            <a:solidFill>
              <a:srgbClr val="000000">
                <a:alpha val="0"/>
              </a:srgbClr>
            </a:solidFill>
          </p:spPr>
        </p:sp>
        <p:sp>
          <p:nvSpPr>
            <p:cNvPr name="TextBox 10" id="10"/>
            <p:cNvSpPr txBox="true"/>
            <p:nvPr/>
          </p:nvSpPr>
          <p:spPr>
            <a:xfrm>
              <a:off x="0" y="-57150"/>
              <a:ext cx="19344934" cy="2167622"/>
            </a:xfrm>
            <a:prstGeom prst="rect">
              <a:avLst/>
            </a:prstGeom>
          </p:spPr>
          <p:txBody>
            <a:bodyPr anchor="t" rtlCol="false" tIns="0" lIns="0" bIns="0" rIns="0"/>
            <a:lstStyle/>
            <a:p>
              <a:pPr algn="just">
                <a:lnSpc>
                  <a:spcPts val="4140"/>
                </a:lnSpc>
              </a:pPr>
              <a:r>
                <a:rPr lang="en-US" sz="3000">
                  <a:solidFill>
                    <a:srgbClr val="000000"/>
                  </a:solidFill>
                  <a:latin typeface="Arial Nova Condensed"/>
                  <a:ea typeface="Arial Nova Condensed"/>
                  <a:cs typeface="Arial Nova Condensed"/>
                  <a:sym typeface="Arial Nova Condensed"/>
                </a:rPr>
                <a:t>Reporting is core to any legal monitoring activity and sometimes overlooked. To be able to use evidence paralegals must document in a systematic manner what they have observed, or clients reported to them. </a:t>
              </a:r>
            </a:p>
          </p:txBody>
        </p:sp>
      </p:grpSp>
      <p:grpSp>
        <p:nvGrpSpPr>
          <p:cNvPr name="Group 11" id="11"/>
          <p:cNvGrpSpPr/>
          <p:nvPr/>
        </p:nvGrpSpPr>
        <p:grpSpPr>
          <a:xfrm rot="0">
            <a:off x="1156147" y="4080485"/>
            <a:ext cx="7745049" cy="5353965"/>
            <a:chOff x="0" y="0"/>
            <a:chExt cx="10326731" cy="7138620"/>
          </a:xfrm>
        </p:grpSpPr>
        <p:sp>
          <p:nvSpPr>
            <p:cNvPr name="Freeform 12" id="12"/>
            <p:cNvSpPr/>
            <p:nvPr/>
          </p:nvSpPr>
          <p:spPr>
            <a:xfrm flipH="false" flipV="false" rot="0">
              <a:off x="0" y="0"/>
              <a:ext cx="10326732" cy="7138620"/>
            </a:xfrm>
            <a:custGeom>
              <a:avLst/>
              <a:gdLst/>
              <a:ahLst/>
              <a:cxnLst/>
              <a:rect r="r" b="b" t="t" l="l"/>
              <a:pathLst>
                <a:path h="7138620" w="10326732">
                  <a:moveTo>
                    <a:pt x="0" y="0"/>
                  </a:moveTo>
                  <a:lnTo>
                    <a:pt x="10326732" y="0"/>
                  </a:lnTo>
                  <a:lnTo>
                    <a:pt x="10326732" y="7138620"/>
                  </a:lnTo>
                  <a:lnTo>
                    <a:pt x="0" y="7138620"/>
                  </a:lnTo>
                  <a:close/>
                </a:path>
              </a:pathLst>
            </a:custGeom>
            <a:solidFill>
              <a:srgbClr val="000000">
                <a:alpha val="0"/>
              </a:srgbClr>
            </a:solidFill>
          </p:spPr>
        </p:sp>
        <p:sp>
          <p:nvSpPr>
            <p:cNvPr name="TextBox 13" id="13"/>
            <p:cNvSpPr txBox="true"/>
            <p:nvPr/>
          </p:nvSpPr>
          <p:spPr>
            <a:xfrm>
              <a:off x="0" y="-47625"/>
              <a:ext cx="10326731" cy="7186245"/>
            </a:xfrm>
            <a:prstGeom prst="rect">
              <a:avLst/>
            </a:prstGeom>
          </p:spPr>
          <p:txBody>
            <a:bodyPr anchor="t" rtlCol="false" tIns="0" lIns="0" bIns="0" rIns="0"/>
            <a:lstStyle/>
            <a:p>
              <a:pPr algn="just">
                <a:lnSpc>
                  <a:spcPts val="3726"/>
                </a:lnSpc>
              </a:pPr>
              <a:r>
                <a:rPr lang="en-US" sz="2700" b="true">
                  <a:solidFill>
                    <a:srgbClr val="F9B428"/>
                  </a:solidFill>
                  <a:latin typeface="Arial Nova Condensed Bold"/>
                  <a:ea typeface="Arial Nova Condensed Bold"/>
                  <a:cs typeface="Arial Nova Condensed Bold"/>
                  <a:sym typeface="Arial Nova Condensed Bold"/>
                </a:rPr>
                <a:t>Example of outline for legal monitoring reports:</a:t>
              </a:r>
            </a:p>
            <a:p>
              <a:pPr algn="l"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Background information</a:t>
              </a:r>
            </a:p>
            <a:p>
              <a:pPr algn="l"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Observation details</a:t>
              </a:r>
            </a:p>
            <a:p>
              <a:pPr algn="l"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Evidence collected (photos, witness statements)</a:t>
              </a:r>
            </a:p>
            <a:p>
              <a:pPr algn="l"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Recommendations for action</a:t>
              </a:r>
            </a:p>
            <a:p>
              <a:pPr algn="just" marL="488632" indent="-244316" lvl="1">
                <a:lnSpc>
                  <a:spcPts val="3726"/>
                </a:lnSpc>
              </a:pPr>
              <a:r>
                <a:rPr lang="en-US" sz="2700">
                  <a:solidFill>
                    <a:srgbClr val="000000"/>
                  </a:solidFill>
                  <a:latin typeface="Arial Nova Condensed"/>
                  <a:ea typeface="Arial Nova Condensed"/>
                  <a:cs typeface="Arial Nova Condensed"/>
                  <a:sym typeface="Arial Nova Condensed"/>
                </a:rPr>
                <a:t>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Good practice involves the use of </a:t>
              </a:r>
              <a:r>
                <a:rPr lang="en-US" b="true" sz="2700">
                  <a:solidFill>
                    <a:srgbClr val="000000"/>
                  </a:solidFill>
                  <a:latin typeface="Arial Nova Condensed Bold"/>
                  <a:ea typeface="Arial Nova Condensed Bold"/>
                  <a:cs typeface="Arial Nova Condensed Bold"/>
                  <a:sym typeface="Arial Nova Condensed Bold"/>
                </a:rPr>
                <a:t>legal practice tracker </a:t>
              </a:r>
              <a:r>
                <a:rPr lang="en-US" sz="2700">
                  <a:solidFill>
                    <a:srgbClr val="000000"/>
                  </a:solidFill>
                  <a:latin typeface="Arial Nova Condensed"/>
                  <a:ea typeface="Arial Nova Condensed"/>
                  <a:cs typeface="Arial Nova Condensed"/>
                  <a:sym typeface="Arial Nova Condensed"/>
                </a:rPr>
                <a:t>to be filled after regular visits to administration and justice services.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It might also include other products such as reports, victim/witness statement if more appropriate. </a:t>
              </a:r>
            </a:p>
          </p:txBody>
        </p:sp>
      </p:grpSp>
      <p:grpSp>
        <p:nvGrpSpPr>
          <p:cNvPr name="Group 14" id="14"/>
          <p:cNvGrpSpPr/>
          <p:nvPr/>
        </p:nvGrpSpPr>
        <p:grpSpPr>
          <a:xfrm rot="0">
            <a:off x="9572689" y="4080485"/>
            <a:ext cx="7848477" cy="5451943"/>
            <a:chOff x="0" y="0"/>
            <a:chExt cx="10464636" cy="7269257"/>
          </a:xfrm>
        </p:grpSpPr>
        <p:sp>
          <p:nvSpPr>
            <p:cNvPr name="Freeform 15" id="15"/>
            <p:cNvSpPr/>
            <p:nvPr/>
          </p:nvSpPr>
          <p:spPr>
            <a:xfrm flipH="false" flipV="false" rot="0">
              <a:off x="19050" y="14279"/>
              <a:ext cx="10426573" cy="7240716"/>
            </a:xfrm>
            <a:custGeom>
              <a:avLst/>
              <a:gdLst/>
              <a:ahLst/>
              <a:cxnLst/>
              <a:rect r="r" b="b" t="t" l="l"/>
              <a:pathLst>
                <a:path h="7240716" w="10426573">
                  <a:moveTo>
                    <a:pt x="0" y="0"/>
                  </a:moveTo>
                  <a:lnTo>
                    <a:pt x="10426573" y="0"/>
                  </a:lnTo>
                  <a:lnTo>
                    <a:pt x="10426573" y="7240716"/>
                  </a:lnTo>
                  <a:lnTo>
                    <a:pt x="0" y="7240716"/>
                  </a:lnTo>
                  <a:close/>
                </a:path>
              </a:pathLst>
            </a:custGeom>
            <a:solidFill>
              <a:srgbClr val="F7E5DD"/>
            </a:solidFill>
          </p:spPr>
        </p:sp>
        <p:sp>
          <p:nvSpPr>
            <p:cNvPr name="Freeform 16" id="16"/>
            <p:cNvSpPr/>
            <p:nvPr/>
          </p:nvSpPr>
          <p:spPr>
            <a:xfrm flipH="false" flipV="false" rot="0">
              <a:off x="0" y="0"/>
              <a:ext cx="10464673" cy="7269280"/>
            </a:xfrm>
            <a:custGeom>
              <a:avLst/>
              <a:gdLst/>
              <a:ahLst/>
              <a:cxnLst/>
              <a:rect r="r" b="b" t="t" l="l"/>
              <a:pathLst>
                <a:path h="7269280" w="10464673">
                  <a:moveTo>
                    <a:pt x="19050" y="0"/>
                  </a:moveTo>
                  <a:lnTo>
                    <a:pt x="10445623" y="0"/>
                  </a:lnTo>
                  <a:cubicBezTo>
                    <a:pt x="10456164" y="0"/>
                    <a:pt x="10464673" y="6378"/>
                    <a:pt x="10464673" y="14279"/>
                  </a:cubicBezTo>
                  <a:lnTo>
                    <a:pt x="10464673" y="7254995"/>
                  </a:lnTo>
                  <a:cubicBezTo>
                    <a:pt x="10464673" y="7262896"/>
                    <a:pt x="10456164" y="7269280"/>
                    <a:pt x="10445623" y="7269280"/>
                  </a:cubicBezTo>
                  <a:lnTo>
                    <a:pt x="19050" y="7269280"/>
                  </a:lnTo>
                  <a:cubicBezTo>
                    <a:pt x="8509" y="7269280"/>
                    <a:pt x="0" y="7262896"/>
                    <a:pt x="0" y="7254995"/>
                  </a:cubicBezTo>
                  <a:lnTo>
                    <a:pt x="0" y="14279"/>
                  </a:lnTo>
                  <a:cubicBezTo>
                    <a:pt x="0" y="6378"/>
                    <a:pt x="8509" y="0"/>
                    <a:pt x="19050" y="0"/>
                  </a:cubicBezTo>
                  <a:moveTo>
                    <a:pt x="19050" y="28558"/>
                  </a:moveTo>
                  <a:lnTo>
                    <a:pt x="19050" y="14279"/>
                  </a:lnTo>
                  <a:lnTo>
                    <a:pt x="38100" y="14279"/>
                  </a:lnTo>
                  <a:lnTo>
                    <a:pt x="38100" y="7254995"/>
                  </a:lnTo>
                  <a:lnTo>
                    <a:pt x="19050" y="7254995"/>
                  </a:lnTo>
                  <a:lnTo>
                    <a:pt x="19050" y="7240716"/>
                  </a:lnTo>
                  <a:lnTo>
                    <a:pt x="10445623" y="7240716"/>
                  </a:lnTo>
                  <a:lnTo>
                    <a:pt x="10445623" y="7254995"/>
                  </a:lnTo>
                  <a:lnTo>
                    <a:pt x="10426573" y="7254995"/>
                  </a:lnTo>
                  <a:lnTo>
                    <a:pt x="10426573" y="14279"/>
                  </a:lnTo>
                  <a:lnTo>
                    <a:pt x="10445623" y="14279"/>
                  </a:lnTo>
                  <a:lnTo>
                    <a:pt x="10445623" y="28558"/>
                  </a:lnTo>
                  <a:lnTo>
                    <a:pt x="19050" y="28558"/>
                  </a:lnTo>
                  <a:close/>
                </a:path>
              </a:pathLst>
            </a:custGeom>
            <a:solidFill>
              <a:srgbClr val="F7E5DD"/>
            </a:solidFill>
          </p:spPr>
        </p:sp>
        <p:sp>
          <p:nvSpPr>
            <p:cNvPr name="TextBox 17" id="17"/>
            <p:cNvSpPr txBox="true"/>
            <p:nvPr/>
          </p:nvSpPr>
          <p:spPr>
            <a:xfrm>
              <a:off x="0" y="-47625"/>
              <a:ext cx="10464636" cy="7316882"/>
            </a:xfrm>
            <a:prstGeom prst="rect">
              <a:avLst/>
            </a:prstGeom>
          </p:spPr>
          <p:txBody>
            <a:bodyPr anchor="t" rtlCol="false" tIns="50800" lIns="50800" bIns="50800" rIns="50800"/>
            <a:lstStyle/>
            <a:p>
              <a:pPr algn="ctr">
                <a:lnSpc>
                  <a:spcPts val="3556"/>
                </a:lnSpc>
              </a:pPr>
              <a:r>
                <a:rPr lang="en-US" sz="2600" b="true">
                  <a:solidFill>
                    <a:srgbClr val="000000"/>
                  </a:solidFill>
                  <a:latin typeface="Arial Nova Condensed Bold"/>
                  <a:ea typeface="Arial Nova Condensed Bold"/>
                  <a:cs typeface="Arial Nova Condensed Bold"/>
                  <a:sym typeface="Arial Nova Condensed Bold"/>
                </a:rPr>
                <a:t>Checklist for analysis</a:t>
              </a:r>
            </a:p>
            <a:p>
              <a:pPr algn="ctr">
                <a:lnSpc>
                  <a:spcPts val="3283"/>
                </a:lnSpc>
              </a:pPr>
            </a:p>
            <a:p>
              <a:pPr algn="l">
                <a:lnSpc>
                  <a:spcPts val="3283"/>
                </a:lnSpc>
              </a:pPr>
              <a:r>
                <a:rPr lang="en-US" sz="2400" b="true">
                  <a:solidFill>
                    <a:srgbClr val="000000"/>
                  </a:solidFill>
                  <a:latin typeface="Arial Nova Condensed Bold"/>
                  <a:ea typeface="Arial Nova Condensed Bold"/>
                  <a:cs typeface="Arial Nova Condensed Bold"/>
                  <a:sym typeface="Arial Nova Condensed Bold"/>
                </a:rPr>
                <a:t>Content Completeness: </a:t>
              </a:r>
              <a:r>
                <a:rPr lang="en-US" sz="2400">
                  <a:solidFill>
                    <a:srgbClr val="000000"/>
                  </a:solidFill>
                  <a:latin typeface="Arial Nova Condensed"/>
                  <a:ea typeface="Arial Nova Condensed"/>
                  <a:cs typeface="Arial Nova Condensed"/>
                  <a:sym typeface="Arial Nova Condensed"/>
                </a:rPr>
                <a:t>Are all relevant costs and fees captured? Does the tracker include all required documents?</a:t>
              </a:r>
            </a:p>
            <a:p>
              <a:pPr algn="l">
                <a:lnSpc>
                  <a:spcPts val="3283"/>
                </a:lnSpc>
              </a:pPr>
              <a:r>
                <a:rPr lang="en-US" sz="2400" b="true">
                  <a:solidFill>
                    <a:srgbClr val="000000"/>
                  </a:solidFill>
                  <a:latin typeface="Arial Nova Condensed Bold"/>
                  <a:ea typeface="Arial Nova Condensed Bold"/>
                  <a:cs typeface="Arial Nova Condensed Bold"/>
                  <a:sym typeface="Arial Nova Condensed Bold"/>
                </a:rPr>
                <a:t>Accessibility: </a:t>
              </a:r>
              <a:r>
                <a:rPr lang="en-US" sz="2400">
                  <a:solidFill>
                    <a:srgbClr val="000000"/>
                  </a:solidFill>
                  <a:latin typeface="Arial Nova Condensed"/>
                  <a:ea typeface="Arial Nova Condensed"/>
                  <a:cs typeface="Arial Nova Condensed"/>
                  <a:sym typeface="Arial Nova Condensed"/>
                </a:rPr>
                <a:t>Does the tracker capture barriers related to accessibility (e.g., language, location, cultural norms)?</a:t>
              </a:r>
            </a:p>
            <a:p>
              <a:pPr algn="l">
                <a:lnSpc>
                  <a:spcPts val="3283"/>
                </a:lnSpc>
              </a:pPr>
              <a:r>
                <a:rPr lang="en-US" sz="2400" b="true">
                  <a:solidFill>
                    <a:srgbClr val="000000"/>
                  </a:solidFill>
                  <a:latin typeface="Arial Nova Condensed Bold"/>
                  <a:ea typeface="Arial Nova Condensed Bold"/>
                  <a:cs typeface="Arial Nova Condensed Bold"/>
                  <a:sym typeface="Arial Nova Condensed Bold"/>
                </a:rPr>
                <a:t>Process Documentation: </a:t>
              </a:r>
              <a:r>
                <a:rPr lang="en-US" sz="2400">
                  <a:solidFill>
                    <a:srgbClr val="000000"/>
                  </a:solidFill>
                  <a:latin typeface="Arial Nova Condensed"/>
                  <a:ea typeface="Arial Nova Condensed"/>
                  <a:cs typeface="Arial Nova Condensed"/>
                  <a:sym typeface="Arial Nova Condensed"/>
                </a:rPr>
                <a:t>Are procedural steps (e.g., waiting times, approvals) documented clearly?</a:t>
              </a:r>
            </a:p>
            <a:p>
              <a:pPr algn="l">
                <a:lnSpc>
                  <a:spcPts val="3283"/>
                </a:lnSpc>
              </a:pPr>
              <a:r>
                <a:rPr lang="en-US" sz="2400" b="true">
                  <a:solidFill>
                    <a:srgbClr val="000000"/>
                  </a:solidFill>
                  <a:latin typeface="Arial Nova Condensed Bold"/>
                  <a:ea typeface="Arial Nova Condensed Bold"/>
                  <a:cs typeface="Arial Nova Condensed Bold"/>
                  <a:sym typeface="Arial Nova Condensed Bold"/>
                </a:rPr>
                <a:t>Relevance to Community Needs:</a:t>
              </a:r>
              <a:r>
                <a:rPr lang="en-US" sz="2400">
                  <a:solidFill>
                    <a:srgbClr val="000000"/>
                  </a:solidFill>
                  <a:latin typeface="Arial Nova Condensed"/>
                  <a:ea typeface="Arial Nova Condensed"/>
                  <a:cs typeface="Arial Nova Condensed"/>
                  <a:sym typeface="Arial Nova Condensed"/>
                </a:rPr>
                <a:t> Does the tracker reflect the actual challenges faced by community members?</a:t>
              </a:r>
            </a:p>
            <a:p>
              <a:pPr algn="l">
                <a:lnSpc>
                  <a:spcPts val="3283"/>
                </a:lnSpc>
              </a:pPr>
              <a:r>
                <a:rPr lang="en-US" sz="2400" b="true">
                  <a:solidFill>
                    <a:srgbClr val="000000"/>
                  </a:solidFill>
                  <a:latin typeface="Arial Nova Condensed Bold"/>
                  <a:ea typeface="Arial Nova Condensed Bold"/>
                  <a:cs typeface="Arial Nova Condensed Bold"/>
                  <a:sym typeface="Arial Nova Condensed Bold"/>
                </a:rPr>
                <a:t>Actionability:</a:t>
              </a:r>
              <a:r>
                <a:rPr lang="en-US" sz="2400">
                  <a:solidFill>
                    <a:srgbClr val="000000"/>
                  </a:solidFill>
                  <a:latin typeface="Arial Nova Condensed"/>
                  <a:ea typeface="Arial Nova Condensed"/>
                  <a:cs typeface="Arial Nova Condensed"/>
                  <a:sym typeface="Arial Nova Condensed"/>
                </a:rPr>
                <a:t> Can the data collected be used to inform advocacy, legal reforms, or community support?</a:t>
              </a:r>
            </a:p>
            <a:p>
              <a:pPr algn="l">
                <a:lnSpc>
                  <a:spcPts val="3283"/>
                </a:lnSpc>
              </a:pPr>
              <a:r>
                <a:rPr lang="en-US" sz="2400">
                  <a:solidFill>
                    <a:srgbClr val="000000"/>
                  </a:solidFill>
                  <a:latin typeface="Arial Nova Condensed"/>
                  <a:ea typeface="Arial Nova Condensed"/>
                  <a:cs typeface="Arial Nova Condensed"/>
                  <a:sym typeface="Arial Nova Condensed"/>
                </a:rPr>
                <a:t> </a:t>
              </a:r>
            </a:p>
          </p:txBody>
        </p:sp>
      </p:grpSp>
      <p:grpSp>
        <p:nvGrpSpPr>
          <p:cNvPr name="Group 18" id="18"/>
          <p:cNvGrpSpPr/>
          <p:nvPr/>
        </p:nvGrpSpPr>
        <p:grpSpPr>
          <a:xfrm rot="0">
            <a:off x="15537401" y="-1303500"/>
            <a:ext cx="3767531" cy="4123759"/>
            <a:chOff x="0" y="0"/>
            <a:chExt cx="5023375" cy="5498345"/>
          </a:xfrm>
        </p:grpSpPr>
        <p:grpSp>
          <p:nvGrpSpPr>
            <p:cNvPr name="Group 19" id="19"/>
            <p:cNvGrpSpPr/>
            <p:nvPr/>
          </p:nvGrpSpPr>
          <p:grpSpPr>
            <a:xfrm rot="-104776">
              <a:off x="297380" y="1759711"/>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62844">
              <a:off x="84820" y="93399"/>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5" id="25"/>
            <p:cNvGrpSpPr/>
            <p:nvPr/>
          </p:nvGrpSpPr>
          <p:grpSpPr>
            <a:xfrm rot="10629642">
              <a:off x="902754" y="1722687"/>
              <a:ext cx="4032000" cy="3678054"/>
              <a:chOff x="0" y="0"/>
              <a:chExt cx="893117" cy="814716"/>
            </a:xfrm>
          </p:grpSpPr>
          <p:sp>
            <p:nvSpPr>
              <p:cNvPr name="Freeform 26" id="2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7" id="2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0542298" cy="1181420"/>
            <a:chOff x="0" y="0"/>
            <a:chExt cx="14056397" cy="1575227"/>
          </a:xfrm>
        </p:grpSpPr>
        <p:sp>
          <p:nvSpPr>
            <p:cNvPr name="Freeform 6" id="6"/>
            <p:cNvSpPr/>
            <p:nvPr/>
          </p:nvSpPr>
          <p:spPr>
            <a:xfrm flipH="false" flipV="false" rot="0">
              <a:off x="0" y="0"/>
              <a:ext cx="14056398" cy="1575227"/>
            </a:xfrm>
            <a:custGeom>
              <a:avLst/>
              <a:gdLst/>
              <a:ahLst/>
              <a:cxnLst/>
              <a:rect r="r" b="b" t="t" l="l"/>
              <a:pathLst>
                <a:path h="1575227" w="14056398">
                  <a:moveTo>
                    <a:pt x="0" y="0"/>
                  </a:moveTo>
                  <a:lnTo>
                    <a:pt x="14056398" y="0"/>
                  </a:lnTo>
                  <a:lnTo>
                    <a:pt x="14056398" y="1575227"/>
                  </a:lnTo>
                  <a:lnTo>
                    <a:pt x="0" y="1575227"/>
                  </a:lnTo>
                  <a:close/>
                </a:path>
              </a:pathLst>
            </a:custGeom>
            <a:solidFill>
              <a:srgbClr val="000000">
                <a:alpha val="0"/>
              </a:srgbClr>
            </a:solidFill>
          </p:spPr>
        </p:sp>
        <p:sp>
          <p:nvSpPr>
            <p:cNvPr name="TextBox 7" id="7"/>
            <p:cNvSpPr txBox="true"/>
            <p:nvPr/>
          </p:nvSpPr>
          <p:spPr>
            <a:xfrm>
              <a:off x="0" y="-190500"/>
              <a:ext cx="14056397"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Activity 1: Track legal barriers</a:t>
              </a:r>
            </a:p>
          </p:txBody>
        </p:sp>
      </p:grpSp>
      <p:grpSp>
        <p:nvGrpSpPr>
          <p:cNvPr name="Group 8" id="8"/>
          <p:cNvGrpSpPr/>
          <p:nvPr/>
        </p:nvGrpSpPr>
        <p:grpSpPr>
          <a:xfrm rot="0">
            <a:off x="1028700" y="2210120"/>
            <a:ext cx="14368029" cy="7427274"/>
            <a:chOff x="0" y="0"/>
            <a:chExt cx="19157372" cy="9903032"/>
          </a:xfrm>
        </p:grpSpPr>
        <p:sp>
          <p:nvSpPr>
            <p:cNvPr name="Freeform 9" id="9"/>
            <p:cNvSpPr/>
            <p:nvPr/>
          </p:nvSpPr>
          <p:spPr>
            <a:xfrm flipH="false" flipV="false" rot="0">
              <a:off x="19050" y="17489"/>
              <a:ext cx="19119214" cy="9868042"/>
            </a:xfrm>
            <a:custGeom>
              <a:avLst/>
              <a:gdLst/>
              <a:ahLst/>
              <a:cxnLst/>
              <a:rect r="r" b="b" t="t" l="l"/>
              <a:pathLst>
                <a:path h="9868042" w="19119214">
                  <a:moveTo>
                    <a:pt x="0" y="0"/>
                  </a:moveTo>
                  <a:lnTo>
                    <a:pt x="19119214" y="0"/>
                  </a:lnTo>
                  <a:lnTo>
                    <a:pt x="19119214" y="9868042"/>
                  </a:lnTo>
                  <a:lnTo>
                    <a:pt x="0" y="9868042"/>
                  </a:lnTo>
                  <a:close/>
                </a:path>
              </a:pathLst>
            </a:custGeom>
            <a:solidFill>
              <a:srgbClr val="FFFFFF"/>
            </a:solidFill>
          </p:spPr>
        </p:sp>
        <p:sp>
          <p:nvSpPr>
            <p:cNvPr name="Freeform 10" id="10"/>
            <p:cNvSpPr/>
            <p:nvPr/>
          </p:nvSpPr>
          <p:spPr>
            <a:xfrm flipH="false" flipV="false" rot="0">
              <a:off x="0" y="0"/>
              <a:ext cx="19157314" cy="9903020"/>
            </a:xfrm>
            <a:custGeom>
              <a:avLst/>
              <a:gdLst/>
              <a:ahLst/>
              <a:cxnLst/>
              <a:rect r="r" b="b" t="t" l="l"/>
              <a:pathLst>
                <a:path h="9903020" w="19157314">
                  <a:moveTo>
                    <a:pt x="19050" y="0"/>
                  </a:moveTo>
                  <a:lnTo>
                    <a:pt x="19138264" y="0"/>
                  </a:lnTo>
                  <a:cubicBezTo>
                    <a:pt x="19148805" y="0"/>
                    <a:pt x="19157314" y="7812"/>
                    <a:pt x="19157314" y="17489"/>
                  </a:cubicBezTo>
                  <a:lnTo>
                    <a:pt x="19157314" y="9885531"/>
                  </a:lnTo>
                  <a:cubicBezTo>
                    <a:pt x="19157314" y="9895208"/>
                    <a:pt x="19148805" y="9903020"/>
                    <a:pt x="19138264" y="9903020"/>
                  </a:cubicBezTo>
                  <a:lnTo>
                    <a:pt x="19050" y="9903020"/>
                  </a:lnTo>
                  <a:cubicBezTo>
                    <a:pt x="8509" y="9903020"/>
                    <a:pt x="0" y="9895208"/>
                    <a:pt x="0" y="9885531"/>
                  </a:cubicBezTo>
                  <a:lnTo>
                    <a:pt x="0" y="17489"/>
                  </a:lnTo>
                  <a:cubicBezTo>
                    <a:pt x="0" y="7812"/>
                    <a:pt x="8509" y="0"/>
                    <a:pt x="19050" y="0"/>
                  </a:cubicBezTo>
                  <a:moveTo>
                    <a:pt x="19050" y="34978"/>
                  </a:moveTo>
                  <a:lnTo>
                    <a:pt x="19050" y="17489"/>
                  </a:lnTo>
                  <a:lnTo>
                    <a:pt x="38100" y="17489"/>
                  </a:lnTo>
                  <a:lnTo>
                    <a:pt x="38100" y="9885531"/>
                  </a:lnTo>
                  <a:lnTo>
                    <a:pt x="19050" y="9885531"/>
                  </a:lnTo>
                  <a:lnTo>
                    <a:pt x="19050" y="9868042"/>
                  </a:lnTo>
                  <a:lnTo>
                    <a:pt x="19138264" y="9868042"/>
                  </a:lnTo>
                  <a:lnTo>
                    <a:pt x="19138264" y="9885531"/>
                  </a:lnTo>
                  <a:lnTo>
                    <a:pt x="19119214" y="9885531"/>
                  </a:lnTo>
                  <a:lnTo>
                    <a:pt x="19119214" y="17489"/>
                  </a:lnTo>
                  <a:lnTo>
                    <a:pt x="19138264" y="17489"/>
                  </a:lnTo>
                  <a:lnTo>
                    <a:pt x="19138264" y="34978"/>
                  </a:lnTo>
                  <a:lnTo>
                    <a:pt x="19050" y="34978"/>
                  </a:lnTo>
                  <a:close/>
                </a:path>
              </a:pathLst>
            </a:custGeom>
            <a:solidFill>
              <a:srgbClr val="FFFFFF"/>
            </a:solidFill>
          </p:spPr>
        </p:sp>
        <p:sp>
          <p:nvSpPr>
            <p:cNvPr name="TextBox 11" id="11"/>
            <p:cNvSpPr txBox="true"/>
            <p:nvPr/>
          </p:nvSpPr>
          <p:spPr>
            <a:xfrm>
              <a:off x="0" y="-47625"/>
              <a:ext cx="19157372" cy="9950657"/>
            </a:xfrm>
            <a:prstGeom prst="rect">
              <a:avLst/>
            </a:prstGeom>
          </p:spPr>
          <p:txBody>
            <a:bodyPr anchor="t" rtlCol="false" tIns="50800" lIns="50800" bIns="50800" rIns="50800"/>
            <a:lstStyle/>
            <a:p>
              <a:pPr algn="l">
                <a:lnSpc>
                  <a:spcPts val="3311"/>
                </a:lnSpc>
              </a:pPr>
              <a:r>
                <a:rPr lang="en-US" sz="2400" b="true">
                  <a:solidFill>
                    <a:srgbClr val="666666"/>
                  </a:solidFill>
                  <a:latin typeface="Arial Nova Condensed Bold"/>
                  <a:ea typeface="Arial Nova Condensed Bold"/>
                  <a:cs typeface="Arial Nova Condensed Bold"/>
                  <a:sym typeface="Arial Nova Condensed Bold"/>
                </a:rPr>
                <a:t> </a:t>
              </a:r>
              <a:r>
                <a:rPr lang="en-US" sz="2400" b="true">
                  <a:solidFill>
                    <a:srgbClr val="000000"/>
                  </a:solidFill>
                  <a:latin typeface="Arial Nova Condensed Bold"/>
                  <a:ea typeface="Arial Nova Condensed Bold"/>
                  <a:cs typeface="Arial Nova Condensed Bold"/>
                  <a:sym typeface="Arial Nova Condensed Bold"/>
                </a:rPr>
                <a:t>Time: 30 min </a:t>
              </a:r>
            </a:p>
            <a:p>
              <a:pPr algn="l">
                <a:lnSpc>
                  <a:spcPts val="2879"/>
                </a:lnSpc>
              </a:pPr>
              <a:r>
                <a:rPr lang="en-US" sz="2400" b="true">
                  <a:solidFill>
                    <a:srgbClr val="000000"/>
                  </a:solidFill>
                  <a:latin typeface="Arial Nova Condensed Bold"/>
                  <a:ea typeface="Arial Nova Condensed Bold"/>
                  <a:cs typeface="Arial Nova Condensed Bold"/>
                  <a:sym typeface="Arial Nova Condensed Bold"/>
                </a:rPr>
                <a:t>Objective:</a:t>
              </a:r>
              <a:r>
                <a:rPr lang="en-US" sz="2400">
                  <a:solidFill>
                    <a:srgbClr val="000000"/>
                  </a:solidFill>
                  <a:latin typeface="Arial Nova Condensed"/>
                  <a:ea typeface="Arial Nova Condensed"/>
                  <a:cs typeface="Arial Nova Condensed"/>
                  <a:sym typeface="Arial Nova Condensed"/>
                </a:rPr>
                <a:t> Participants will critically analyze an existing legal barrier tracking, document, identify gaps, and suggest improvements to ensure it effectively captures challenges faced by community members. </a:t>
              </a:r>
              <a:r>
                <a:rPr lang="en-US" sz="2400" b="true">
                  <a:solidFill>
                    <a:srgbClr val="000000"/>
                  </a:solidFill>
                  <a:latin typeface="Arial Nova Condensed Bold"/>
                  <a:ea typeface="Arial Nova Condensed Bold"/>
                  <a:cs typeface="Arial Nova Condensed Bold"/>
                  <a:sym typeface="Arial Nova Condensed Bold"/>
                </a:rPr>
                <a:t>Materials Needed: </a:t>
              </a:r>
              <a:r>
                <a:rPr lang="en-US" sz="2400">
                  <a:solidFill>
                    <a:srgbClr val="000000"/>
                  </a:solidFill>
                  <a:latin typeface="Arial Nova Condensed"/>
                  <a:ea typeface="Arial Nova Condensed"/>
                  <a:cs typeface="Arial Nova Condensed"/>
                  <a:sym typeface="Arial Nova Condensed"/>
                </a:rPr>
                <a:t>Extract of the legal barrier tracker (see handout).</a:t>
              </a:r>
            </a:p>
            <a:p>
              <a:pPr algn="l">
                <a:lnSpc>
                  <a:spcPts val="2879"/>
                </a:lnSpc>
              </a:pPr>
              <a:r>
                <a:rPr lang="en-US" sz="2400" b="true">
                  <a:solidFill>
                    <a:srgbClr val="F9B428"/>
                  </a:solidFill>
                  <a:latin typeface="Arial Nova Condensed Bold"/>
                  <a:ea typeface="Arial Nova Condensed Bold"/>
                  <a:cs typeface="Arial Nova Condensed Bold"/>
                  <a:sym typeface="Arial Nova Condensed Bold"/>
                </a:rPr>
                <a:t>Instructions:</a:t>
              </a:r>
            </a:p>
            <a:p>
              <a:pPr algn="l">
                <a:lnSpc>
                  <a:spcPts val="2879"/>
                </a:lnSpc>
              </a:pPr>
              <a:r>
                <a:rPr lang="en-US" sz="2400" b="true">
                  <a:solidFill>
                    <a:srgbClr val="000000"/>
                  </a:solidFill>
                  <a:latin typeface="Arial Nova Condensed Bold"/>
                  <a:ea typeface="Arial Nova Condensed Bold"/>
                  <a:cs typeface="Arial Nova Condensed Bold"/>
                  <a:sym typeface="Arial Nova Condensed Bold"/>
                </a:rPr>
                <a:t>Review the Tracker (5 minutes):</a:t>
              </a:r>
            </a:p>
            <a:p>
              <a:pPr algn="l" marL="1120140" indent="-373380" lvl="2">
                <a:lnSpc>
                  <a:spcPts val="3311"/>
                </a:lnSpc>
                <a:buFont typeface="Arial"/>
                <a:buChar char="⚬"/>
              </a:pPr>
              <a:r>
                <a:rPr lang="en-US" sz="2400">
                  <a:solidFill>
                    <a:srgbClr val="000000"/>
                  </a:solidFill>
                  <a:latin typeface="Arial Nova Condensed"/>
                  <a:ea typeface="Arial Nova Condensed"/>
                  <a:cs typeface="Arial Nova Condensed"/>
                  <a:sym typeface="Arial Nova Condensed"/>
                </a:rPr>
                <a:t>Examine the provided legal barrier tracker extract.</a:t>
              </a:r>
            </a:p>
            <a:p>
              <a:pPr algn="l" marL="1120140" indent="-373380" lvl="2">
                <a:lnSpc>
                  <a:spcPts val="3311"/>
                </a:lnSpc>
                <a:buFont typeface="Arial"/>
                <a:buChar char="⚬"/>
              </a:pPr>
              <a:r>
                <a:rPr lang="en-US" sz="2400">
                  <a:solidFill>
                    <a:srgbClr val="000000"/>
                  </a:solidFill>
                  <a:latin typeface="Arial Nova Condensed"/>
                  <a:ea typeface="Arial Nova Condensed"/>
                  <a:cs typeface="Arial Nova Condensed"/>
                  <a:sym typeface="Arial Nova Condensed"/>
                </a:rPr>
                <a:t>Identify its purpose and the types of information it captures (e.g., costs, required documents, procedural issues).</a:t>
              </a:r>
            </a:p>
            <a:p>
              <a:pPr algn="l" marL="1120140" indent="-373380" lvl="2">
                <a:lnSpc>
                  <a:spcPts val="2879"/>
                </a:lnSpc>
              </a:pPr>
              <a:r>
                <a:rPr lang="en-US" b="true" sz="2400">
                  <a:solidFill>
                    <a:srgbClr val="000000"/>
                  </a:solidFill>
                  <a:latin typeface="Arial Nova Condensed Bold"/>
                  <a:ea typeface="Arial Nova Condensed Bold"/>
                  <a:cs typeface="Arial Nova Condensed Bold"/>
                  <a:sym typeface="Arial Nova Condensed Bold"/>
                </a:rPr>
                <a:t>Group Discussion (15–20 minutes):</a:t>
              </a:r>
            </a:p>
            <a:p>
              <a:pPr algn="l" marL="1120140" indent="-373380" lvl="2">
                <a:lnSpc>
                  <a:spcPts val="2879"/>
                </a:lnSpc>
              </a:pPr>
              <a:r>
                <a:rPr lang="en-US" sz="2400">
                  <a:solidFill>
                    <a:srgbClr val="000000"/>
                  </a:solidFill>
                  <a:latin typeface="Arial Nova Condensed"/>
                  <a:ea typeface="Arial Nova Condensed"/>
                  <a:cs typeface="Arial Nova Condensed"/>
                  <a:sym typeface="Arial Nova Condensed"/>
                </a:rPr>
                <a:t>In small groups, analyze the tracker using the following guiding questions:</a:t>
              </a:r>
            </a:p>
            <a:p>
              <a:pPr algn="l" marL="1120140" indent="-373380" lvl="2">
                <a:lnSpc>
                  <a:spcPts val="3311"/>
                </a:lnSpc>
                <a:buFont typeface="Arial"/>
                <a:buChar char="⚬"/>
              </a:pPr>
              <a:r>
                <a:rPr lang="en-US" b="true" sz="2400">
                  <a:solidFill>
                    <a:srgbClr val="000000"/>
                  </a:solidFill>
                  <a:latin typeface="Arial Nova Condensed Bold"/>
                  <a:ea typeface="Arial Nova Condensed Bold"/>
                  <a:cs typeface="Arial Nova Condensed Bold"/>
                  <a:sym typeface="Arial Nova Condensed Bold"/>
                </a:rPr>
                <a:t>Gaps:</a:t>
              </a:r>
              <a:r>
                <a:rPr lang="en-US" sz="2400">
                  <a:solidFill>
                    <a:srgbClr val="000000"/>
                  </a:solidFill>
                  <a:latin typeface="Arial Nova Condensed"/>
                  <a:ea typeface="Arial Nova Condensed"/>
                  <a:cs typeface="Arial Nova Condensed"/>
                  <a:sym typeface="Arial Nova Condensed"/>
                </a:rPr>
                <a:t> Are there any missing fields or categories of information?</a:t>
              </a:r>
            </a:p>
            <a:p>
              <a:pPr algn="l" marL="1120140" indent="-373380" lvl="2">
                <a:lnSpc>
                  <a:spcPts val="3311"/>
                </a:lnSpc>
                <a:buFont typeface="Arial"/>
                <a:buChar char="⚬"/>
              </a:pPr>
              <a:r>
                <a:rPr lang="en-US" b="true" sz="2400">
                  <a:solidFill>
                    <a:srgbClr val="000000"/>
                  </a:solidFill>
                  <a:latin typeface="Arial Nova Condensed Bold"/>
                  <a:ea typeface="Arial Nova Condensed Bold"/>
                  <a:cs typeface="Arial Nova Condensed Bold"/>
                  <a:sym typeface="Arial Nova Condensed Bold"/>
                </a:rPr>
                <a:t>Clarity:</a:t>
              </a:r>
              <a:r>
                <a:rPr lang="en-US" sz="2400">
                  <a:solidFill>
                    <a:srgbClr val="000000"/>
                  </a:solidFill>
                  <a:latin typeface="Arial Nova Condensed"/>
                  <a:ea typeface="Arial Nova Condensed"/>
                  <a:cs typeface="Arial Nova Condensed"/>
                  <a:sym typeface="Arial Nova Condensed"/>
                </a:rPr>
                <a:t> Are all sections of the tracker clear and easy to interpret?</a:t>
              </a:r>
            </a:p>
            <a:p>
              <a:pPr algn="l" marL="1120140" indent="-373380" lvl="2">
                <a:lnSpc>
                  <a:spcPts val="3311"/>
                </a:lnSpc>
                <a:buFont typeface="Arial"/>
                <a:buChar char="⚬"/>
              </a:pPr>
              <a:r>
                <a:rPr lang="en-US" b="true" sz="2400">
                  <a:solidFill>
                    <a:srgbClr val="000000"/>
                  </a:solidFill>
                  <a:latin typeface="Arial Nova Condensed Bold"/>
                  <a:ea typeface="Arial Nova Condensed Bold"/>
                  <a:cs typeface="Arial Nova Condensed Bold"/>
                  <a:sym typeface="Arial Nova Condensed Bold"/>
                </a:rPr>
                <a:t>Additional Data:</a:t>
              </a:r>
              <a:r>
                <a:rPr lang="en-US" sz="2400">
                  <a:solidFill>
                    <a:srgbClr val="000000"/>
                  </a:solidFill>
                  <a:latin typeface="Arial Nova Condensed"/>
                  <a:ea typeface="Arial Nova Condensed"/>
                  <a:cs typeface="Arial Nova Condensed"/>
                  <a:sym typeface="Arial Nova Condensed"/>
                </a:rPr>
                <a:t> What other barriers (e.g., delays, cultural issues) should be captured?</a:t>
              </a:r>
            </a:p>
            <a:p>
              <a:pPr algn="l" marL="1120140" indent="-373380" lvl="2">
                <a:lnSpc>
                  <a:spcPts val="3311"/>
                </a:lnSpc>
                <a:buFont typeface="Arial"/>
                <a:buChar char="⚬"/>
              </a:pPr>
              <a:r>
                <a:rPr lang="en-US" b="true" sz="2400">
                  <a:solidFill>
                    <a:srgbClr val="000000"/>
                  </a:solidFill>
                  <a:latin typeface="Arial Nova Condensed Bold"/>
                  <a:ea typeface="Arial Nova Condensed Bold"/>
                  <a:cs typeface="Arial Nova Condensed Bold"/>
                  <a:sym typeface="Arial Nova Condensed Bold"/>
                </a:rPr>
                <a:t>Relevance:</a:t>
              </a:r>
              <a:r>
                <a:rPr lang="en-US" sz="2400">
                  <a:solidFill>
                    <a:srgbClr val="000000"/>
                  </a:solidFill>
                  <a:latin typeface="Arial Nova Condensed"/>
                  <a:ea typeface="Arial Nova Condensed"/>
                  <a:cs typeface="Arial Nova Condensed"/>
                  <a:sym typeface="Arial Nova Condensed"/>
                </a:rPr>
                <a:t> How does the tracker align with the needs of the community?</a:t>
              </a:r>
            </a:p>
            <a:p>
              <a:pPr algn="l" marL="1120140" indent="-373380" lvl="2">
                <a:lnSpc>
                  <a:spcPts val="2879"/>
                </a:lnSpc>
              </a:pPr>
              <a:r>
                <a:rPr lang="en-US" b="true" sz="2400">
                  <a:solidFill>
                    <a:srgbClr val="000000"/>
                  </a:solidFill>
                  <a:latin typeface="Arial Nova Condensed Bold"/>
                  <a:ea typeface="Arial Nova Condensed Bold"/>
                  <a:cs typeface="Arial Nova Condensed Bold"/>
                  <a:sym typeface="Arial Nova Condensed Bold"/>
                </a:rPr>
                <a:t>Present Findings (10 minutes):</a:t>
              </a:r>
            </a:p>
            <a:p>
              <a:pPr algn="l" marL="1120140" indent="-373380" lvl="2">
                <a:lnSpc>
                  <a:spcPts val="3311"/>
                </a:lnSpc>
                <a:buFont typeface="Arial"/>
                <a:buChar char="⚬"/>
              </a:pPr>
              <a:r>
                <a:rPr lang="en-US" sz="2400">
                  <a:solidFill>
                    <a:srgbClr val="000000"/>
                  </a:solidFill>
                  <a:latin typeface="Arial Nova Condensed"/>
                  <a:ea typeface="Arial Nova Condensed"/>
                  <a:cs typeface="Arial Nova Condensed"/>
                  <a:sym typeface="Arial Nova Condensed"/>
                </a:rPr>
                <a:t>Each group shares their observations and suggestions for improvement.</a:t>
              </a:r>
            </a:p>
            <a:p>
              <a:pPr algn="l" marL="1120140" indent="-373380" lvl="2">
                <a:lnSpc>
                  <a:spcPts val="3311"/>
                </a:lnSpc>
                <a:buFont typeface="Arial"/>
                <a:buChar char="⚬"/>
              </a:pPr>
              <a:r>
                <a:rPr lang="en-US" sz="2400">
                  <a:solidFill>
                    <a:srgbClr val="000000"/>
                  </a:solidFill>
                  <a:latin typeface="Arial Nova Condensed"/>
                  <a:ea typeface="Arial Nova Condensed"/>
                  <a:cs typeface="Arial Nova Condensed"/>
                  <a:sym typeface="Arial Nova Condensed"/>
                </a:rPr>
                <a:t>Discuss as a plenary and agree on key areas to enhance the tracker.</a:t>
              </a:r>
            </a:p>
            <a:p>
              <a:pPr algn="l" marL="700088" indent="-233362" lvl="2">
                <a:lnSpc>
                  <a:spcPts val="2070"/>
                </a:lnSpc>
              </a:pPr>
              <a:r>
                <a:rPr lang="en-US" sz="1500">
                  <a:solidFill>
                    <a:srgbClr val="000000"/>
                  </a:solidFill>
                  <a:latin typeface="Arial Nova Condensed"/>
                  <a:ea typeface="Arial Nova Condensed"/>
                  <a:cs typeface="Arial Nova Condensed"/>
                  <a:sym typeface="Arial Nova Condensed"/>
                </a:rPr>
                <a:t> </a:t>
              </a:r>
            </a:p>
          </p:txBody>
        </p:sp>
      </p:grpSp>
      <p:sp>
        <p:nvSpPr>
          <p:cNvPr name="Freeform 12" id="12"/>
          <p:cNvSpPr/>
          <p:nvPr/>
        </p:nvSpPr>
        <p:spPr>
          <a:xfrm flipH="false" flipV="false" rot="0">
            <a:off x="11159848" y="7750283"/>
            <a:ext cx="6941092" cy="2620262"/>
          </a:xfrm>
          <a:custGeom>
            <a:avLst/>
            <a:gdLst/>
            <a:ahLst/>
            <a:cxnLst/>
            <a:rect r="r" b="b" t="t" l="l"/>
            <a:pathLst>
              <a:path h="2620262" w="6941092">
                <a:moveTo>
                  <a:pt x="0" y="0"/>
                </a:moveTo>
                <a:lnTo>
                  <a:pt x="6941092" y="0"/>
                </a:lnTo>
                <a:lnTo>
                  <a:pt x="6941092" y="2620262"/>
                </a:lnTo>
                <a:lnTo>
                  <a:pt x="0" y="2620262"/>
                </a:lnTo>
                <a:lnTo>
                  <a:pt x="0" y="0"/>
                </a:lnTo>
                <a:close/>
              </a:path>
            </a:pathLst>
          </a:custGeom>
          <a:blipFill>
            <a:blip r:embed="rId3"/>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38256"/>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sp>
        <p:nvSpPr>
          <p:cNvPr name="TextBox 14" id="14"/>
          <p:cNvSpPr txBox="true"/>
          <p:nvPr/>
        </p:nvSpPr>
        <p:spPr>
          <a:xfrm rot="0">
            <a:off x="9144000" y="2232274"/>
            <a:ext cx="5115417" cy="1049021"/>
          </a:xfrm>
          <a:prstGeom prst="rect">
            <a:avLst/>
          </a:prstGeom>
        </p:spPr>
        <p:txBody>
          <a:bodyPr anchor="t" rtlCol="false" tIns="0" lIns="0" bIns="0" rIns="0">
            <a:spAutoFit/>
          </a:bodyPr>
          <a:lstStyle/>
          <a:p>
            <a:pPr algn="l">
              <a:lnSpc>
                <a:spcPts val="7925"/>
              </a:lnSpc>
            </a:pPr>
            <a:r>
              <a:rPr lang="en-US" sz="7925" b="true">
                <a:solidFill>
                  <a:srgbClr val="4E5FA7"/>
                </a:solidFill>
                <a:latin typeface="Arial Nova Condensed Bold"/>
                <a:ea typeface="Arial Nova Condensed Bold"/>
                <a:cs typeface="Arial Nova Condensed Bold"/>
                <a:sym typeface="Arial Nova Condensed Bold"/>
              </a:rPr>
              <a:t>Session 2</a:t>
            </a:r>
          </a:p>
        </p:txBody>
      </p:sp>
      <p:sp>
        <p:nvSpPr>
          <p:cNvPr name="TextBox 15" id="15"/>
          <p:cNvSpPr txBox="true"/>
          <p:nvPr/>
        </p:nvSpPr>
        <p:spPr>
          <a:xfrm rot="0">
            <a:off x="9144000" y="3813654"/>
            <a:ext cx="7290009" cy="2183767"/>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TYPES OF LEGAL MONITORING</a:t>
            </a:r>
          </a:p>
        </p:txBody>
      </p:sp>
      <p:sp>
        <p:nvSpPr>
          <p:cNvPr name="Freeform 16" id="16"/>
          <p:cNvSpPr/>
          <p:nvPr/>
        </p:nvSpPr>
        <p:spPr>
          <a:xfrm flipH="false" flipV="false" rot="0">
            <a:off x="2210427" y="2079874"/>
            <a:ext cx="5504028" cy="10145674"/>
          </a:xfrm>
          <a:custGeom>
            <a:avLst/>
            <a:gdLst/>
            <a:ahLst/>
            <a:cxnLst/>
            <a:rect r="r" b="b" t="t" l="l"/>
            <a:pathLst>
              <a:path h="10145674" w="5504028">
                <a:moveTo>
                  <a:pt x="0" y="0"/>
                </a:moveTo>
                <a:lnTo>
                  <a:pt x="5504028" y="0"/>
                </a:lnTo>
                <a:lnTo>
                  <a:pt x="5504028" y="10145674"/>
                </a:lnTo>
                <a:lnTo>
                  <a:pt x="0" y="10145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150736" cy="1231311"/>
            <a:chOff x="0" y="0"/>
            <a:chExt cx="14867648" cy="1641748"/>
          </a:xfrm>
        </p:grpSpPr>
        <p:sp>
          <p:nvSpPr>
            <p:cNvPr name="Freeform 6" id="6"/>
            <p:cNvSpPr/>
            <p:nvPr/>
          </p:nvSpPr>
          <p:spPr>
            <a:xfrm flipH="false" flipV="false" rot="0">
              <a:off x="0" y="0"/>
              <a:ext cx="14867648" cy="1641748"/>
            </a:xfrm>
            <a:custGeom>
              <a:avLst/>
              <a:gdLst/>
              <a:ahLst/>
              <a:cxnLst/>
              <a:rect r="r" b="b" t="t" l="l"/>
              <a:pathLst>
                <a:path h="1641748" w="14867648">
                  <a:moveTo>
                    <a:pt x="0" y="0"/>
                  </a:moveTo>
                  <a:lnTo>
                    <a:pt x="14867648" y="0"/>
                  </a:lnTo>
                  <a:lnTo>
                    <a:pt x="14867648" y="1641748"/>
                  </a:lnTo>
                  <a:lnTo>
                    <a:pt x="0" y="1641748"/>
                  </a:lnTo>
                  <a:close/>
                </a:path>
              </a:pathLst>
            </a:custGeom>
            <a:solidFill>
              <a:srgbClr val="000000">
                <a:alpha val="0"/>
              </a:srgbClr>
            </a:solidFill>
          </p:spPr>
        </p:sp>
        <p:sp>
          <p:nvSpPr>
            <p:cNvPr name="TextBox 7" id="7"/>
            <p:cNvSpPr txBox="true"/>
            <p:nvPr/>
          </p:nvSpPr>
          <p:spPr>
            <a:xfrm>
              <a:off x="0" y="0"/>
              <a:ext cx="14867648" cy="1641748"/>
            </a:xfrm>
            <a:prstGeom prst="rect">
              <a:avLst/>
            </a:prstGeom>
          </p:spPr>
          <p:txBody>
            <a:bodyPr anchor="t" rtlCol="false" tIns="0" lIns="0" bIns="0" rIns="0"/>
            <a:lstStyle/>
            <a:p>
              <a:pPr algn="l">
                <a:lnSpc>
                  <a:spcPts val="8279"/>
                </a:lnSpc>
              </a:pPr>
              <a:r>
                <a:rPr lang="en-US" sz="6899" b="true">
                  <a:solidFill>
                    <a:srgbClr val="4E5FA7"/>
                  </a:solidFill>
                  <a:latin typeface="Arial Nova Condensed Bold"/>
                  <a:ea typeface="Arial Nova Condensed Bold"/>
                  <a:cs typeface="Arial Nova Condensed Bold"/>
                  <a:sym typeface="Arial Nova Condensed Bold"/>
                </a:rPr>
                <a:t>Types of legal monitoring</a:t>
              </a:r>
            </a:p>
          </p:txBody>
        </p:sp>
      </p:grpSp>
      <p:grpSp>
        <p:nvGrpSpPr>
          <p:cNvPr name="Group 8" id="8"/>
          <p:cNvGrpSpPr/>
          <p:nvPr/>
        </p:nvGrpSpPr>
        <p:grpSpPr>
          <a:xfrm rot="0">
            <a:off x="1028700" y="3287280"/>
            <a:ext cx="15253983" cy="4781903"/>
            <a:chOff x="0" y="0"/>
            <a:chExt cx="20338644" cy="6375870"/>
          </a:xfrm>
        </p:grpSpPr>
        <p:sp>
          <p:nvSpPr>
            <p:cNvPr name="Freeform 9" id="9"/>
            <p:cNvSpPr/>
            <p:nvPr/>
          </p:nvSpPr>
          <p:spPr>
            <a:xfrm flipH="false" flipV="false" rot="0">
              <a:off x="0" y="0"/>
              <a:ext cx="20338644" cy="6375870"/>
            </a:xfrm>
            <a:custGeom>
              <a:avLst/>
              <a:gdLst/>
              <a:ahLst/>
              <a:cxnLst/>
              <a:rect r="r" b="b" t="t" l="l"/>
              <a:pathLst>
                <a:path h="6375870" w="20338644">
                  <a:moveTo>
                    <a:pt x="0" y="0"/>
                  </a:moveTo>
                  <a:lnTo>
                    <a:pt x="20338644" y="0"/>
                  </a:lnTo>
                  <a:lnTo>
                    <a:pt x="20338644" y="6375870"/>
                  </a:lnTo>
                  <a:lnTo>
                    <a:pt x="0" y="6375870"/>
                  </a:lnTo>
                  <a:close/>
                </a:path>
              </a:pathLst>
            </a:custGeom>
            <a:solidFill>
              <a:srgbClr val="000000">
                <a:alpha val="0"/>
              </a:srgbClr>
            </a:solidFill>
          </p:spPr>
        </p:sp>
        <p:sp>
          <p:nvSpPr>
            <p:cNvPr name="TextBox 10" id="10"/>
            <p:cNvSpPr txBox="true"/>
            <p:nvPr/>
          </p:nvSpPr>
          <p:spPr>
            <a:xfrm>
              <a:off x="0" y="-9525"/>
              <a:ext cx="20338644" cy="6385395"/>
            </a:xfrm>
            <a:prstGeom prst="rect">
              <a:avLst/>
            </a:prstGeom>
          </p:spPr>
          <p:txBody>
            <a:bodyPr anchor="ctr" rtlCol="false" tIns="0" lIns="0" bIns="0" rIns="0"/>
            <a:lstStyle/>
            <a:p>
              <a:pPr algn="l" marL="1316983" indent="-658491" lvl="1">
                <a:lnSpc>
                  <a:spcPts val="7319"/>
                </a:lnSpc>
                <a:buFont typeface="Arial"/>
                <a:buChar char="•"/>
              </a:pPr>
              <a:r>
                <a:rPr lang="en-US" sz="6099">
                  <a:solidFill>
                    <a:srgbClr val="000000"/>
                  </a:solidFill>
                  <a:latin typeface="Arial Nova Condensed"/>
                  <a:ea typeface="Arial Nova Condensed"/>
                  <a:cs typeface="Arial Nova Condensed"/>
                  <a:sym typeface="Arial Nova Condensed"/>
                </a:rPr>
                <a:t>Monitor a specific event in the community</a:t>
              </a:r>
            </a:p>
            <a:p>
              <a:pPr algn="l" marL="1316983" indent="-658491" lvl="1">
                <a:lnSpc>
                  <a:spcPts val="7319"/>
                </a:lnSpc>
                <a:buFont typeface="Arial"/>
                <a:buChar char="•"/>
              </a:pPr>
              <a:r>
                <a:rPr lang="en-US" sz="6099">
                  <a:solidFill>
                    <a:srgbClr val="000000"/>
                  </a:solidFill>
                  <a:latin typeface="Arial Nova Condensed"/>
                  <a:ea typeface="Arial Nova Condensed"/>
                  <a:cs typeface="Arial Nova Condensed"/>
                  <a:sym typeface="Arial Nova Condensed"/>
                </a:rPr>
                <a:t>Monitor Legal Practice of formal &amp; Informal Justice</a:t>
              </a:r>
            </a:p>
            <a:p>
              <a:pPr algn="l" marL="1316983" indent="-658491" lvl="1">
                <a:lnSpc>
                  <a:spcPts val="7319"/>
                </a:lnSpc>
                <a:buFont typeface="Arial"/>
                <a:buChar char="•"/>
              </a:pPr>
              <a:r>
                <a:rPr lang="en-US" sz="6099">
                  <a:solidFill>
                    <a:srgbClr val="000000"/>
                  </a:solidFill>
                  <a:latin typeface="Arial Nova Condensed"/>
                  <a:ea typeface="Arial Nova Condensed"/>
                  <a:cs typeface="Arial Nova Condensed"/>
                  <a:sym typeface="Arial Nova Condensed"/>
                </a:rPr>
                <a:t>Detention Monitoring</a:t>
              </a:r>
            </a:p>
            <a:p>
              <a:pPr algn="l" marL="1316983" indent="-658491" lvl="1">
                <a:lnSpc>
                  <a:spcPts val="7319"/>
                </a:lnSpc>
                <a:buFont typeface="Arial"/>
                <a:buChar char="•"/>
              </a:pPr>
              <a:r>
                <a:rPr lang="en-US" sz="6099">
                  <a:solidFill>
                    <a:srgbClr val="000000"/>
                  </a:solidFill>
                  <a:latin typeface="Arial Nova Condensed"/>
                  <a:ea typeface="Arial Nova Condensed"/>
                  <a:cs typeface="Arial Nova Condensed"/>
                  <a:sym typeface="Arial Nova Condensed"/>
                </a:rPr>
                <a:t>Trial &amp; Court Monitoring</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684588"/>
            <a:ext cx="13240150" cy="2135671"/>
            <a:chOff x="0" y="0"/>
            <a:chExt cx="17653534" cy="2847561"/>
          </a:xfrm>
        </p:grpSpPr>
        <p:sp>
          <p:nvSpPr>
            <p:cNvPr name="Freeform 6" id="6"/>
            <p:cNvSpPr/>
            <p:nvPr/>
          </p:nvSpPr>
          <p:spPr>
            <a:xfrm flipH="false" flipV="false" rot="0">
              <a:off x="0" y="0"/>
              <a:ext cx="17653533" cy="2847561"/>
            </a:xfrm>
            <a:custGeom>
              <a:avLst/>
              <a:gdLst/>
              <a:ahLst/>
              <a:cxnLst/>
              <a:rect r="r" b="b" t="t" l="l"/>
              <a:pathLst>
                <a:path h="2847561" w="17653533">
                  <a:moveTo>
                    <a:pt x="0" y="0"/>
                  </a:moveTo>
                  <a:lnTo>
                    <a:pt x="17653533" y="0"/>
                  </a:lnTo>
                  <a:lnTo>
                    <a:pt x="17653533" y="2847561"/>
                  </a:lnTo>
                  <a:lnTo>
                    <a:pt x="0" y="2847561"/>
                  </a:lnTo>
                  <a:close/>
                </a:path>
              </a:pathLst>
            </a:custGeom>
            <a:solidFill>
              <a:srgbClr val="000000">
                <a:alpha val="0"/>
              </a:srgbClr>
            </a:solidFill>
          </p:spPr>
        </p:sp>
        <p:sp>
          <p:nvSpPr>
            <p:cNvPr name="TextBox 7" id="7"/>
            <p:cNvSpPr txBox="true"/>
            <p:nvPr/>
          </p:nvSpPr>
          <p:spPr>
            <a:xfrm>
              <a:off x="0" y="133350"/>
              <a:ext cx="17653534" cy="2714211"/>
            </a:xfrm>
            <a:prstGeom prst="rect">
              <a:avLst/>
            </a:prstGeom>
          </p:spPr>
          <p:txBody>
            <a:bodyPr anchor="t" rtlCol="false" tIns="0" lIns="0" bIns="0" rIns="0"/>
            <a:lstStyle/>
            <a:p>
              <a:pPr algn="l">
                <a:lnSpc>
                  <a:spcPts val="6999"/>
                </a:lnSpc>
              </a:pPr>
              <a:r>
                <a:rPr lang="en-US" sz="6999" b="true">
                  <a:solidFill>
                    <a:srgbClr val="4E5FA7"/>
                  </a:solidFill>
                  <a:latin typeface="Arial Nova Condensed Bold"/>
                  <a:ea typeface="Arial Nova Condensed Bold"/>
                  <a:cs typeface="Arial Nova Condensed Bold"/>
                  <a:sym typeface="Arial Nova Condensed Bold"/>
                </a:rPr>
                <a:t>Monitor specific event in the community</a:t>
              </a:r>
            </a:p>
          </p:txBody>
        </p:sp>
      </p:grpSp>
      <p:grpSp>
        <p:nvGrpSpPr>
          <p:cNvPr name="Group 8" id="8"/>
          <p:cNvGrpSpPr/>
          <p:nvPr/>
        </p:nvGrpSpPr>
        <p:grpSpPr>
          <a:xfrm rot="0">
            <a:off x="1028700" y="3484446"/>
            <a:ext cx="16230600" cy="5773854"/>
            <a:chOff x="0" y="0"/>
            <a:chExt cx="21640800" cy="7698472"/>
          </a:xfrm>
        </p:grpSpPr>
        <p:sp>
          <p:nvSpPr>
            <p:cNvPr name="Freeform 9" id="9"/>
            <p:cNvSpPr/>
            <p:nvPr/>
          </p:nvSpPr>
          <p:spPr>
            <a:xfrm flipH="false" flipV="false" rot="0">
              <a:off x="0" y="0"/>
              <a:ext cx="21640800" cy="7698472"/>
            </a:xfrm>
            <a:custGeom>
              <a:avLst/>
              <a:gdLst/>
              <a:ahLst/>
              <a:cxnLst/>
              <a:rect r="r" b="b" t="t" l="l"/>
              <a:pathLst>
                <a:path h="7698472" w="21640800">
                  <a:moveTo>
                    <a:pt x="0" y="0"/>
                  </a:moveTo>
                  <a:lnTo>
                    <a:pt x="21640800" y="0"/>
                  </a:lnTo>
                  <a:lnTo>
                    <a:pt x="21640800" y="7698472"/>
                  </a:lnTo>
                  <a:lnTo>
                    <a:pt x="0" y="7698472"/>
                  </a:lnTo>
                  <a:close/>
                </a:path>
              </a:pathLst>
            </a:custGeom>
            <a:solidFill>
              <a:srgbClr val="000000">
                <a:alpha val="0"/>
              </a:srgbClr>
            </a:solidFill>
          </p:spPr>
        </p:sp>
        <p:sp>
          <p:nvSpPr>
            <p:cNvPr name="TextBox 10" id="10"/>
            <p:cNvSpPr txBox="true"/>
            <p:nvPr/>
          </p:nvSpPr>
          <p:spPr>
            <a:xfrm>
              <a:off x="0" y="-57150"/>
              <a:ext cx="21640800" cy="7755622"/>
            </a:xfrm>
            <a:prstGeom prst="rect">
              <a:avLst/>
            </a:prstGeom>
          </p:spPr>
          <p:txBody>
            <a:bodyPr anchor="t" rtlCol="false" tIns="0" lIns="0" bIns="0" rIns="0"/>
            <a:lstStyle/>
            <a:p>
              <a:pPr algn="just">
                <a:lnSpc>
                  <a:spcPts val="4140"/>
                </a:lnSpc>
              </a:pPr>
              <a:r>
                <a:rPr lang="en-US" sz="3000">
                  <a:solidFill>
                    <a:srgbClr val="000000"/>
                  </a:solidFill>
                  <a:latin typeface="Arial Nova Condensed"/>
                  <a:ea typeface="Arial Nova Condensed"/>
                  <a:cs typeface="Arial Nova Condensed"/>
                  <a:sym typeface="Arial Nova Condensed"/>
                </a:rPr>
                <a:t>W</a:t>
              </a:r>
              <a:r>
                <a:rPr lang="en-US" sz="3000">
                  <a:solidFill>
                    <a:srgbClr val="000000"/>
                  </a:solidFill>
                  <a:latin typeface="Arial Nova Condensed"/>
                  <a:ea typeface="Arial Nova Condensed"/>
                  <a:cs typeface="Arial Nova Condensed"/>
                  <a:sym typeface="Arial Nova Condensed"/>
                </a:rPr>
                <a:t>hen monitoring a specific incident, you must immediately:</a:t>
              </a:r>
            </a:p>
            <a:p>
              <a:pPr algn="just" marL="542925" indent="-271462" lvl="1">
                <a:lnSpc>
                  <a:spcPts val="4140"/>
                </a:lnSpc>
                <a:buFont typeface="Arial"/>
                <a:buChar char="•"/>
              </a:pPr>
              <a:r>
                <a:rPr lang="en-US" b="true" sz="3000">
                  <a:solidFill>
                    <a:srgbClr val="000000"/>
                  </a:solidFill>
                  <a:latin typeface="Arial Nova Condensed Bold"/>
                  <a:ea typeface="Arial Nova Condensed Bold"/>
                  <a:cs typeface="Arial Nova Condensed Bold"/>
                  <a:sym typeface="Arial Nova Condensed Bold"/>
                </a:rPr>
                <a:t>Record the details</a:t>
              </a:r>
              <a:r>
                <a:rPr lang="en-US" sz="3000">
                  <a:solidFill>
                    <a:srgbClr val="000000"/>
                  </a:solidFill>
                  <a:latin typeface="Arial Nova Condensed"/>
                  <a:ea typeface="Arial Nova Condensed"/>
                  <a:cs typeface="Arial Nova Condensed"/>
                  <a:sym typeface="Arial Nova Condensed"/>
                </a:rPr>
                <a:t>: who, what, where, and when, using an incident sheet.</a:t>
              </a:r>
            </a:p>
            <a:p>
              <a:pPr algn="just"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Focus on the most serious abuses.</a:t>
              </a:r>
            </a:p>
            <a:p>
              <a:pPr algn="just"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Pay attention to </a:t>
              </a:r>
              <a:r>
                <a:rPr lang="en-US" b="true" sz="3000">
                  <a:solidFill>
                    <a:srgbClr val="000000"/>
                  </a:solidFill>
                  <a:latin typeface="Arial Nova Condensed Bold"/>
                  <a:ea typeface="Arial Nova Condensed Bold"/>
                  <a:cs typeface="Arial Nova Condensed Bold"/>
                  <a:sym typeface="Arial Nova Condensed Bold"/>
                </a:rPr>
                <a:t>any group that is the subject of special treatment</a:t>
              </a:r>
              <a:r>
                <a:rPr lang="en-US" sz="3000">
                  <a:solidFill>
                    <a:srgbClr val="000000"/>
                  </a:solidFill>
                  <a:latin typeface="Arial Nova Condensed"/>
                  <a:ea typeface="Arial Nova Condensed"/>
                  <a:cs typeface="Arial Nova Condensed"/>
                  <a:sym typeface="Arial Nova Condensed"/>
                </a:rPr>
                <a:t>.</a:t>
              </a:r>
            </a:p>
            <a:p>
              <a:pPr algn="l" marL="542925" indent="-271462" lvl="1">
                <a:lnSpc>
                  <a:spcPts val="4140"/>
                </a:lnSpc>
              </a:pPr>
              <a:r>
                <a:rPr lang="en-US" b="true" sz="3000">
                  <a:solidFill>
                    <a:srgbClr val="000000"/>
                  </a:solidFill>
                  <a:latin typeface="Arial Nova Condensed Bold"/>
                  <a:ea typeface="Arial Nova Condensed Bold"/>
                  <a:cs typeface="Arial Nova Condensed Bold"/>
                  <a:sym typeface="Arial Nova Condensed Bold"/>
                </a:rPr>
                <a:t> </a:t>
              </a:r>
            </a:p>
            <a:p>
              <a:pPr algn="just">
                <a:lnSpc>
                  <a:spcPts val="4140"/>
                </a:lnSpc>
              </a:pPr>
              <a:r>
                <a:rPr lang="en-US" b="true" sz="3000">
                  <a:solidFill>
                    <a:srgbClr val="000000"/>
                  </a:solidFill>
                  <a:latin typeface="Arial Nova Condensed Bold"/>
                  <a:ea typeface="Arial Nova Condensed Bold"/>
                  <a:cs typeface="Arial Nova Condensed Bold"/>
                  <a:sym typeface="Arial Nova Condensed Bold"/>
                </a:rPr>
                <a:t>Follow-up actions:</a:t>
              </a:r>
            </a:p>
            <a:p>
              <a:pPr algn="just"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Ensure people have access to a lawyer if appropriate (e.g., in cases of arrest or death).</a:t>
              </a:r>
            </a:p>
            <a:p>
              <a:pPr algn="just"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File all observation reports, statements, and photographs systematically.</a:t>
              </a:r>
            </a:p>
            <a:p>
              <a:pPr algn="just"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Examine the available facts and determine the type of action you or your organization should take.</a:t>
              </a:r>
            </a:p>
            <a:p>
              <a:pPr algn="just"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Store the facts in a simple information system. These statistics can serve various purposes, such as helping define organizational priorities (e.g., identifying critical issues to focus on).</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0372590" cy="2145831"/>
            <a:chOff x="0" y="0"/>
            <a:chExt cx="13830120" cy="2861108"/>
          </a:xfrm>
        </p:grpSpPr>
        <p:sp>
          <p:nvSpPr>
            <p:cNvPr name="Freeform 6" id="6"/>
            <p:cNvSpPr/>
            <p:nvPr/>
          </p:nvSpPr>
          <p:spPr>
            <a:xfrm flipH="false" flipV="false" rot="0">
              <a:off x="0" y="0"/>
              <a:ext cx="13830120" cy="2861108"/>
            </a:xfrm>
            <a:custGeom>
              <a:avLst/>
              <a:gdLst/>
              <a:ahLst/>
              <a:cxnLst/>
              <a:rect r="r" b="b" t="t" l="l"/>
              <a:pathLst>
                <a:path h="2861108" w="13830120">
                  <a:moveTo>
                    <a:pt x="0" y="0"/>
                  </a:moveTo>
                  <a:lnTo>
                    <a:pt x="13830120" y="0"/>
                  </a:lnTo>
                  <a:lnTo>
                    <a:pt x="13830120" y="2861108"/>
                  </a:lnTo>
                  <a:lnTo>
                    <a:pt x="0" y="2861108"/>
                  </a:lnTo>
                  <a:close/>
                </a:path>
              </a:pathLst>
            </a:custGeom>
            <a:solidFill>
              <a:srgbClr val="000000">
                <a:alpha val="0"/>
              </a:srgbClr>
            </a:solidFill>
          </p:spPr>
        </p:sp>
        <p:sp>
          <p:nvSpPr>
            <p:cNvPr name="TextBox 7" id="7"/>
            <p:cNvSpPr txBox="true"/>
            <p:nvPr/>
          </p:nvSpPr>
          <p:spPr>
            <a:xfrm>
              <a:off x="0" y="123825"/>
              <a:ext cx="13830120" cy="2737283"/>
            </a:xfrm>
            <a:prstGeom prst="rect">
              <a:avLst/>
            </a:prstGeom>
          </p:spPr>
          <p:txBody>
            <a:bodyPr anchor="t" rtlCol="false" tIns="0" lIns="0" bIns="0" rIns="0"/>
            <a:lstStyle/>
            <a:p>
              <a:pPr algn="l">
                <a:lnSpc>
                  <a:spcPts val="7069"/>
                </a:lnSpc>
              </a:pPr>
              <a:r>
                <a:rPr lang="en-US" sz="6999" b="true">
                  <a:solidFill>
                    <a:srgbClr val="4E5FA7"/>
                  </a:solidFill>
                  <a:latin typeface="Arial Nova Condensed Bold"/>
                  <a:ea typeface="Arial Nova Condensed Bold"/>
                  <a:cs typeface="Arial Nova Condensed Bold"/>
                  <a:sym typeface="Arial Nova Condensed Bold"/>
                </a:rPr>
                <a:t>Monitor specific event in the community</a:t>
              </a:r>
            </a:p>
          </p:txBody>
        </p:sp>
      </p:grpSp>
      <p:grpSp>
        <p:nvGrpSpPr>
          <p:cNvPr name="Group 8" id="8"/>
          <p:cNvGrpSpPr/>
          <p:nvPr/>
        </p:nvGrpSpPr>
        <p:grpSpPr>
          <a:xfrm rot="0">
            <a:off x="1028700" y="3413832"/>
            <a:ext cx="16230600" cy="3278878"/>
            <a:chOff x="0" y="0"/>
            <a:chExt cx="21640800" cy="4371838"/>
          </a:xfrm>
        </p:grpSpPr>
        <p:sp>
          <p:nvSpPr>
            <p:cNvPr name="Freeform 9" id="9"/>
            <p:cNvSpPr/>
            <p:nvPr/>
          </p:nvSpPr>
          <p:spPr>
            <a:xfrm flipH="false" flipV="false" rot="0">
              <a:off x="0" y="0"/>
              <a:ext cx="21640791" cy="4371848"/>
            </a:xfrm>
            <a:custGeom>
              <a:avLst/>
              <a:gdLst/>
              <a:ahLst/>
              <a:cxnLst/>
              <a:rect r="r" b="b" t="t" l="l"/>
              <a:pathLst>
                <a:path h="4371848" w="21640791">
                  <a:moveTo>
                    <a:pt x="0" y="0"/>
                  </a:moveTo>
                  <a:lnTo>
                    <a:pt x="21640791" y="0"/>
                  </a:lnTo>
                  <a:lnTo>
                    <a:pt x="21640791" y="4371848"/>
                  </a:lnTo>
                  <a:lnTo>
                    <a:pt x="0" y="4371848"/>
                  </a:lnTo>
                  <a:close/>
                </a:path>
              </a:pathLst>
            </a:custGeom>
            <a:solidFill>
              <a:srgbClr val="FFFFFF"/>
            </a:solidFill>
          </p:spPr>
        </p:sp>
        <p:sp>
          <p:nvSpPr>
            <p:cNvPr name="TextBox 10" id="10"/>
            <p:cNvSpPr txBox="true"/>
            <p:nvPr/>
          </p:nvSpPr>
          <p:spPr>
            <a:xfrm>
              <a:off x="0" y="-57150"/>
              <a:ext cx="21640800" cy="4428988"/>
            </a:xfrm>
            <a:prstGeom prst="rect">
              <a:avLst/>
            </a:prstGeom>
          </p:spPr>
          <p:txBody>
            <a:bodyPr anchor="t" rtlCol="false" tIns="50800" lIns="50800" bIns="50800" rIns="50800"/>
            <a:lstStyle/>
            <a:p>
              <a:pPr algn="l">
                <a:lnSpc>
                  <a:spcPts val="4140"/>
                </a:lnSpc>
              </a:pPr>
              <a:r>
                <a:rPr lang="en-US" sz="3000" b="true">
                  <a:solidFill>
                    <a:srgbClr val="000000"/>
                  </a:solidFill>
                  <a:latin typeface="Arial Nova Condensed Bold"/>
                  <a:ea typeface="Arial Nova Condensed Bold"/>
                  <a:cs typeface="Arial Nova Condensed Bold"/>
                  <a:sym typeface="Arial Nova Condensed Bold"/>
                </a:rPr>
                <a:t>For example: </a:t>
              </a:r>
            </a:p>
            <a:p>
              <a:pPr algn="just"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Should a full survey be conducted immediately?</a:t>
              </a:r>
            </a:p>
            <a:p>
              <a:pPr algn="just"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Do you need to collect additional evidence, such as witness or victim statements?</a:t>
              </a:r>
            </a:p>
            <a:p>
              <a:pPr algn="just"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Is the complaint frequent enough to contribute to a broader documentation effort for potential follow-up?</a:t>
              </a:r>
            </a:p>
            <a:p>
              <a:pPr algn="just"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Should you document the facts for possible action?</a:t>
              </a:r>
            </a:p>
          </p:txBody>
        </p:sp>
      </p:grpSp>
      <p:sp>
        <p:nvSpPr>
          <p:cNvPr name="Freeform 11" id="11" descr="Tools with solid fill"/>
          <p:cNvSpPr/>
          <p:nvPr/>
        </p:nvSpPr>
        <p:spPr>
          <a:xfrm flipH="false" flipV="false" rot="0">
            <a:off x="1028700" y="7618876"/>
            <a:ext cx="1881389" cy="1881389"/>
          </a:xfrm>
          <a:custGeom>
            <a:avLst/>
            <a:gdLst/>
            <a:ahLst/>
            <a:cxnLst/>
            <a:rect r="r" b="b" t="t" l="l"/>
            <a:pathLst>
              <a:path h="1881389" w="1881389">
                <a:moveTo>
                  <a:pt x="0" y="0"/>
                </a:moveTo>
                <a:lnTo>
                  <a:pt x="1881389" y="0"/>
                </a:lnTo>
                <a:lnTo>
                  <a:pt x="1881389" y="1881388"/>
                </a:lnTo>
                <a:lnTo>
                  <a:pt x="0" y="18813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2910089" y="8032791"/>
            <a:ext cx="8491201" cy="1053558"/>
            <a:chOff x="0" y="0"/>
            <a:chExt cx="11321602" cy="1404744"/>
          </a:xfrm>
        </p:grpSpPr>
        <p:sp>
          <p:nvSpPr>
            <p:cNvPr name="Freeform 13" id="13"/>
            <p:cNvSpPr/>
            <p:nvPr/>
          </p:nvSpPr>
          <p:spPr>
            <a:xfrm flipH="false" flipV="false" rot="0">
              <a:off x="0" y="0"/>
              <a:ext cx="11321584" cy="1404747"/>
            </a:xfrm>
            <a:custGeom>
              <a:avLst/>
              <a:gdLst/>
              <a:ahLst/>
              <a:cxnLst/>
              <a:rect r="r" b="b" t="t" l="l"/>
              <a:pathLst>
                <a:path h="1404747" w="11321584">
                  <a:moveTo>
                    <a:pt x="0" y="0"/>
                  </a:moveTo>
                  <a:lnTo>
                    <a:pt x="11321584" y="0"/>
                  </a:lnTo>
                  <a:lnTo>
                    <a:pt x="11321584" y="1404747"/>
                  </a:lnTo>
                  <a:lnTo>
                    <a:pt x="0" y="1404747"/>
                  </a:lnTo>
                  <a:close/>
                </a:path>
              </a:pathLst>
            </a:custGeom>
            <a:solidFill>
              <a:srgbClr val="F7E5DD"/>
            </a:solidFill>
          </p:spPr>
        </p:sp>
        <p:sp>
          <p:nvSpPr>
            <p:cNvPr name="TextBox 14" id="14"/>
            <p:cNvSpPr txBox="true"/>
            <p:nvPr/>
          </p:nvSpPr>
          <p:spPr>
            <a:xfrm>
              <a:off x="0" y="-47625"/>
              <a:ext cx="11321602" cy="1452369"/>
            </a:xfrm>
            <a:prstGeom prst="rect">
              <a:avLst/>
            </a:prstGeom>
          </p:spPr>
          <p:txBody>
            <a:bodyPr anchor="t" rtlCol="false" tIns="50800" lIns="50800" bIns="50800" rIns="50800"/>
            <a:lstStyle/>
            <a:p>
              <a:pPr algn="just">
                <a:lnSpc>
                  <a:spcPts val="3726"/>
                </a:lnSpc>
              </a:pPr>
              <a:r>
                <a:rPr lang="en-US" sz="2700" i="true">
                  <a:solidFill>
                    <a:srgbClr val="000000"/>
                  </a:solidFill>
                  <a:latin typeface="Arial Nova Condensed Italics"/>
                  <a:ea typeface="Arial Nova Condensed Italics"/>
                  <a:cs typeface="Arial Nova Condensed Italics"/>
                  <a:sym typeface="Arial Nova Condensed Italics"/>
                </a:rPr>
                <a:t>Annex- Tool “Legal incident report” – Look at the tool  to help you understand the type of information to collect. </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4858"/>
            <a:ext cx="13792200" cy="2135671"/>
            <a:chOff x="0" y="0"/>
            <a:chExt cx="18389600" cy="2847561"/>
          </a:xfrm>
        </p:grpSpPr>
        <p:sp>
          <p:nvSpPr>
            <p:cNvPr name="Freeform 6" id="6"/>
            <p:cNvSpPr/>
            <p:nvPr/>
          </p:nvSpPr>
          <p:spPr>
            <a:xfrm flipH="false" flipV="false" rot="0">
              <a:off x="0" y="0"/>
              <a:ext cx="18389600" cy="2847561"/>
            </a:xfrm>
            <a:custGeom>
              <a:avLst/>
              <a:gdLst/>
              <a:ahLst/>
              <a:cxnLst/>
              <a:rect r="r" b="b" t="t" l="l"/>
              <a:pathLst>
                <a:path h="2847561" w="18389600">
                  <a:moveTo>
                    <a:pt x="0" y="0"/>
                  </a:moveTo>
                  <a:lnTo>
                    <a:pt x="18389600" y="0"/>
                  </a:lnTo>
                  <a:lnTo>
                    <a:pt x="18389600" y="2847561"/>
                  </a:lnTo>
                  <a:lnTo>
                    <a:pt x="0" y="2847561"/>
                  </a:lnTo>
                  <a:close/>
                </a:path>
              </a:pathLst>
            </a:custGeom>
            <a:solidFill>
              <a:srgbClr val="000000">
                <a:alpha val="0"/>
              </a:srgbClr>
            </a:solidFill>
          </p:spPr>
        </p:sp>
        <p:sp>
          <p:nvSpPr>
            <p:cNvPr name="TextBox 7" id="7"/>
            <p:cNvSpPr txBox="true"/>
            <p:nvPr/>
          </p:nvSpPr>
          <p:spPr>
            <a:xfrm>
              <a:off x="0" y="133350"/>
              <a:ext cx="18389600" cy="2714211"/>
            </a:xfrm>
            <a:prstGeom prst="rect">
              <a:avLst/>
            </a:prstGeom>
          </p:spPr>
          <p:txBody>
            <a:bodyPr anchor="t" rtlCol="false" tIns="0" lIns="0" bIns="0" rIns="0"/>
            <a:lstStyle/>
            <a:p>
              <a:pPr algn="l">
                <a:lnSpc>
                  <a:spcPts val="6999"/>
                </a:lnSpc>
              </a:pPr>
              <a:r>
                <a:rPr lang="en-US" sz="6999" b="true">
                  <a:solidFill>
                    <a:srgbClr val="4E5FA7"/>
                  </a:solidFill>
                  <a:latin typeface="Arial Nova Condensed Bold"/>
                  <a:ea typeface="Arial Nova Condensed Bold"/>
                  <a:cs typeface="Arial Nova Condensed Bold"/>
                  <a:sym typeface="Arial Nova Condensed Bold"/>
                </a:rPr>
                <a:t>Activity 2: Reporting Community Incidents</a:t>
              </a:r>
            </a:p>
          </p:txBody>
        </p:sp>
      </p:grpSp>
      <p:grpSp>
        <p:nvGrpSpPr>
          <p:cNvPr name="Group 8" id="8"/>
          <p:cNvGrpSpPr/>
          <p:nvPr/>
        </p:nvGrpSpPr>
        <p:grpSpPr>
          <a:xfrm rot="0">
            <a:off x="1166672" y="3109585"/>
            <a:ext cx="14615433" cy="6581233"/>
            <a:chOff x="0" y="0"/>
            <a:chExt cx="19487244" cy="8774978"/>
          </a:xfrm>
        </p:grpSpPr>
        <p:sp>
          <p:nvSpPr>
            <p:cNvPr name="Freeform 9" id="9"/>
            <p:cNvSpPr/>
            <p:nvPr/>
          </p:nvSpPr>
          <p:spPr>
            <a:xfrm flipH="false" flipV="false" rot="0">
              <a:off x="19050" y="16730"/>
              <a:ext cx="19449162" cy="8741489"/>
            </a:xfrm>
            <a:custGeom>
              <a:avLst/>
              <a:gdLst/>
              <a:ahLst/>
              <a:cxnLst/>
              <a:rect r="r" b="b" t="t" l="l"/>
              <a:pathLst>
                <a:path h="8741489" w="19449162">
                  <a:moveTo>
                    <a:pt x="0" y="0"/>
                  </a:moveTo>
                  <a:lnTo>
                    <a:pt x="19449162" y="0"/>
                  </a:lnTo>
                  <a:lnTo>
                    <a:pt x="19449162" y="8741489"/>
                  </a:lnTo>
                  <a:lnTo>
                    <a:pt x="0" y="8741489"/>
                  </a:lnTo>
                  <a:close/>
                </a:path>
              </a:pathLst>
            </a:custGeom>
            <a:solidFill>
              <a:srgbClr val="FFFFFF"/>
            </a:solidFill>
          </p:spPr>
        </p:sp>
        <p:sp>
          <p:nvSpPr>
            <p:cNvPr name="Freeform 10" id="10"/>
            <p:cNvSpPr/>
            <p:nvPr/>
          </p:nvSpPr>
          <p:spPr>
            <a:xfrm flipH="false" flipV="false" rot="0">
              <a:off x="0" y="0"/>
              <a:ext cx="19487262" cy="8774949"/>
            </a:xfrm>
            <a:custGeom>
              <a:avLst/>
              <a:gdLst/>
              <a:ahLst/>
              <a:cxnLst/>
              <a:rect r="r" b="b" t="t" l="l"/>
              <a:pathLst>
                <a:path h="8774949" w="19487262">
                  <a:moveTo>
                    <a:pt x="19050" y="0"/>
                  </a:moveTo>
                  <a:lnTo>
                    <a:pt x="19468212" y="0"/>
                  </a:lnTo>
                  <a:cubicBezTo>
                    <a:pt x="19478752" y="0"/>
                    <a:pt x="19487262" y="7473"/>
                    <a:pt x="19487262" y="16730"/>
                  </a:cubicBezTo>
                  <a:lnTo>
                    <a:pt x="19487262" y="8758219"/>
                  </a:lnTo>
                  <a:cubicBezTo>
                    <a:pt x="19487262" y="8767476"/>
                    <a:pt x="19478752" y="8774949"/>
                    <a:pt x="19468212" y="8774949"/>
                  </a:cubicBezTo>
                  <a:lnTo>
                    <a:pt x="19050" y="8774949"/>
                  </a:lnTo>
                  <a:cubicBezTo>
                    <a:pt x="8509" y="8774949"/>
                    <a:pt x="0" y="8767476"/>
                    <a:pt x="0" y="8758219"/>
                  </a:cubicBezTo>
                  <a:lnTo>
                    <a:pt x="0" y="16730"/>
                  </a:lnTo>
                  <a:cubicBezTo>
                    <a:pt x="0" y="7473"/>
                    <a:pt x="8509" y="0"/>
                    <a:pt x="19050" y="0"/>
                  </a:cubicBezTo>
                  <a:moveTo>
                    <a:pt x="19050" y="33459"/>
                  </a:moveTo>
                  <a:lnTo>
                    <a:pt x="19050" y="16730"/>
                  </a:lnTo>
                  <a:lnTo>
                    <a:pt x="38100" y="16730"/>
                  </a:lnTo>
                  <a:lnTo>
                    <a:pt x="38100" y="8758219"/>
                  </a:lnTo>
                  <a:lnTo>
                    <a:pt x="19050" y="8758219"/>
                  </a:lnTo>
                  <a:lnTo>
                    <a:pt x="19050" y="8741490"/>
                  </a:lnTo>
                  <a:lnTo>
                    <a:pt x="19468212" y="8741490"/>
                  </a:lnTo>
                  <a:lnTo>
                    <a:pt x="19468212" y="8758219"/>
                  </a:lnTo>
                  <a:lnTo>
                    <a:pt x="19449162" y="8758219"/>
                  </a:lnTo>
                  <a:lnTo>
                    <a:pt x="19449162" y="16730"/>
                  </a:lnTo>
                  <a:lnTo>
                    <a:pt x="19468212" y="16730"/>
                  </a:lnTo>
                  <a:lnTo>
                    <a:pt x="19468212" y="33459"/>
                  </a:lnTo>
                  <a:lnTo>
                    <a:pt x="19050" y="33459"/>
                  </a:lnTo>
                  <a:close/>
                </a:path>
              </a:pathLst>
            </a:custGeom>
            <a:solidFill>
              <a:srgbClr val="FFFFFF"/>
            </a:solidFill>
          </p:spPr>
        </p:sp>
        <p:sp>
          <p:nvSpPr>
            <p:cNvPr name="TextBox 11" id="11"/>
            <p:cNvSpPr txBox="true"/>
            <p:nvPr/>
          </p:nvSpPr>
          <p:spPr>
            <a:xfrm>
              <a:off x="0" y="-47625"/>
              <a:ext cx="19487244" cy="8822603"/>
            </a:xfrm>
            <a:prstGeom prst="rect">
              <a:avLst/>
            </a:prstGeom>
          </p:spPr>
          <p:txBody>
            <a:bodyPr anchor="t" rtlCol="false" tIns="50800" lIns="50800" bIns="50800" rIns="50800"/>
            <a:lstStyle/>
            <a:p>
              <a:pPr algn="l">
                <a:lnSpc>
                  <a:spcPts val="3312"/>
                </a:lnSpc>
              </a:pPr>
              <a:r>
                <a:rPr lang="en-US" sz="2400" b="true">
                  <a:solidFill>
                    <a:srgbClr val="000000"/>
                  </a:solidFill>
                  <a:latin typeface="Arial Nova Condensed Bold"/>
                  <a:ea typeface="Arial Nova Condensed Bold"/>
                  <a:cs typeface="Arial Nova Condensed Bold"/>
                  <a:sym typeface="Arial Nova Condensed Bold"/>
                </a:rPr>
                <a:t>Time:</a:t>
              </a:r>
              <a:r>
                <a:rPr lang="en-US" sz="2400">
                  <a:solidFill>
                    <a:srgbClr val="000000"/>
                  </a:solidFill>
                  <a:latin typeface="Arial Nova Condensed"/>
                  <a:ea typeface="Arial Nova Condensed"/>
                  <a:cs typeface="Arial Nova Condensed"/>
                  <a:sym typeface="Arial Nova Condensed"/>
                </a:rPr>
                <a:t> 30 min</a:t>
              </a:r>
            </a:p>
            <a:p>
              <a:pPr algn="l">
                <a:lnSpc>
                  <a:spcPts val="2880"/>
                </a:lnSpc>
              </a:pPr>
            </a:p>
            <a:p>
              <a:pPr algn="l">
                <a:lnSpc>
                  <a:spcPts val="2880"/>
                </a:lnSpc>
              </a:pPr>
              <a:r>
                <a:rPr lang="en-US" sz="2400" b="true">
                  <a:solidFill>
                    <a:srgbClr val="000000"/>
                  </a:solidFill>
                  <a:latin typeface="Arial Nova Condensed Bold"/>
                  <a:ea typeface="Arial Nova Condensed Bold"/>
                  <a:cs typeface="Arial Nova Condensed Bold"/>
                  <a:sym typeface="Arial Nova Condensed Bold"/>
                </a:rPr>
                <a:t>Objective:</a:t>
              </a:r>
              <a:r>
                <a:rPr lang="en-US" sz="2400">
                  <a:solidFill>
                    <a:srgbClr val="000000"/>
                  </a:solidFill>
                  <a:latin typeface="Arial Nova Condensed"/>
                  <a:ea typeface="Arial Nova Condensed"/>
                  <a:cs typeface="Arial Nova Condensed"/>
                  <a:sym typeface="Arial Nova Condensed"/>
                </a:rPr>
                <a:t> Learn how to accurately report incidents in communities.</a:t>
              </a:r>
            </a:p>
            <a:p>
              <a:pPr algn="l">
                <a:lnSpc>
                  <a:spcPts val="2880"/>
                </a:lnSpc>
              </a:pPr>
              <a:r>
                <a:rPr lang="en-US" sz="2400" b="true">
                  <a:solidFill>
                    <a:srgbClr val="000000"/>
                  </a:solidFill>
                  <a:latin typeface="Arial Nova Condensed Bold"/>
                  <a:ea typeface="Arial Nova Condensed Bold"/>
                  <a:cs typeface="Arial Nova Condensed Bold"/>
                  <a:sym typeface="Arial Nova Condensed Bold"/>
                </a:rPr>
                <a:t>Materials Needed:</a:t>
              </a:r>
              <a:r>
                <a:rPr lang="en-US" sz="2400">
                  <a:solidFill>
                    <a:srgbClr val="000000"/>
                  </a:solidFill>
                  <a:latin typeface="Arial Nova Condensed"/>
                  <a:ea typeface="Arial Nova Condensed"/>
                  <a:cs typeface="Arial Nova Condensed"/>
                  <a:sym typeface="Arial Nova Condensed"/>
                </a:rPr>
                <a:t> Incident Report Form (Annex).</a:t>
              </a:r>
            </a:p>
            <a:p>
              <a:pPr algn="l">
                <a:lnSpc>
                  <a:spcPts val="2880"/>
                </a:lnSpc>
              </a:pPr>
              <a:r>
                <a:rPr lang="en-US" sz="2400">
                  <a:solidFill>
                    <a:srgbClr val="000000"/>
                  </a:solidFill>
                  <a:latin typeface="Arial Nova Condensed"/>
                  <a:ea typeface="Arial Nova Condensed"/>
                  <a:cs typeface="Arial Nova Condensed"/>
                  <a:sym typeface="Arial Nova Condensed"/>
                </a:rPr>
                <a:t> </a:t>
              </a:r>
            </a:p>
            <a:p>
              <a:pPr algn="l">
                <a:lnSpc>
                  <a:spcPts val="2880"/>
                </a:lnSpc>
              </a:pPr>
              <a:r>
                <a:rPr lang="en-US" sz="2400" b="true">
                  <a:solidFill>
                    <a:srgbClr val="000000"/>
                  </a:solidFill>
                  <a:latin typeface="Arial Nova Condensed Bold"/>
                  <a:ea typeface="Arial Nova Condensed Bold"/>
                  <a:cs typeface="Arial Nova Condensed Bold"/>
                  <a:sym typeface="Arial Nova Condensed Bold"/>
                </a:rPr>
                <a:t>Scenario:</a:t>
              </a:r>
              <a:r>
                <a:rPr lang="en-US" sz="2400">
                  <a:solidFill>
                    <a:srgbClr val="000000"/>
                  </a:solidFill>
                  <a:latin typeface="Arial Nova Condensed"/>
                  <a:ea typeface="Arial Nova Condensed"/>
                  <a:cs typeface="Arial Nova Condensed"/>
                  <a:sym typeface="Arial Nova Condensed"/>
                </a:rPr>
                <a:t> Due to repeated floods and the arrival of new IDPs, cultivated land has expanded, encroaching on cattle roads and preventing livestock from reaching the river. Some herders have continued using the old path, damaging crops, which has led to conflict between farmers and herders. Disputes have escalated into violence, causing injuries, and some households have fled after receiving threats.</a:t>
              </a:r>
            </a:p>
            <a:p>
              <a:pPr algn="l">
                <a:lnSpc>
                  <a:spcPts val="2880"/>
                </a:lnSpc>
              </a:pPr>
              <a:r>
                <a:rPr lang="en-US" sz="2400">
                  <a:solidFill>
                    <a:srgbClr val="000000"/>
                  </a:solidFill>
                  <a:latin typeface="Arial Nova Condensed"/>
                  <a:ea typeface="Arial Nova Condensed"/>
                  <a:cs typeface="Arial Nova Condensed"/>
                  <a:sym typeface="Arial Nova Condensed"/>
                </a:rPr>
                <a:t> </a:t>
              </a:r>
            </a:p>
            <a:p>
              <a:pPr algn="l">
                <a:lnSpc>
                  <a:spcPts val="3312"/>
                </a:lnSpc>
              </a:pPr>
              <a:r>
                <a:rPr lang="en-US" sz="2400" b="true">
                  <a:solidFill>
                    <a:srgbClr val="FFC000"/>
                  </a:solidFill>
                  <a:latin typeface="Arial Nova Condensed Bold"/>
                  <a:ea typeface="Arial Nova Condensed Bold"/>
                  <a:cs typeface="Arial Nova Condensed Bold"/>
                  <a:sym typeface="Arial Nova Condensed Bold"/>
                </a:rPr>
                <a:t>Instructions:</a:t>
              </a:r>
            </a:p>
            <a:p>
              <a:pPr algn="l">
                <a:lnSpc>
                  <a:spcPts val="2880"/>
                </a:lnSpc>
              </a:pPr>
              <a:r>
                <a:rPr lang="en-US" sz="2400" b="true">
                  <a:solidFill>
                    <a:srgbClr val="000000"/>
                  </a:solidFill>
                  <a:latin typeface="Arial Nova Condensed Bold"/>
                  <a:ea typeface="Arial Nova Condensed Bold"/>
                  <a:cs typeface="Arial Nova Condensed Bold"/>
                  <a:sym typeface="Arial Nova Condensed Bold"/>
                </a:rPr>
                <a:t>Complete the Incident Report Form:</a:t>
              </a:r>
            </a:p>
            <a:p>
              <a:pPr algn="l" marL="1043943" indent="-347981" lvl="2">
                <a:lnSpc>
                  <a:spcPts val="3312"/>
                </a:lnSpc>
                <a:buFont typeface="Arial"/>
                <a:buChar char="⚬"/>
              </a:pPr>
              <a:r>
                <a:rPr lang="en-US" sz="2400">
                  <a:solidFill>
                    <a:srgbClr val="000000"/>
                  </a:solidFill>
                  <a:latin typeface="Arial Nova Condensed"/>
                  <a:ea typeface="Arial Nova Condensed"/>
                  <a:cs typeface="Arial Nova Condensed"/>
                  <a:sym typeface="Arial Nova Condensed"/>
                </a:rPr>
                <a:t>Work individually or in small groups to document the incident.</a:t>
              </a:r>
            </a:p>
            <a:p>
              <a:pPr algn="l" marL="1043943" indent="-347981" lvl="2">
                <a:lnSpc>
                  <a:spcPts val="2880"/>
                </a:lnSpc>
              </a:pPr>
              <a:r>
                <a:rPr lang="en-US" b="true" sz="2400">
                  <a:solidFill>
                    <a:srgbClr val="000000"/>
                  </a:solidFill>
                  <a:latin typeface="Arial Nova Condensed Bold"/>
                  <a:ea typeface="Arial Nova Condensed Bold"/>
                  <a:cs typeface="Arial Nova Condensed Bold"/>
                  <a:sym typeface="Arial Nova Condensed Bold"/>
                </a:rPr>
                <a:t>Present Findings (10 min):</a:t>
              </a:r>
            </a:p>
            <a:p>
              <a:pPr algn="l" marL="1043943" indent="-347981" lvl="2">
                <a:lnSpc>
                  <a:spcPts val="3312"/>
                </a:lnSpc>
                <a:buFont typeface="Arial"/>
                <a:buChar char="⚬"/>
              </a:pPr>
              <a:r>
                <a:rPr lang="en-US" sz="2400">
                  <a:solidFill>
                    <a:srgbClr val="000000"/>
                  </a:solidFill>
                  <a:latin typeface="Arial Nova Condensed"/>
                  <a:ea typeface="Arial Nova Condensed"/>
                  <a:cs typeface="Arial Nova Condensed"/>
                  <a:sym typeface="Arial Nova Condensed"/>
                </a:rPr>
                <a:t>Was the form easy to use?</a:t>
              </a:r>
            </a:p>
            <a:p>
              <a:pPr algn="l" marL="1043943" indent="-347981" lvl="2">
                <a:lnSpc>
                  <a:spcPts val="3312"/>
                </a:lnSpc>
                <a:buFont typeface="Arial"/>
                <a:buChar char="⚬"/>
              </a:pPr>
              <a:r>
                <a:rPr lang="en-US" sz="2400">
                  <a:solidFill>
                    <a:srgbClr val="000000"/>
                  </a:solidFill>
                  <a:latin typeface="Arial Nova Condensed"/>
                  <a:ea typeface="Arial Nova Condensed"/>
                  <a:cs typeface="Arial Nova Condensed"/>
                  <a:sym typeface="Arial Nova Condensed"/>
                </a:rPr>
                <a:t>Is it appropriate for paralegal work?</a:t>
              </a:r>
            </a:p>
            <a:p>
              <a:pPr algn="l" marL="1043943" indent="-347981" lvl="2">
                <a:lnSpc>
                  <a:spcPts val="3312"/>
                </a:lnSpc>
                <a:buFont typeface="Arial"/>
                <a:buChar char="⚬"/>
              </a:pPr>
              <a:r>
                <a:rPr lang="en-US" sz="2400">
                  <a:solidFill>
                    <a:srgbClr val="000000"/>
                  </a:solidFill>
                  <a:latin typeface="Arial Nova Condensed"/>
                  <a:ea typeface="Arial Nova Condensed"/>
                  <a:cs typeface="Arial Nova Condensed"/>
                  <a:sym typeface="Arial Nova Condensed"/>
                </a:rPr>
                <a:t>Discuss and propose adaptations to make it more relevant to your context.</a:t>
              </a:r>
            </a:p>
          </p:txBody>
        </p:sp>
      </p:grpSp>
      <p:sp>
        <p:nvSpPr>
          <p:cNvPr name="Freeform 12" id="12"/>
          <p:cNvSpPr/>
          <p:nvPr/>
        </p:nvSpPr>
        <p:spPr>
          <a:xfrm flipH="false" flipV="false" rot="0">
            <a:off x="11159848" y="7537871"/>
            <a:ext cx="6941092" cy="2620262"/>
          </a:xfrm>
          <a:custGeom>
            <a:avLst/>
            <a:gdLst/>
            <a:ahLst/>
            <a:cxnLst/>
            <a:rect r="r" b="b" t="t" l="l"/>
            <a:pathLst>
              <a:path h="2620262" w="6941092">
                <a:moveTo>
                  <a:pt x="0" y="0"/>
                </a:moveTo>
                <a:lnTo>
                  <a:pt x="6941092" y="0"/>
                </a:lnTo>
                <a:lnTo>
                  <a:pt x="6941092" y="2620262"/>
                </a:lnTo>
                <a:lnTo>
                  <a:pt x="0" y="2620262"/>
                </a:lnTo>
                <a:lnTo>
                  <a:pt x="0" y="0"/>
                </a:lnTo>
                <a:close/>
              </a:path>
            </a:pathLst>
          </a:custGeom>
          <a:blipFill>
            <a:blip r:embed="rId3"/>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379"/>
            <a:ext cx="13240150" cy="2135671"/>
            <a:chOff x="0" y="0"/>
            <a:chExt cx="17653534" cy="2847561"/>
          </a:xfrm>
        </p:grpSpPr>
        <p:sp>
          <p:nvSpPr>
            <p:cNvPr name="Freeform 6" id="6"/>
            <p:cNvSpPr/>
            <p:nvPr/>
          </p:nvSpPr>
          <p:spPr>
            <a:xfrm flipH="false" flipV="false" rot="0">
              <a:off x="0" y="0"/>
              <a:ext cx="17653533" cy="2847561"/>
            </a:xfrm>
            <a:custGeom>
              <a:avLst/>
              <a:gdLst/>
              <a:ahLst/>
              <a:cxnLst/>
              <a:rect r="r" b="b" t="t" l="l"/>
              <a:pathLst>
                <a:path h="2847561" w="17653533">
                  <a:moveTo>
                    <a:pt x="0" y="0"/>
                  </a:moveTo>
                  <a:lnTo>
                    <a:pt x="17653533" y="0"/>
                  </a:lnTo>
                  <a:lnTo>
                    <a:pt x="17653533" y="2847561"/>
                  </a:lnTo>
                  <a:lnTo>
                    <a:pt x="0" y="2847561"/>
                  </a:lnTo>
                  <a:close/>
                </a:path>
              </a:pathLst>
            </a:custGeom>
            <a:solidFill>
              <a:srgbClr val="000000">
                <a:alpha val="0"/>
              </a:srgbClr>
            </a:solidFill>
          </p:spPr>
        </p:sp>
        <p:sp>
          <p:nvSpPr>
            <p:cNvPr name="TextBox 7" id="7"/>
            <p:cNvSpPr txBox="true"/>
            <p:nvPr/>
          </p:nvSpPr>
          <p:spPr>
            <a:xfrm>
              <a:off x="0" y="133350"/>
              <a:ext cx="17653534" cy="2714211"/>
            </a:xfrm>
            <a:prstGeom prst="rect">
              <a:avLst/>
            </a:prstGeom>
          </p:spPr>
          <p:txBody>
            <a:bodyPr anchor="t" rtlCol="false" tIns="0" lIns="0" bIns="0" rIns="0"/>
            <a:lstStyle/>
            <a:p>
              <a:pPr algn="l">
                <a:lnSpc>
                  <a:spcPts val="6999"/>
                </a:lnSpc>
              </a:pPr>
              <a:r>
                <a:rPr lang="en-US" sz="6999" b="true">
                  <a:solidFill>
                    <a:srgbClr val="4E5FA7"/>
                  </a:solidFill>
                  <a:latin typeface="Arial Nova Condensed Bold"/>
                  <a:ea typeface="Arial Nova Condensed Bold"/>
                  <a:cs typeface="Arial Nova Condensed Bold"/>
                  <a:sym typeface="Arial Nova Condensed Bold"/>
                </a:rPr>
                <a:t>Monitor legal practice of formal and informal justice</a:t>
              </a:r>
            </a:p>
          </p:txBody>
        </p:sp>
      </p:grpSp>
      <p:grpSp>
        <p:nvGrpSpPr>
          <p:cNvPr name="Group 8" id="8"/>
          <p:cNvGrpSpPr/>
          <p:nvPr/>
        </p:nvGrpSpPr>
        <p:grpSpPr>
          <a:xfrm rot="0">
            <a:off x="1028700" y="3769518"/>
            <a:ext cx="16230600" cy="3556026"/>
            <a:chOff x="0" y="0"/>
            <a:chExt cx="21640800" cy="4741368"/>
          </a:xfrm>
        </p:grpSpPr>
        <p:sp>
          <p:nvSpPr>
            <p:cNvPr name="Freeform 9" id="9"/>
            <p:cNvSpPr/>
            <p:nvPr/>
          </p:nvSpPr>
          <p:spPr>
            <a:xfrm flipH="false" flipV="false" rot="0">
              <a:off x="0" y="0"/>
              <a:ext cx="21640800" cy="4741368"/>
            </a:xfrm>
            <a:custGeom>
              <a:avLst/>
              <a:gdLst/>
              <a:ahLst/>
              <a:cxnLst/>
              <a:rect r="r" b="b" t="t" l="l"/>
              <a:pathLst>
                <a:path h="4741368" w="21640800">
                  <a:moveTo>
                    <a:pt x="0" y="0"/>
                  </a:moveTo>
                  <a:lnTo>
                    <a:pt x="21640800" y="0"/>
                  </a:lnTo>
                  <a:lnTo>
                    <a:pt x="21640800" y="4741368"/>
                  </a:lnTo>
                  <a:lnTo>
                    <a:pt x="0" y="4741368"/>
                  </a:lnTo>
                  <a:close/>
                </a:path>
              </a:pathLst>
            </a:custGeom>
            <a:solidFill>
              <a:srgbClr val="000000">
                <a:alpha val="0"/>
              </a:srgbClr>
            </a:solidFill>
          </p:spPr>
        </p:sp>
        <p:sp>
          <p:nvSpPr>
            <p:cNvPr name="TextBox 10" id="10"/>
            <p:cNvSpPr txBox="true"/>
            <p:nvPr/>
          </p:nvSpPr>
          <p:spPr>
            <a:xfrm>
              <a:off x="0" y="-57150"/>
              <a:ext cx="21640800" cy="4798518"/>
            </a:xfrm>
            <a:prstGeom prst="rect">
              <a:avLst/>
            </a:prstGeom>
          </p:spPr>
          <p:txBody>
            <a:bodyPr anchor="t" rtlCol="false" tIns="0" lIns="0" bIns="0" rIns="0"/>
            <a:lstStyle/>
            <a:p>
              <a:pPr algn="just">
                <a:lnSpc>
                  <a:spcPts val="4691"/>
                </a:lnSpc>
              </a:pPr>
              <a:r>
                <a:rPr lang="en-US" b="true" sz="3399">
                  <a:solidFill>
                    <a:srgbClr val="000000"/>
                  </a:solidFill>
                  <a:latin typeface="Arial Nova Condensed Bold"/>
                  <a:ea typeface="Arial Nova Condensed Bold"/>
                  <a:cs typeface="Arial Nova Condensed Bold"/>
                  <a:sym typeface="Arial Nova Condensed Bold"/>
                </a:rPr>
                <a:t>WHY</a:t>
              </a:r>
            </a:p>
            <a:p>
              <a:pPr algn="just" marL="615313" indent="-307657" lvl="1">
                <a:lnSpc>
                  <a:spcPts val="4691"/>
                </a:lnSpc>
                <a:buFont typeface="Arial"/>
                <a:buChar char="•"/>
              </a:pPr>
              <a:r>
                <a:rPr lang="en-US" sz="3399">
                  <a:solidFill>
                    <a:srgbClr val="000000"/>
                  </a:solidFill>
                  <a:latin typeface="Arial Nova Condensed"/>
                  <a:ea typeface="Arial Nova Condensed"/>
                  <a:cs typeface="Arial Nova Condensed"/>
                  <a:sym typeface="Arial Nova Condensed"/>
                </a:rPr>
                <a:t>The paralegal is responsible for closely monitoring the human rights situation on the ground.</a:t>
              </a:r>
            </a:p>
            <a:p>
              <a:pPr algn="just" marL="615313" indent="-307657" lvl="1">
                <a:lnSpc>
                  <a:spcPts val="4691"/>
                </a:lnSpc>
                <a:buFont typeface="Arial"/>
                <a:buChar char="•"/>
              </a:pPr>
              <a:r>
                <a:rPr lang="en-US" sz="3399">
                  <a:solidFill>
                    <a:srgbClr val="000000"/>
                  </a:solidFill>
                  <a:latin typeface="Arial Nova Condensed"/>
                  <a:ea typeface="Arial Nova Condensed"/>
                  <a:cs typeface="Arial Nova Condensed"/>
                  <a:sym typeface="Arial Nova Condensed"/>
                </a:rPr>
                <a:t>The paralegal should analyze patterns and trends of violations reported over time.</a:t>
              </a:r>
            </a:p>
            <a:p>
              <a:pPr algn="just" marL="615313" indent="-307657" lvl="1">
                <a:lnSpc>
                  <a:spcPts val="4691"/>
                </a:lnSpc>
                <a:buFont typeface="Arial"/>
                <a:buChar char="•"/>
              </a:pPr>
              <a:r>
                <a:rPr lang="en-US" sz="3399">
                  <a:solidFill>
                    <a:srgbClr val="000000"/>
                  </a:solidFill>
                  <a:latin typeface="Arial Nova Condensed"/>
                  <a:ea typeface="Arial Nova Condensed"/>
                  <a:cs typeface="Arial Nova Condensed"/>
                  <a:sym typeface="Arial Nova Condensed"/>
                </a:rPr>
                <a:t>Compliance with human rights standards should be documented in a report to inform other activities.</a:t>
              </a:r>
            </a:p>
          </p:txBody>
        </p:sp>
      </p:grpSp>
      <p:sp>
        <p:nvSpPr>
          <p:cNvPr name="Freeform 11" id="11" descr="Tools with solid fill"/>
          <p:cNvSpPr/>
          <p:nvPr/>
        </p:nvSpPr>
        <p:spPr>
          <a:xfrm flipH="false" flipV="false" rot="0">
            <a:off x="1028700" y="7815102"/>
            <a:ext cx="2032674" cy="2032674"/>
          </a:xfrm>
          <a:custGeom>
            <a:avLst/>
            <a:gdLst/>
            <a:ahLst/>
            <a:cxnLst/>
            <a:rect r="r" b="b" t="t" l="l"/>
            <a:pathLst>
              <a:path h="2032674" w="2032674">
                <a:moveTo>
                  <a:pt x="0" y="0"/>
                </a:moveTo>
                <a:lnTo>
                  <a:pt x="2032674" y="0"/>
                </a:lnTo>
                <a:lnTo>
                  <a:pt x="2032674" y="2032674"/>
                </a:lnTo>
                <a:lnTo>
                  <a:pt x="0" y="2032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3334777" y="8283087"/>
            <a:ext cx="11292327" cy="1096705"/>
            <a:chOff x="0" y="0"/>
            <a:chExt cx="15056436" cy="1462273"/>
          </a:xfrm>
        </p:grpSpPr>
        <p:sp>
          <p:nvSpPr>
            <p:cNvPr name="Freeform 13" id="13"/>
            <p:cNvSpPr/>
            <p:nvPr/>
          </p:nvSpPr>
          <p:spPr>
            <a:xfrm flipH="false" flipV="false" rot="0">
              <a:off x="0" y="0"/>
              <a:ext cx="15056413" cy="1462276"/>
            </a:xfrm>
            <a:custGeom>
              <a:avLst/>
              <a:gdLst/>
              <a:ahLst/>
              <a:cxnLst/>
              <a:rect r="r" b="b" t="t" l="l"/>
              <a:pathLst>
                <a:path h="1462276" w="15056413">
                  <a:moveTo>
                    <a:pt x="0" y="0"/>
                  </a:moveTo>
                  <a:lnTo>
                    <a:pt x="15056413" y="0"/>
                  </a:lnTo>
                  <a:lnTo>
                    <a:pt x="15056413" y="1462276"/>
                  </a:lnTo>
                  <a:lnTo>
                    <a:pt x="0" y="1462276"/>
                  </a:lnTo>
                  <a:close/>
                </a:path>
              </a:pathLst>
            </a:custGeom>
            <a:solidFill>
              <a:srgbClr val="F7E5DD"/>
            </a:solidFill>
          </p:spPr>
        </p:sp>
        <p:sp>
          <p:nvSpPr>
            <p:cNvPr name="TextBox 14" id="14"/>
            <p:cNvSpPr txBox="true"/>
            <p:nvPr/>
          </p:nvSpPr>
          <p:spPr>
            <a:xfrm>
              <a:off x="0" y="-57150"/>
              <a:ext cx="15056436" cy="1519423"/>
            </a:xfrm>
            <a:prstGeom prst="rect">
              <a:avLst/>
            </a:prstGeom>
          </p:spPr>
          <p:txBody>
            <a:bodyPr anchor="t" rtlCol="false" tIns="50800" lIns="50800" bIns="50800" rIns="50800"/>
            <a:lstStyle/>
            <a:p>
              <a:pPr algn="just">
                <a:lnSpc>
                  <a:spcPts val="4001"/>
                </a:lnSpc>
              </a:pPr>
              <a:r>
                <a:rPr lang="en-US" sz="2899" i="true">
                  <a:solidFill>
                    <a:srgbClr val="000000"/>
                  </a:solidFill>
                  <a:latin typeface="Arial Nova Condensed Italics"/>
                  <a:ea typeface="Arial Nova Condensed Italics"/>
                  <a:cs typeface="Arial Nova Condensed Italics"/>
                  <a:sym typeface="Arial Nova Condensed Italics"/>
                </a:rPr>
                <a:t>Annex- Tool “Legal monitoring” – Look at the  to help you understand the type of information to collect. </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49682" y="716856"/>
            <a:ext cx="15968133" cy="2135671"/>
            <a:chOff x="0" y="0"/>
            <a:chExt cx="21290844" cy="2847561"/>
          </a:xfrm>
        </p:grpSpPr>
        <p:sp>
          <p:nvSpPr>
            <p:cNvPr name="Freeform 6" id="6"/>
            <p:cNvSpPr/>
            <p:nvPr/>
          </p:nvSpPr>
          <p:spPr>
            <a:xfrm flipH="false" flipV="false" rot="0">
              <a:off x="0" y="0"/>
              <a:ext cx="21290845" cy="2847561"/>
            </a:xfrm>
            <a:custGeom>
              <a:avLst/>
              <a:gdLst/>
              <a:ahLst/>
              <a:cxnLst/>
              <a:rect r="r" b="b" t="t" l="l"/>
              <a:pathLst>
                <a:path h="2847561" w="21290845">
                  <a:moveTo>
                    <a:pt x="0" y="0"/>
                  </a:moveTo>
                  <a:lnTo>
                    <a:pt x="21290845" y="0"/>
                  </a:lnTo>
                  <a:lnTo>
                    <a:pt x="21290845" y="2847561"/>
                  </a:lnTo>
                  <a:lnTo>
                    <a:pt x="0" y="2847561"/>
                  </a:lnTo>
                  <a:close/>
                </a:path>
              </a:pathLst>
            </a:custGeom>
            <a:solidFill>
              <a:srgbClr val="000000">
                <a:alpha val="0"/>
              </a:srgbClr>
            </a:solidFill>
          </p:spPr>
        </p:sp>
        <p:sp>
          <p:nvSpPr>
            <p:cNvPr name="TextBox 7" id="7"/>
            <p:cNvSpPr txBox="true"/>
            <p:nvPr/>
          </p:nvSpPr>
          <p:spPr>
            <a:xfrm>
              <a:off x="0" y="133350"/>
              <a:ext cx="21290844" cy="2714211"/>
            </a:xfrm>
            <a:prstGeom prst="rect">
              <a:avLst/>
            </a:prstGeom>
          </p:spPr>
          <p:txBody>
            <a:bodyPr anchor="t" rtlCol="false" tIns="0" lIns="0" bIns="0" rIns="0"/>
            <a:lstStyle/>
            <a:p>
              <a:pPr algn="l">
                <a:lnSpc>
                  <a:spcPts val="6999"/>
                </a:lnSpc>
              </a:pPr>
              <a:r>
                <a:rPr lang="en-US" sz="6999" b="true">
                  <a:solidFill>
                    <a:srgbClr val="4E5FA7"/>
                  </a:solidFill>
                  <a:latin typeface="Arial Nova Condensed Bold"/>
                  <a:ea typeface="Arial Nova Condensed Bold"/>
                  <a:cs typeface="Arial Nova Condensed Bold"/>
                  <a:sym typeface="Arial Nova Condensed Bold"/>
                </a:rPr>
                <a:t>Activity 3: Understand the gap </a:t>
              </a:r>
            </a:p>
            <a:p>
              <a:pPr algn="l">
                <a:lnSpc>
                  <a:spcPts val="6999"/>
                </a:lnSpc>
              </a:pPr>
              <a:r>
                <a:rPr lang="en-US" sz="6999" b="true">
                  <a:solidFill>
                    <a:srgbClr val="4E5FA7"/>
                  </a:solidFill>
                  <a:latin typeface="Arial Nova Condensed Bold"/>
                  <a:ea typeface="Arial Nova Condensed Bold"/>
                  <a:cs typeface="Arial Nova Condensed Bold"/>
                  <a:sym typeface="Arial Nova Condensed Bold"/>
                </a:rPr>
                <a:t>between framework and practice </a:t>
              </a:r>
            </a:p>
          </p:txBody>
        </p:sp>
      </p:grpSp>
      <p:grpSp>
        <p:nvGrpSpPr>
          <p:cNvPr name="Group 8" id="8"/>
          <p:cNvGrpSpPr/>
          <p:nvPr/>
        </p:nvGrpSpPr>
        <p:grpSpPr>
          <a:xfrm rot="0">
            <a:off x="1028700" y="3048320"/>
            <a:ext cx="16435005" cy="6684865"/>
            <a:chOff x="0" y="0"/>
            <a:chExt cx="21913340" cy="8913154"/>
          </a:xfrm>
        </p:grpSpPr>
        <p:sp>
          <p:nvSpPr>
            <p:cNvPr name="Freeform 9" id="9"/>
            <p:cNvSpPr/>
            <p:nvPr/>
          </p:nvSpPr>
          <p:spPr>
            <a:xfrm flipH="false" flipV="false" rot="0">
              <a:off x="19572" y="15656"/>
              <a:ext cx="21874138" cy="8881803"/>
            </a:xfrm>
            <a:custGeom>
              <a:avLst/>
              <a:gdLst/>
              <a:ahLst/>
              <a:cxnLst/>
              <a:rect r="r" b="b" t="t" l="l"/>
              <a:pathLst>
                <a:path h="8881803" w="21874138">
                  <a:moveTo>
                    <a:pt x="0" y="0"/>
                  </a:moveTo>
                  <a:lnTo>
                    <a:pt x="21874138" y="0"/>
                  </a:lnTo>
                  <a:lnTo>
                    <a:pt x="21874138" y="8881803"/>
                  </a:lnTo>
                  <a:lnTo>
                    <a:pt x="0" y="8881803"/>
                  </a:lnTo>
                  <a:close/>
                </a:path>
              </a:pathLst>
            </a:custGeom>
            <a:solidFill>
              <a:srgbClr val="FFFFFF"/>
            </a:solidFill>
          </p:spPr>
        </p:sp>
        <p:sp>
          <p:nvSpPr>
            <p:cNvPr name="Freeform 10" id="10"/>
            <p:cNvSpPr/>
            <p:nvPr/>
          </p:nvSpPr>
          <p:spPr>
            <a:xfrm flipH="false" flipV="false" rot="0">
              <a:off x="0" y="0"/>
              <a:ext cx="21913281" cy="8913115"/>
            </a:xfrm>
            <a:custGeom>
              <a:avLst/>
              <a:gdLst/>
              <a:ahLst/>
              <a:cxnLst/>
              <a:rect r="r" b="b" t="t" l="l"/>
              <a:pathLst>
                <a:path h="8913115" w="21913281">
                  <a:moveTo>
                    <a:pt x="19572" y="0"/>
                  </a:moveTo>
                  <a:lnTo>
                    <a:pt x="21893710" y="0"/>
                  </a:lnTo>
                  <a:cubicBezTo>
                    <a:pt x="21904539" y="0"/>
                    <a:pt x="21913281" y="6993"/>
                    <a:pt x="21913281" y="15656"/>
                  </a:cubicBezTo>
                  <a:lnTo>
                    <a:pt x="21913281" y="8897459"/>
                  </a:lnTo>
                  <a:cubicBezTo>
                    <a:pt x="21913281" y="8906122"/>
                    <a:pt x="21904539" y="8913115"/>
                    <a:pt x="21893710" y="8913115"/>
                  </a:cubicBezTo>
                  <a:lnTo>
                    <a:pt x="19572" y="8913115"/>
                  </a:lnTo>
                  <a:cubicBezTo>
                    <a:pt x="8742" y="8913115"/>
                    <a:pt x="0" y="8906122"/>
                    <a:pt x="0" y="8897459"/>
                  </a:cubicBezTo>
                  <a:lnTo>
                    <a:pt x="0" y="15656"/>
                  </a:lnTo>
                  <a:cubicBezTo>
                    <a:pt x="0" y="6993"/>
                    <a:pt x="8742" y="0"/>
                    <a:pt x="19572" y="0"/>
                  </a:cubicBezTo>
                  <a:moveTo>
                    <a:pt x="19572" y="31312"/>
                  </a:moveTo>
                  <a:lnTo>
                    <a:pt x="19572" y="15656"/>
                  </a:lnTo>
                  <a:lnTo>
                    <a:pt x="39144" y="15656"/>
                  </a:lnTo>
                  <a:lnTo>
                    <a:pt x="39144" y="8897459"/>
                  </a:lnTo>
                  <a:lnTo>
                    <a:pt x="19572" y="8897459"/>
                  </a:lnTo>
                  <a:lnTo>
                    <a:pt x="19572" y="8881803"/>
                  </a:lnTo>
                  <a:lnTo>
                    <a:pt x="21893710" y="8881803"/>
                  </a:lnTo>
                  <a:lnTo>
                    <a:pt x="21893710" y="8897459"/>
                  </a:lnTo>
                  <a:lnTo>
                    <a:pt x="21874138" y="8897459"/>
                  </a:lnTo>
                  <a:lnTo>
                    <a:pt x="21874138" y="15656"/>
                  </a:lnTo>
                  <a:lnTo>
                    <a:pt x="21893710" y="15656"/>
                  </a:lnTo>
                  <a:lnTo>
                    <a:pt x="21893710" y="31312"/>
                  </a:lnTo>
                  <a:lnTo>
                    <a:pt x="19572" y="31312"/>
                  </a:lnTo>
                  <a:close/>
                </a:path>
              </a:pathLst>
            </a:custGeom>
            <a:solidFill>
              <a:srgbClr val="FFFFFF"/>
            </a:solidFill>
          </p:spPr>
        </p:sp>
        <p:sp>
          <p:nvSpPr>
            <p:cNvPr name="TextBox 11" id="11"/>
            <p:cNvSpPr txBox="true"/>
            <p:nvPr/>
          </p:nvSpPr>
          <p:spPr>
            <a:xfrm>
              <a:off x="0" y="-47625"/>
              <a:ext cx="21913340" cy="8960779"/>
            </a:xfrm>
            <a:prstGeom prst="rect">
              <a:avLst/>
            </a:prstGeom>
          </p:spPr>
          <p:txBody>
            <a:bodyPr anchor="t" rtlCol="false" tIns="50800" lIns="50800" bIns="50800" rIns="50800"/>
            <a:lstStyle/>
            <a:p>
              <a:pPr algn="l">
                <a:lnSpc>
                  <a:spcPts val="3311"/>
                </a:lnSpc>
              </a:pPr>
              <a:r>
                <a:rPr lang="en-US" sz="2400" b="true">
                  <a:solidFill>
                    <a:srgbClr val="000000"/>
                  </a:solidFill>
                  <a:latin typeface="Arial Nova Condensed Bold"/>
                  <a:ea typeface="Arial Nova Condensed Bold"/>
                  <a:cs typeface="Arial Nova Condensed Bold"/>
                  <a:sym typeface="Arial Nova Condensed Bold"/>
                </a:rPr>
                <a:t>Time: 15-20 min </a:t>
              </a:r>
            </a:p>
            <a:p>
              <a:pPr algn="l">
                <a:lnSpc>
                  <a:spcPts val="2879"/>
                </a:lnSpc>
              </a:pPr>
              <a:r>
                <a:rPr lang="en-US" sz="2400">
                  <a:solidFill>
                    <a:srgbClr val="000000"/>
                  </a:solidFill>
                  <a:latin typeface="Arial Nova Condensed"/>
                  <a:ea typeface="Arial Nova Condensed"/>
                  <a:cs typeface="Arial Nova Condensed"/>
                  <a:sym typeface="Arial Nova Condensed"/>
                </a:rPr>
                <a:t>Objective : Explore the differences between legal frameworks and practices, emphasizing the importance of legal monitoring. Explaining the difference between legal frameworks (laws, regulations) and legal practice (how laws are implemented). </a:t>
              </a:r>
            </a:p>
            <a:p>
              <a:pPr algn="l">
                <a:lnSpc>
                  <a:spcPts val="2879"/>
                </a:lnSpc>
              </a:pPr>
              <a:r>
                <a:rPr lang="en-US" sz="2400">
                  <a:solidFill>
                    <a:srgbClr val="000000"/>
                  </a:solidFill>
                  <a:latin typeface="Arial Nova Condensed"/>
                  <a:ea typeface="Arial Nova Condensed"/>
                  <a:cs typeface="Arial Nova Condensed"/>
                  <a:sym typeface="Arial Nova Condensed"/>
                </a:rPr>
                <a:t> </a:t>
              </a:r>
            </a:p>
            <a:p>
              <a:pPr algn="l">
                <a:lnSpc>
                  <a:spcPts val="2879"/>
                </a:lnSpc>
              </a:pPr>
              <a:r>
                <a:rPr lang="en-US" sz="2400" b="true">
                  <a:solidFill>
                    <a:srgbClr val="000000"/>
                  </a:solidFill>
                  <a:latin typeface="Arial Nova Condensed Bold"/>
                  <a:ea typeface="Arial Nova Condensed Bold"/>
                  <a:cs typeface="Arial Nova Condensed Bold"/>
                  <a:sym typeface="Arial Nova Condensed Bold"/>
                </a:rPr>
                <a:t>What you need :</a:t>
              </a:r>
              <a:r>
                <a:rPr lang="en-US" sz="2400">
                  <a:solidFill>
                    <a:srgbClr val="000000"/>
                  </a:solidFill>
                  <a:latin typeface="Arial Nova Condensed"/>
                  <a:ea typeface="Arial Nova Condensed"/>
                  <a:cs typeface="Arial Nova Condensed"/>
                  <a:sym typeface="Arial Nova Condensed"/>
                </a:rPr>
                <a:t>The legal monitoring form </a:t>
              </a:r>
            </a:p>
            <a:p>
              <a:pPr algn="l" marL="777240" indent="-388620" lvl="1">
                <a:lnSpc>
                  <a:spcPts val="2879"/>
                </a:lnSpc>
                <a:buFont typeface="Arial"/>
                <a:buChar char="•"/>
              </a:pPr>
              <a:r>
                <a:rPr lang="en-US" sz="2400">
                  <a:solidFill>
                    <a:srgbClr val="000000"/>
                  </a:solidFill>
                  <a:latin typeface="Arial Nova Condensed"/>
                  <a:ea typeface="Arial Nova Condensed"/>
                  <a:cs typeface="Arial Nova Condensed"/>
                  <a:sym typeface="Arial Nova Condensed"/>
                </a:rPr>
                <a:t>Case study 1 : A 15 year old girl has been raped by someone in the community. The case has come to the local leader. Together with religious leader they are holding a process where family of the victim and the perpetrator are invited. They are asking the perpetrator to provide the dot to the family and marry the girl.</a:t>
              </a:r>
            </a:p>
            <a:p>
              <a:pPr algn="l" marL="777240" indent="-388620" lvl="1">
                <a:lnSpc>
                  <a:spcPts val="2879"/>
                </a:lnSpc>
                <a:buFont typeface="Arial"/>
                <a:buChar char="•"/>
              </a:pPr>
              <a:r>
                <a:rPr lang="en-US" sz="2400">
                  <a:solidFill>
                    <a:srgbClr val="000000"/>
                  </a:solidFill>
                  <a:latin typeface="Arial Nova Condensed"/>
                  <a:ea typeface="Arial Nova Condensed"/>
                  <a:cs typeface="Arial Nova Condensed"/>
                  <a:sym typeface="Arial Nova Condensed"/>
                </a:rPr>
                <a:t>Case study 2 : A widow and her 3 children have been asked to give back the land they were cultivating with the husband to the family of the husband </a:t>
              </a:r>
            </a:p>
            <a:p>
              <a:pPr algn="l" marL="777240" indent="-388620" lvl="1">
                <a:lnSpc>
                  <a:spcPts val="2879"/>
                </a:lnSpc>
                <a:buFont typeface="Arial"/>
                <a:buChar char="•"/>
              </a:pPr>
              <a:r>
                <a:rPr lang="en-US" sz="2400">
                  <a:solidFill>
                    <a:srgbClr val="000000"/>
                  </a:solidFill>
                  <a:latin typeface="Arial Nova Condensed"/>
                  <a:ea typeface="Arial Nova Condensed"/>
                  <a:cs typeface="Arial Nova Condensed"/>
                  <a:sym typeface="Arial Nova Condensed"/>
                </a:rPr>
                <a:t>Case study 3 : A child who was formerly recruited by armed group has returned to his village. While is family is happy to welcome him, some community members are worried and say he has committed crimes against them. A trial is taking place in from of the elders of the village where it is asked of him to leave the village. Some other wish to send him to police station to be arrested. </a:t>
              </a:r>
            </a:p>
            <a:p>
              <a:pPr algn="l" marL="777240" indent="-388620" lvl="1">
                <a:lnSpc>
                  <a:spcPts val="2879"/>
                </a:lnSpc>
              </a:pPr>
              <a:r>
                <a:rPr lang="en-US" sz="2400">
                  <a:solidFill>
                    <a:srgbClr val="000000"/>
                  </a:solidFill>
                  <a:latin typeface="Arial Nova Condensed"/>
                  <a:ea typeface="Arial Nova Condensed"/>
                  <a:cs typeface="Arial Nova Condensed"/>
                  <a:sym typeface="Arial Nova Condensed"/>
                </a:rPr>
                <a:t> </a:t>
              </a:r>
            </a:p>
            <a:p>
              <a:pPr algn="l" marL="777240" indent="-388620" lvl="1">
                <a:lnSpc>
                  <a:spcPts val="2879"/>
                </a:lnSpc>
              </a:pPr>
              <a:r>
                <a:rPr lang="en-US" b="true" sz="2400">
                  <a:solidFill>
                    <a:srgbClr val="F9B428"/>
                  </a:solidFill>
                  <a:latin typeface="Arial Nova Condensed Bold"/>
                  <a:ea typeface="Arial Nova Condensed Bold"/>
                  <a:cs typeface="Arial Nova Condensed Bold"/>
                  <a:sym typeface="Arial Nova Condensed Bold"/>
                </a:rPr>
                <a:t>Instructions:</a:t>
              </a:r>
            </a:p>
            <a:p>
              <a:pPr algn="l" marL="777240" indent="-388620" lvl="1">
                <a:lnSpc>
                  <a:spcPts val="2879"/>
                </a:lnSpc>
              </a:pPr>
              <a:r>
                <a:rPr lang="en-US" sz="2400">
                  <a:solidFill>
                    <a:srgbClr val="000000"/>
                  </a:solidFill>
                  <a:latin typeface="Arial Nova Condensed"/>
                  <a:ea typeface="Arial Nova Condensed"/>
                  <a:cs typeface="Arial Nova Condensed"/>
                  <a:sym typeface="Arial Nova Condensed"/>
                </a:rPr>
                <a:t>Each participants analyse its scenario , fill the tool to understand where the legal framework doesn’t match the practice. </a:t>
              </a:r>
            </a:p>
            <a:p>
              <a:pPr algn="l" marL="777240" indent="-388620" lvl="1">
                <a:lnSpc>
                  <a:spcPts val="2879"/>
                </a:lnSpc>
              </a:pPr>
              <a:r>
                <a:rPr lang="en-US" sz="2400">
                  <a:solidFill>
                    <a:srgbClr val="000000"/>
                  </a:solidFill>
                  <a:latin typeface="Arial Nova Condensed"/>
                  <a:ea typeface="Arial Nova Condensed"/>
                  <a:cs typeface="Arial Nova Condensed"/>
                  <a:sym typeface="Arial Nova Condensed"/>
                </a:rPr>
                <a:t>Each group identifies the gap and discusses solutions to improve legal monitoring and ensure laws are followed effectively. </a:t>
              </a:r>
            </a:p>
          </p:txBody>
        </p:sp>
      </p:grpSp>
      <p:sp>
        <p:nvSpPr>
          <p:cNvPr name="Freeform 12" id="12"/>
          <p:cNvSpPr/>
          <p:nvPr/>
        </p:nvSpPr>
        <p:spPr>
          <a:xfrm flipH="false" flipV="false" rot="0">
            <a:off x="12235766" y="851723"/>
            <a:ext cx="5818801" cy="2196597"/>
          </a:xfrm>
          <a:custGeom>
            <a:avLst/>
            <a:gdLst/>
            <a:ahLst/>
            <a:cxnLst/>
            <a:rect r="r" b="b" t="t" l="l"/>
            <a:pathLst>
              <a:path h="2196597" w="5818801">
                <a:moveTo>
                  <a:pt x="0" y="0"/>
                </a:moveTo>
                <a:lnTo>
                  <a:pt x="5818801" y="0"/>
                </a:lnTo>
                <a:lnTo>
                  <a:pt x="5818801" y="2196597"/>
                </a:lnTo>
                <a:lnTo>
                  <a:pt x="0" y="2196597"/>
                </a:lnTo>
                <a:lnTo>
                  <a:pt x="0" y="0"/>
                </a:lnTo>
                <a:close/>
              </a:path>
            </a:pathLst>
          </a:custGeom>
          <a:blipFill>
            <a:blip r:embed="rId3"/>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684588"/>
            <a:ext cx="13240150" cy="2135671"/>
            <a:chOff x="0" y="0"/>
            <a:chExt cx="17653534" cy="2847561"/>
          </a:xfrm>
        </p:grpSpPr>
        <p:sp>
          <p:nvSpPr>
            <p:cNvPr name="Freeform 6" id="6"/>
            <p:cNvSpPr/>
            <p:nvPr/>
          </p:nvSpPr>
          <p:spPr>
            <a:xfrm flipH="false" flipV="false" rot="0">
              <a:off x="0" y="0"/>
              <a:ext cx="17653533" cy="2847561"/>
            </a:xfrm>
            <a:custGeom>
              <a:avLst/>
              <a:gdLst/>
              <a:ahLst/>
              <a:cxnLst/>
              <a:rect r="r" b="b" t="t" l="l"/>
              <a:pathLst>
                <a:path h="2847561" w="17653533">
                  <a:moveTo>
                    <a:pt x="0" y="0"/>
                  </a:moveTo>
                  <a:lnTo>
                    <a:pt x="17653533" y="0"/>
                  </a:lnTo>
                  <a:lnTo>
                    <a:pt x="17653533" y="2847561"/>
                  </a:lnTo>
                  <a:lnTo>
                    <a:pt x="0" y="2847561"/>
                  </a:lnTo>
                  <a:close/>
                </a:path>
              </a:pathLst>
            </a:custGeom>
            <a:solidFill>
              <a:srgbClr val="000000">
                <a:alpha val="0"/>
              </a:srgbClr>
            </a:solidFill>
          </p:spPr>
        </p:sp>
        <p:sp>
          <p:nvSpPr>
            <p:cNvPr name="TextBox 7" id="7"/>
            <p:cNvSpPr txBox="true"/>
            <p:nvPr/>
          </p:nvSpPr>
          <p:spPr>
            <a:xfrm>
              <a:off x="0" y="133350"/>
              <a:ext cx="17653534" cy="2714211"/>
            </a:xfrm>
            <a:prstGeom prst="rect">
              <a:avLst/>
            </a:prstGeom>
          </p:spPr>
          <p:txBody>
            <a:bodyPr anchor="t" rtlCol="false" tIns="0" lIns="0" bIns="0" rIns="0"/>
            <a:lstStyle/>
            <a:p>
              <a:pPr algn="l">
                <a:lnSpc>
                  <a:spcPts val="6999"/>
                </a:lnSpc>
              </a:pPr>
              <a:r>
                <a:rPr lang="en-US" sz="6999" b="true">
                  <a:solidFill>
                    <a:srgbClr val="4E5FA7"/>
                  </a:solidFill>
                  <a:latin typeface="Arial Nova Condensed Bold"/>
                  <a:ea typeface="Arial Nova Condensed Bold"/>
                  <a:cs typeface="Arial Nova Condensed Bold"/>
                  <a:sym typeface="Arial Nova Condensed Bold"/>
                </a:rPr>
                <a:t>Monitor legal practice of formal and informal justice</a:t>
              </a:r>
            </a:p>
          </p:txBody>
        </p:sp>
      </p:grpSp>
      <p:grpSp>
        <p:nvGrpSpPr>
          <p:cNvPr name="Group 8" id="8"/>
          <p:cNvGrpSpPr/>
          <p:nvPr/>
        </p:nvGrpSpPr>
        <p:grpSpPr>
          <a:xfrm rot="0">
            <a:off x="1028700" y="3038962"/>
            <a:ext cx="16230600" cy="6762770"/>
            <a:chOff x="0" y="0"/>
            <a:chExt cx="21640800" cy="9017026"/>
          </a:xfrm>
        </p:grpSpPr>
        <p:sp>
          <p:nvSpPr>
            <p:cNvPr name="Freeform 9" id="9"/>
            <p:cNvSpPr/>
            <p:nvPr/>
          </p:nvSpPr>
          <p:spPr>
            <a:xfrm flipH="false" flipV="false" rot="0">
              <a:off x="0" y="0"/>
              <a:ext cx="21640800" cy="9017026"/>
            </a:xfrm>
            <a:custGeom>
              <a:avLst/>
              <a:gdLst/>
              <a:ahLst/>
              <a:cxnLst/>
              <a:rect r="r" b="b" t="t" l="l"/>
              <a:pathLst>
                <a:path h="9017026" w="21640800">
                  <a:moveTo>
                    <a:pt x="0" y="0"/>
                  </a:moveTo>
                  <a:lnTo>
                    <a:pt x="21640800" y="0"/>
                  </a:lnTo>
                  <a:lnTo>
                    <a:pt x="21640800" y="9017026"/>
                  </a:lnTo>
                  <a:lnTo>
                    <a:pt x="0" y="9017026"/>
                  </a:lnTo>
                  <a:close/>
                </a:path>
              </a:pathLst>
            </a:custGeom>
            <a:solidFill>
              <a:srgbClr val="000000">
                <a:alpha val="0"/>
              </a:srgbClr>
            </a:solidFill>
          </p:spPr>
        </p:sp>
        <p:sp>
          <p:nvSpPr>
            <p:cNvPr name="TextBox 10" id="10"/>
            <p:cNvSpPr txBox="true"/>
            <p:nvPr/>
          </p:nvSpPr>
          <p:spPr>
            <a:xfrm>
              <a:off x="0" y="-47625"/>
              <a:ext cx="21640800" cy="9064651"/>
            </a:xfrm>
            <a:prstGeom prst="rect">
              <a:avLst/>
            </a:prstGeom>
          </p:spPr>
          <p:txBody>
            <a:bodyPr anchor="t" rtlCol="false" tIns="0" lIns="0" bIns="0" rIns="0"/>
            <a:lstStyle/>
            <a:p>
              <a:pPr algn="just">
                <a:lnSpc>
                  <a:spcPts val="3726"/>
                </a:lnSpc>
              </a:pPr>
              <a:r>
                <a:rPr lang="en-US" b="true" sz="2700">
                  <a:solidFill>
                    <a:srgbClr val="F9B428"/>
                  </a:solidFill>
                  <a:latin typeface="Arial Nova Condensed Bold"/>
                  <a:ea typeface="Arial Nova Condensed Bold"/>
                  <a:cs typeface="Arial Nova Condensed Bold"/>
                  <a:sym typeface="Arial Nova Condensed Bold"/>
                </a:rPr>
                <a:t>HOW?</a:t>
              </a:r>
              <a:r>
                <a:rPr lang="en-US" sz="2700">
                  <a:solidFill>
                    <a:srgbClr val="F9B428"/>
                  </a:solidFill>
                  <a:latin typeface="Arial Nova Condensed"/>
                  <a:ea typeface="Arial Nova Condensed"/>
                  <a:cs typeface="Arial Nova Condensed"/>
                  <a:sym typeface="Arial Nova Condensed"/>
                </a:rPr>
                <a:t>  </a:t>
              </a:r>
            </a:p>
            <a:p>
              <a:pPr algn="l" marL="434341" indent="-217171" lvl="1">
                <a:lnSpc>
                  <a:spcPts val="3312"/>
                </a:lnSpc>
                <a:buFont typeface="Arial"/>
                <a:buChar char="•"/>
              </a:pPr>
              <a:r>
                <a:rPr lang="en-US" sz="2400">
                  <a:solidFill>
                    <a:srgbClr val="000000"/>
                  </a:solidFill>
                  <a:latin typeface="Arial Nova Condensed"/>
                  <a:ea typeface="Arial Nova Condensed"/>
                  <a:cs typeface="Arial Nova Condensed"/>
                  <a:sym typeface="Arial Nova Condensed"/>
                </a:rPr>
                <a:t>Legal practices apply to both </a:t>
              </a:r>
              <a:r>
                <a:rPr lang="en-US" b="true" sz="2400">
                  <a:solidFill>
                    <a:srgbClr val="000000"/>
                  </a:solidFill>
                  <a:latin typeface="Arial Nova Condensed Bold"/>
                  <a:ea typeface="Arial Nova Condensed Bold"/>
                  <a:cs typeface="Arial Nova Condensed Bold"/>
                  <a:sym typeface="Arial Nova Condensed Bold"/>
                </a:rPr>
                <a:t>formal justice</a:t>
              </a:r>
              <a:r>
                <a:rPr lang="en-US" sz="2400">
                  <a:solidFill>
                    <a:srgbClr val="000000"/>
                  </a:solidFill>
                  <a:latin typeface="Arial Nova Condensed"/>
                  <a:ea typeface="Arial Nova Condensed"/>
                  <a:cs typeface="Arial Nova Condensed"/>
                  <a:sym typeface="Arial Nova Condensed"/>
                </a:rPr>
                <a:t> and </a:t>
              </a:r>
              <a:r>
                <a:rPr lang="en-US" b="true" sz="2400">
                  <a:solidFill>
                    <a:srgbClr val="000000"/>
                  </a:solidFill>
                  <a:latin typeface="Arial Nova Condensed Bold"/>
                  <a:ea typeface="Arial Nova Condensed Bold"/>
                  <a:cs typeface="Arial Nova Condensed Bold"/>
                  <a:sym typeface="Arial Nova Condensed Bold"/>
                </a:rPr>
                <a:t>informal justice</a:t>
              </a:r>
              <a:r>
                <a:rPr lang="en-US" sz="2400">
                  <a:solidFill>
                    <a:srgbClr val="000000"/>
                  </a:solidFill>
                  <a:latin typeface="Arial Nova Condensed"/>
                  <a:ea typeface="Arial Nova Condensed"/>
                  <a:cs typeface="Arial Nova Condensed"/>
                  <a:sym typeface="Arial Nova Condensed"/>
                </a:rPr>
                <a:t> systems.</a:t>
              </a:r>
            </a:p>
            <a:p>
              <a:pPr algn="l" marL="434341" indent="-217171" lvl="1">
                <a:lnSpc>
                  <a:spcPts val="3312"/>
                </a:lnSpc>
                <a:buFont typeface="Arial"/>
                <a:buChar char="•"/>
              </a:pPr>
              <a:r>
                <a:rPr lang="en-US" b="true" sz="2400">
                  <a:solidFill>
                    <a:srgbClr val="000000"/>
                  </a:solidFill>
                  <a:latin typeface="Arial Nova Condensed Bold"/>
                  <a:ea typeface="Arial Nova Condensed Bold"/>
                  <a:cs typeface="Arial Nova Condensed Bold"/>
                  <a:sym typeface="Arial Nova Condensed Bold"/>
                </a:rPr>
                <a:t>Informal justice</a:t>
              </a:r>
              <a:r>
                <a:rPr lang="en-US" sz="2400">
                  <a:solidFill>
                    <a:srgbClr val="000000"/>
                  </a:solidFill>
                  <a:latin typeface="Arial Nova Condensed"/>
                  <a:ea typeface="Arial Nova Condensed"/>
                  <a:cs typeface="Arial Nova Condensed"/>
                  <a:sym typeface="Arial Nova Condensed"/>
                </a:rPr>
                <a:t> systems—often referred to as “traditional,” “indigenous,” “customary,” or “non-state” systems—resolve disputes outside the formal judiciary framework.</a:t>
              </a:r>
            </a:p>
            <a:p>
              <a:pPr algn="l" marL="434341" indent="-217171" lvl="1">
                <a:lnSpc>
                  <a:spcPts val="3312"/>
                </a:lnSpc>
                <a:buFont typeface="Arial"/>
                <a:buChar char="•"/>
              </a:pPr>
              <a:r>
                <a:rPr lang="en-US" sz="2400">
                  <a:solidFill>
                    <a:srgbClr val="000000"/>
                  </a:solidFill>
                  <a:latin typeface="Arial Nova Condensed"/>
                  <a:ea typeface="Arial Nova Condensed"/>
                  <a:cs typeface="Arial Nova Condensed"/>
                  <a:sym typeface="Arial Nova Condensed"/>
                </a:rPr>
                <a:t>These systems involve neutral third-party mediators who are not part of the judiciary, using procedures not established by law.</a:t>
              </a:r>
            </a:p>
            <a:p>
              <a:pPr algn="l" marL="434341" indent="-217171" lvl="1">
                <a:lnSpc>
                  <a:spcPts val="3312"/>
                </a:lnSpc>
                <a:buFont typeface="Arial"/>
                <a:buChar char="•"/>
              </a:pPr>
              <a:r>
                <a:rPr lang="en-US" sz="2400">
                  <a:solidFill>
                    <a:srgbClr val="000000"/>
                  </a:solidFill>
                  <a:latin typeface="Arial Nova Condensed"/>
                  <a:ea typeface="Arial Nova Condensed"/>
                  <a:cs typeface="Arial Nova Condensed"/>
                  <a:sym typeface="Arial Nova Condensed"/>
                </a:rPr>
                <a:t>Informal justice systems include traditional and customary laws, practices, and structures that utilize alternative dispute resolution mechanisms.</a:t>
              </a:r>
            </a:p>
            <a:p>
              <a:pPr algn="just" marL="434341" indent="-217171" lvl="1">
                <a:lnSpc>
                  <a:spcPts val="3312"/>
                </a:lnSpc>
              </a:pPr>
              <a:r>
                <a:rPr lang="en-US" b="true" sz="2400">
                  <a:solidFill>
                    <a:srgbClr val="000000"/>
                  </a:solidFill>
                  <a:latin typeface="Arial Nova Condensed Bold"/>
                  <a:ea typeface="Arial Nova Condensed Bold"/>
                  <a:cs typeface="Arial Nova Condensed Bold"/>
                  <a:sym typeface="Arial Nova Condensed Bold"/>
                </a:rPr>
                <a:t>Why informal justice matters:</a:t>
              </a:r>
            </a:p>
            <a:p>
              <a:pPr algn="l" marL="434341" indent="-217171" lvl="1">
                <a:lnSpc>
                  <a:spcPts val="3312"/>
                </a:lnSpc>
                <a:buFont typeface="Arial"/>
                <a:buChar char="•"/>
              </a:pPr>
              <a:r>
                <a:rPr lang="en-US" sz="2400">
                  <a:solidFill>
                    <a:srgbClr val="000000"/>
                  </a:solidFill>
                  <a:latin typeface="Arial Nova Condensed"/>
                  <a:ea typeface="Arial Nova Condensed"/>
                  <a:cs typeface="Arial Nova Condensed"/>
                  <a:sym typeface="Arial Nova Condensed"/>
                </a:rPr>
                <a:t>In post-conflict states, informal and formal justice systems often coexist, providing vulnerable communities with multiple pathways to justice.</a:t>
              </a:r>
            </a:p>
            <a:p>
              <a:pPr algn="l" marL="434341" indent="-217171" lvl="1">
                <a:lnSpc>
                  <a:spcPts val="3312"/>
                </a:lnSpc>
                <a:buFont typeface="Arial"/>
                <a:buChar char="•"/>
              </a:pPr>
              <a:r>
                <a:rPr lang="en-US" sz="2400">
                  <a:solidFill>
                    <a:srgbClr val="000000"/>
                  </a:solidFill>
                  <a:latin typeface="Arial Nova Condensed"/>
                  <a:ea typeface="Arial Nova Condensed"/>
                  <a:cs typeface="Arial Nova Condensed"/>
                  <a:sym typeface="Arial Nova Condensed"/>
                </a:rPr>
                <a:t>Informal justice systems are often more accessible to marginalized communities, such as refugees, especially in emergency situations.</a:t>
              </a:r>
            </a:p>
            <a:p>
              <a:pPr algn="just">
                <a:lnSpc>
                  <a:spcPts val="3312"/>
                </a:lnSpc>
              </a:pPr>
              <a:r>
                <a:rPr lang="en-US" b="true" sz="2400">
                  <a:solidFill>
                    <a:srgbClr val="F9B428"/>
                  </a:solidFill>
                  <a:latin typeface="Arial Nova Condensed Bold"/>
                  <a:ea typeface="Arial Nova Condensed Bold"/>
                  <a:cs typeface="Arial Nova Condensed Bold"/>
                  <a:sym typeface="Arial Nova Condensed Bold"/>
                </a:rPr>
                <a:t>Monitoring practices in both systems:</a:t>
              </a:r>
            </a:p>
            <a:p>
              <a:pPr algn="l" marL="434341" indent="-217171" lvl="1">
                <a:lnSpc>
                  <a:spcPts val="3312"/>
                </a:lnSpc>
                <a:buFont typeface="Arial"/>
                <a:buChar char="•"/>
              </a:pPr>
              <a:r>
                <a:rPr lang="en-US" sz="2400">
                  <a:solidFill>
                    <a:srgbClr val="000000"/>
                  </a:solidFill>
                  <a:latin typeface="Arial Nova Condensed"/>
                  <a:ea typeface="Arial Nova Condensed"/>
                  <a:cs typeface="Arial Nova Condensed"/>
                  <a:sym typeface="Arial Nova Condensed"/>
                </a:rPr>
                <a:t>Paralegals need to understand the processes and roles of justice stakeholders in both formal and informal systems.</a:t>
              </a:r>
            </a:p>
            <a:p>
              <a:pPr algn="l" marL="434341" indent="-217171" lvl="1">
                <a:lnSpc>
                  <a:spcPts val="3312"/>
                </a:lnSpc>
                <a:buFont typeface="Arial"/>
                <a:buChar char="•"/>
              </a:pPr>
              <a:r>
                <a:rPr lang="en-US" sz="2400">
                  <a:solidFill>
                    <a:srgbClr val="000000"/>
                  </a:solidFill>
                  <a:latin typeface="Arial Nova Condensed"/>
                  <a:ea typeface="Arial Nova Condensed"/>
                  <a:cs typeface="Arial Nova Condensed"/>
                  <a:sym typeface="Arial Nova Condensed"/>
                </a:rPr>
                <a:t>Paralegals may be more familiar with informal laws, but when monitoring formal legal systems, they should focus on matters for which they have been trained</a:t>
              </a:r>
              <a:r>
                <a:rPr lang="en-US" sz="2400">
                  <a:solidFill>
                    <a:srgbClr val="000000"/>
                  </a:solidFill>
                  <a:latin typeface="Arial Nova Condensed"/>
                  <a:ea typeface="Arial Nova Condensed"/>
                  <a:cs typeface="Arial Nova Condensed"/>
                  <a:sym typeface="Arial Nova Condensed"/>
                </a:rPr>
                <a:t> and have a clear understanding of the law</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1024507"/>
            <a:ext cx="5421077" cy="1077596"/>
          </a:xfrm>
          <a:prstGeom prst="rect">
            <a:avLst/>
          </a:prstGeom>
        </p:spPr>
        <p:txBody>
          <a:bodyPr anchor="t" rtlCol="false" tIns="0" lIns="0" bIns="0" rIns="0">
            <a:spAutoFit/>
          </a:bodyPr>
          <a:lstStyle/>
          <a:p>
            <a:pPr algn="l">
              <a:lnSpc>
                <a:spcPts val="8240"/>
              </a:lnSpc>
            </a:pPr>
            <a:r>
              <a:rPr lang="en-US" sz="8000" b="true">
                <a:solidFill>
                  <a:srgbClr val="004AAD"/>
                </a:solidFill>
                <a:latin typeface="Arial Nova Condensed Bold"/>
                <a:ea typeface="Arial Nova Condensed Bold"/>
                <a:cs typeface="Arial Nova Condensed Bold"/>
                <a:sym typeface="Arial Nova Condensed Bold"/>
              </a:rPr>
              <a:t>Objectives </a:t>
            </a:r>
          </a:p>
        </p:txBody>
      </p:sp>
      <p:grpSp>
        <p:nvGrpSpPr>
          <p:cNvPr name="Group 6" id="6"/>
          <p:cNvGrpSpPr/>
          <p:nvPr/>
        </p:nvGrpSpPr>
        <p:grpSpPr>
          <a:xfrm rot="0">
            <a:off x="633094" y="4036237"/>
            <a:ext cx="5388446" cy="5222063"/>
            <a:chOff x="0" y="0"/>
            <a:chExt cx="1419179" cy="1375358"/>
          </a:xfrm>
        </p:grpSpPr>
        <p:sp>
          <p:nvSpPr>
            <p:cNvPr name="Freeform 7" id="7"/>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8" id="8"/>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6449777" y="4036237"/>
            <a:ext cx="5388446" cy="5222063"/>
            <a:chOff x="0" y="0"/>
            <a:chExt cx="1419179" cy="1375358"/>
          </a:xfrm>
        </p:grpSpPr>
        <p:sp>
          <p:nvSpPr>
            <p:cNvPr name="Freeform 10" id="10"/>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1" id="11"/>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2266461" y="4036237"/>
            <a:ext cx="5388446" cy="5222063"/>
            <a:chOff x="0" y="0"/>
            <a:chExt cx="1419179" cy="1375358"/>
          </a:xfrm>
        </p:grpSpPr>
        <p:sp>
          <p:nvSpPr>
            <p:cNvPr name="Freeform 13" id="13"/>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4" id="14"/>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769884" y="2493187"/>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1948007" y="3019677"/>
            <a:ext cx="2729855" cy="2033121"/>
          </a:xfrm>
          <a:custGeom>
            <a:avLst/>
            <a:gdLst/>
            <a:ahLst/>
            <a:cxnLst/>
            <a:rect r="r" b="b" t="t" l="l"/>
            <a:pathLst>
              <a:path h="2033121" w="2729855">
                <a:moveTo>
                  <a:pt x="0" y="0"/>
                </a:moveTo>
                <a:lnTo>
                  <a:pt x="2729854" y="0"/>
                </a:lnTo>
                <a:lnTo>
                  <a:pt x="2729854" y="2033120"/>
                </a:lnTo>
                <a:lnTo>
                  <a:pt x="0" y="20331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9" id="19"/>
          <p:cNvGrpSpPr/>
          <p:nvPr/>
        </p:nvGrpSpPr>
        <p:grpSpPr>
          <a:xfrm rot="0">
            <a:off x="7586568" y="2493187"/>
            <a:ext cx="3086100" cy="308610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7901956" y="2951207"/>
            <a:ext cx="2484087" cy="2170061"/>
          </a:xfrm>
          <a:custGeom>
            <a:avLst/>
            <a:gdLst/>
            <a:ahLst/>
            <a:cxnLst/>
            <a:rect r="r" b="b" t="t" l="l"/>
            <a:pathLst>
              <a:path h="2170061" w="2484087">
                <a:moveTo>
                  <a:pt x="0" y="0"/>
                </a:moveTo>
                <a:lnTo>
                  <a:pt x="2484088" y="0"/>
                </a:lnTo>
                <a:lnTo>
                  <a:pt x="2484088" y="2170061"/>
                </a:lnTo>
                <a:lnTo>
                  <a:pt x="0" y="21700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13528964" y="2493187"/>
            <a:ext cx="3086100" cy="308610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313539" y="5910541"/>
            <a:ext cx="3998790" cy="2908427"/>
          </a:xfrm>
          <a:prstGeom prst="rect">
            <a:avLst/>
          </a:prstGeom>
        </p:spPr>
        <p:txBody>
          <a:bodyPr anchor="t" rtlCol="false" tIns="0" lIns="0" bIns="0" rIns="0">
            <a:spAutoFit/>
          </a:bodyPr>
          <a:lstStyle/>
          <a:p>
            <a:pPr algn="ctr">
              <a:lnSpc>
                <a:spcPts val="2884"/>
              </a:lnSpc>
            </a:pPr>
            <a:r>
              <a:rPr lang="en-US" sz="2800" b="true">
                <a:solidFill>
                  <a:srgbClr val="004AAD"/>
                </a:solidFill>
                <a:latin typeface="Arial Nova Condensed Bold"/>
                <a:ea typeface="Arial Nova Condensed Bold"/>
                <a:cs typeface="Arial Nova Condensed Bold"/>
                <a:sym typeface="Arial Nova Condensed Bold"/>
              </a:rPr>
              <a:t>Develop a comprehensive understanding of legal monitoring and its role in shaping the law</a:t>
            </a:r>
          </a:p>
          <a:p>
            <a:pPr algn="ctr">
              <a:lnSpc>
                <a:spcPts val="2884"/>
              </a:lnSpc>
            </a:pPr>
            <a:r>
              <a:rPr lang="en-US" sz="2800" b="true">
                <a:solidFill>
                  <a:srgbClr val="004AAD"/>
                </a:solidFill>
                <a:latin typeface="Arial Nova Condensed Bold"/>
                <a:ea typeface="Arial Nova Condensed Bold"/>
                <a:cs typeface="Arial Nova Condensed Bold"/>
                <a:sym typeface="Arial Nova Condensed Bold"/>
              </a:rPr>
              <a:t>Identify key challenges and best practices in implementing legal monitoring programs</a:t>
            </a:r>
          </a:p>
        </p:txBody>
      </p:sp>
      <p:sp>
        <p:nvSpPr>
          <p:cNvPr name="TextBox 27" id="27"/>
          <p:cNvSpPr txBox="true"/>
          <p:nvPr/>
        </p:nvSpPr>
        <p:spPr>
          <a:xfrm rot="0">
            <a:off x="7116280" y="5787915"/>
            <a:ext cx="4026675" cy="1098677"/>
          </a:xfrm>
          <a:prstGeom prst="rect">
            <a:avLst/>
          </a:prstGeom>
        </p:spPr>
        <p:txBody>
          <a:bodyPr anchor="t" rtlCol="false" tIns="0" lIns="0" bIns="0" rIns="0">
            <a:spAutoFit/>
          </a:bodyPr>
          <a:lstStyle/>
          <a:p>
            <a:pPr algn="ctr">
              <a:lnSpc>
                <a:spcPts val="2884"/>
              </a:lnSpc>
            </a:pPr>
            <a:r>
              <a:rPr lang="en-US" sz="2800" b="true">
                <a:solidFill>
                  <a:srgbClr val="004AAD"/>
                </a:solidFill>
                <a:latin typeface="Arial Nova Condensed Bold"/>
                <a:ea typeface="Arial Nova Condensed Bold"/>
                <a:cs typeface="Arial Nova Condensed Bold"/>
                <a:sym typeface="Arial Nova Condensed Bold"/>
              </a:rPr>
              <a:t>Explore the various types of legal monitoring and their specific purposes.</a:t>
            </a:r>
          </a:p>
        </p:txBody>
      </p:sp>
      <p:sp>
        <p:nvSpPr>
          <p:cNvPr name="TextBox 28" id="28"/>
          <p:cNvSpPr txBox="true"/>
          <p:nvPr/>
        </p:nvSpPr>
        <p:spPr>
          <a:xfrm rot="0">
            <a:off x="12549367" y="5994226"/>
            <a:ext cx="4837016" cy="1460627"/>
          </a:xfrm>
          <a:prstGeom prst="rect">
            <a:avLst/>
          </a:prstGeom>
        </p:spPr>
        <p:txBody>
          <a:bodyPr anchor="t" rtlCol="false" tIns="0" lIns="0" bIns="0" rIns="0">
            <a:spAutoFit/>
          </a:bodyPr>
          <a:lstStyle/>
          <a:p>
            <a:pPr algn="ctr">
              <a:lnSpc>
                <a:spcPts val="2884"/>
              </a:lnSpc>
            </a:pPr>
            <a:r>
              <a:rPr lang="en-US" sz="2800" b="true">
                <a:solidFill>
                  <a:srgbClr val="004AAD"/>
                </a:solidFill>
                <a:latin typeface="Arial Nova Condensed Bold"/>
                <a:ea typeface="Arial Nova Condensed Bold"/>
                <a:cs typeface="Arial Nova Condensed Bold"/>
                <a:sym typeface="Arial Nova Condensed Bold"/>
              </a:rPr>
              <a:t>Gain insight into how data-driven solutions can enhance the effectiveness of legal programming.</a:t>
            </a:r>
          </a:p>
        </p:txBody>
      </p:sp>
      <p:sp>
        <p:nvSpPr>
          <p:cNvPr name="Freeform 29" id="29"/>
          <p:cNvSpPr/>
          <p:nvPr/>
        </p:nvSpPr>
        <p:spPr>
          <a:xfrm flipH="false" flipV="false" rot="0">
            <a:off x="13656456" y="2951207"/>
            <a:ext cx="2831117" cy="2276858"/>
          </a:xfrm>
          <a:custGeom>
            <a:avLst/>
            <a:gdLst/>
            <a:ahLst/>
            <a:cxnLst/>
            <a:rect r="r" b="b" t="t" l="l"/>
            <a:pathLst>
              <a:path h="2276858" w="2831117">
                <a:moveTo>
                  <a:pt x="0" y="0"/>
                </a:moveTo>
                <a:lnTo>
                  <a:pt x="2831117" y="0"/>
                </a:lnTo>
                <a:lnTo>
                  <a:pt x="2831117" y="2276858"/>
                </a:lnTo>
                <a:lnTo>
                  <a:pt x="0" y="22768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90117" y="634792"/>
            <a:ext cx="13792200" cy="1243496"/>
            <a:chOff x="0" y="0"/>
            <a:chExt cx="18389600" cy="1657995"/>
          </a:xfrm>
        </p:grpSpPr>
        <p:sp>
          <p:nvSpPr>
            <p:cNvPr name="Freeform 6" id="6"/>
            <p:cNvSpPr/>
            <p:nvPr/>
          </p:nvSpPr>
          <p:spPr>
            <a:xfrm flipH="false" flipV="false" rot="0">
              <a:off x="0" y="0"/>
              <a:ext cx="18389600" cy="1657995"/>
            </a:xfrm>
            <a:custGeom>
              <a:avLst/>
              <a:gdLst/>
              <a:ahLst/>
              <a:cxnLst/>
              <a:rect r="r" b="b" t="t" l="l"/>
              <a:pathLst>
                <a:path h="1657995" w="18389600">
                  <a:moveTo>
                    <a:pt x="0" y="0"/>
                  </a:moveTo>
                  <a:lnTo>
                    <a:pt x="18389600" y="0"/>
                  </a:lnTo>
                  <a:lnTo>
                    <a:pt x="18389600" y="1657995"/>
                  </a:lnTo>
                  <a:lnTo>
                    <a:pt x="0" y="1657995"/>
                  </a:lnTo>
                  <a:close/>
                </a:path>
              </a:pathLst>
            </a:custGeom>
            <a:solidFill>
              <a:srgbClr val="000000">
                <a:alpha val="0"/>
              </a:srgbClr>
            </a:solidFill>
          </p:spPr>
        </p:sp>
        <p:sp>
          <p:nvSpPr>
            <p:cNvPr name="TextBox 7" id="7"/>
            <p:cNvSpPr txBox="true"/>
            <p:nvPr/>
          </p:nvSpPr>
          <p:spPr>
            <a:xfrm>
              <a:off x="0" y="-200025"/>
              <a:ext cx="18389600" cy="1858020"/>
            </a:xfrm>
            <a:prstGeom prst="rect">
              <a:avLst/>
            </a:prstGeom>
          </p:spPr>
          <p:txBody>
            <a:bodyPr anchor="t" rtlCol="false" tIns="0" lIns="0" bIns="0" rIns="0"/>
            <a:lstStyle/>
            <a:p>
              <a:pPr algn="l">
                <a:lnSpc>
                  <a:spcPts val="10499"/>
                </a:lnSpc>
              </a:pPr>
              <a:r>
                <a:rPr lang="en-US" sz="6999" b="true">
                  <a:solidFill>
                    <a:srgbClr val="4E5FA7"/>
                  </a:solidFill>
                  <a:latin typeface="Arial Nova Condensed Bold"/>
                  <a:ea typeface="Arial Nova Condensed Bold"/>
                  <a:cs typeface="Arial Nova Condensed Bold"/>
                  <a:sym typeface="Arial Nova Condensed Bold"/>
                </a:rPr>
                <a:t>Activity 4: Informal justice monitoring</a:t>
              </a:r>
            </a:p>
          </p:txBody>
        </p:sp>
      </p:grpSp>
      <p:grpSp>
        <p:nvGrpSpPr>
          <p:cNvPr name="Group 8" id="8"/>
          <p:cNvGrpSpPr/>
          <p:nvPr/>
        </p:nvGrpSpPr>
        <p:grpSpPr>
          <a:xfrm rot="0">
            <a:off x="1090118" y="2224358"/>
            <a:ext cx="16113702" cy="5838283"/>
            <a:chOff x="0" y="0"/>
            <a:chExt cx="21484936" cy="7784378"/>
          </a:xfrm>
        </p:grpSpPr>
        <p:sp>
          <p:nvSpPr>
            <p:cNvPr name="Freeform 9" id="9"/>
            <p:cNvSpPr/>
            <p:nvPr/>
          </p:nvSpPr>
          <p:spPr>
            <a:xfrm flipH="false" flipV="false" rot="0">
              <a:off x="19050" y="15944"/>
              <a:ext cx="21446871" cy="7752482"/>
            </a:xfrm>
            <a:custGeom>
              <a:avLst/>
              <a:gdLst/>
              <a:ahLst/>
              <a:cxnLst/>
              <a:rect r="r" b="b" t="t" l="l"/>
              <a:pathLst>
                <a:path h="7752482" w="21446871">
                  <a:moveTo>
                    <a:pt x="0" y="0"/>
                  </a:moveTo>
                  <a:lnTo>
                    <a:pt x="21446871" y="0"/>
                  </a:lnTo>
                  <a:lnTo>
                    <a:pt x="21446871" y="7752482"/>
                  </a:lnTo>
                  <a:lnTo>
                    <a:pt x="0" y="7752482"/>
                  </a:lnTo>
                  <a:close/>
                </a:path>
              </a:pathLst>
            </a:custGeom>
            <a:solidFill>
              <a:srgbClr val="FFFFFF"/>
            </a:solidFill>
          </p:spPr>
        </p:sp>
        <p:sp>
          <p:nvSpPr>
            <p:cNvPr name="Freeform 10" id="10"/>
            <p:cNvSpPr/>
            <p:nvPr/>
          </p:nvSpPr>
          <p:spPr>
            <a:xfrm flipH="false" flipV="false" rot="0">
              <a:off x="0" y="0"/>
              <a:ext cx="21484971" cy="7784370"/>
            </a:xfrm>
            <a:custGeom>
              <a:avLst/>
              <a:gdLst/>
              <a:ahLst/>
              <a:cxnLst/>
              <a:rect r="r" b="b" t="t" l="l"/>
              <a:pathLst>
                <a:path h="7784370" w="21484971">
                  <a:moveTo>
                    <a:pt x="19050" y="0"/>
                  </a:moveTo>
                  <a:lnTo>
                    <a:pt x="21465921" y="0"/>
                  </a:lnTo>
                  <a:cubicBezTo>
                    <a:pt x="21476461" y="0"/>
                    <a:pt x="21484971" y="7122"/>
                    <a:pt x="21484971" y="15944"/>
                  </a:cubicBezTo>
                  <a:lnTo>
                    <a:pt x="21484971" y="7768426"/>
                  </a:lnTo>
                  <a:cubicBezTo>
                    <a:pt x="21484971" y="7777249"/>
                    <a:pt x="21476461" y="7784370"/>
                    <a:pt x="21465921" y="7784370"/>
                  </a:cubicBezTo>
                  <a:lnTo>
                    <a:pt x="19050" y="7784370"/>
                  </a:lnTo>
                  <a:cubicBezTo>
                    <a:pt x="8509" y="7784370"/>
                    <a:pt x="0" y="7777249"/>
                    <a:pt x="0" y="7768426"/>
                  </a:cubicBezTo>
                  <a:lnTo>
                    <a:pt x="0" y="15944"/>
                  </a:lnTo>
                  <a:cubicBezTo>
                    <a:pt x="0" y="7122"/>
                    <a:pt x="8509" y="0"/>
                    <a:pt x="19050" y="0"/>
                  </a:cubicBezTo>
                  <a:moveTo>
                    <a:pt x="19050" y="31888"/>
                  </a:moveTo>
                  <a:lnTo>
                    <a:pt x="19050" y="15944"/>
                  </a:lnTo>
                  <a:lnTo>
                    <a:pt x="38100" y="15944"/>
                  </a:lnTo>
                  <a:lnTo>
                    <a:pt x="38100" y="7768426"/>
                  </a:lnTo>
                  <a:lnTo>
                    <a:pt x="19050" y="7768426"/>
                  </a:lnTo>
                  <a:lnTo>
                    <a:pt x="19050" y="7752482"/>
                  </a:lnTo>
                  <a:lnTo>
                    <a:pt x="21465921" y="7752482"/>
                  </a:lnTo>
                  <a:lnTo>
                    <a:pt x="21465921" y="7768426"/>
                  </a:lnTo>
                  <a:lnTo>
                    <a:pt x="21446871" y="7768426"/>
                  </a:lnTo>
                  <a:lnTo>
                    <a:pt x="21446871" y="15944"/>
                  </a:lnTo>
                  <a:lnTo>
                    <a:pt x="21465921" y="15944"/>
                  </a:lnTo>
                  <a:lnTo>
                    <a:pt x="21465921" y="31888"/>
                  </a:lnTo>
                  <a:lnTo>
                    <a:pt x="19050" y="31888"/>
                  </a:lnTo>
                  <a:close/>
                </a:path>
              </a:pathLst>
            </a:custGeom>
            <a:solidFill>
              <a:srgbClr val="FFFFFF"/>
            </a:solidFill>
          </p:spPr>
        </p:sp>
        <p:sp>
          <p:nvSpPr>
            <p:cNvPr name="TextBox 11" id="11"/>
            <p:cNvSpPr txBox="true"/>
            <p:nvPr/>
          </p:nvSpPr>
          <p:spPr>
            <a:xfrm>
              <a:off x="0" y="-47625"/>
              <a:ext cx="21484936" cy="7832003"/>
            </a:xfrm>
            <a:prstGeom prst="rect">
              <a:avLst/>
            </a:prstGeom>
          </p:spPr>
          <p:txBody>
            <a:bodyPr anchor="t" rtlCol="false" tIns="50800" lIns="50800" bIns="50800" rIns="50800"/>
            <a:lstStyle/>
            <a:p>
              <a:pPr algn="l">
                <a:lnSpc>
                  <a:spcPts val="3311"/>
                </a:lnSpc>
              </a:pPr>
              <a:r>
                <a:rPr lang="en-US" sz="2400" b="true">
                  <a:solidFill>
                    <a:srgbClr val="F9B428"/>
                  </a:solidFill>
                  <a:latin typeface="Arial Nova Condensed Bold"/>
                  <a:ea typeface="Arial Nova Condensed Bold"/>
                  <a:cs typeface="Arial Nova Condensed Bold"/>
                  <a:sym typeface="Arial Nova Condensed Bold"/>
                </a:rPr>
                <a:t>Activity: Who is doing what where?                                                      </a:t>
              </a:r>
            </a:p>
            <a:p>
              <a:pPr algn="l">
                <a:lnSpc>
                  <a:spcPts val="3311"/>
                </a:lnSpc>
              </a:pPr>
              <a:r>
                <a:rPr lang="en-US" sz="2400" b="true">
                  <a:solidFill>
                    <a:srgbClr val="000000"/>
                  </a:solidFill>
                  <a:latin typeface="Arial Nova Condensed Bold"/>
                  <a:ea typeface="Arial Nova Condensed Bold"/>
                  <a:cs typeface="Arial Nova Condensed Bold"/>
                  <a:sym typeface="Arial Nova Condensed Bold"/>
                </a:rPr>
                <a:t> </a:t>
              </a:r>
            </a:p>
            <a:p>
              <a:pPr algn="l">
                <a:lnSpc>
                  <a:spcPts val="3311"/>
                </a:lnSpc>
              </a:pPr>
              <a:r>
                <a:rPr lang="en-US" sz="2400" b="true">
                  <a:solidFill>
                    <a:srgbClr val="000000"/>
                  </a:solidFill>
                  <a:latin typeface="Arial Nova Condensed Bold"/>
                  <a:ea typeface="Arial Nova Condensed Bold"/>
                  <a:cs typeface="Arial Nova Condensed Bold"/>
                  <a:sym typeface="Arial Nova Condensed Bold"/>
                </a:rPr>
                <a:t>Time: 15 min </a:t>
              </a:r>
            </a:p>
            <a:p>
              <a:pPr algn="l">
                <a:lnSpc>
                  <a:spcPts val="2879"/>
                </a:lnSpc>
              </a:pPr>
              <a:r>
                <a:rPr lang="en-US" sz="2400" b="true">
                  <a:solidFill>
                    <a:srgbClr val="000000"/>
                  </a:solidFill>
                  <a:latin typeface="Arial Nova Condensed Bold"/>
                  <a:ea typeface="Arial Nova Condensed Bold"/>
                  <a:cs typeface="Arial Nova Condensed Bold"/>
                  <a:sym typeface="Arial Nova Condensed Bold"/>
                </a:rPr>
                <a:t>Objective</a:t>
              </a:r>
              <a:r>
                <a:rPr lang="en-US" sz="2400">
                  <a:solidFill>
                    <a:srgbClr val="000000"/>
                  </a:solidFill>
                  <a:latin typeface="Arial Nova Condensed"/>
                  <a:ea typeface="Arial Nova Condensed"/>
                  <a:cs typeface="Arial Nova Condensed"/>
                  <a:sym typeface="Arial Nova Condensed"/>
                </a:rPr>
                <a:t>: To explore the roles within informal justice systems and how paralegals can monitor legal practice. </a:t>
              </a:r>
            </a:p>
            <a:p>
              <a:pPr algn="l">
                <a:lnSpc>
                  <a:spcPts val="3311"/>
                </a:lnSpc>
              </a:pPr>
              <a:r>
                <a:rPr lang="en-US" sz="2400">
                  <a:solidFill>
                    <a:srgbClr val="000000"/>
                  </a:solidFill>
                  <a:latin typeface="Arial Nova Condensed"/>
                  <a:ea typeface="Arial Nova Condensed"/>
                  <a:cs typeface="Arial Nova Condensed"/>
                  <a:sym typeface="Arial Nova Condensed"/>
                </a:rPr>
                <a:t> Briefly introduce informal justice systems, providing 2 examples (in the handout)</a:t>
              </a:r>
            </a:p>
            <a:p>
              <a:pPr algn="l">
                <a:lnSpc>
                  <a:spcPts val="3311"/>
                </a:lnSpc>
              </a:pPr>
              <a:r>
                <a:rPr lang="en-US" sz="2400" b="true">
                  <a:solidFill>
                    <a:srgbClr val="FFC000"/>
                  </a:solidFill>
                  <a:latin typeface="Arial Nova Condensed Bold"/>
                  <a:ea typeface="Arial Nova Condensed Bold"/>
                  <a:cs typeface="Arial Nova Condensed Bold"/>
                  <a:sym typeface="Arial Nova Condensed Bold"/>
                </a:rPr>
                <a:t> </a:t>
              </a:r>
            </a:p>
            <a:p>
              <a:pPr algn="l">
                <a:lnSpc>
                  <a:spcPts val="3311"/>
                </a:lnSpc>
              </a:pPr>
              <a:r>
                <a:rPr lang="en-US" sz="2400" b="true">
                  <a:solidFill>
                    <a:srgbClr val="F9B428"/>
                  </a:solidFill>
                  <a:latin typeface="Arial Nova Condensed Bold"/>
                  <a:ea typeface="Arial Nova Condensed Bold"/>
                  <a:cs typeface="Arial Nova Condensed Bold"/>
                  <a:sym typeface="Arial Nova Condensed Bold"/>
                </a:rPr>
                <a:t>Instructions</a:t>
              </a:r>
            </a:p>
            <a:p>
              <a:pPr algn="l">
                <a:lnSpc>
                  <a:spcPts val="3311"/>
                </a:lnSpc>
              </a:pPr>
              <a:r>
                <a:rPr lang="en-US" sz="2400" b="true">
                  <a:solidFill>
                    <a:srgbClr val="000000"/>
                  </a:solidFill>
                  <a:latin typeface="Arial Nova Condensed Bold"/>
                  <a:ea typeface="Arial Nova Condensed Bold"/>
                  <a:cs typeface="Arial Nova Condensed Bold"/>
                  <a:sym typeface="Arial Nova Condensed Bold"/>
                </a:rPr>
                <a:t>Mapping Exercise (5 min)</a:t>
              </a:r>
              <a:r>
                <a:rPr lang="en-US" sz="2400">
                  <a:solidFill>
                    <a:srgbClr val="000000"/>
                  </a:solidFill>
                  <a:latin typeface="Arial Nova Condensed"/>
                  <a:ea typeface="Arial Nova Condensed"/>
                  <a:cs typeface="Arial Nova Condensed"/>
                  <a:sym typeface="Arial Nova Condensed"/>
                </a:rPr>
                <a:t>: In pairs or small groups, participants quickly sketch a simple map of one example shared, answering:</a:t>
              </a:r>
            </a:p>
            <a:p>
              <a:pPr algn="l">
                <a:lnSpc>
                  <a:spcPts val="3311"/>
                </a:lnSpc>
              </a:pPr>
              <a:r>
                <a:rPr lang="en-US" sz="2400" b="true">
                  <a:solidFill>
                    <a:srgbClr val="000000"/>
                  </a:solidFill>
                  <a:latin typeface="Arial Nova Condensed Bold"/>
                  <a:ea typeface="Arial Nova Condensed Bold"/>
                  <a:cs typeface="Arial Nova Condensed Bold"/>
                  <a:sym typeface="Arial Nova Condensed Bold"/>
                </a:rPr>
                <a:t>Who</a:t>
              </a:r>
              <a:r>
                <a:rPr lang="en-US" sz="2400">
                  <a:solidFill>
                    <a:srgbClr val="000000"/>
                  </a:solidFill>
                  <a:latin typeface="Arial Nova Condensed"/>
                  <a:ea typeface="Arial Nova Condensed"/>
                  <a:cs typeface="Arial Nova Condensed"/>
                  <a:sym typeface="Arial Nova Condensed"/>
                </a:rPr>
                <a:t> is involved in the system?</a:t>
              </a:r>
            </a:p>
            <a:p>
              <a:pPr algn="l">
                <a:lnSpc>
                  <a:spcPts val="3311"/>
                </a:lnSpc>
              </a:pPr>
              <a:r>
                <a:rPr lang="en-US" sz="2400" b="true">
                  <a:solidFill>
                    <a:srgbClr val="000000"/>
                  </a:solidFill>
                  <a:latin typeface="Arial Nova Condensed Bold"/>
                  <a:ea typeface="Arial Nova Condensed Bold"/>
                  <a:cs typeface="Arial Nova Condensed Bold"/>
                  <a:sym typeface="Arial Nova Condensed Bold"/>
                </a:rPr>
                <a:t>What</a:t>
              </a:r>
              <a:r>
                <a:rPr lang="en-US" sz="2400">
                  <a:solidFill>
                    <a:srgbClr val="000000"/>
                  </a:solidFill>
                  <a:latin typeface="Arial Nova Condensed"/>
                  <a:ea typeface="Arial Nova Condensed"/>
                  <a:cs typeface="Arial Nova Condensed"/>
                  <a:sym typeface="Arial Nova Condensed"/>
                </a:rPr>
                <a:t> roles do they play?</a:t>
              </a:r>
            </a:p>
            <a:p>
              <a:pPr algn="l">
                <a:lnSpc>
                  <a:spcPts val="3311"/>
                </a:lnSpc>
              </a:pPr>
              <a:r>
                <a:rPr lang="en-US" sz="2400" b="true">
                  <a:solidFill>
                    <a:srgbClr val="000000"/>
                  </a:solidFill>
                  <a:latin typeface="Arial Nova Condensed Bold"/>
                  <a:ea typeface="Arial Nova Condensed Bold"/>
                  <a:cs typeface="Arial Nova Condensed Bold"/>
                  <a:sym typeface="Arial Nova Condensed Bold"/>
                </a:rPr>
                <a:t>Where</a:t>
              </a:r>
              <a:r>
                <a:rPr lang="en-US" sz="2400">
                  <a:solidFill>
                    <a:srgbClr val="000000"/>
                  </a:solidFill>
                  <a:latin typeface="Arial Nova Condensed"/>
                  <a:ea typeface="Arial Nova Condensed"/>
                  <a:cs typeface="Arial Nova Condensed"/>
                  <a:sym typeface="Arial Nova Condensed"/>
                </a:rPr>
                <a:t> does it take place?</a:t>
              </a:r>
            </a:p>
            <a:p>
              <a:pPr algn="l">
                <a:lnSpc>
                  <a:spcPts val="2879"/>
                </a:lnSpc>
              </a:pPr>
              <a:r>
                <a:rPr lang="en-US" sz="2400" b="true">
                  <a:solidFill>
                    <a:srgbClr val="000000"/>
                  </a:solidFill>
                  <a:latin typeface="Arial Nova Condensed Bold"/>
                  <a:ea typeface="Arial Nova Condensed Bold"/>
                  <a:cs typeface="Arial Nova Condensed Bold"/>
                  <a:sym typeface="Arial Nova Condensed Bold"/>
                </a:rPr>
                <a:t>Discussion</a:t>
              </a:r>
              <a:r>
                <a:rPr lang="en-US" sz="2400">
                  <a:solidFill>
                    <a:srgbClr val="000000"/>
                  </a:solidFill>
                  <a:latin typeface="Arial Nova Condensed"/>
                  <a:ea typeface="Arial Nova Condensed"/>
                  <a:cs typeface="Arial Nova Condensed"/>
                  <a:sym typeface="Arial Nova Condensed"/>
                </a:rPr>
                <a:t>: </a:t>
              </a:r>
            </a:p>
            <a:p>
              <a:pPr algn="l">
                <a:lnSpc>
                  <a:spcPts val="3311"/>
                </a:lnSpc>
              </a:pPr>
              <a:r>
                <a:rPr lang="en-US" sz="2400">
                  <a:solidFill>
                    <a:srgbClr val="000000"/>
                  </a:solidFill>
                  <a:latin typeface="Arial Nova Condensed"/>
                  <a:ea typeface="Arial Nova Condensed"/>
                  <a:cs typeface="Arial Nova Condensed"/>
                  <a:sym typeface="Arial Nova Condensed"/>
                </a:rPr>
                <a:t>What questions could paralegals ask to monitor legal practice in this system? (e.g., “How are decisions made?” “Who ensures fairness?”)</a:t>
              </a:r>
            </a:p>
          </p:txBody>
        </p:sp>
      </p:grpSp>
      <p:sp>
        <p:nvSpPr>
          <p:cNvPr name="Freeform 12" id="12"/>
          <p:cNvSpPr/>
          <p:nvPr/>
        </p:nvSpPr>
        <p:spPr>
          <a:xfrm flipH="false" flipV="false" rot="0">
            <a:off x="10946482" y="7666738"/>
            <a:ext cx="6941092" cy="2620262"/>
          </a:xfrm>
          <a:custGeom>
            <a:avLst/>
            <a:gdLst/>
            <a:ahLst/>
            <a:cxnLst/>
            <a:rect r="r" b="b" t="t" l="l"/>
            <a:pathLst>
              <a:path h="2620262" w="6941092">
                <a:moveTo>
                  <a:pt x="0" y="0"/>
                </a:moveTo>
                <a:lnTo>
                  <a:pt x="6941092" y="0"/>
                </a:lnTo>
                <a:lnTo>
                  <a:pt x="6941092" y="2620262"/>
                </a:lnTo>
                <a:lnTo>
                  <a:pt x="0" y="2620262"/>
                </a:lnTo>
                <a:lnTo>
                  <a:pt x="0" y="0"/>
                </a:lnTo>
                <a:close/>
              </a:path>
            </a:pathLst>
          </a:custGeom>
          <a:blipFill>
            <a:blip r:embed="rId3"/>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379"/>
            <a:ext cx="9860699" cy="1243496"/>
            <a:chOff x="0" y="0"/>
            <a:chExt cx="13147599" cy="1657995"/>
          </a:xfrm>
        </p:grpSpPr>
        <p:sp>
          <p:nvSpPr>
            <p:cNvPr name="Freeform 6" id="6"/>
            <p:cNvSpPr/>
            <p:nvPr/>
          </p:nvSpPr>
          <p:spPr>
            <a:xfrm flipH="false" flipV="false" rot="0">
              <a:off x="0" y="0"/>
              <a:ext cx="13147597" cy="1657995"/>
            </a:xfrm>
            <a:custGeom>
              <a:avLst/>
              <a:gdLst/>
              <a:ahLst/>
              <a:cxnLst/>
              <a:rect r="r" b="b" t="t" l="l"/>
              <a:pathLst>
                <a:path h="1657995" w="13147597">
                  <a:moveTo>
                    <a:pt x="0" y="0"/>
                  </a:moveTo>
                  <a:lnTo>
                    <a:pt x="13147597" y="0"/>
                  </a:lnTo>
                  <a:lnTo>
                    <a:pt x="13147597" y="1657995"/>
                  </a:lnTo>
                  <a:lnTo>
                    <a:pt x="0" y="1657995"/>
                  </a:lnTo>
                  <a:close/>
                </a:path>
              </a:pathLst>
            </a:custGeom>
            <a:solidFill>
              <a:srgbClr val="000000">
                <a:alpha val="0"/>
              </a:srgbClr>
            </a:solidFill>
          </p:spPr>
        </p:sp>
        <p:sp>
          <p:nvSpPr>
            <p:cNvPr name="TextBox 7" id="7"/>
            <p:cNvSpPr txBox="true"/>
            <p:nvPr/>
          </p:nvSpPr>
          <p:spPr>
            <a:xfrm>
              <a:off x="0" y="-342900"/>
              <a:ext cx="13147599"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Detention monitoring</a:t>
              </a:r>
            </a:p>
          </p:txBody>
        </p:sp>
      </p:grpSp>
      <p:grpSp>
        <p:nvGrpSpPr>
          <p:cNvPr name="Group 8" id="8"/>
          <p:cNvGrpSpPr/>
          <p:nvPr/>
        </p:nvGrpSpPr>
        <p:grpSpPr>
          <a:xfrm rot="0">
            <a:off x="1028700" y="2450540"/>
            <a:ext cx="16392466" cy="7265257"/>
            <a:chOff x="0" y="0"/>
            <a:chExt cx="21856622" cy="9687010"/>
          </a:xfrm>
        </p:grpSpPr>
        <p:sp>
          <p:nvSpPr>
            <p:cNvPr name="Freeform 9" id="9"/>
            <p:cNvSpPr/>
            <p:nvPr/>
          </p:nvSpPr>
          <p:spPr>
            <a:xfrm flipH="false" flipV="false" rot="0">
              <a:off x="0" y="0"/>
              <a:ext cx="21856622" cy="9687010"/>
            </a:xfrm>
            <a:custGeom>
              <a:avLst/>
              <a:gdLst/>
              <a:ahLst/>
              <a:cxnLst/>
              <a:rect r="r" b="b" t="t" l="l"/>
              <a:pathLst>
                <a:path h="9687010" w="21856622">
                  <a:moveTo>
                    <a:pt x="0" y="0"/>
                  </a:moveTo>
                  <a:lnTo>
                    <a:pt x="21856622" y="0"/>
                  </a:lnTo>
                  <a:lnTo>
                    <a:pt x="21856622" y="9687010"/>
                  </a:lnTo>
                  <a:lnTo>
                    <a:pt x="0" y="9687010"/>
                  </a:lnTo>
                  <a:close/>
                </a:path>
              </a:pathLst>
            </a:custGeom>
            <a:solidFill>
              <a:srgbClr val="000000">
                <a:alpha val="0"/>
              </a:srgbClr>
            </a:solidFill>
          </p:spPr>
        </p:sp>
        <p:sp>
          <p:nvSpPr>
            <p:cNvPr name="TextBox 10" id="10"/>
            <p:cNvSpPr txBox="true"/>
            <p:nvPr/>
          </p:nvSpPr>
          <p:spPr>
            <a:xfrm>
              <a:off x="0" y="-47625"/>
              <a:ext cx="21856622" cy="9734635"/>
            </a:xfrm>
            <a:prstGeom prst="rect">
              <a:avLst/>
            </a:prstGeom>
          </p:spPr>
          <p:txBody>
            <a:bodyPr anchor="t" rtlCol="false" tIns="0" lIns="0" bIns="0" rIns="0"/>
            <a:lstStyle/>
            <a:p>
              <a:pPr algn="just">
                <a:lnSpc>
                  <a:spcPts val="3726"/>
                </a:lnSpc>
              </a:pPr>
              <a:r>
                <a:rPr lang="en-US" sz="2700" b="true">
                  <a:solidFill>
                    <a:srgbClr val="000000"/>
                  </a:solidFill>
                  <a:latin typeface="Arial Nova Condensed Bold"/>
                  <a:ea typeface="Arial Nova Condensed Bold"/>
                  <a:cs typeface="Arial Nova Condensed Bold"/>
                  <a:sym typeface="Arial Nova Condensed Bold"/>
                </a:rPr>
                <a:t>Key definitions: </a:t>
              </a:r>
            </a:p>
            <a:p>
              <a:pPr algn="just">
                <a:lnSpc>
                  <a:spcPts val="3726"/>
                </a:lnSpc>
              </a:pPr>
              <a:r>
                <a:rPr lang="en-US" sz="2700" b="true">
                  <a:solidFill>
                    <a:srgbClr val="F9B428"/>
                  </a:solidFill>
                  <a:latin typeface="Arial Nova Condensed Bold"/>
                  <a:ea typeface="Arial Nova Condensed Bold"/>
                  <a:cs typeface="Arial Nova Condensed Bold"/>
                  <a:sym typeface="Arial Nova Condensed Bold"/>
                </a:rPr>
                <a:t>Deprivation of liberty: </a:t>
              </a:r>
              <a:r>
                <a:rPr lang="en-US" sz="2700">
                  <a:solidFill>
                    <a:srgbClr val="000000"/>
                  </a:solidFill>
                  <a:latin typeface="Arial Nova Condensed"/>
                  <a:ea typeface="Arial Nova Condensed"/>
                  <a:cs typeface="Arial Nova Condensed"/>
                  <a:sym typeface="Arial Nova Condensed"/>
                </a:rPr>
                <a:t>People can be deprived of their liberty by a judicial, administrative, or medical measure. </a:t>
              </a:r>
            </a:p>
            <a:p>
              <a:pPr algn="just">
                <a:lnSpc>
                  <a:spcPts val="3726"/>
                </a:lnSpc>
              </a:pPr>
              <a:r>
                <a:rPr lang="en-US" sz="2700" b="true">
                  <a:solidFill>
                    <a:srgbClr val="F9B428"/>
                  </a:solidFill>
                  <a:latin typeface="Arial Nova Condensed Bold"/>
                  <a:ea typeface="Arial Nova Condensed Bold"/>
                  <a:cs typeface="Arial Nova Condensed Bold"/>
                  <a:sym typeface="Arial Nova Condensed Bold"/>
                </a:rPr>
                <a:t>Conditions of detention:</a:t>
              </a:r>
              <a:r>
                <a:rPr lang="en-US" sz="2700" b="true">
                  <a:solidFill>
                    <a:srgbClr val="000000"/>
                  </a:solidFill>
                  <a:latin typeface="Arial Nova Condensed Bold"/>
                  <a:ea typeface="Arial Nova Condensed Bold"/>
                  <a:cs typeface="Arial Nova Condensed Bold"/>
                  <a:sym typeface="Arial Nova Condensed Bold"/>
                </a:rPr>
                <a:t> </a:t>
              </a:r>
              <a:r>
                <a:rPr lang="en-US" sz="2700">
                  <a:solidFill>
                    <a:srgbClr val="000000"/>
                  </a:solidFill>
                  <a:latin typeface="Arial Nova Condensed"/>
                  <a:ea typeface="Arial Nova Condensed"/>
                  <a:cs typeface="Arial Nova Condensed"/>
                  <a:sym typeface="Arial Nova Condensed"/>
                </a:rPr>
                <a:t>It covers all aspects of the life of persons deprived of their liberty. These aspects are interdependent and must be examined in relation to each other: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Legal and administrative measures set and applied with a view to protecting the person guaranteeing his or her right to life and physical and psychological integrity.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Legal and administrative measures of appeal available so that persons can make themselves heard and play a role in deciding their own fate.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Living conditions during detention should be humane and in line with international standards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Regime of detention (activities, contacts with the outside world).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Access to medical care.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Organization and handling of persons deprived of their liberty by the detaining authorities and public officials tasked with these duties</a:t>
              </a:r>
              <a:r>
                <a:rPr lang="en-US" b="true" sz="2700">
                  <a:solidFill>
                    <a:srgbClr val="000000"/>
                  </a:solidFill>
                  <a:latin typeface="Arial Nova Condensed Bold"/>
                  <a:ea typeface="Arial Nova Condensed Bold"/>
                  <a:cs typeface="Arial Nova Condensed Bold"/>
                  <a:sym typeface="Arial Nova Condensed Bold"/>
                </a:rPr>
                <a:t> </a:t>
              </a:r>
            </a:p>
            <a:p>
              <a:pPr algn="just">
                <a:lnSpc>
                  <a:spcPts val="3726"/>
                </a:lnSpc>
              </a:pPr>
              <a:r>
                <a:rPr lang="en-US" sz="2700" b="true">
                  <a:solidFill>
                    <a:srgbClr val="F9B428"/>
                  </a:solidFill>
                  <a:latin typeface="Arial Nova Condensed Bold"/>
                  <a:ea typeface="Arial Nova Condensed Bold"/>
                  <a:cs typeface="Arial Nova Condensed Bold"/>
                  <a:sym typeface="Arial Nova Condensed Bold"/>
                </a:rPr>
                <a:t>Detention monitoring</a:t>
              </a:r>
              <a:r>
                <a:rPr lang="en-US" sz="2700">
                  <a:solidFill>
                    <a:srgbClr val="F9B428"/>
                  </a:solidFill>
                  <a:latin typeface="Arial Nova Condensed"/>
                  <a:ea typeface="Arial Nova Condensed"/>
                  <a:cs typeface="Arial Nova Condensed"/>
                  <a:sym typeface="Arial Nova Condensed"/>
                </a:rPr>
                <a:t>:</a:t>
              </a:r>
              <a:r>
                <a:rPr lang="en-US" sz="2700">
                  <a:solidFill>
                    <a:srgbClr val="000000"/>
                  </a:solidFill>
                  <a:latin typeface="Arial Nova Condensed"/>
                  <a:ea typeface="Arial Nova Condensed"/>
                  <a:cs typeface="Arial Nova Condensed"/>
                  <a:sym typeface="Arial Nova Condensed"/>
                </a:rPr>
                <a:t> Monitoring involves regularly examining all aspects of detention for all or specific categories of persons deprived of their freedom in one or more places of detention.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379"/>
            <a:ext cx="10887458" cy="1243497"/>
            <a:chOff x="0" y="0"/>
            <a:chExt cx="14516611" cy="1657995"/>
          </a:xfrm>
        </p:grpSpPr>
        <p:sp>
          <p:nvSpPr>
            <p:cNvPr name="Freeform 6" id="6"/>
            <p:cNvSpPr/>
            <p:nvPr/>
          </p:nvSpPr>
          <p:spPr>
            <a:xfrm flipH="false" flipV="false" rot="0">
              <a:off x="0" y="0"/>
              <a:ext cx="14516610" cy="1657996"/>
            </a:xfrm>
            <a:custGeom>
              <a:avLst/>
              <a:gdLst/>
              <a:ahLst/>
              <a:cxnLst/>
              <a:rect r="r" b="b" t="t" l="l"/>
              <a:pathLst>
                <a:path h="1657996" w="14516610">
                  <a:moveTo>
                    <a:pt x="0" y="0"/>
                  </a:moveTo>
                  <a:lnTo>
                    <a:pt x="14516610" y="0"/>
                  </a:lnTo>
                  <a:lnTo>
                    <a:pt x="14516610" y="1657996"/>
                  </a:lnTo>
                  <a:lnTo>
                    <a:pt x="0" y="1657996"/>
                  </a:lnTo>
                  <a:close/>
                </a:path>
              </a:pathLst>
            </a:custGeom>
            <a:solidFill>
              <a:srgbClr val="000000">
                <a:alpha val="0"/>
              </a:srgbClr>
            </a:solidFill>
          </p:spPr>
        </p:sp>
        <p:sp>
          <p:nvSpPr>
            <p:cNvPr name="TextBox 7" id="7"/>
            <p:cNvSpPr txBox="true"/>
            <p:nvPr/>
          </p:nvSpPr>
          <p:spPr>
            <a:xfrm>
              <a:off x="0" y="-342900"/>
              <a:ext cx="14516611"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Detention monitoring</a:t>
              </a:r>
            </a:p>
          </p:txBody>
        </p:sp>
      </p:grpSp>
      <p:grpSp>
        <p:nvGrpSpPr>
          <p:cNvPr name="Group 8" id="8"/>
          <p:cNvGrpSpPr/>
          <p:nvPr/>
        </p:nvGrpSpPr>
        <p:grpSpPr>
          <a:xfrm rot="0">
            <a:off x="1028700" y="2169036"/>
            <a:ext cx="9222662" cy="7477706"/>
            <a:chOff x="0" y="0"/>
            <a:chExt cx="12296883" cy="9970275"/>
          </a:xfrm>
        </p:grpSpPr>
        <p:sp>
          <p:nvSpPr>
            <p:cNvPr name="Freeform 9" id="9"/>
            <p:cNvSpPr/>
            <p:nvPr/>
          </p:nvSpPr>
          <p:spPr>
            <a:xfrm flipH="false" flipV="false" rot="0">
              <a:off x="0" y="0"/>
              <a:ext cx="12296883" cy="9970275"/>
            </a:xfrm>
            <a:custGeom>
              <a:avLst/>
              <a:gdLst/>
              <a:ahLst/>
              <a:cxnLst/>
              <a:rect r="r" b="b" t="t" l="l"/>
              <a:pathLst>
                <a:path h="9970275" w="12296883">
                  <a:moveTo>
                    <a:pt x="0" y="0"/>
                  </a:moveTo>
                  <a:lnTo>
                    <a:pt x="12296883" y="0"/>
                  </a:lnTo>
                  <a:lnTo>
                    <a:pt x="12296883" y="9970275"/>
                  </a:lnTo>
                  <a:lnTo>
                    <a:pt x="0" y="9970275"/>
                  </a:lnTo>
                  <a:close/>
                </a:path>
              </a:pathLst>
            </a:custGeom>
            <a:solidFill>
              <a:srgbClr val="000000">
                <a:alpha val="0"/>
              </a:srgbClr>
            </a:solidFill>
          </p:spPr>
        </p:sp>
        <p:sp>
          <p:nvSpPr>
            <p:cNvPr name="TextBox 10" id="10"/>
            <p:cNvSpPr txBox="true"/>
            <p:nvPr/>
          </p:nvSpPr>
          <p:spPr>
            <a:xfrm>
              <a:off x="0" y="-47625"/>
              <a:ext cx="12296883" cy="10017900"/>
            </a:xfrm>
            <a:prstGeom prst="rect">
              <a:avLst/>
            </a:prstGeom>
          </p:spPr>
          <p:txBody>
            <a:bodyPr anchor="t" rtlCol="false" tIns="0" lIns="0" bIns="0" rIns="0"/>
            <a:lstStyle/>
            <a:p>
              <a:pPr algn="just">
                <a:lnSpc>
                  <a:spcPts val="3726"/>
                </a:lnSpc>
              </a:pPr>
              <a:r>
                <a:rPr lang="en-US" b="true" sz="2700">
                  <a:solidFill>
                    <a:srgbClr val="F9B428"/>
                  </a:solidFill>
                  <a:latin typeface="Arial Nova Condensed Bold"/>
                  <a:ea typeface="Arial Nova Condensed Bold"/>
                  <a:cs typeface="Arial Nova Condensed Bold"/>
                  <a:sym typeface="Arial Nova Condensed Bold"/>
                </a:rPr>
                <a:t>Understanding Detention Facilities</a:t>
              </a:r>
            </a:p>
            <a:p>
              <a:pPr algn="l"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Detention facilities are part of the </a:t>
              </a:r>
              <a:r>
                <a:rPr lang="en-US" b="true" sz="2700">
                  <a:solidFill>
                    <a:srgbClr val="000000"/>
                  </a:solidFill>
                  <a:latin typeface="Arial Nova Condensed Bold"/>
                  <a:ea typeface="Arial Nova Condensed Bold"/>
                  <a:cs typeface="Arial Nova Condensed Bold"/>
                  <a:sym typeface="Arial Nova Condensed Bold"/>
                </a:rPr>
                <a:t>formal justice system</a:t>
              </a:r>
              <a:r>
                <a:rPr lang="en-US" sz="2700">
                  <a:solidFill>
                    <a:srgbClr val="000000"/>
                  </a:solidFill>
                  <a:latin typeface="Arial Nova Condensed"/>
                  <a:ea typeface="Arial Nova Condensed"/>
                  <a:cs typeface="Arial Nova Condensed"/>
                  <a:sym typeface="Arial Nova Condensed"/>
                </a:rPr>
                <a:t>, but informal justice actors may also operate detention facilities.</a:t>
              </a:r>
            </a:p>
            <a:p>
              <a:pPr algn="l"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Detention facilities may not always be </a:t>
              </a:r>
              <a:r>
                <a:rPr lang="en-US" b="true" sz="2700">
                  <a:solidFill>
                    <a:srgbClr val="000000"/>
                  </a:solidFill>
                  <a:latin typeface="Arial Nova Condensed Bold"/>
                  <a:ea typeface="Arial Nova Condensed Bold"/>
                  <a:cs typeface="Arial Nova Condensed Bold"/>
                  <a:sym typeface="Arial Nova Condensed Bold"/>
                </a:rPr>
                <a:t>responsive to the needs of the vulnerable </a:t>
              </a:r>
              <a:r>
                <a:rPr lang="en-US" sz="2700">
                  <a:solidFill>
                    <a:srgbClr val="000000"/>
                  </a:solidFill>
                  <a:latin typeface="Arial Nova Condensed"/>
                  <a:ea typeface="Arial Nova Condensed"/>
                  <a:cs typeface="Arial Nova Condensed"/>
                  <a:sym typeface="Arial Nova Condensed"/>
                </a:rPr>
                <a:t>and displaced communities. As a paralegal, you need to be constantly </a:t>
              </a:r>
              <a:r>
                <a:rPr lang="en-US" b="true" sz="2700">
                  <a:solidFill>
                    <a:srgbClr val="000000"/>
                  </a:solidFill>
                  <a:latin typeface="Arial Nova Condensed Bold"/>
                  <a:ea typeface="Arial Nova Condensed Bold"/>
                  <a:cs typeface="Arial Nova Condensed Bold"/>
                  <a:sym typeface="Arial Nova Condensed Bold"/>
                </a:rPr>
                <a:t>aware of existing barriers</a:t>
              </a:r>
              <a:r>
                <a:rPr lang="en-US" sz="2700">
                  <a:solidFill>
                    <a:srgbClr val="000000"/>
                  </a:solidFill>
                  <a:latin typeface="Arial Nova Condensed"/>
                  <a:ea typeface="Arial Nova Condensed"/>
                  <a:cs typeface="Arial Nova Condensed"/>
                  <a:sym typeface="Arial Nova Condensed"/>
                </a:rPr>
                <a:t>, continue to monitor how these barriers evolve and any new, emerging ones. </a:t>
              </a:r>
            </a:p>
            <a:p>
              <a:pPr algn="l"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In detention some groups, in particular </a:t>
              </a:r>
              <a:r>
                <a:rPr lang="en-US" b="true" sz="2700">
                  <a:solidFill>
                    <a:srgbClr val="000000"/>
                  </a:solidFill>
                  <a:latin typeface="Arial Nova Condensed Bold"/>
                  <a:ea typeface="Arial Nova Condensed Bold"/>
                  <a:cs typeface="Arial Nova Condensed Bold"/>
                  <a:sym typeface="Arial Nova Condensed Bold"/>
                </a:rPr>
                <a:t>children and women with children</a:t>
              </a:r>
              <a:r>
                <a:rPr lang="en-US" sz="2700">
                  <a:solidFill>
                    <a:srgbClr val="000000"/>
                  </a:solidFill>
                  <a:latin typeface="Arial Nova Condensed"/>
                  <a:ea typeface="Arial Nova Condensed"/>
                  <a:cs typeface="Arial Nova Condensed"/>
                  <a:sym typeface="Arial Nova Condensed"/>
                </a:rPr>
                <a:t>, have specific rights. This is also an important issue to monitor. </a:t>
              </a:r>
            </a:p>
            <a:p>
              <a:pPr algn="l"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For effective monitoring of detention and courts, the paralegal should have a </a:t>
              </a:r>
              <a:r>
                <a:rPr lang="en-US" b="true" sz="2700">
                  <a:solidFill>
                    <a:srgbClr val="000000"/>
                  </a:solidFill>
                  <a:latin typeface="Arial Nova Condensed Bold"/>
                  <a:ea typeface="Arial Nova Condensed Bold"/>
                  <a:cs typeface="Arial Nova Condensed Bold"/>
                  <a:sym typeface="Arial Nova Condensed Bold"/>
                </a:rPr>
                <a:t>working relationship with other justice actors</a:t>
              </a:r>
              <a:r>
                <a:rPr lang="en-US" sz="2700">
                  <a:solidFill>
                    <a:srgbClr val="000000"/>
                  </a:solidFill>
                  <a:latin typeface="Arial Nova Condensed"/>
                  <a:ea typeface="Arial Nova Condensed"/>
                  <a:cs typeface="Arial Nova Condensed"/>
                  <a:sym typeface="Arial Nova Condensed"/>
                </a:rPr>
                <a:t>. Participation in platforms that bring to</a:t>
              </a:r>
              <a:r>
                <a:rPr lang="en-US" sz="2700">
                  <a:solidFill>
                    <a:srgbClr val="000000"/>
                  </a:solidFill>
                  <a:latin typeface="Arial Nova Condensed"/>
                  <a:ea typeface="Arial Nova Condensed"/>
                  <a:cs typeface="Arial Nova Condensed"/>
                  <a:sym typeface="Arial Nova Condensed"/>
                </a:rPr>
                <a:t>gether justice and build actors to share observations and challenges is a good way to monitor the delivery of justice services. </a:t>
              </a:r>
            </a:p>
          </p:txBody>
        </p:sp>
      </p:grpSp>
      <p:grpSp>
        <p:nvGrpSpPr>
          <p:cNvPr name="Group 11" id="11"/>
          <p:cNvGrpSpPr/>
          <p:nvPr/>
        </p:nvGrpSpPr>
        <p:grpSpPr>
          <a:xfrm rot="0">
            <a:off x="11388504" y="3699779"/>
            <a:ext cx="6032662" cy="5011183"/>
            <a:chOff x="0" y="0"/>
            <a:chExt cx="8043550" cy="6681577"/>
          </a:xfrm>
        </p:grpSpPr>
        <p:sp>
          <p:nvSpPr>
            <p:cNvPr name="Freeform 12" id="12"/>
            <p:cNvSpPr/>
            <p:nvPr/>
          </p:nvSpPr>
          <p:spPr>
            <a:xfrm flipH="false" flipV="false" rot="0">
              <a:off x="0" y="0"/>
              <a:ext cx="8043545" cy="6681562"/>
            </a:xfrm>
            <a:custGeom>
              <a:avLst/>
              <a:gdLst/>
              <a:ahLst/>
              <a:cxnLst/>
              <a:rect r="r" b="b" t="t" l="l"/>
              <a:pathLst>
                <a:path h="6681562" w="8043545">
                  <a:moveTo>
                    <a:pt x="0" y="0"/>
                  </a:moveTo>
                  <a:lnTo>
                    <a:pt x="8043545" y="0"/>
                  </a:lnTo>
                  <a:lnTo>
                    <a:pt x="8043545" y="6681562"/>
                  </a:lnTo>
                  <a:lnTo>
                    <a:pt x="0" y="6681562"/>
                  </a:lnTo>
                  <a:close/>
                </a:path>
              </a:pathLst>
            </a:custGeom>
            <a:solidFill>
              <a:srgbClr val="F7E5DD"/>
            </a:solidFill>
          </p:spPr>
        </p:sp>
        <p:sp>
          <p:nvSpPr>
            <p:cNvPr name="TextBox 13" id="13"/>
            <p:cNvSpPr txBox="true"/>
            <p:nvPr/>
          </p:nvSpPr>
          <p:spPr>
            <a:xfrm>
              <a:off x="0" y="-47625"/>
              <a:ext cx="8043550" cy="6729202"/>
            </a:xfrm>
            <a:prstGeom prst="rect">
              <a:avLst/>
            </a:prstGeom>
          </p:spPr>
          <p:txBody>
            <a:bodyPr anchor="t" rtlCol="false" tIns="50800" lIns="50800" bIns="50800" rIns="50800"/>
            <a:lstStyle/>
            <a:p>
              <a:pPr algn="ctr">
                <a:lnSpc>
                  <a:spcPts val="3450"/>
                </a:lnSpc>
              </a:pPr>
              <a:r>
                <a:rPr lang="en-US" b="true" sz="2500">
                  <a:solidFill>
                    <a:srgbClr val="000000"/>
                  </a:solidFill>
                  <a:latin typeface="Arial Nova Condensed Bold"/>
                  <a:ea typeface="Arial Nova Condensed Bold"/>
                  <a:cs typeface="Arial Nova Condensed Bold"/>
                  <a:sym typeface="Arial Nova Condensed Bold"/>
                </a:rPr>
                <a:t>Roles of Community-based paralegals in monitoring the formal justice system</a:t>
              </a:r>
            </a:p>
            <a:p>
              <a:pPr algn="just" marL="452438" indent="-226219" lvl="1">
                <a:lnSpc>
                  <a:spcPts val="3450"/>
                </a:lnSpc>
                <a:buFont typeface="Arial"/>
                <a:buChar char="•"/>
              </a:pPr>
              <a:r>
                <a:rPr lang="en-US" sz="2500">
                  <a:solidFill>
                    <a:srgbClr val="000000"/>
                  </a:solidFill>
                  <a:latin typeface="Arial Nova Condensed"/>
                  <a:ea typeface="Arial Nova Condensed"/>
                  <a:cs typeface="Arial Nova Condensed"/>
                  <a:sym typeface="Arial Nova Condensed"/>
                </a:rPr>
                <a:t>Monitoring the conduct of police or prison officers to avoid mistreatment and violations. </a:t>
              </a:r>
            </a:p>
            <a:p>
              <a:pPr algn="just" marL="452438" indent="-226219" lvl="1">
                <a:lnSpc>
                  <a:spcPts val="3450"/>
                </a:lnSpc>
                <a:buFont typeface="Arial"/>
                <a:buChar char="•"/>
              </a:pPr>
              <a:r>
                <a:rPr lang="en-US" sz="2500">
                  <a:solidFill>
                    <a:srgbClr val="000000"/>
                  </a:solidFill>
                  <a:latin typeface="Arial Nova Condensed"/>
                  <a:ea typeface="Arial Nova Condensed"/>
                  <a:cs typeface="Arial Nova Condensed"/>
                  <a:sym typeface="Arial Nova Condensed"/>
                </a:rPr>
                <a:t>Ensure the procedures and safeguards for children and young people, the people with disabilities, the terminally and mentally ill</a:t>
              </a:r>
            </a:p>
            <a:p>
              <a:pPr algn="just" marL="452438" indent="-226219" lvl="1">
                <a:lnSpc>
                  <a:spcPts val="3450"/>
                </a:lnSpc>
                <a:buFont typeface="Arial"/>
                <a:buChar char="•"/>
              </a:pPr>
              <a:r>
                <a:rPr lang="en-US" sz="2500">
                  <a:solidFill>
                    <a:srgbClr val="000000"/>
                  </a:solidFill>
                  <a:latin typeface="Arial Nova Condensed"/>
                  <a:ea typeface="Arial Nova Condensed"/>
                  <a:cs typeface="Arial Nova Condensed"/>
                  <a:sym typeface="Arial Nova Condensed"/>
                </a:rPr>
                <a:t>Identify pre-trial detainees who have been in detention longer than the maximum period in law.</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579306" cy="1243497"/>
            <a:chOff x="0" y="0"/>
            <a:chExt cx="12772408" cy="1657995"/>
          </a:xfrm>
        </p:grpSpPr>
        <p:sp>
          <p:nvSpPr>
            <p:cNvPr name="Freeform 6" id="6"/>
            <p:cNvSpPr/>
            <p:nvPr/>
          </p:nvSpPr>
          <p:spPr>
            <a:xfrm flipH="false" flipV="false" rot="0">
              <a:off x="0" y="0"/>
              <a:ext cx="12772408" cy="1657996"/>
            </a:xfrm>
            <a:custGeom>
              <a:avLst/>
              <a:gdLst/>
              <a:ahLst/>
              <a:cxnLst/>
              <a:rect r="r" b="b" t="t" l="l"/>
              <a:pathLst>
                <a:path h="1657996" w="12772408">
                  <a:moveTo>
                    <a:pt x="0" y="0"/>
                  </a:moveTo>
                  <a:lnTo>
                    <a:pt x="12772408" y="0"/>
                  </a:lnTo>
                  <a:lnTo>
                    <a:pt x="12772408" y="1657996"/>
                  </a:lnTo>
                  <a:lnTo>
                    <a:pt x="0" y="1657996"/>
                  </a:lnTo>
                  <a:close/>
                </a:path>
              </a:pathLst>
            </a:custGeom>
            <a:solidFill>
              <a:srgbClr val="000000">
                <a:alpha val="0"/>
              </a:srgbClr>
            </a:solidFill>
          </p:spPr>
        </p:sp>
        <p:sp>
          <p:nvSpPr>
            <p:cNvPr name="TextBox 7" id="7"/>
            <p:cNvSpPr txBox="true"/>
            <p:nvPr/>
          </p:nvSpPr>
          <p:spPr>
            <a:xfrm>
              <a:off x="0" y="-342900"/>
              <a:ext cx="12772408"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Detention monitoring</a:t>
              </a:r>
            </a:p>
          </p:txBody>
        </p:sp>
      </p:grpSp>
      <p:grpSp>
        <p:nvGrpSpPr>
          <p:cNvPr name="Group 8" id="8"/>
          <p:cNvGrpSpPr/>
          <p:nvPr/>
        </p:nvGrpSpPr>
        <p:grpSpPr>
          <a:xfrm rot="0">
            <a:off x="1065810" y="2915405"/>
            <a:ext cx="11542818" cy="2106729"/>
            <a:chOff x="0" y="0"/>
            <a:chExt cx="15390424" cy="2808972"/>
          </a:xfrm>
        </p:grpSpPr>
        <p:sp>
          <p:nvSpPr>
            <p:cNvPr name="Freeform 9" id="9"/>
            <p:cNvSpPr/>
            <p:nvPr/>
          </p:nvSpPr>
          <p:spPr>
            <a:xfrm flipH="false" flipV="false" rot="0">
              <a:off x="0" y="0"/>
              <a:ext cx="15390423" cy="2808972"/>
            </a:xfrm>
            <a:custGeom>
              <a:avLst/>
              <a:gdLst/>
              <a:ahLst/>
              <a:cxnLst/>
              <a:rect r="r" b="b" t="t" l="l"/>
              <a:pathLst>
                <a:path h="2808972" w="15390423">
                  <a:moveTo>
                    <a:pt x="0" y="0"/>
                  </a:moveTo>
                  <a:lnTo>
                    <a:pt x="15390423" y="0"/>
                  </a:lnTo>
                  <a:lnTo>
                    <a:pt x="15390423" y="2808972"/>
                  </a:lnTo>
                  <a:lnTo>
                    <a:pt x="0" y="2808972"/>
                  </a:lnTo>
                  <a:close/>
                </a:path>
              </a:pathLst>
            </a:custGeom>
            <a:solidFill>
              <a:srgbClr val="000000">
                <a:alpha val="0"/>
              </a:srgbClr>
            </a:solidFill>
          </p:spPr>
        </p:sp>
        <p:sp>
          <p:nvSpPr>
            <p:cNvPr name="TextBox 10" id="10"/>
            <p:cNvSpPr txBox="true"/>
            <p:nvPr/>
          </p:nvSpPr>
          <p:spPr>
            <a:xfrm>
              <a:off x="0" y="-57150"/>
              <a:ext cx="15390424" cy="2866122"/>
            </a:xfrm>
            <a:prstGeom prst="rect">
              <a:avLst/>
            </a:prstGeom>
          </p:spPr>
          <p:txBody>
            <a:bodyPr anchor="t" rtlCol="false" tIns="0" lIns="0" bIns="0" rIns="0"/>
            <a:lstStyle/>
            <a:p>
              <a:pPr algn="just">
                <a:lnSpc>
                  <a:spcPts val="4139"/>
                </a:lnSpc>
              </a:pPr>
              <a:r>
                <a:rPr lang="en-US" sz="2999" b="true">
                  <a:solidFill>
                    <a:srgbClr val="F9B428"/>
                  </a:solidFill>
                  <a:latin typeface="Arial Nova Condensed Bold"/>
                  <a:ea typeface="Arial Nova Condensed Bold"/>
                  <a:cs typeface="Arial Nova Condensed Bold"/>
                  <a:sym typeface="Arial Nova Condensed Bold"/>
                </a:rPr>
                <a:t>Types of Deprivation of Liberty: </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Holding in custody before charges, pre-trial detention, Imprisonment</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Administrative internment</a:t>
              </a:r>
              <a:r>
                <a:rPr lang="en-US" b="true" sz="2999">
                  <a:solidFill>
                    <a:srgbClr val="000000"/>
                  </a:solidFill>
                  <a:latin typeface="Arial Nova Condensed Bold"/>
                  <a:ea typeface="Arial Nova Condensed Bold"/>
                  <a:cs typeface="Arial Nova Condensed Bold"/>
                  <a:sym typeface="Arial Nova Condensed Bold"/>
                </a:rPr>
                <a:t> (e.g., migration detention)</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Psychiatric internment. </a:t>
              </a:r>
            </a:p>
          </p:txBody>
        </p:sp>
      </p:grpSp>
      <p:grpSp>
        <p:nvGrpSpPr>
          <p:cNvPr name="Group 11" id="11"/>
          <p:cNvGrpSpPr/>
          <p:nvPr/>
        </p:nvGrpSpPr>
        <p:grpSpPr>
          <a:xfrm rot="0">
            <a:off x="1065810" y="5735584"/>
            <a:ext cx="16156380" cy="3353381"/>
            <a:chOff x="0" y="0"/>
            <a:chExt cx="21541840" cy="4471175"/>
          </a:xfrm>
        </p:grpSpPr>
        <p:sp>
          <p:nvSpPr>
            <p:cNvPr name="Freeform 12" id="12"/>
            <p:cNvSpPr/>
            <p:nvPr/>
          </p:nvSpPr>
          <p:spPr>
            <a:xfrm flipH="false" flipV="false" rot="0">
              <a:off x="0" y="0"/>
              <a:ext cx="21541867" cy="4471168"/>
            </a:xfrm>
            <a:custGeom>
              <a:avLst/>
              <a:gdLst/>
              <a:ahLst/>
              <a:cxnLst/>
              <a:rect r="r" b="b" t="t" l="l"/>
              <a:pathLst>
                <a:path h="4471168" w="21541867">
                  <a:moveTo>
                    <a:pt x="0" y="0"/>
                  </a:moveTo>
                  <a:lnTo>
                    <a:pt x="21541867" y="0"/>
                  </a:lnTo>
                  <a:lnTo>
                    <a:pt x="21541867" y="4471168"/>
                  </a:lnTo>
                  <a:lnTo>
                    <a:pt x="0" y="4471168"/>
                  </a:lnTo>
                  <a:close/>
                </a:path>
              </a:pathLst>
            </a:custGeom>
            <a:solidFill>
              <a:srgbClr val="F7E5DD"/>
            </a:solidFill>
          </p:spPr>
        </p:sp>
        <p:sp>
          <p:nvSpPr>
            <p:cNvPr name="TextBox 13" id="13"/>
            <p:cNvSpPr txBox="true"/>
            <p:nvPr/>
          </p:nvSpPr>
          <p:spPr>
            <a:xfrm>
              <a:off x="0" y="-47625"/>
              <a:ext cx="21541840" cy="4518800"/>
            </a:xfrm>
            <a:prstGeom prst="rect">
              <a:avLst/>
            </a:prstGeom>
          </p:spPr>
          <p:txBody>
            <a:bodyPr anchor="t" rtlCol="false" tIns="50800" lIns="50800" bIns="50800" rIns="50800"/>
            <a:lstStyle/>
            <a:p>
              <a:pPr algn="just">
                <a:lnSpc>
                  <a:spcPts val="3726"/>
                </a:lnSpc>
              </a:pPr>
              <a:r>
                <a:rPr lang="en-US" sz="2700" b="true">
                  <a:solidFill>
                    <a:srgbClr val="000000"/>
                  </a:solidFill>
                  <a:latin typeface="Arial Nova Condensed Bold"/>
                  <a:ea typeface="Arial Nova Condensed Bold"/>
                  <a:cs typeface="Arial Nova Condensed Bold"/>
                  <a:sym typeface="Arial Nova Condensed Bold"/>
                </a:rPr>
                <a:t>The Importance of monitoring detention facilities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Depriving a person of his/her liberty is a serious act.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Through the loss of liberty, the detained person comes to depend almost entirely on the authorities and public officials to guarantee his/her protection, rights, and means of existence.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The possibility for persons deprived of their liberty to influence their own fate are limited, if not non-existent.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Places of detention are by definition closed, those detained find themselves outside the bounds of society and out of its sight.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379"/>
            <a:ext cx="9718611" cy="1243497"/>
            <a:chOff x="0" y="0"/>
            <a:chExt cx="12958148" cy="1657995"/>
          </a:xfrm>
        </p:grpSpPr>
        <p:sp>
          <p:nvSpPr>
            <p:cNvPr name="Freeform 6" id="6"/>
            <p:cNvSpPr/>
            <p:nvPr/>
          </p:nvSpPr>
          <p:spPr>
            <a:xfrm flipH="false" flipV="false" rot="0">
              <a:off x="0" y="0"/>
              <a:ext cx="12958148" cy="1657996"/>
            </a:xfrm>
            <a:custGeom>
              <a:avLst/>
              <a:gdLst/>
              <a:ahLst/>
              <a:cxnLst/>
              <a:rect r="r" b="b" t="t" l="l"/>
              <a:pathLst>
                <a:path h="1657996" w="12958148">
                  <a:moveTo>
                    <a:pt x="0" y="0"/>
                  </a:moveTo>
                  <a:lnTo>
                    <a:pt x="12958148" y="0"/>
                  </a:lnTo>
                  <a:lnTo>
                    <a:pt x="12958148" y="1657996"/>
                  </a:lnTo>
                  <a:lnTo>
                    <a:pt x="0" y="1657996"/>
                  </a:lnTo>
                  <a:close/>
                </a:path>
              </a:pathLst>
            </a:custGeom>
            <a:solidFill>
              <a:srgbClr val="000000">
                <a:alpha val="0"/>
              </a:srgbClr>
            </a:solidFill>
          </p:spPr>
        </p:sp>
        <p:sp>
          <p:nvSpPr>
            <p:cNvPr name="TextBox 7" id="7"/>
            <p:cNvSpPr txBox="true"/>
            <p:nvPr/>
          </p:nvSpPr>
          <p:spPr>
            <a:xfrm>
              <a:off x="0" y="-342900"/>
              <a:ext cx="12958148"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Detention monitoring</a:t>
              </a:r>
            </a:p>
          </p:txBody>
        </p:sp>
      </p:grpSp>
      <p:grpSp>
        <p:nvGrpSpPr>
          <p:cNvPr name="Group 8" id="8"/>
          <p:cNvGrpSpPr/>
          <p:nvPr/>
        </p:nvGrpSpPr>
        <p:grpSpPr>
          <a:xfrm rot="0">
            <a:off x="1028700" y="2138364"/>
            <a:ext cx="9963619" cy="7477706"/>
            <a:chOff x="0" y="0"/>
            <a:chExt cx="13284826" cy="9970275"/>
          </a:xfrm>
        </p:grpSpPr>
        <p:sp>
          <p:nvSpPr>
            <p:cNvPr name="Freeform 9" id="9"/>
            <p:cNvSpPr/>
            <p:nvPr/>
          </p:nvSpPr>
          <p:spPr>
            <a:xfrm flipH="false" flipV="false" rot="0">
              <a:off x="0" y="0"/>
              <a:ext cx="13284826" cy="9970274"/>
            </a:xfrm>
            <a:custGeom>
              <a:avLst/>
              <a:gdLst/>
              <a:ahLst/>
              <a:cxnLst/>
              <a:rect r="r" b="b" t="t" l="l"/>
              <a:pathLst>
                <a:path h="9970274" w="13284826">
                  <a:moveTo>
                    <a:pt x="0" y="0"/>
                  </a:moveTo>
                  <a:lnTo>
                    <a:pt x="13284826" y="0"/>
                  </a:lnTo>
                  <a:lnTo>
                    <a:pt x="13284826" y="9970274"/>
                  </a:lnTo>
                  <a:lnTo>
                    <a:pt x="0" y="9970274"/>
                  </a:lnTo>
                  <a:close/>
                </a:path>
              </a:pathLst>
            </a:custGeom>
            <a:solidFill>
              <a:srgbClr val="000000">
                <a:alpha val="0"/>
              </a:srgbClr>
            </a:solidFill>
          </p:spPr>
        </p:sp>
        <p:sp>
          <p:nvSpPr>
            <p:cNvPr name="TextBox 10" id="10"/>
            <p:cNvSpPr txBox="true"/>
            <p:nvPr/>
          </p:nvSpPr>
          <p:spPr>
            <a:xfrm>
              <a:off x="0" y="-47625"/>
              <a:ext cx="13284826" cy="10017900"/>
            </a:xfrm>
            <a:prstGeom prst="rect">
              <a:avLst/>
            </a:prstGeom>
          </p:spPr>
          <p:txBody>
            <a:bodyPr anchor="t" rtlCol="false" tIns="0" lIns="0" bIns="0" rIns="0"/>
            <a:lstStyle/>
            <a:p>
              <a:pPr algn="just">
                <a:lnSpc>
                  <a:spcPts val="3726"/>
                </a:lnSpc>
              </a:pPr>
              <a:r>
                <a:rPr lang="en-US" sz="2700" b="true">
                  <a:solidFill>
                    <a:srgbClr val="F9B428"/>
                  </a:solidFill>
                  <a:latin typeface="Arial Nova Condensed Bold"/>
                  <a:ea typeface="Arial Nova Condensed Bold"/>
                  <a:cs typeface="Arial Nova Condensed Bold"/>
                  <a:sym typeface="Arial Nova Condensed Bold"/>
                </a:rPr>
                <a:t> Prevention of torture, cruel and ill treatment</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Explain that alongside with slavery and genocide, the international community has recognized </a:t>
              </a:r>
              <a:r>
                <a:rPr lang="en-US" b="true" sz="2700">
                  <a:solidFill>
                    <a:srgbClr val="000000"/>
                  </a:solidFill>
                  <a:latin typeface="Arial Nova Condensed Bold"/>
                  <a:ea typeface="Arial Nova Condensed Bold"/>
                  <a:cs typeface="Arial Nova Condensed Bold"/>
                  <a:sym typeface="Arial Nova Condensed Bold"/>
                </a:rPr>
                <a:t>torture and ill-treatment as impermissible at all times and in all circumstances</a:t>
              </a:r>
              <a:r>
                <a:rPr lang="en-US" sz="2700">
                  <a:solidFill>
                    <a:srgbClr val="000000"/>
                  </a:solidFill>
                  <a:latin typeface="Arial Nova Condensed"/>
                  <a:ea typeface="Arial Nova Condensed"/>
                  <a:cs typeface="Arial Nova Condensed"/>
                  <a:sym typeface="Arial Nova Condensed"/>
                </a:rPr>
                <a:t>. Its prohibition is absolute, binding to all states irrespective of whether they are parties to international treaties codifying the prohibition.</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Experience demonstrates that torture and ill-treatment usually occur in isolated places, where those who perpetrate such acts believe they are outside the reach of effective monitoring and accountability. </a:t>
              </a:r>
              <a:r>
                <a:rPr lang="en-US" b="true" sz="2700">
                  <a:solidFill>
                    <a:srgbClr val="000000"/>
                  </a:solidFill>
                  <a:latin typeface="Arial Nova Condensed Bold"/>
                  <a:ea typeface="Arial Nova Condensed Bold"/>
                  <a:cs typeface="Arial Nova Condensed Bold"/>
                  <a:sym typeface="Arial Nova Condensed Bold"/>
                </a:rPr>
                <a:t>Places of detention, per definition, are such isolated places.</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Preventing torture and ill-treatment requires that places of detention remain accessible to the outside world. Access of detainees to the outside world such as family visits and lawyers, therefore, is not only a right of its own, but also fulfils the crucial function to prevent torture or ill-treatment from happening, from remaining undetected and unpunished.</a:t>
              </a:r>
            </a:p>
          </p:txBody>
        </p:sp>
      </p:grpSp>
      <p:grpSp>
        <p:nvGrpSpPr>
          <p:cNvPr name="Group 11" id="11"/>
          <p:cNvGrpSpPr/>
          <p:nvPr/>
        </p:nvGrpSpPr>
        <p:grpSpPr>
          <a:xfrm rot="0">
            <a:off x="11998467" y="3353404"/>
            <a:ext cx="5578147" cy="6259212"/>
            <a:chOff x="0" y="0"/>
            <a:chExt cx="7437529" cy="8345616"/>
          </a:xfrm>
        </p:grpSpPr>
        <p:sp>
          <p:nvSpPr>
            <p:cNvPr name="Freeform 12" id="12"/>
            <p:cNvSpPr/>
            <p:nvPr/>
          </p:nvSpPr>
          <p:spPr>
            <a:xfrm flipH="false" flipV="false" rot="0">
              <a:off x="23169" y="12671"/>
              <a:ext cx="7391244" cy="8320290"/>
            </a:xfrm>
            <a:custGeom>
              <a:avLst/>
              <a:gdLst/>
              <a:ahLst/>
              <a:cxnLst/>
              <a:rect r="r" b="b" t="t" l="l"/>
              <a:pathLst>
                <a:path h="8320290" w="7391244">
                  <a:moveTo>
                    <a:pt x="0" y="0"/>
                  </a:moveTo>
                  <a:lnTo>
                    <a:pt x="7391244" y="0"/>
                  </a:lnTo>
                  <a:lnTo>
                    <a:pt x="7391244" y="8320290"/>
                  </a:lnTo>
                  <a:lnTo>
                    <a:pt x="0" y="8320290"/>
                  </a:lnTo>
                  <a:close/>
                </a:path>
              </a:pathLst>
            </a:custGeom>
            <a:solidFill>
              <a:srgbClr val="F7E5DD"/>
            </a:solidFill>
          </p:spPr>
        </p:sp>
        <p:sp>
          <p:nvSpPr>
            <p:cNvPr name="Freeform 13" id="13"/>
            <p:cNvSpPr/>
            <p:nvPr/>
          </p:nvSpPr>
          <p:spPr>
            <a:xfrm flipH="false" flipV="false" rot="0">
              <a:off x="0" y="0"/>
              <a:ext cx="7437572" cy="8345640"/>
            </a:xfrm>
            <a:custGeom>
              <a:avLst/>
              <a:gdLst/>
              <a:ahLst/>
              <a:cxnLst/>
              <a:rect r="r" b="b" t="t" l="l"/>
              <a:pathLst>
                <a:path h="8345640" w="7437572">
                  <a:moveTo>
                    <a:pt x="23169" y="0"/>
                  </a:moveTo>
                  <a:lnTo>
                    <a:pt x="7414413" y="0"/>
                  </a:lnTo>
                  <a:cubicBezTo>
                    <a:pt x="7427233" y="0"/>
                    <a:pt x="7437572" y="5660"/>
                    <a:pt x="7437572" y="12671"/>
                  </a:cubicBezTo>
                  <a:lnTo>
                    <a:pt x="7437572" y="8332961"/>
                  </a:lnTo>
                  <a:cubicBezTo>
                    <a:pt x="7437572" y="8339972"/>
                    <a:pt x="7427233" y="8345640"/>
                    <a:pt x="7414413" y="8345640"/>
                  </a:cubicBezTo>
                  <a:lnTo>
                    <a:pt x="23169" y="8345640"/>
                  </a:lnTo>
                  <a:cubicBezTo>
                    <a:pt x="10349" y="8345640"/>
                    <a:pt x="0" y="8339972"/>
                    <a:pt x="0" y="8332961"/>
                  </a:cubicBezTo>
                  <a:lnTo>
                    <a:pt x="0" y="12671"/>
                  </a:lnTo>
                  <a:cubicBezTo>
                    <a:pt x="0" y="5660"/>
                    <a:pt x="10349" y="0"/>
                    <a:pt x="23169" y="0"/>
                  </a:cubicBezTo>
                  <a:moveTo>
                    <a:pt x="23169" y="25342"/>
                  </a:moveTo>
                  <a:lnTo>
                    <a:pt x="23169" y="12671"/>
                  </a:lnTo>
                  <a:lnTo>
                    <a:pt x="46337" y="12671"/>
                  </a:lnTo>
                  <a:lnTo>
                    <a:pt x="46337" y="8332961"/>
                  </a:lnTo>
                  <a:lnTo>
                    <a:pt x="23169" y="8332961"/>
                  </a:lnTo>
                  <a:lnTo>
                    <a:pt x="23169" y="8320290"/>
                  </a:lnTo>
                  <a:lnTo>
                    <a:pt x="7414413" y="8320290"/>
                  </a:lnTo>
                  <a:lnTo>
                    <a:pt x="7414413" y="8332961"/>
                  </a:lnTo>
                  <a:lnTo>
                    <a:pt x="7391244" y="8332961"/>
                  </a:lnTo>
                  <a:lnTo>
                    <a:pt x="7391244" y="12671"/>
                  </a:lnTo>
                  <a:lnTo>
                    <a:pt x="7414413" y="12671"/>
                  </a:lnTo>
                  <a:lnTo>
                    <a:pt x="7414413" y="25342"/>
                  </a:lnTo>
                  <a:lnTo>
                    <a:pt x="23169" y="25342"/>
                  </a:lnTo>
                  <a:close/>
                </a:path>
              </a:pathLst>
            </a:custGeom>
            <a:solidFill>
              <a:srgbClr val="F7E5DD"/>
            </a:solidFill>
          </p:spPr>
        </p:sp>
        <p:sp>
          <p:nvSpPr>
            <p:cNvPr name="TextBox 14" id="14"/>
            <p:cNvSpPr txBox="true"/>
            <p:nvPr/>
          </p:nvSpPr>
          <p:spPr>
            <a:xfrm>
              <a:off x="0" y="-38100"/>
              <a:ext cx="7437529" cy="8383716"/>
            </a:xfrm>
            <a:prstGeom prst="rect">
              <a:avLst/>
            </a:prstGeom>
          </p:spPr>
          <p:txBody>
            <a:bodyPr anchor="t" rtlCol="false" tIns="50800" lIns="50800" bIns="50800" rIns="50800"/>
            <a:lstStyle/>
            <a:p>
              <a:pPr algn="ctr">
                <a:lnSpc>
                  <a:spcPts val="3283"/>
                </a:lnSpc>
              </a:pPr>
              <a:r>
                <a:rPr lang="en-US" sz="2399" b="true">
                  <a:solidFill>
                    <a:srgbClr val="000000"/>
                  </a:solidFill>
                  <a:latin typeface="Arial Nova Condensed Bold"/>
                  <a:ea typeface="Arial Nova Condensed Bold"/>
                  <a:cs typeface="Arial Nova Condensed Bold"/>
                  <a:sym typeface="Arial Nova Condensed Bold"/>
                </a:rPr>
                <a:t>Guiding Principles for Detention Monitoring</a:t>
              </a:r>
            </a:p>
            <a:p>
              <a:pPr algn="l">
                <a:lnSpc>
                  <a:spcPts val="3283"/>
                </a:lnSpc>
              </a:pPr>
              <a:r>
                <a:rPr lang="en-US" sz="2399" b="true">
                  <a:solidFill>
                    <a:srgbClr val="000000"/>
                  </a:solidFill>
                  <a:latin typeface="Arial Nova Condensed Bold"/>
                  <a:ea typeface="Arial Nova Condensed Bold"/>
                  <a:cs typeface="Arial Nova Condensed Bold"/>
                  <a:sym typeface="Arial Nova Condensed Bold"/>
                </a:rPr>
                <a:t>Independence:</a:t>
              </a:r>
              <a:r>
                <a:rPr lang="en-US" sz="2399">
                  <a:solidFill>
                    <a:srgbClr val="000000"/>
                  </a:solidFill>
                  <a:latin typeface="Arial Nova Condensed"/>
                  <a:ea typeface="Arial Nova Condensed"/>
                  <a:cs typeface="Arial Nova Condensed"/>
                  <a:sym typeface="Arial Nova Condensed"/>
                </a:rPr>
                <a:t> No conflicts of interest in monitoring bodies.</a:t>
              </a:r>
            </a:p>
            <a:p>
              <a:pPr algn="l">
                <a:lnSpc>
                  <a:spcPts val="3283"/>
                </a:lnSpc>
              </a:pPr>
              <a:r>
                <a:rPr lang="en-US" sz="2399" b="true">
                  <a:solidFill>
                    <a:srgbClr val="000000"/>
                  </a:solidFill>
                  <a:latin typeface="Arial Nova Condensed Bold"/>
                  <a:ea typeface="Arial Nova Condensed Bold"/>
                  <a:cs typeface="Arial Nova Condensed Bold"/>
                  <a:sym typeface="Arial Nova Condensed Bold"/>
                </a:rPr>
                <a:t>Comprehensive mandate:</a:t>
              </a:r>
              <a:r>
                <a:rPr lang="en-US" sz="2399">
                  <a:solidFill>
                    <a:srgbClr val="000000"/>
                  </a:solidFill>
                  <a:latin typeface="Arial Nova Condensed"/>
                  <a:ea typeface="Arial Nova Condensed"/>
                  <a:cs typeface="Arial Nova Condensed"/>
                  <a:sym typeface="Arial Nova Condensed"/>
                </a:rPr>
                <a:t> Ability to recommend legal and policy changes.</a:t>
              </a:r>
            </a:p>
            <a:p>
              <a:pPr algn="l">
                <a:lnSpc>
                  <a:spcPts val="3283"/>
                </a:lnSpc>
              </a:pPr>
              <a:r>
                <a:rPr lang="en-US" sz="2399" b="true">
                  <a:solidFill>
                    <a:srgbClr val="000000"/>
                  </a:solidFill>
                  <a:latin typeface="Arial Nova Condensed Bold"/>
                  <a:ea typeface="Arial Nova Condensed Bold"/>
                  <a:cs typeface="Arial Nova Condensed Bold"/>
                  <a:sym typeface="Arial Nova Condensed Bold"/>
                </a:rPr>
                <a:t>Scope of visits:</a:t>
              </a:r>
              <a:r>
                <a:rPr lang="en-US" sz="2399">
                  <a:solidFill>
                    <a:srgbClr val="000000"/>
                  </a:solidFill>
                  <a:latin typeface="Arial Nova Condensed"/>
                  <a:ea typeface="Arial Nova Condensed"/>
                  <a:cs typeface="Arial Nova Condensed"/>
                  <a:sym typeface="Arial Nova Condensed"/>
                </a:rPr>
                <a:t> Covers all detention facilities, including informal ones.</a:t>
              </a:r>
            </a:p>
            <a:p>
              <a:pPr algn="l">
                <a:lnSpc>
                  <a:spcPts val="3283"/>
                </a:lnSpc>
              </a:pPr>
              <a:r>
                <a:rPr lang="en-US" sz="2399" b="true">
                  <a:solidFill>
                    <a:srgbClr val="000000"/>
                  </a:solidFill>
                  <a:latin typeface="Arial Nova Condensed Bold"/>
                  <a:ea typeface="Arial Nova Condensed Bold"/>
                  <a:cs typeface="Arial Nova Condensed Bold"/>
                  <a:sym typeface="Arial Nova Condensed Bold"/>
                </a:rPr>
                <a:t>Regular &amp; unannounced visits:</a:t>
              </a:r>
              <a:r>
                <a:rPr lang="en-US" sz="2399">
                  <a:solidFill>
                    <a:srgbClr val="000000"/>
                  </a:solidFill>
                  <a:latin typeface="Arial Nova Condensed"/>
                  <a:ea typeface="Arial Nova Condensed"/>
                  <a:cs typeface="Arial Nova Condensed"/>
                  <a:sym typeface="Arial Nova Condensed"/>
                </a:rPr>
                <a:t> Ensures transparency and accountability.</a:t>
              </a:r>
            </a:p>
            <a:p>
              <a:pPr algn="l">
                <a:lnSpc>
                  <a:spcPts val="3283"/>
                </a:lnSpc>
              </a:pPr>
              <a:r>
                <a:rPr lang="en-US" sz="2399" b="true">
                  <a:solidFill>
                    <a:srgbClr val="000000"/>
                  </a:solidFill>
                  <a:latin typeface="Arial Nova Condensed Bold"/>
                  <a:ea typeface="Arial Nova Condensed Bold"/>
                  <a:cs typeface="Arial Nova Condensed Bold"/>
                  <a:sym typeface="Arial Nova Condensed Bold"/>
                </a:rPr>
                <a:t>Unlimited access:</a:t>
              </a:r>
              <a:r>
                <a:rPr lang="en-US" sz="2399">
                  <a:solidFill>
                    <a:srgbClr val="000000"/>
                  </a:solidFill>
                  <a:latin typeface="Arial Nova Condensed"/>
                  <a:ea typeface="Arial Nova Condensed"/>
                  <a:cs typeface="Arial Nova Condensed"/>
                  <a:sym typeface="Arial Nova Condensed"/>
                </a:rPr>
                <a:t> To all detainees and detention records.</a:t>
              </a:r>
            </a:p>
            <a:p>
              <a:pPr algn="l">
                <a:lnSpc>
                  <a:spcPts val="3283"/>
                </a:lnSpc>
              </a:pPr>
            </a:p>
            <a:p>
              <a:pPr algn="l">
                <a:lnSpc>
                  <a:spcPts val="3311"/>
                </a:lnSpc>
              </a:pPr>
              <a:r>
                <a:rPr lang="en-US" sz="2399" b="true">
                  <a:solidFill>
                    <a:srgbClr val="000000"/>
                  </a:solidFill>
                  <a:latin typeface="Arial Nova Condensed Bold"/>
                  <a:ea typeface="Arial Nova Condensed Bold"/>
                  <a:cs typeface="Arial Nova Condensed Bold"/>
                  <a:sym typeface="Arial Nova Condensed Bold"/>
                </a:rPr>
                <a:t>Private interviews &amp; confidentiality:</a:t>
              </a:r>
              <a:r>
                <a:rPr lang="en-US" sz="2399">
                  <a:solidFill>
                    <a:srgbClr val="000000"/>
                  </a:solidFill>
                  <a:latin typeface="Arial Nova Condensed"/>
                  <a:ea typeface="Arial Nova Condensed"/>
                  <a:cs typeface="Arial Nova Condensed"/>
                  <a:sym typeface="Arial Nova Condensed"/>
                </a:rPr>
                <a:t> Protects detainees’ safety and prevents reprisals.</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102492"/>
            <a:ext cx="9713856" cy="1243496"/>
            <a:chOff x="0" y="0"/>
            <a:chExt cx="12951808" cy="1657995"/>
          </a:xfrm>
        </p:grpSpPr>
        <p:sp>
          <p:nvSpPr>
            <p:cNvPr name="Freeform 6" id="6"/>
            <p:cNvSpPr/>
            <p:nvPr/>
          </p:nvSpPr>
          <p:spPr>
            <a:xfrm flipH="false" flipV="false" rot="0">
              <a:off x="0" y="0"/>
              <a:ext cx="12951808" cy="1657995"/>
            </a:xfrm>
            <a:custGeom>
              <a:avLst/>
              <a:gdLst/>
              <a:ahLst/>
              <a:cxnLst/>
              <a:rect r="r" b="b" t="t" l="l"/>
              <a:pathLst>
                <a:path h="1657995" w="12951808">
                  <a:moveTo>
                    <a:pt x="0" y="0"/>
                  </a:moveTo>
                  <a:lnTo>
                    <a:pt x="12951808" y="0"/>
                  </a:lnTo>
                  <a:lnTo>
                    <a:pt x="12951808" y="1657995"/>
                  </a:lnTo>
                  <a:lnTo>
                    <a:pt x="0" y="1657995"/>
                  </a:lnTo>
                  <a:close/>
                </a:path>
              </a:pathLst>
            </a:custGeom>
            <a:solidFill>
              <a:srgbClr val="000000">
                <a:alpha val="0"/>
              </a:srgbClr>
            </a:solidFill>
          </p:spPr>
        </p:sp>
        <p:sp>
          <p:nvSpPr>
            <p:cNvPr name="TextBox 7" id="7"/>
            <p:cNvSpPr txBox="true"/>
            <p:nvPr/>
          </p:nvSpPr>
          <p:spPr>
            <a:xfrm>
              <a:off x="0" y="-342900"/>
              <a:ext cx="12951808"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Detention monitoring</a:t>
              </a:r>
            </a:p>
          </p:txBody>
        </p:sp>
      </p:grpSp>
      <p:grpSp>
        <p:nvGrpSpPr>
          <p:cNvPr name="Group 8" id="8"/>
          <p:cNvGrpSpPr/>
          <p:nvPr/>
        </p:nvGrpSpPr>
        <p:grpSpPr>
          <a:xfrm rot="0">
            <a:off x="1028700" y="2978372"/>
            <a:ext cx="12616047" cy="3544630"/>
            <a:chOff x="0" y="0"/>
            <a:chExt cx="16821396" cy="4726173"/>
          </a:xfrm>
        </p:grpSpPr>
        <p:sp>
          <p:nvSpPr>
            <p:cNvPr name="Freeform 9" id="9"/>
            <p:cNvSpPr/>
            <p:nvPr/>
          </p:nvSpPr>
          <p:spPr>
            <a:xfrm flipH="false" flipV="false" rot="0">
              <a:off x="0" y="0"/>
              <a:ext cx="16821396" cy="4726173"/>
            </a:xfrm>
            <a:custGeom>
              <a:avLst/>
              <a:gdLst/>
              <a:ahLst/>
              <a:cxnLst/>
              <a:rect r="r" b="b" t="t" l="l"/>
              <a:pathLst>
                <a:path h="4726173" w="16821396">
                  <a:moveTo>
                    <a:pt x="0" y="0"/>
                  </a:moveTo>
                  <a:lnTo>
                    <a:pt x="16821396" y="0"/>
                  </a:lnTo>
                  <a:lnTo>
                    <a:pt x="16821396" y="4726173"/>
                  </a:lnTo>
                  <a:lnTo>
                    <a:pt x="0" y="4726173"/>
                  </a:lnTo>
                  <a:close/>
                </a:path>
              </a:pathLst>
            </a:custGeom>
            <a:solidFill>
              <a:srgbClr val="000000">
                <a:alpha val="0"/>
              </a:srgbClr>
            </a:solidFill>
          </p:spPr>
        </p:sp>
        <p:sp>
          <p:nvSpPr>
            <p:cNvPr name="TextBox 10" id="10"/>
            <p:cNvSpPr txBox="true"/>
            <p:nvPr/>
          </p:nvSpPr>
          <p:spPr>
            <a:xfrm>
              <a:off x="0" y="-57150"/>
              <a:ext cx="16821396" cy="4783323"/>
            </a:xfrm>
            <a:prstGeom prst="rect">
              <a:avLst/>
            </a:prstGeom>
          </p:spPr>
          <p:txBody>
            <a:bodyPr anchor="t" rtlCol="false" tIns="0" lIns="0" bIns="0" rIns="0"/>
            <a:lstStyle/>
            <a:p>
              <a:pPr algn="just">
                <a:lnSpc>
                  <a:spcPts val="4001"/>
                </a:lnSpc>
              </a:pPr>
              <a:r>
                <a:rPr lang="en-US" sz="2899" b="true">
                  <a:solidFill>
                    <a:srgbClr val="F9B428"/>
                  </a:solidFill>
                  <a:latin typeface="Arial Nova Condensed Bold"/>
                  <a:ea typeface="Arial Nova Condensed Bold"/>
                  <a:cs typeface="Arial Nova Condensed Bold"/>
                  <a:sym typeface="Arial Nova Condensed Bold"/>
                </a:rPr>
                <a:t>What to Monitor in Detention Facilities</a:t>
              </a:r>
            </a:p>
            <a:p>
              <a:pPr algn="just" marL="524827" indent="-262413" lvl="1">
                <a:lnSpc>
                  <a:spcPts val="4001"/>
                </a:lnSpc>
                <a:buFont typeface="Arial"/>
                <a:buChar char="•"/>
              </a:pPr>
              <a:r>
                <a:rPr lang="en-US" b="true" sz="2899">
                  <a:solidFill>
                    <a:srgbClr val="000000"/>
                  </a:solidFill>
                  <a:latin typeface="Arial Nova Condensed Bold"/>
                  <a:ea typeface="Arial Nova Condensed Bold"/>
                  <a:cs typeface="Arial Nova Condensed Bold"/>
                  <a:sym typeface="Arial Nova Condensed Bold"/>
                </a:rPr>
                <a:t>Dignity &amp; humane treatment</a:t>
              </a:r>
              <a:r>
                <a:rPr lang="en-US" sz="2899">
                  <a:solidFill>
                    <a:srgbClr val="000000"/>
                  </a:solidFill>
                  <a:latin typeface="Arial Nova Condensed"/>
                  <a:ea typeface="Arial Nova Condensed"/>
                  <a:cs typeface="Arial Nova Condensed"/>
                  <a:sym typeface="Arial Nova Condensed"/>
                </a:rPr>
                <a:t> (e.g., separate detention for children, proper staff training).</a:t>
              </a:r>
            </a:p>
            <a:p>
              <a:pPr algn="just" marL="524827" indent="-262413" lvl="1">
                <a:lnSpc>
                  <a:spcPts val="4001"/>
                </a:lnSpc>
                <a:buFont typeface="Arial"/>
                <a:buChar char="•"/>
              </a:pPr>
              <a:r>
                <a:rPr lang="en-US" b="true" sz="2899">
                  <a:solidFill>
                    <a:srgbClr val="000000"/>
                  </a:solidFill>
                  <a:latin typeface="Arial Nova Condensed Bold"/>
                  <a:ea typeface="Arial Nova Condensed Bold"/>
                  <a:cs typeface="Arial Nova Condensed Bold"/>
                  <a:sym typeface="Arial Nova Condensed Bold"/>
                </a:rPr>
                <a:t>Security measures</a:t>
              </a:r>
              <a:r>
                <a:rPr lang="en-US" sz="2899">
                  <a:solidFill>
                    <a:srgbClr val="000000"/>
                  </a:solidFill>
                  <a:latin typeface="Arial Nova Condensed"/>
                  <a:ea typeface="Arial Nova Condensed"/>
                  <a:cs typeface="Arial Nova Condensed"/>
                  <a:sym typeface="Arial Nova Condensed"/>
                </a:rPr>
                <a:t> (e.g., early warning systems, proportional use of force).</a:t>
              </a:r>
            </a:p>
            <a:p>
              <a:pPr algn="just" marL="524827" indent="-262413" lvl="1">
                <a:lnSpc>
                  <a:spcPts val="4001"/>
                </a:lnSpc>
                <a:buFont typeface="Arial"/>
                <a:buChar char="•"/>
              </a:pPr>
              <a:r>
                <a:rPr lang="en-US" b="true" sz="2899">
                  <a:solidFill>
                    <a:srgbClr val="000000"/>
                  </a:solidFill>
                  <a:latin typeface="Arial Nova Condensed Bold"/>
                  <a:ea typeface="Arial Nova Condensed Bold"/>
                  <a:cs typeface="Arial Nova Condensed Bold"/>
                  <a:sym typeface="Arial Nova Condensed Bold"/>
                </a:rPr>
                <a:t>Health &amp; medical care</a:t>
              </a:r>
              <a:r>
                <a:rPr lang="en-US" sz="2899">
                  <a:solidFill>
                    <a:srgbClr val="000000"/>
                  </a:solidFill>
                  <a:latin typeface="Arial Nova Condensed"/>
                  <a:ea typeface="Arial Nova Condensed"/>
                  <a:cs typeface="Arial Nova Condensed"/>
                  <a:sym typeface="Arial Nova Condensed"/>
                </a:rPr>
                <a:t> (e.g., access to doctors, treatment of injuries).</a:t>
              </a:r>
            </a:p>
            <a:p>
              <a:pPr algn="just" marL="524827" indent="-262413" lvl="1">
                <a:lnSpc>
                  <a:spcPts val="4001"/>
                </a:lnSpc>
                <a:buFont typeface="Arial"/>
                <a:buChar char="•"/>
              </a:pPr>
              <a:r>
                <a:rPr lang="en-US" b="true" sz="2899">
                  <a:solidFill>
                    <a:srgbClr val="000000"/>
                  </a:solidFill>
                  <a:latin typeface="Arial Nova Condensed Bold"/>
                  <a:ea typeface="Arial Nova Condensed Bold"/>
                  <a:cs typeface="Arial Nova Condensed Bold"/>
                  <a:sym typeface="Arial Nova Condensed Bold"/>
                </a:rPr>
                <a:t>Legal safeguards</a:t>
              </a:r>
              <a:r>
                <a:rPr lang="en-US" sz="2899">
                  <a:solidFill>
                    <a:srgbClr val="000000"/>
                  </a:solidFill>
                  <a:latin typeface="Arial Nova Condensed"/>
                  <a:ea typeface="Arial Nova Condensed"/>
                  <a:cs typeface="Arial Nova Condensed"/>
                  <a:sym typeface="Arial Nova Condensed"/>
                </a:rPr>
                <a:t> (e.g., timely court hearings, legal representation).</a:t>
              </a:r>
            </a:p>
            <a:p>
              <a:pPr algn="just" marL="524827" indent="-262413" lvl="1">
                <a:lnSpc>
                  <a:spcPts val="4001"/>
                </a:lnSpc>
                <a:buFont typeface="Arial"/>
                <a:buChar char="•"/>
              </a:pPr>
              <a:r>
                <a:rPr lang="en-US" b="true" sz="2899">
                  <a:solidFill>
                    <a:srgbClr val="000000"/>
                  </a:solidFill>
                  <a:latin typeface="Arial Nova Condensed Bold"/>
                  <a:ea typeface="Arial Nova Condensed Bold"/>
                  <a:cs typeface="Arial Nova Condensed Bold"/>
                  <a:sym typeface="Arial Nova Condensed Bold"/>
                </a:rPr>
                <a:t>Fair pre-trial detention</a:t>
              </a:r>
              <a:r>
                <a:rPr lang="en-US" sz="2899">
                  <a:solidFill>
                    <a:srgbClr val="000000"/>
                  </a:solidFill>
                  <a:latin typeface="Arial Nova Condensed"/>
                  <a:ea typeface="Arial Nova Condensed"/>
                  <a:cs typeface="Arial Nova Condensed"/>
                  <a:sym typeface="Arial Nova Condensed"/>
                </a:rPr>
                <a:t> (e.g., alternatives like bail, electronic monitoring).</a:t>
              </a:r>
            </a:p>
          </p:txBody>
        </p:sp>
      </p:grpSp>
      <p:sp>
        <p:nvSpPr>
          <p:cNvPr name="Freeform 11" id="11" descr="Tools with solid fill"/>
          <p:cNvSpPr/>
          <p:nvPr/>
        </p:nvSpPr>
        <p:spPr>
          <a:xfrm flipH="false" flipV="false" rot="0">
            <a:off x="1028700" y="7225626"/>
            <a:ext cx="2032674" cy="2032674"/>
          </a:xfrm>
          <a:custGeom>
            <a:avLst/>
            <a:gdLst/>
            <a:ahLst/>
            <a:cxnLst/>
            <a:rect r="r" b="b" t="t" l="l"/>
            <a:pathLst>
              <a:path h="2032674" w="2032674">
                <a:moveTo>
                  <a:pt x="0" y="0"/>
                </a:moveTo>
                <a:lnTo>
                  <a:pt x="2032674" y="0"/>
                </a:lnTo>
                <a:lnTo>
                  <a:pt x="2032674" y="2032674"/>
                </a:lnTo>
                <a:lnTo>
                  <a:pt x="0" y="2032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3061374" y="7732085"/>
            <a:ext cx="11594248" cy="1019756"/>
            <a:chOff x="0" y="0"/>
            <a:chExt cx="15458998" cy="1359675"/>
          </a:xfrm>
        </p:grpSpPr>
        <p:sp>
          <p:nvSpPr>
            <p:cNvPr name="Freeform 13" id="13"/>
            <p:cNvSpPr/>
            <p:nvPr/>
          </p:nvSpPr>
          <p:spPr>
            <a:xfrm flipH="false" flipV="false" rot="0">
              <a:off x="0" y="0"/>
              <a:ext cx="15458974" cy="1359633"/>
            </a:xfrm>
            <a:custGeom>
              <a:avLst/>
              <a:gdLst/>
              <a:ahLst/>
              <a:cxnLst/>
              <a:rect r="r" b="b" t="t" l="l"/>
              <a:pathLst>
                <a:path h="1359633" w="15458974">
                  <a:moveTo>
                    <a:pt x="0" y="0"/>
                  </a:moveTo>
                  <a:lnTo>
                    <a:pt x="15458974" y="0"/>
                  </a:lnTo>
                  <a:lnTo>
                    <a:pt x="15458974" y="1359633"/>
                  </a:lnTo>
                  <a:lnTo>
                    <a:pt x="0" y="1359633"/>
                  </a:lnTo>
                  <a:close/>
                </a:path>
              </a:pathLst>
            </a:custGeom>
            <a:solidFill>
              <a:srgbClr val="F7E5DD"/>
            </a:solidFill>
          </p:spPr>
        </p:sp>
        <p:sp>
          <p:nvSpPr>
            <p:cNvPr name="TextBox 14" id="14"/>
            <p:cNvSpPr txBox="true"/>
            <p:nvPr/>
          </p:nvSpPr>
          <p:spPr>
            <a:xfrm>
              <a:off x="0" y="-47625"/>
              <a:ext cx="15458998" cy="1407300"/>
            </a:xfrm>
            <a:prstGeom prst="rect">
              <a:avLst/>
            </a:prstGeom>
          </p:spPr>
          <p:txBody>
            <a:bodyPr anchor="t" rtlCol="false" tIns="50800" lIns="50800" bIns="50800" rIns="50800"/>
            <a:lstStyle/>
            <a:p>
              <a:pPr algn="just">
                <a:lnSpc>
                  <a:spcPts val="3726"/>
                </a:lnSpc>
              </a:pPr>
              <a:r>
                <a:rPr lang="en-US" sz="2700" i="true">
                  <a:solidFill>
                    <a:srgbClr val="000000"/>
                  </a:solidFill>
                  <a:latin typeface="Arial Nova Condensed Italics"/>
                  <a:ea typeface="Arial Nova Condensed Italics"/>
                  <a:cs typeface="Arial Nova Condensed Italics"/>
                  <a:sym typeface="Arial Nova Condensed Italics"/>
                </a:rPr>
                <a:t>Annex- Tool “Legal detention- observation” – Look at the  tool to help you understand the type of observation you can do when visiting detention facilities.</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352401" cy="1243497"/>
            <a:chOff x="0" y="0"/>
            <a:chExt cx="12469868" cy="1657995"/>
          </a:xfrm>
        </p:grpSpPr>
        <p:sp>
          <p:nvSpPr>
            <p:cNvPr name="Freeform 6" id="6"/>
            <p:cNvSpPr/>
            <p:nvPr/>
          </p:nvSpPr>
          <p:spPr>
            <a:xfrm flipH="false" flipV="false" rot="0">
              <a:off x="0" y="0"/>
              <a:ext cx="12469868" cy="1657996"/>
            </a:xfrm>
            <a:custGeom>
              <a:avLst/>
              <a:gdLst/>
              <a:ahLst/>
              <a:cxnLst/>
              <a:rect r="r" b="b" t="t" l="l"/>
              <a:pathLst>
                <a:path h="1657996" w="12469868">
                  <a:moveTo>
                    <a:pt x="0" y="0"/>
                  </a:moveTo>
                  <a:lnTo>
                    <a:pt x="12469868" y="0"/>
                  </a:lnTo>
                  <a:lnTo>
                    <a:pt x="12469868" y="1657996"/>
                  </a:lnTo>
                  <a:lnTo>
                    <a:pt x="0" y="1657996"/>
                  </a:lnTo>
                  <a:close/>
                </a:path>
              </a:pathLst>
            </a:custGeom>
            <a:solidFill>
              <a:srgbClr val="000000">
                <a:alpha val="0"/>
              </a:srgbClr>
            </a:solidFill>
          </p:spPr>
        </p:sp>
        <p:sp>
          <p:nvSpPr>
            <p:cNvPr name="TextBox 7" id="7"/>
            <p:cNvSpPr txBox="true"/>
            <p:nvPr/>
          </p:nvSpPr>
          <p:spPr>
            <a:xfrm>
              <a:off x="0" y="-342900"/>
              <a:ext cx="12469868"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Detention monitoring</a:t>
              </a:r>
            </a:p>
          </p:txBody>
        </p:sp>
      </p:grpSp>
      <p:grpSp>
        <p:nvGrpSpPr>
          <p:cNvPr name="Group 8" id="8"/>
          <p:cNvGrpSpPr/>
          <p:nvPr/>
        </p:nvGrpSpPr>
        <p:grpSpPr>
          <a:xfrm rot="0">
            <a:off x="1028700" y="2690923"/>
            <a:ext cx="15087600" cy="4355003"/>
            <a:chOff x="0" y="0"/>
            <a:chExt cx="20116800" cy="5806671"/>
          </a:xfrm>
        </p:grpSpPr>
        <p:sp>
          <p:nvSpPr>
            <p:cNvPr name="Freeform 9" id="9"/>
            <p:cNvSpPr/>
            <p:nvPr/>
          </p:nvSpPr>
          <p:spPr>
            <a:xfrm flipH="false" flipV="false" rot="0">
              <a:off x="0" y="0"/>
              <a:ext cx="20116800" cy="5806671"/>
            </a:xfrm>
            <a:custGeom>
              <a:avLst/>
              <a:gdLst/>
              <a:ahLst/>
              <a:cxnLst/>
              <a:rect r="r" b="b" t="t" l="l"/>
              <a:pathLst>
                <a:path h="5806671" w="20116800">
                  <a:moveTo>
                    <a:pt x="0" y="0"/>
                  </a:moveTo>
                  <a:lnTo>
                    <a:pt x="20116800" y="0"/>
                  </a:lnTo>
                  <a:lnTo>
                    <a:pt x="20116800" y="5806671"/>
                  </a:lnTo>
                  <a:lnTo>
                    <a:pt x="0" y="5806671"/>
                  </a:lnTo>
                  <a:close/>
                </a:path>
              </a:pathLst>
            </a:custGeom>
            <a:solidFill>
              <a:srgbClr val="000000">
                <a:alpha val="0"/>
              </a:srgbClr>
            </a:solidFill>
          </p:spPr>
        </p:sp>
        <p:sp>
          <p:nvSpPr>
            <p:cNvPr name="TextBox 10" id="10"/>
            <p:cNvSpPr txBox="true"/>
            <p:nvPr/>
          </p:nvSpPr>
          <p:spPr>
            <a:xfrm>
              <a:off x="0" y="-47625"/>
              <a:ext cx="20116800" cy="5854296"/>
            </a:xfrm>
            <a:prstGeom prst="rect">
              <a:avLst/>
            </a:prstGeom>
          </p:spPr>
          <p:txBody>
            <a:bodyPr anchor="t" rtlCol="false" tIns="0" lIns="0" bIns="0" rIns="0"/>
            <a:lstStyle/>
            <a:p>
              <a:pPr algn="just">
                <a:lnSpc>
                  <a:spcPts val="4277"/>
                </a:lnSpc>
              </a:pPr>
              <a:r>
                <a:rPr lang="en-US" sz="3099" b="true">
                  <a:solidFill>
                    <a:srgbClr val="F9B428"/>
                  </a:solidFill>
                  <a:latin typeface="Arial Nova Condensed Bold"/>
                  <a:ea typeface="Arial Nova Condensed Bold"/>
                  <a:cs typeface="Arial Nova Condensed Bold"/>
                  <a:sym typeface="Arial Nova Condensed Bold"/>
                </a:rPr>
                <a:t>Risk Factors to Monitor</a:t>
              </a:r>
            </a:p>
            <a:p>
              <a:pPr algn="just" marL="561021" indent="-280510" lvl="1">
                <a:lnSpc>
                  <a:spcPts val="4277"/>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T</a:t>
              </a:r>
              <a:r>
                <a:rPr lang="en-US" b="true" sz="3099">
                  <a:solidFill>
                    <a:srgbClr val="000000"/>
                  </a:solidFill>
                  <a:latin typeface="Arial Nova Condensed Bold"/>
                  <a:ea typeface="Arial Nova Condensed Bold"/>
                  <a:cs typeface="Arial Nova Condensed Bold"/>
                  <a:sym typeface="Arial Nova Condensed Bold"/>
                </a:rPr>
                <a:t>orture &amp; abuse</a:t>
              </a:r>
              <a:r>
                <a:rPr lang="en-US" sz="3099">
                  <a:solidFill>
                    <a:srgbClr val="000000"/>
                  </a:solidFill>
                  <a:latin typeface="Arial Nova Condensed"/>
                  <a:ea typeface="Arial Nova Condensed"/>
                  <a:cs typeface="Arial Nova Condensed"/>
                  <a:sym typeface="Arial Nova Condensed"/>
                </a:rPr>
                <a:t> during arrest or transfer.</a:t>
              </a:r>
            </a:p>
            <a:p>
              <a:pPr algn="just" marL="561021" indent="-280510" lvl="1">
                <a:lnSpc>
                  <a:spcPts val="4277"/>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Overuse of pre-trial detention</a:t>
              </a:r>
              <a:r>
                <a:rPr lang="en-US" sz="3099">
                  <a:solidFill>
                    <a:srgbClr val="000000"/>
                  </a:solidFill>
                  <a:latin typeface="Arial Nova Condensed"/>
                  <a:ea typeface="Arial Nova Condensed"/>
                  <a:cs typeface="Arial Nova Condensed"/>
                  <a:sym typeface="Arial Nova Condensed"/>
                </a:rPr>
                <a:t>, leading to overcrowding.</a:t>
              </a:r>
            </a:p>
            <a:p>
              <a:pPr algn="just" marL="561021" indent="-280510" lvl="1">
                <a:lnSpc>
                  <a:spcPts val="4277"/>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Corruption</a:t>
              </a:r>
              <a:r>
                <a:rPr lang="en-US" sz="3099">
                  <a:solidFill>
                    <a:srgbClr val="000000"/>
                  </a:solidFill>
                  <a:latin typeface="Arial Nova Condensed"/>
                  <a:ea typeface="Arial Nova Condensed"/>
                  <a:cs typeface="Arial Nova Condensed"/>
                  <a:sym typeface="Arial Nova Condensed"/>
                </a:rPr>
                <a:t> in the justice system affecting detainee rights.</a:t>
              </a:r>
            </a:p>
            <a:p>
              <a:pPr algn="just" marL="561021" indent="-280510" lvl="1">
                <a:lnSpc>
                  <a:spcPts val="4277"/>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Discrimination</a:t>
              </a:r>
              <a:r>
                <a:rPr lang="en-US" sz="3099">
                  <a:solidFill>
                    <a:srgbClr val="000000"/>
                  </a:solidFill>
                  <a:latin typeface="Arial Nova Condensed"/>
                  <a:ea typeface="Arial Nova Condensed"/>
                  <a:cs typeface="Arial Nova Condensed"/>
                  <a:sym typeface="Arial Nova Condensed"/>
                </a:rPr>
                <a:t> against specific groups (e.g., migrants, ethnic minorities).</a:t>
              </a:r>
            </a:p>
            <a:p>
              <a:pPr algn="just" marL="561021" indent="-280510" lvl="1">
                <a:lnSpc>
                  <a:spcPts val="4277"/>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Lack of access to the outside world.</a:t>
              </a:r>
            </a:p>
            <a:p>
              <a:pPr algn="just" marL="561021" indent="-280510" lvl="1">
                <a:lnSpc>
                  <a:spcPts val="4277"/>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Lack of access to legal representation/ Legal aid.</a:t>
              </a:r>
            </a:p>
            <a:p>
              <a:pPr algn="just" marL="561021" indent="-280510" lvl="1">
                <a:lnSpc>
                  <a:spcPts val="4277"/>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Deficiencies in documentation of arrest and detenti</a:t>
              </a:r>
              <a:r>
                <a:rPr lang="en-US" b="true" sz="3099">
                  <a:solidFill>
                    <a:srgbClr val="000000"/>
                  </a:solidFill>
                  <a:latin typeface="Arial Nova Condensed Bold"/>
                  <a:ea typeface="Arial Nova Condensed Bold"/>
                  <a:cs typeface="Arial Nova Condensed Bold"/>
                  <a:sym typeface="Arial Nova Condensed Bold"/>
                </a:rPr>
                <a:t>on.</a:t>
              </a:r>
            </a:p>
          </p:txBody>
        </p:sp>
      </p:grpSp>
      <p:grpSp>
        <p:nvGrpSpPr>
          <p:cNvPr name="Group 11" id="11"/>
          <p:cNvGrpSpPr/>
          <p:nvPr/>
        </p:nvGrpSpPr>
        <p:grpSpPr>
          <a:xfrm rot="0">
            <a:off x="1816924" y="7534893"/>
            <a:ext cx="13240151" cy="692498"/>
            <a:chOff x="0" y="0"/>
            <a:chExt cx="17653534" cy="923330"/>
          </a:xfrm>
        </p:grpSpPr>
        <p:sp>
          <p:nvSpPr>
            <p:cNvPr name="Freeform 12" id="12"/>
            <p:cNvSpPr/>
            <p:nvPr/>
          </p:nvSpPr>
          <p:spPr>
            <a:xfrm flipH="false" flipV="false" rot="0">
              <a:off x="0" y="0"/>
              <a:ext cx="17653533" cy="923330"/>
            </a:xfrm>
            <a:custGeom>
              <a:avLst/>
              <a:gdLst/>
              <a:ahLst/>
              <a:cxnLst/>
              <a:rect r="r" b="b" t="t" l="l"/>
              <a:pathLst>
                <a:path h="923330" w="17653533">
                  <a:moveTo>
                    <a:pt x="0" y="0"/>
                  </a:moveTo>
                  <a:lnTo>
                    <a:pt x="17653533" y="0"/>
                  </a:lnTo>
                  <a:lnTo>
                    <a:pt x="17653533" y="923330"/>
                  </a:lnTo>
                  <a:lnTo>
                    <a:pt x="0" y="923330"/>
                  </a:lnTo>
                  <a:close/>
                </a:path>
              </a:pathLst>
            </a:custGeom>
            <a:solidFill>
              <a:srgbClr val="000000">
                <a:alpha val="0"/>
              </a:srgbClr>
            </a:solidFill>
          </p:spPr>
        </p:sp>
        <p:sp>
          <p:nvSpPr>
            <p:cNvPr name="TextBox 13" id="13"/>
            <p:cNvSpPr txBox="true"/>
            <p:nvPr/>
          </p:nvSpPr>
          <p:spPr>
            <a:xfrm>
              <a:off x="0" y="0"/>
              <a:ext cx="17653534" cy="923330"/>
            </a:xfrm>
            <a:prstGeom prst="rect">
              <a:avLst/>
            </a:prstGeom>
          </p:spPr>
          <p:txBody>
            <a:bodyPr anchor="t" rtlCol="false" tIns="0" lIns="0" bIns="0" rIns="0"/>
            <a:lstStyle/>
            <a:p>
              <a:pPr algn="ctr">
                <a:lnSpc>
                  <a:spcPts val="4320"/>
                </a:lnSpc>
              </a:pPr>
              <a:r>
                <a:rPr lang="en-US" sz="3600" b="true">
                  <a:solidFill>
                    <a:srgbClr val="000000"/>
                  </a:solidFill>
                  <a:latin typeface="Arial Nova Condensed Bold"/>
                  <a:ea typeface="Arial Nova Condensed Bold"/>
                  <a:cs typeface="Arial Nova Condensed Bold"/>
                  <a:sym typeface="Arial Nova Condensed Bold"/>
                </a:rPr>
                <a:t>Can you explain/ provide example for each category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50966" y="1028700"/>
            <a:ext cx="7733768" cy="1228318"/>
            <a:chOff x="0" y="0"/>
            <a:chExt cx="10311690" cy="1637757"/>
          </a:xfrm>
        </p:grpSpPr>
        <p:sp>
          <p:nvSpPr>
            <p:cNvPr name="Freeform 6" id="6"/>
            <p:cNvSpPr/>
            <p:nvPr/>
          </p:nvSpPr>
          <p:spPr>
            <a:xfrm flipH="false" flipV="false" rot="0">
              <a:off x="0" y="0"/>
              <a:ext cx="10311690" cy="1637757"/>
            </a:xfrm>
            <a:custGeom>
              <a:avLst/>
              <a:gdLst/>
              <a:ahLst/>
              <a:cxnLst/>
              <a:rect r="r" b="b" t="t" l="l"/>
              <a:pathLst>
                <a:path h="1637757" w="10311690">
                  <a:moveTo>
                    <a:pt x="0" y="0"/>
                  </a:moveTo>
                  <a:lnTo>
                    <a:pt x="10311690" y="0"/>
                  </a:lnTo>
                  <a:lnTo>
                    <a:pt x="10311690" y="1637757"/>
                  </a:lnTo>
                  <a:lnTo>
                    <a:pt x="0" y="1637757"/>
                  </a:lnTo>
                  <a:close/>
                </a:path>
              </a:pathLst>
            </a:custGeom>
            <a:solidFill>
              <a:srgbClr val="000000">
                <a:alpha val="0"/>
              </a:srgbClr>
            </a:solidFill>
          </p:spPr>
        </p:sp>
        <p:sp>
          <p:nvSpPr>
            <p:cNvPr name="TextBox 7" id="7"/>
            <p:cNvSpPr txBox="true"/>
            <p:nvPr/>
          </p:nvSpPr>
          <p:spPr>
            <a:xfrm>
              <a:off x="0" y="-342900"/>
              <a:ext cx="10311690" cy="1980657"/>
            </a:xfrm>
            <a:prstGeom prst="rect">
              <a:avLst/>
            </a:prstGeom>
          </p:spPr>
          <p:txBody>
            <a:bodyPr anchor="t" rtlCol="false" tIns="0" lIns="0" bIns="0" rIns="0"/>
            <a:lstStyle/>
            <a:p>
              <a:pPr algn="l">
                <a:lnSpc>
                  <a:spcPts val="11828"/>
                </a:lnSpc>
              </a:pPr>
              <a:r>
                <a:rPr lang="en-US" sz="6899" b="true">
                  <a:solidFill>
                    <a:srgbClr val="4E5FA7"/>
                  </a:solidFill>
                  <a:latin typeface="Arial Nova Condensed Bold"/>
                  <a:ea typeface="Arial Nova Condensed Bold"/>
                  <a:cs typeface="Arial Nova Condensed Bold"/>
                  <a:sym typeface="Arial Nova Condensed Bold"/>
                </a:rPr>
                <a:t>Detention monitoring</a:t>
              </a:r>
            </a:p>
          </p:txBody>
        </p:sp>
      </p:grpSp>
      <p:grpSp>
        <p:nvGrpSpPr>
          <p:cNvPr name="Group 8" id="8"/>
          <p:cNvGrpSpPr/>
          <p:nvPr/>
        </p:nvGrpSpPr>
        <p:grpSpPr>
          <a:xfrm rot="0">
            <a:off x="1050966" y="2820259"/>
            <a:ext cx="12758736" cy="3300348"/>
            <a:chOff x="0" y="0"/>
            <a:chExt cx="17011647" cy="4400465"/>
          </a:xfrm>
        </p:grpSpPr>
        <p:sp>
          <p:nvSpPr>
            <p:cNvPr name="Freeform 9" id="9"/>
            <p:cNvSpPr/>
            <p:nvPr/>
          </p:nvSpPr>
          <p:spPr>
            <a:xfrm flipH="false" flipV="false" rot="0">
              <a:off x="0" y="0"/>
              <a:ext cx="17011647" cy="4400465"/>
            </a:xfrm>
            <a:custGeom>
              <a:avLst/>
              <a:gdLst/>
              <a:ahLst/>
              <a:cxnLst/>
              <a:rect r="r" b="b" t="t" l="l"/>
              <a:pathLst>
                <a:path h="4400465" w="17011647">
                  <a:moveTo>
                    <a:pt x="0" y="0"/>
                  </a:moveTo>
                  <a:lnTo>
                    <a:pt x="17011647" y="0"/>
                  </a:lnTo>
                  <a:lnTo>
                    <a:pt x="17011647" y="4400465"/>
                  </a:lnTo>
                  <a:lnTo>
                    <a:pt x="0" y="4400465"/>
                  </a:lnTo>
                  <a:close/>
                </a:path>
              </a:pathLst>
            </a:custGeom>
            <a:solidFill>
              <a:srgbClr val="000000">
                <a:alpha val="0"/>
              </a:srgbClr>
            </a:solidFill>
          </p:spPr>
        </p:sp>
        <p:sp>
          <p:nvSpPr>
            <p:cNvPr name="TextBox 10" id="10"/>
            <p:cNvSpPr txBox="true"/>
            <p:nvPr/>
          </p:nvSpPr>
          <p:spPr>
            <a:xfrm>
              <a:off x="0" y="-66675"/>
              <a:ext cx="17011647" cy="4467140"/>
            </a:xfrm>
            <a:prstGeom prst="rect">
              <a:avLst/>
            </a:prstGeom>
          </p:spPr>
          <p:txBody>
            <a:bodyPr anchor="t" rtlCol="false" tIns="0" lIns="0" bIns="0" rIns="0"/>
            <a:lstStyle/>
            <a:p>
              <a:pPr algn="just">
                <a:lnSpc>
                  <a:spcPts val="5243"/>
                </a:lnSpc>
              </a:pPr>
              <a:r>
                <a:rPr lang="en-US" sz="3799" b="true">
                  <a:solidFill>
                    <a:srgbClr val="F9B428"/>
                  </a:solidFill>
                  <a:latin typeface="Arial Nova Condensed Bold"/>
                  <a:ea typeface="Arial Nova Condensed Bold"/>
                  <a:cs typeface="Arial Nova Condensed Bold"/>
                  <a:sym typeface="Arial Nova Condensed Bold"/>
                </a:rPr>
                <a:t>Special Considerations for Asylum Seekers &amp; Migrants</a:t>
              </a:r>
            </a:p>
            <a:p>
              <a:pPr algn="just" marL="687701" indent="-343851" lvl="1">
                <a:lnSpc>
                  <a:spcPts val="5243"/>
                </a:lnSpc>
                <a:buFont typeface="Arial"/>
                <a:buChar char="•"/>
              </a:pPr>
              <a:r>
                <a:rPr lang="en-US" b="true" sz="3799">
                  <a:solidFill>
                    <a:srgbClr val="000000"/>
                  </a:solidFill>
                  <a:latin typeface="Arial Nova Condensed Bold"/>
                  <a:ea typeface="Arial Nova Condensed Bold"/>
                  <a:cs typeface="Arial Nova Condensed Bold"/>
                  <a:sym typeface="Arial Nova Condensed Bold"/>
                </a:rPr>
                <a:t>Arbitrary detention</a:t>
              </a:r>
              <a:r>
                <a:rPr lang="en-US" sz="3799">
                  <a:solidFill>
                    <a:srgbClr val="000000"/>
                  </a:solidFill>
                  <a:latin typeface="Arial Nova Condensed"/>
                  <a:ea typeface="Arial Nova Condensed"/>
                  <a:cs typeface="Arial Nova Condensed"/>
                  <a:sym typeface="Arial Nova Condensed"/>
                </a:rPr>
                <a:t> during registration or due to wrongful arrests.</a:t>
              </a:r>
            </a:p>
            <a:p>
              <a:pPr algn="just" marL="687701" indent="-343851" lvl="1">
                <a:lnSpc>
                  <a:spcPts val="5243"/>
                </a:lnSpc>
                <a:buFont typeface="Arial"/>
                <a:buChar char="•"/>
              </a:pPr>
              <a:r>
                <a:rPr lang="en-US" b="true" sz="3799">
                  <a:solidFill>
                    <a:srgbClr val="000000"/>
                  </a:solidFill>
                  <a:latin typeface="Arial Nova Condensed Bold"/>
                  <a:ea typeface="Arial Nova Condensed Bold"/>
                  <a:cs typeface="Arial Nova Condensed Bold"/>
                  <a:sym typeface="Arial Nova Condensed Bold"/>
                </a:rPr>
                <a:t>Lack of legal representation</a:t>
              </a:r>
              <a:r>
                <a:rPr lang="en-US" sz="3799">
                  <a:solidFill>
                    <a:srgbClr val="000000"/>
                  </a:solidFill>
                  <a:latin typeface="Arial Nova Condensed"/>
                  <a:ea typeface="Arial Nova Condensed"/>
                  <a:cs typeface="Arial Nova Condensed"/>
                  <a:sym typeface="Arial Nova Condensed"/>
                </a:rPr>
                <a:t> in deportation cases.</a:t>
              </a:r>
            </a:p>
            <a:p>
              <a:pPr algn="just" marL="687701" indent="-343851" lvl="1">
                <a:lnSpc>
                  <a:spcPts val="5243"/>
                </a:lnSpc>
                <a:buFont typeface="Arial"/>
                <a:buChar char="•"/>
              </a:pPr>
              <a:r>
                <a:rPr lang="en-US" b="true" sz="3799">
                  <a:solidFill>
                    <a:srgbClr val="000000"/>
                  </a:solidFill>
                  <a:latin typeface="Arial Nova Condensed Bold"/>
                  <a:ea typeface="Arial Nova Condensed Bold"/>
                  <a:cs typeface="Arial Nova Condensed Bold"/>
                  <a:sym typeface="Arial Nova Condensed Bold"/>
                </a:rPr>
                <a:t>Unfair treatment</a:t>
              </a:r>
              <a:r>
                <a:rPr lang="en-US" b="true" sz="3799">
                  <a:solidFill>
                    <a:srgbClr val="000000"/>
                  </a:solidFill>
                  <a:latin typeface="Arial Nova Condensed Bold"/>
                  <a:ea typeface="Arial Nova Condensed Bold"/>
                  <a:cs typeface="Arial Nova Condensed Bold"/>
                  <a:sym typeface="Arial Nova Condensed Bold"/>
                </a:rPr>
                <a:t> in courts</a:t>
              </a:r>
              <a:r>
                <a:rPr lang="en-US" sz="3799">
                  <a:solidFill>
                    <a:srgbClr val="000000"/>
                  </a:solidFill>
                  <a:latin typeface="Arial Nova Condensed"/>
                  <a:ea typeface="Arial Nova Condensed"/>
                  <a:cs typeface="Arial Nova Condensed"/>
                  <a:sym typeface="Arial Nova Condensed"/>
                </a:rPr>
                <a:t> leading to wrongful deportations.</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798837" cy="1243497"/>
            <a:chOff x="0" y="0"/>
            <a:chExt cx="13065117" cy="1657995"/>
          </a:xfrm>
        </p:grpSpPr>
        <p:sp>
          <p:nvSpPr>
            <p:cNvPr name="Freeform 6" id="6"/>
            <p:cNvSpPr/>
            <p:nvPr/>
          </p:nvSpPr>
          <p:spPr>
            <a:xfrm flipH="false" flipV="false" rot="0">
              <a:off x="0" y="0"/>
              <a:ext cx="13065116" cy="1657996"/>
            </a:xfrm>
            <a:custGeom>
              <a:avLst/>
              <a:gdLst/>
              <a:ahLst/>
              <a:cxnLst/>
              <a:rect r="r" b="b" t="t" l="l"/>
              <a:pathLst>
                <a:path h="1657996" w="13065116">
                  <a:moveTo>
                    <a:pt x="0" y="0"/>
                  </a:moveTo>
                  <a:lnTo>
                    <a:pt x="13065116" y="0"/>
                  </a:lnTo>
                  <a:lnTo>
                    <a:pt x="13065116" y="1657996"/>
                  </a:lnTo>
                  <a:lnTo>
                    <a:pt x="0" y="1657996"/>
                  </a:lnTo>
                  <a:close/>
                </a:path>
              </a:pathLst>
            </a:custGeom>
            <a:solidFill>
              <a:srgbClr val="000000">
                <a:alpha val="0"/>
              </a:srgbClr>
            </a:solidFill>
          </p:spPr>
        </p:sp>
        <p:sp>
          <p:nvSpPr>
            <p:cNvPr name="TextBox 7" id="7"/>
            <p:cNvSpPr txBox="true"/>
            <p:nvPr/>
          </p:nvSpPr>
          <p:spPr>
            <a:xfrm>
              <a:off x="0" y="-342900"/>
              <a:ext cx="13065117"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Detention monitoring</a:t>
              </a:r>
            </a:p>
          </p:txBody>
        </p:sp>
      </p:grpSp>
      <p:grpSp>
        <p:nvGrpSpPr>
          <p:cNvPr name="Group 8" id="8"/>
          <p:cNvGrpSpPr/>
          <p:nvPr/>
        </p:nvGrpSpPr>
        <p:grpSpPr>
          <a:xfrm rot="0">
            <a:off x="1028700" y="2380932"/>
            <a:ext cx="15953385" cy="6124782"/>
            <a:chOff x="0" y="0"/>
            <a:chExt cx="21271180" cy="8166376"/>
          </a:xfrm>
        </p:grpSpPr>
        <p:sp>
          <p:nvSpPr>
            <p:cNvPr name="Freeform 9" id="9"/>
            <p:cNvSpPr/>
            <p:nvPr/>
          </p:nvSpPr>
          <p:spPr>
            <a:xfrm flipH="false" flipV="false" rot="0">
              <a:off x="19050" y="15315"/>
              <a:ext cx="21233130" cy="8135761"/>
            </a:xfrm>
            <a:custGeom>
              <a:avLst/>
              <a:gdLst/>
              <a:ahLst/>
              <a:cxnLst/>
              <a:rect r="r" b="b" t="t" l="l"/>
              <a:pathLst>
                <a:path h="8135761" w="21233130">
                  <a:moveTo>
                    <a:pt x="0" y="0"/>
                  </a:moveTo>
                  <a:lnTo>
                    <a:pt x="21233130" y="0"/>
                  </a:lnTo>
                  <a:lnTo>
                    <a:pt x="21233130" y="8135760"/>
                  </a:lnTo>
                  <a:lnTo>
                    <a:pt x="0" y="8135760"/>
                  </a:lnTo>
                  <a:close/>
                </a:path>
              </a:pathLst>
            </a:custGeom>
            <a:solidFill>
              <a:srgbClr val="FFFFFF"/>
            </a:solidFill>
          </p:spPr>
        </p:sp>
        <p:sp>
          <p:nvSpPr>
            <p:cNvPr name="Freeform 10" id="10"/>
            <p:cNvSpPr/>
            <p:nvPr/>
          </p:nvSpPr>
          <p:spPr>
            <a:xfrm flipH="false" flipV="false" rot="0">
              <a:off x="0" y="0"/>
              <a:ext cx="21271230" cy="8166394"/>
            </a:xfrm>
            <a:custGeom>
              <a:avLst/>
              <a:gdLst/>
              <a:ahLst/>
              <a:cxnLst/>
              <a:rect r="r" b="b" t="t" l="l"/>
              <a:pathLst>
                <a:path h="8166394" w="21271230">
                  <a:moveTo>
                    <a:pt x="19050" y="0"/>
                  </a:moveTo>
                  <a:lnTo>
                    <a:pt x="21252180" y="0"/>
                  </a:lnTo>
                  <a:cubicBezTo>
                    <a:pt x="21262721" y="0"/>
                    <a:pt x="21271230" y="6841"/>
                    <a:pt x="21271230" y="15315"/>
                  </a:cubicBezTo>
                  <a:lnTo>
                    <a:pt x="21271230" y="8151075"/>
                  </a:lnTo>
                  <a:cubicBezTo>
                    <a:pt x="21271230" y="8159550"/>
                    <a:pt x="21262721" y="8166394"/>
                    <a:pt x="21252180" y="8166394"/>
                  </a:cubicBezTo>
                  <a:lnTo>
                    <a:pt x="19050" y="8166394"/>
                  </a:lnTo>
                  <a:cubicBezTo>
                    <a:pt x="8509" y="8166394"/>
                    <a:pt x="0" y="8159550"/>
                    <a:pt x="0" y="8151075"/>
                  </a:cubicBezTo>
                  <a:lnTo>
                    <a:pt x="0" y="15315"/>
                  </a:lnTo>
                  <a:cubicBezTo>
                    <a:pt x="0" y="6841"/>
                    <a:pt x="8509" y="0"/>
                    <a:pt x="19050" y="0"/>
                  </a:cubicBezTo>
                  <a:moveTo>
                    <a:pt x="19050" y="30629"/>
                  </a:moveTo>
                  <a:lnTo>
                    <a:pt x="19050" y="15315"/>
                  </a:lnTo>
                  <a:lnTo>
                    <a:pt x="38100" y="15315"/>
                  </a:lnTo>
                  <a:lnTo>
                    <a:pt x="38100" y="8151075"/>
                  </a:lnTo>
                  <a:lnTo>
                    <a:pt x="19050" y="8151075"/>
                  </a:lnTo>
                  <a:lnTo>
                    <a:pt x="19050" y="8135761"/>
                  </a:lnTo>
                  <a:lnTo>
                    <a:pt x="21252180" y="8135761"/>
                  </a:lnTo>
                  <a:lnTo>
                    <a:pt x="21252180" y="8151075"/>
                  </a:lnTo>
                  <a:lnTo>
                    <a:pt x="21233130" y="8151075"/>
                  </a:lnTo>
                  <a:lnTo>
                    <a:pt x="21233130" y="15315"/>
                  </a:lnTo>
                  <a:lnTo>
                    <a:pt x="21252180" y="15315"/>
                  </a:lnTo>
                  <a:lnTo>
                    <a:pt x="21252180" y="30629"/>
                  </a:lnTo>
                  <a:lnTo>
                    <a:pt x="19050" y="30629"/>
                  </a:lnTo>
                  <a:close/>
                </a:path>
              </a:pathLst>
            </a:custGeom>
            <a:solidFill>
              <a:srgbClr val="FFFFFF"/>
            </a:solidFill>
          </p:spPr>
        </p:sp>
        <p:sp>
          <p:nvSpPr>
            <p:cNvPr name="TextBox 11" id="11"/>
            <p:cNvSpPr txBox="true"/>
            <p:nvPr/>
          </p:nvSpPr>
          <p:spPr>
            <a:xfrm>
              <a:off x="0" y="-47625"/>
              <a:ext cx="21271180" cy="8214001"/>
            </a:xfrm>
            <a:prstGeom prst="rect">
              <a:avLst/>
            </a:prstGeom>
          </p:spPr>
          <p:txBody>
            <a:bodyPr anchor="t" rtlCol="false" tIns="50800" lIns="50800" bIns="50800" rIns="50800"/>
            <a:lstStyle/>
            <a:p>
              <a:pPr algn="l">
                <a:lnSpc>
                  <a:spcPts val="3588"/>
                </a:lnSpc>
              </a:pPr>
              <a:r>
                <a:rPr lang="en-US" sz="2600" b="true">
                  <a:solidFill>
                    <a:srgbClr val="F9B428"/>
                  </a:solidFill>
                  <a:latin typeface="Arial Nova Condensed Bold"/>
                  <a:ea typeface="Arial Nova Condensed Bold"/>
                  <a:cs typeface="Arial Nova Condensed Bold"/>
                  <a:sym typeface="Arial Nova Condensed Bold"/>
                </a:rPr>
                <a:t> Activity: Detention Center Observation Drill</a:t>
              </a:r>
            </a:p>
            <a:p>
              <a:pPr algn="l">
                <a:lnSpc>
                  <a:spcPts val="3588"/>
                </a:lnSpc>
              </a:pPr>
              <a:r>
                <a:rPr lang="en-US" sz="2600">
                  <a:solidFill>
                    <a:srgbClr val="000000"/>
                  </a:solidFill>
                  <a:latin typeface="Arial Nova Condensed"/>
                  <a:ea typeface="Arial Nova Condensed"/>
                  <a:cs typeface="Arial Nova Condensed"/>
                  <a:sym typeface="Arial Nova Condensed"/>
                </a:rPr>
                <a:t> </a:t>
              </a:r>
            </a:p>
            <a:p>
              <a:pPr algn="l">
                <a:lnSpc>
                  <a:spcPts val="3588"/>
                </a:lnSpc>
              </a:pPr>
              <a:r>
                <a:rPr lang="en-US" sz="2600" b="true">
                  <a:solidFill>
                    <a:srgbClr val="000000"/>
                  </a:solidFill>
                  <a:latin typeface="Arial Nova Condensed Bold"/>
                  <a:ea typeface="Arial Nova Condensed Bold"/>
                  <a:cs typeface="Arial Nova Condensed Bold"/>
                  <a:sym typeface="Arial Nova Condensed Bold"/>
                </a:rPr>
                <a:t>Time: 30 min </a:t>
              </a:r>
            </a:p>
            <a:p>
              <a:pPr algn="l">
                <a:lnSpc>
                  <a:spcPts val="3120"/>
                </a:lnSpc>
              </a:pPr>
              <a:r>
                <a:rPr lang="en-US" sz="2600" b="true">
                  <a:solidFill>
                    <a:srgbClr val="000000"/>
                  </a:solidFill>
                  <a:latin typeface="Arial Nova Condensed Bold"/>
                  <a:ea typeface="Arial Nova Condensed Bold"/>
                  <a:cs typeface="Arial Nova Condensed Bold"/>
                  <a:sym typeface="Arial Nova Condensed Bold"/>
                </a:rPr>
                <a:t>Objective:</a:t>
              </a:r>
              <a:r>
                <a:rPr lang="en-US" sz="2600">
                  <a:solidFill>
                    <a:srgbClr val="000000"/>
                  </a:solidFill>
                  <a:latin typeface="Arial Nova Condensed"/>
                  <a:ea typeface="Arial Nova Condensed"/>
                  <a:cs typeface="Arial Nova Condensed"/>
                  <a:sym typeface="Arial Nova Condensed"/>
                </a:rPr>
                <a:t> Equip participants to use the </a:t>
              </a:r>
              <a:r>
                <a:rPr lang="en-US" sz="2600" b="true">
                  <a:solidFill>
                    <a:srgbClr val="000000"/>
                  </a:solidFill>
                  <a:latin typeface="Arial Nova Condensed Bold"/>
                  <a:ea typeface="Arial Nova Condensed Bold"/>
                  <a:cs typeface="Arial Nova Condensed Bold"/>
                  <a:sym typeface="Arial Nova Condensed Bold"/>
                </a:rPr>
                <a:t>Detention Centers Monitoring Checklist</a:t>
              </a:r>
              <a:r>
                <a:rPr lang="en-US" sz="2600">
                  <a:solidFill>
                    <a:srgbClr val="000000"/>
                  </a:solidFill>
                  <a:latin typeface="Arial Nova Condensed"/>
                  <a:ea typeface="Arial Nova Condensed"/>
                  <a:cs typeface="Arial Nova Condensed"/>
                  <a:sym typeface="Arial Nova Condensed"/>
                </a:rPr>
                <a:t> to identify violations and propose solutions.</a:t>
              </a:r>
            </a:p>
            <a:p>
              <a:pPr algn="l">
                <a:lnSpc>
                  <a:spcPts val="3120"/>
                </a:lnSpc>
              </a:pPr>
              <a:r>
                <a:rPr lang="en-US" sz="2600">
                  <a:solidFill>
                    <a:srgbClr val="000000"/>
                  </a:solidFill>
                  <a:latin typeface="Arial Nova Condensed"/>
                  <a:ea typeface="Arial Nova Condensed"/>
                  <a:cs typeface="Arial Nova Condensed"/>
                  <a:sym typeface="Arial Nova Condensed"/>
                </a:rPr>
                <a:t> </a:t>
              </a:r>
            </a:p>
            <a:p>
              <a:pPr algn="l">
                <a:lnSpc>
                  <a:spcPts val="3588"/>
                </a:lnSpc>
              </a:pPr>
              <a:r>
                <a:rPr lang="en-US" sz="2600">
                  <a:solidFill>
                    <a:srgbClr val="000000"/>
                  </a:solidFill>
                  <a:latin typeface="Arial Nova Condensed"/>
                  <a:ea typeface="Arial Nova Condensed"/>
                  <a:cs typeface="Arial Nova Condensed"/>
                  <a:sym typeface="Arial Nova Condensed"/>
                </a:rPr>
                <a:t>Provide participants with a </a:t>
              </a:r>
              <a:r>
                <a:rPr lang="en-US" sz="2600" b="true">
                  <a:solidFill>
                    <a:srgbClr val="000000"/>
                  </a:solidFill>
                  <a:latin typeface="Arial Nova Condensed Bold"/>
                  <a:ea typeface="Arial Nova Condensed Bold"/>
                  <a:cs typeface="Arial Nova Condensed Bold"/>
                  <a:sym typeface="Arial Nova Condensed Bold"/>
                </a:rPr>
                <a:t>fictional detention scenario</a:t>
              </a:r>
              <a:r>
                <a:rPr lang="en-US" sz="2600">
                  <a:solidFill>
                    <a:srgbClr val="000000"/>
                  </a:solidFill>
                  <a:latin typeface="Arial Nova Condensed"/>
                  <a:ea typeface="Arial Nova Condensed"/>
                  <a:cs typeface="Arial Nova Condensed"/>
                  <a:sym typeface="Arial Nova Condensed"/>
                </a:rPr>
                <a:t>, .: "A detention center holds 50 people, including 10 undocumented asylum seekers. Detainees report overcrowding, lack of healthcare, and no legal representation."</a:t>
              </a:r>
            </a:p>
            <a:p>
              <a:pPr algn="l">
                <a:lnSpc>
                  <a:spcPts val="3588"/>
                </a:lnSpc>
              </a:pPr>
              <a:r>
                <a:rPr lang="en-US" sz="2600">
                  <a:solidFill>
                    <a:srgbClr val="000000"/>
                  </a:solidFill>
                  <a:latin typeface="Arial Nova Condensed"/>
                  <a:ea typeface="Arial Nova Condensed"/>
                  <a:cs typeface="Arial Nova Condensed"/>
                  <a:sym typeface="Arial Nova Condensed"/>
                </a:rPr>
                <a:t> </a:t>
              </a:r>
            </a:p>
            <a:p>
              <a:pPr algn="l">
                <a:lnSpc>
                  <a:spcPts val="3120"/>
                </a:lnSpc>
              </a:pPr>
              <a:r>
                <a:rPr lang="en-US" sz="2600" b="true">
                  <a:solidFill>
                    <a:srgbClr val="F9B428"/>
                  </a:solidFill>
                  <a:latin typeface="Arial Nova Condensed Bold"/>
                  <a:ea typeface="Arial Nova Condensed Bold"/>
                  <a:cs typeface="Arial Nova Condensed Bold"/>
                  <a:sym typeface="Arial Nova Condensed Bold"/>
                </a:rPr>
                <a:t>Instructions</a:t>
              </a:r>
              <a:r>
                <a:rPr lang="en-US" sz="2600" b="true">
                  <a:solidFill>
                    <a:srgbClr val="FFC000"/>
                  </a:solidFill>
                  <a:latin typeface="Arial Nova Condensed Bold"/>
                  <a:ea typeface="Arial Nova Condensed Bold"/>
                  <a:cs typeface="Arial Nova Condensed Bold"/>
                  <a:sym typeface="Arial Nova Condensed Bold"/>
                </a:rPr>
                <a:t>:</a:t>
              </a:r>
            </a:p>
            <a:p>
              <a:pPr algn="l">
                <a:lnSpc>
                  <a:spcPts val="3588"/>
                </a:lnSpc>
              </a:pPr>
              <a:r>
                <a:rPr lang="en-US" sz="2600" b="true">
                  <a:solidFill>
                    <a:srgbClr val="000000"/>
                  </a:solidFill>
                  <a:latin typeface="Arial Nova Condensed Bold"/>
                  <a:ea typeface="Arial Nova Condensed Bold"/>
                  <a:cs typeface="Arial Nova Condensed Bold"/>
                  <a:sym typeface="Arial Nova Condensed Bold"/>
                </a:rPr>
                <a:t>Group Work (15 minutes): </a:t>
              </a:r>
              <a:r>
                <a:rPr lang="en-US" sz="2600">
                  <a:solidFill>
                    <a:srgbClr val="000000"/>
                  </a:solidFill>
                  <a:latin typeface="Arial Nova Condensed"/>
                  <a:ea typeface="Arial Nova Condensed"/>
                  <a:cs typeface="Arial Nova Condensed"/>
                  <a:sym typeface="Arial Nova Condensed"/>
                </a:rPr>
                <a:t> complete the </a:t>
              </a:r>
              <a:r>
                <a:rPr lang="en-US" sz="2600" b="true">
                  <a:solidFill>
                    <a:srgbClr val="000000"/>
                  </a:solidFill>
                  <a:latin typeface="Arial Nova Condensed Bold"/>
                  <a:ea typeface="Arial Nova Condensed Bold"/>
                  <a:cs typeface="Arial Nova Condensed Bold"/>
                  <a:sym typeface="Arial Nova Condensed Bold"/>
                </a:rPr>
                <a:t>Monitoring Checklist</a:t>
              </a:r>
              <a:r>
                <a:rPr lang="en-US" sz="2600">
                  <a:solidFill>
                    <a:srgbClr val="000000"/>
                  </a:solidFill>
                  <a:latin typeface="Arial Nova Condensed"/>
                  <a:ea typeface="Arial Nova Condensed"/>
                  <a:cs typeface="Arial Nova Condensed"/>
                  <a:sym typeface="Arial Nova Condensed"/>
                </a:rPr>
                <a:t> based on the scenario. </a:t>
              </a:r>
            </a:p>
            <a:p>
              <a:pPr algn="l">
                <a:lnSpc>
                  <a:spcPts val="3588"/>
                </a:lnSpc>
              </a:pPr>
              <a:r>
                <a:rPr lang="en-US" sz="2600" b="true">
                  <a:solidFill>
                    <a:srgbClr val="000000"/>
                  </a:solidFill>
                  <a:latin typeface="Arial Nova Condensed Bold"/>
                  <a:ea typeface="Arial Nova Condensed Bold"/>
                  <a:cs typeface="Arial Nova Condensed Bold"/>
                  <a:sym typeface="Arial Nova Condensed Bold"/>
                </a:rPr>
                <a:t>Solution Brainstorming (10 minutes): </a:t>
              </a:r>
              <a:r>
                <a:rPr lang="en-US" sz="2600">
                  <a:solidFill>
                    <a:srgbClr val="000000"/>
                  </a:solidFill>
                  <a:latin typeface="Arial Nova Condensed"/>
                  <a:ea typeface="Arial Nova Condensed"/>
                  <a:cs typeface="Arial Nova Condensed"/>
                  <a:sym typeface="Arial Nova Condensed"/>
                </a:rPr>
                <a:t>Groups analyze completed checklists and propose solutions</a:t>
              </a:r>
            </a:p>
            <a:p>
              <a:pPr algn="l">
                <a:lnSpc>
                  <a:spcPts val="3588"/>
                </a:lnSpc>
              </a:pPr>
              <a:r>
                <a:rPr lang="en-US" sz="2600" b="true">
                  <a:solidFill>
                    <a:srgbClr val="000000"/>
                  </a:solidFill>
                  <a:latin typeface="Arial Nova Condensed Bold"/>
                  <a:ea typeface="Arial Nova Condensed Bold"/>
                  <a:cs typeface="Arial Nova Condensed Bold"/>
                  <a:sym typeface="Arial Nova Condensed Bold"/>
                </a:rPr>
                <a:t>Plenary Discussion (5 minutes): </a:t>
              </a:r>
              <a:r>
                <a:rPr lang="en-US" sz="2600">
                  <a:solidFill>
                    <a:srgbClr val="000000"/>
                  </a:solidFill>
                  <a:latin typeface="Arial Nova Condensed"/>
                  <a:ea typeface="Arial Nova Condensed"/>
                  <a:cs typeface="Arial Nova Condensed"/>
                  <a:sym typeface="Arial Nova Condensed"/>
                </a:rPr>
                <a:t>Discuss how data collected through detention monitoring can inform policy briefs, advocacy campaigns, or referrals to human rights organizations.</a:t>
              </a:r>
            </a:p>
          </p:txBody>
        </p:sp>
      </p:grpSp>
      <p:sp>
        <p:nvSpPr>
          <p:cNvPr name="Freeform 12" id="12"/>
          <p:cNvSpPr/>
          <p:nvPr/>
        </p:nvSpPr>
        <p:spPr>
          <a:xfrm flipH="false" flipV="false" rot="0">
            <a:off x="11687237" y="7949372"/>
            <a:ext cx="6413704" cy="2421173"/>
          </a:xfrm>
          <a:custGeom>
            <a:avLst/>
            <a:gdLst/>
            <a:ahLst/>
            <a:cxnLst/>
            <a:rect r="r" b="b" t="t" l="l"/>
            <a:pathLst>
              <a:path h="2421173" w="6413704">
                <a:moveTo>
                  <a:pt x="0" y="0"/>
                </a:moveTo>
                <a:lnTo>
                  <a:pt x="6413703" y="0"/>
                </a:lnTo>
                <a:lnTo>
                  <a:pt x="6413703" y="2421173"/>
                </a:lnTo>
                <a:lnTo>
                  <a:pt x="0" y="2421173"/>
                </a:lnTo>
                <a:lnTo>
                  <a:pt x="0" y="0"/>
                </a:lnTo>
                <a:close/>
              </a:path>
            </a:pathLst>
          </a:custGeom>
          <a:blipFill>
            <a:blip r:embed="rId3"/>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0304693" cy="1243497"/>
            <a:chOff x="0" y="0"/>
            <a:chExt cx="13739590" cy="1657995"/>
          </a:xfrm>
        </p:grpSpPr>
        <p:sp>
          <p:nvSpPr>
            <p:cNvPr name="Freeform 6" id="6"/>
            <p:cNvSpPr/>
            <p:nvPr/>
          </p:nvSpPr>
          <p:spPr>
            <a:xfrm flipH="false" flipV="false" rot="0">
              <a:off x="0" y="0"/>
              <a:ext cx="13739589" cy="1657996"/>
            </a:xfrm>
            <a:custGeom>
              <a:avLst/>
              <a:gdLst/>
              <a:ahLst/>
              <a:cxnLst/>
              <a:rect r="r" b="b" t="t" l="l"/>
              <a:pathLst>
                <a:path h="1657996" w="13739589">
                  <a:moveTo>
                    <a:pt x="0" y="0"/>
                  </a:moveTo>
                  <a:lnTo>
                    <a:pt x="13739589" y="0"/>
                  </a:lnTo>
                  <a:lnTo>
                    <a:pt x="13739589" y="1657996"/>
                  </a:lnTo>
                  <a:lnTo>
                    <a:pt x="0" y="1657996"/>
                  </a:lnTo>
                  <a:close/>
                </a:path>
              </a:pathLst>
            </a:custGeom>
            <a:solidFill>
              <a:srgbClr val="000000">
                <a:alpha val="0"/>
              </a:srgbClr>
            </a:solidFill>
          </p:spPr>
        </p:sp>
        <p:sp>
          <p:nvSpPr>
            <p:cNvPr name="TextBox 7" id="7"/>
            <p:cNvSpPr txBox="true"/>
            <p:nvPr/>
          </p:nvSpPr>
          <p:spPr>
            <a:xfrm>
              <a:off x="0" y="-342900"/>
              <a:ext cx="13739590"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Trial &amp; Court monitoring</a:t>
              </a:r>
            </a:p>
          </p:txBody>
        </p:sp>
      </p:grpSp>
      <p:grpSp>
        <p:nvGrpSpPr>
          <p:cNvPr name="Group 8" id="8"/>
          <p:cNvGrpSpPr/>
          <p:nvPr/>
        </p:nvGrpSpPr>
        <p:grpSpPr>
          <a:xfrm rot="0">
            <a:off x="1028700" y="3066496"/>
            <a:ext cx="16392466" cy="5353965"/>
            <a:chOff x="0" y="0"/>
            <a:chExt cx="21856622" cy="7138620"/>
          </a:xfrm>
        </p:grpSpPr>
        <p:sp>
          <p:nvSpPr>
            <p:cNvPr name="Freeform 9" id="9"/>
            <p:cNvSpPr/>
            <p:nvPr/>
          </p:nvSpPr>
          <p:spPr>
            <a:xfrm flipH="false" flipV="false" rot="0">
              <a:off x="0" y="0"/>
              <a:ext cx="21856621" cy="7138620"/>
            </a:xfrm>
            <a:custGeom>
              <a:avLst/>
              <a:gdLst/>
              <a:ahLst/>
              <a:cxnLst/>
              <a:rect r="r" b="b" t="t" l="l"/>
              <a:pathLst>
                <a:path h="7138620" w="21856621">
                  <a:moveTo>
                    <a:pt x="0" y="0"/>
                  </a:moveTo>
                  <a:lnTo>
                    <a:pt x="21856621" y="0"/>
                  </a:lnTo>
                  <a:lnTo>
                    <a:pt x="21856621" y="7138620"/>
                  </a:lnTo>
                  <a:lnTo>
                    <a:pt x="0" y="7138620"/>
                  </a:lnTo>
                  <a:close/>
                </a:path>
              </a:pathLst>
            </a:custGeom>
            <a:solidFill>
              <a:srgbClr val="000000">
                <a:alpha val="0"/>
              </a:srgbClr>
            </a:solidFill>
          </p:spPr>
        </p:sp>
        <p:sp>
          <p:nvSpPr>
            <p:cNvPr name="TextBox 10" id="10"/>
            <p:cNvSpPr txBox="true"/>
            <p:nvPr/>
          </p:nvSpPr>
          <p:spPr>
            <a:xfrm>
              <a:off x="0" y="-57150"/>
              <a:ext cx="21856622" cy="7195770"/>
            </a:xfrm>
            <a:prstGeom prst="rect">
              <a:avLst/>
            </a:prstGeom>
          </p:spPr>
          <p:txBody>
            <a:bodyPr anchor="t" rtlCol="false" tIns="0" lIns="0" bIns="0" rIns="0"/>
            <a:lstStyle/>
            <a:p>
              <a:pPr algn="just">
                <a:lnSpc>
                  <a:spcPts val="4139"/>
                </a:lnSpc>
              </a:pPr>
              <a:r>
                <a:rPr lang="en-US" sz="2999" b="true">
                  <a:solidFill>
                    <a:srgbClr val="000000"/>
                  </a:solidFill>
                  <a:latin typeface="Arial Nova Condensed Bold"/>
                  <a:ea typeface="Arial Nova Condensed Bold"/>
                  <a:cs typeface="Arial Nova Condensed Bold"/>
                  <a:sym typeface="Arial Nova Condensed Bold"/>
                </a:rPr>
                <a:t>DEFINITION</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Trial monitoring is the practice of observing and gathering information on court hearings and procedures to assess their compliance with fair trial standards. </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Trial-monitoring projects follow a cycle that includes the publication of a report containing recommendations aimed at improving a country’s justice system. </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Advocacy follows as the next stage in the trial monitoring cycle and aims at ensuring follow-up to the recommendations included in the report.</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Trials are observed for multiple purposes: in particular, to generate empirical evidence for a broader analysis of the system of administration of justice in a particular country, to support efforts to reform the justice</a:t>
              </a:r>
              <a:r>
                <a:rPr lang="en-US" sz="2999">
                  <a:solidFill>
                    <a:srgbClr val="000000"/>
                  </a:solidFill>
                  <a:latin typeface="Arial Nova Condensed"/>
                  <a:ea typeface="Arial Nova Condensed"/>
                  <a:cs typeface="Arial Nova Condensed"/>
                  <a:sym typeface="Arial Nova Condensed"/>
                </a:rPr>
                <a:t> system, and to communicate concerns about a particular case or process.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38256"/>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sp>
        <p:nvSpPr>
          <p:cNvPr name="TextBox 14" id="14"/>
          <p:cNvSpPr txBox="true"/>
          <p:nvPr/>
        </p:nvSpPr>
        <p:spPr>
          <a:xfrm rot="0">
            <a:off x="9144000" y="2232274"/>
            <a:ext cx="5115417" cy="1049020"/>
          </a:xfrm>
          <a:prstGeom prst="rect">
            <a:avLst/>
          </a:prstGeom>
        </p:spPr>
        <p:txBody>
          <a:bodyPr anchor="t" rtlCol="false" tIns="0" lIns="0" bIns="0" rIns="0">
            <a:spAutoFit/>
          </a:bodyPr>
          <a:lstStyle/>
          <a:p>
            <a:pPr algn="l">
              <a:lnSpc>
                <a:spcPts val="7925"/>
              </a:lnSpc>
            </a:pPr>
            <a:r>
              <a:rPr lang="en-US" sz="7925" b="true">
                <a:solidFill>
                  <a:srgbClr val="4E5FA7"/>
                </a:solidFill>
                <a:latin typeface="Arial Nova Condensed Bold"/>
                <a:ea typeface="Arial Nova Condensed Bold"/>
                <a:cs typeface="Arial Nova Condensed Bold"/>
                <a:sym typeface="Arial Nova Condensed Bold"/>
              </a:rPr>
              <a:t>Session 1</a:t>
            </a:r>
          </a:p>
        </p:txBody>
      </p:sp>
      <p:sp>
        <p:nvSpPr>
          <p:cNvPr name="TextBox 15" id="15"/>
          <p:cNvSpPr txBox="true"/>
          <p:nvPr/>
        </p:nvSpPr>
        <p:spPr>
          <a:xfrm rot="0">
            <a:off x="9144000" y="3813654"/>
            <a:ext cx="7290009" cy="2183767"/>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UNDERSTAND LEGAL MONITORING</a:t>
            </a:r>
          </a:p>
        </p:txBody>
      </p:sp>
      <p:sp>
        <p:nvSpPr>
          <p:cNvPr name="Freeform 16" id="16"/>
          <p:cNvSpPr/>
          <p:nvPr/>
        </p:nvSpPr>
        <p:spPr>
          <a:xfrm flipH="false" flipV="false" rot="0">
            <a:off x="2210427" y="2079874"/>
            <a:ext cx="5504028" cy="10145674"/>
          </a:xfrm>
          <a:custGeom>
            <a:avLst/>
            <a:gdLst/>
            <a:ahLst/>
            <a:cxnLst/>
            <a:rect r="r" b="b" t="t" l="l"/>
            <a:pathLst>
              <a:path h="10145674" w="5504028">
                <a:moveTo>
                  <a:pt x="0" y="0"/>
                </a:moveTo>
                <a:lnTo>
                  <a:pt x="5504028" y="0"/>
                </a:lnTo>
                <a:lnTo>
                  <a:pt x="5504028" y="10145674"/>
                </a:lnTo>
                <a:lnTo>
                  <a:pt x="0" y="10145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8345588" cy="1173256"/>
            <a:chOff x="0" y="0"/>
            <a:chExt cx="11127451" cy="1564341"/>
          </a:xfrm>
        </p:grpSpPr>
        <p:sp>
          <p:nvSpPr>
            <p:cNvPr name="Freeform 6" id="6"/>
            <p:cNvSpPr/>
            <p:nvPr/>
          </p:nvSpPr>
          <p:spPr>
            <a:xfrm flipH="false" flipV="false" rot="0">
              <a:off x="0" y="0"/>
              <a:ext cx="11127450" cy="1564341"/>
            </a:xfrm>
            <a:custGeom>
              <a:avLst/>
              <a:gdLst/>
              <a:ahLst/>
              <a:cxnLst/>
              <a:rect r="r" b="b" t="t" l="l"/>
              <a:pathLst>
                <a:path h="1564341" w="11127450">
                  <a:moveTo>
                    <a:pt x="0" y="0"/>
                  </a:moveTo>
                  <a:lnTo>
                    <a:pt x="11127450" y="0"/>
                  </a:lnTo>
                  <a:lnTo>
                    <a:pt x="11127450" y="1564341"/>
                  </a:lnTo>
                  <a:lnTo>
                    <a:pt x="0" y="1564341"/>
                  </a:lnTo>
                  <a:close/>
                </a:path>
              </a:pathLst>
            </a:custGeom>
            <a:solidFill>
              <a:srgbClr val="000000">
                <a:alpha val="0"/>
              </a:srgbClr>
            </a:solidFill>
          </p:spPr>
        </p:sp>
        <p:sp>
          <p:nvSpPr>
            <p:cNvPr name="TextBox 7" id="7"/>
            <p:cNvSpPr txBox="true"/>
            <p:nvPr/>
          </p:nvSpPr>
          <p:spPr>
            <a:xfrm>
              <a:off x="0" y="-323850"/>
              <a:ext cx="11127451" cy="1888191"/>
            </a:xfrm>
            <a:prstGeom prst="rect">
              <a:avLst/>
            </a:prstGeom>
          </p:spPr>
          <p:txBody>
            <a:bodyPr anchor="t" rtlCol="false" tIns="0" lIns="0" bIns="0" rIns="0"/>
            <a:lstStyle/>
            <a:p>
              <a:pPr algn="l">
                <a:lnSpc>
                  <a:spcPts val="11314"/>
                </a:lnSpc>
              </a:pPr>
              <a:r>
                <a:rPr lang="en-US" sz="6600" b="true">
                  <a:solidFill>
                    <a:srgbClr val="4E5FA7"/>
                  </a:solidFill>
                  <a:latin typeface="Arial Nova Condensed Bold"/>
                  <a:ea typeface="Arial Nova Condensed Bold"/>
                  <a:cs typeface="Arial Nova Condensed Bold"/>
                  <a:sym typeface="Arial Nova Condensed Bold"/>
                </a:rPr>
                <a:t>Trial &amp; Court monitoring</a:t>
              </a:r>
            </a:p>
          </p:txBody>
        </p:sp>
      </p:grpSp>
      <p:grpSp>
        <p:nvGrpSpPr>
          <p:cNvPr name="Group 8" id="8"/>
          <p:cNvGrpSpPr/>
          <p:nvPr/>
        </p:nvGrpSpPr>
        <p:grpSpPr>
          <a:xfrm rot="0">
            <a:off x="1028700" y="2521886"/>
            <a:ext cx="8115300" cy="5918226"/>
            <a:chOff x="0" y="0"/>
            <a:chExt cx="10820400" cy="7890968"/>
          </a:xfrm>
        </p:grpSpPr>
        <p:sp>
          <p:nvSpPr>
            <p:cNvPr name="Freeform 9" id="9"/>
            <p:cNvSpPr/>
            <p:nvPr/>
          </p:nvSpPr>
          <p:spPr>
            <a:xfrm flipH="false" flipV="false" rot="0">
              <a:off x="0" y="0"/>
              <a:ext cx="10820400" cy="7890969"/>
            </a:xfrm>
            <a:custGeom>
              <a:avLst/>
              <a:gdLst/>
              <a:ahLst/>
              <a:cxnLst/>
              <a:rect r="r" b="b" t="t" l="l"/>
              <a:pathLst>
                <a:path h="7890969" w="10820400">
                  <a:moveTo>
                    <a:pt x="0" y="0"/>
                  </a:moveTo>
                  <a:lnTo>
                    <a:pt x="10820400" y="0"/>
                  </a:lnTo>
                  <a:lnTo>
                    <a:pt x="10820400" y="7890969"/>
                  </a:lnTo>
                  <a:lnTo>
                    <a:pt x="0" y="7890969"/>
                  </a:lnTo>
                  <a:close/>
                </a:path>
              </a:pathLst>
            </a:custGeom>
            <a:solidFill>
              <a:srgbClr val="000000">
                <a:alpha val="0"/>
              </a:srgbClr>
            </a:solidFill>
          </p:spPr>
        </p:sp>
        <p:sp>
          <p:nvSpPr>
            <p:cNvPr name="TextBox 10" id="10"/>
            <p:cNvSpPr txBox="true"/>
            <p:nvPr/>
          </p:nvSpPr>
          <p:spPr>
            <a:xfrm>
              <a:off x="0" y="-57150"/>
              <a:ext cx="10820400" cy="7948118"/>
            </a:xfrm>
            <a:prstGeom prst="rect">
              <a:avLst/>
            </a:prstGeom>
          </p:spPr>
          <p:txBody>
            <a:bodyPr anchor="t" rtlCol="false" tIns="0" lIns="0" bIns="0" rIns="0"/>
            <a:lstStyle/>
            <a:p>
              <a:pPr algn="just">
                <a:lnSpc>
                  <a:spcPts val="4691"/>
                </a:lnSpc>
              </a:pPr>
              <a:r>
                <a:rPr lang="en-US" sz="3399">
                  <a:solidFill>
                    <a:srgbClr val="000000"/>
                  </a:solidFill>
                  <a:latin typeface="Arial Nova Condensed"/>
                  <a:ea typeface="Arial Nova Condensed"/>
                  <a:cs typeface="Arial Nova Condensed"/>
                  <a:sym typeface="Arial Nova Condensed"/>
                </a:rPr>
                <a:t>Different institutional models exist for monitoring trials, but the most common are:</a:t>
              </a:r>
            </a:p>
            <a:p>
              <a:pPr algn="just" marL="615312" indent="-307656" lvl="1">
                <a:lnSpc>
                  <a:spcPts val="4691"/>
                </a:lnSpc>
                <a:buFont typeface="Arial"/>
                <a:buChar char="•"/>
              </a:pPr>
              <a:r>
                <a:rPr lang="en-US" b="true" sz="3399">
                  <a:solidFill>
                    <a:srgbClr val="000000"/>
                  </a:solidFill>
                  <a:latin typeface="Arial Nova Condensed Bold"/>
                  <a:ea typeface="Arial Nova Condensed Bold"/>
                  <a:cs typeface="Arial Nova Condensed Bold"/>
                  <a:sym typeface="Arial Nova Condensed Bold"/>
                </a:rPr>
                <a:t>Systemic Monitoring:</a:t>
              </a:r>
              <a:r>
                <a:rPr lang="en-US" sz="3399">
                  <a:solidFill>
                    <a:srgbClr val="000000"/>
                  </a:solidFill>
                  <a:latin typeface="Arial Nova Condensed"/>
                  <a:ea typeface="Arial Nova Condensed"/>
                  <a:cs typeface="Arial Nova Condensed"/>
                  <a:sym typeface="Arial Nova Condensed"/>
                </a:rPr>
                <a:t> Large-scale assessments of judicial systems (e.g., Macedonia's "All for Fair Trials" coalition).</a:t>
              </a:r>
            </a:p>
            <a:p>
              <a:pPr algn="just" marL="615312" indent="-307656" lvl="1">
                <a:lnSpc>
                  <a:spcPts val="4691"/>
                </a:lnSpc>
                <a:buFont typeface="Arial"/>
                <a:buChar char="•"/>
              </a:pPr>
              <a:r>
                <a:rPr lang="en-US" b="true" sz="3399">
                  <a:solidFill>
                    <a:srgbClr val="000000"/>
                  </a:solidFill>
                  <a:latin typeface="Arial Nova Condensed Bold"/>
                  <a:ea typeface="Arial Nova Condensed Bold"/>
                  <a:cs typeface="Arial Nova Condensed Bold"/>
                  <a:sym typeface="Arial Nova Condensed Bold"/>
                </a:rPr>
                <a:t>Thematic Monitoring:</a:t>
              </a:r>
              <a:r>
                <a:rPr lang="en-US" sz="3399">
                  <a:solidFill>
                    <a:srgbClr val="000000"/>
                  </a:solidFill>
                  <a:latin typeface="Arial Nova Condensed"/>
                  <a:ea typeface="Arial Nova Condensed"/>
                  <a:cs typeface="Arial Nova Condensed"/>
                  <a:sym typeface="Arial Nova Condensed"/>
                </a:rPr>
                <a:t> Focus on specific issues (e.g., UNAMI monitoring death penalty cases in Iraq).</a:t>
              </a:r>
            </a:p>
            <a:p>
              <a:pPr algn="just" marL="615312" indent="-307656" lvl="1">
                <a:lnSpc>
                  <a:spcPts val="4691"/>
                </a:lnSpc>
                <a:buFont typeface="Arial"/>
                <a:buChar char="•"/>
              </a:pPr>
              <a:r>
                <a:rPr lang="en-US" b="true" sz="3399">
                  <a:solidFill>
                    <a:srgbClr val="000000"/>
                  </a:solidFill>
                  <a:latin typeface="Arial Nova Condensed Bold"/>
                  <a:ea typeface="Arial Nova Condensed Bold"/>
                  <a:cs typeface="Arial Nova Condensed Bold"/>
                  <a:sym typeface="Arial Nova Condensed Bold"/>
                </a:rPr>
                <a:t>Ad Hoc Monitoring:</a:t>
              </a:r>
              <a:r>
                <a:rPr lang="en-US" sz="3399">
                  <a:solidFill>
                    <a:srgbClr val="000000"/>
                  </a:solidFill>
                  <a:latin typeface="Arial Nova Condensed"/>
                  <a:ea typeface="Arial Nova Condensed"/>
                  <a:cs typeface="Arial Nova Condensed"/>
                  <a:sym typeface="Arial Nova Condensed"/>
                </a:rPr>
                <a:t> Observing </a:t>
              </a:r>
              <a:r>
                <a:rPr lang="en-US" b="true" sz="3399">
                  <a:solidFill>
                    <a:srgbClr val="000000"/>
                  </a:solidFill>
                  <a:latin typeface="Arial Nova Condensed Bold"/>
                  <a:ea typeface="Arial Nova Condensed Bold"/>
                  <a:cs typeface="Arial Nova Condensed Bold"/>
                  <a:sym typeface="Arial Nova Condensed Bold"/>
                </a:rPr>
                <a:t>high-profile cases</a:t>
              </a:r>
              <a:r>
                <a:rPr lang="en-US" sz="3399">
                  <a:solidFill>
                    <a:srgbClr val="000000"/>
                  </a:solidFill>
                  <a:latin typeface="Arial Nova Condensed"/>
                  <a:ea typeface="Arial Nova Condensed"/>
                  <a:cs typeface="Arial Nova Condensed"/>
                  <a:sym typeface="Arial Nova Condensed"/>
                </a:rPr>
                <a:t> or groups of cases.</a:t>
              </a:r>
            </a:p>
          </p:txBody>
        </p:sp>
      </p:grpSp>
      <p:grpSp>
        <p:nvGrpSpPr>
          <p:cNvPr name="Group 11" id="11"/>
          <p:cNvGrpSpPr/>
          <p:nvPr/>
        </p:nvGrpSpPr>
        <p:grpSpPr>
          <a:xfrm rot="0">
            <a:off x="10357450" y="3609533"/>
            <a:ext cx="7063716" cy="4830579"/>
            <a:chOff x="0" y="0"/>
            <a:chExt cx="9418288" cy="6440772"/>
          </a:xfrm>
        </p:grpSpPr>
        <p:sp>
          <p:nvSpPr>
            <p:cNvPr name="Freeform 12" id="12"/>
            <p:cNvSpPr/>
            <p:nvPr/>
          </p:nvSpPr>
          <p:spPr>
            <a:xfrm flipH="false" flipV="false" rot="0">
              <a:off x="19050" y="15737"/>
              <a:ext cx="9380220" cy="6409257"/>
            </a:xfrm>
            <a:custGeom>
              <a:avLst/>
              <a:gdLst/>
              <a:ahLst/>
              <a:cxnLst/>
              <a:rect r="r" b="b" t="t" l="l"/>
              <a:pathLst>
                <a:path h="6409257" w="9380220">
                  <a:moveTo>
                    <a:pt x="0" y="0"/>
                  </a:moveTo>
                  <a:lnTo>
                    <a:pt x="9380220" y="0"/>
                  </a:lnTo>
                  <a:lnTo>
                    <a:pt x="9380220" y="6409257"/>
                  </a:lnTo>
                  <a:lnTo>
                    <a:pt x="0" y="6409257"/>
                  </a:lnTo>
                  <a:close/>
                </a:path>
              </a:pathLst>
            </a:custGeom>
            <a:solidFill>
              <a:srgbClr val="F7E5DD"/>
            </a:solidFill>
          </p:spPr>
        </p:sp>
        <p:sp>
          <p:nvSpPr>
            <p:cNvPr name="Freeform 13" id="13"/>
            <p:cNvSpPr/>
            <p:nvPr/>
          </p:nvSpPr>
          <p:spPr>
            <a:xfrm flipH="false" flipV="false" rot="0">
              <a:off x="0" y="0"/>
              <a:ext cx="9418320" cy="6440731"/>
            </a:xfrm>
            <a:custGeom>
              <a:avLst/>
              <a:gdLst/>
              <a:ahLst/>
              <a:cxnLst/>
              <a:rect r="r" b="b" t="t" l="l"/>
              <a:pathLst>
                <a:path h="6440731" w="9418320">
                  <a:moveTo>
                    <a:pt x="19050" y="0"/>
                  </a:moveTo>
                  <a:lnTo>
                    <a:pt x="9399270" y="0"/>
                  </a:lnTo>
                  <a:cubicBezTo>
                    <a:pt x="9409811" y="0"/>
                    <a:pt x="9418320" y="7029"/>
                    <a:pt x="9418320" y="15737"/>
                  </a:cubicBezTo>
                  <a:lnTo>
                    <a:pt x="9418320" y="6424994"/>
                  </a:lnTo>
                  <a:cubicBezTo>
                    <a:pt x="9418320" y="6433702"/>
                    <a:pt x="9409811" y="6440731"/>
                    <a:pt x="9399270" y="6440731"/>
                  </a:cubicBezTo>
                  <a:lnTo>
                    <a:pt x="19050" y="6440731"/>
                  </a:lnTo>
                  <a:cubicBezTo>
                    <a:pt x="8509" y="6440731"/>
                    <a:pt x="0" y="6433702"/>
                    <a:pt x="0" y="6424994"/>
                  </a:cubicBezTo>
                  <a:lnTo>
                    <a:pt x="0" y="15737"/>
                  </a:lnTo>
                  <a:cubicBezTo>
                    <a:pt x="0" y="7029"/>
                    <a:pt x="8509" y="0"/>
                    <a:pt x="19050" y="0"/>
                  </a:cubicBezTo>
                  <a:moveTo>
                    <a:pt x="19050" y="31474"/>
                  </a:moveTo>
                  <a:lnTo>
                    <a:pt x="19050" y="15737"/>
                  </a:lnTo>
                  <a:lnTo>
                    <a:pt x="38100" y="15737"/>
                  </a:lnTo>
                  <a:lnTo>
                    <a:pt x="38100" y="6424994"/>
                  </a:lnTo>
                  <a:lnTo>
                    <a:pt x="19050" y="6424994"/>
                  </a:lnTo>
                  <a:lnTo>
                    <a:pt x="19050" y="6409257"/>
                  </a:lnTo>
                  <a:lnTo>
                    <a:pt x="9399270" y="6409257"/>
                  </a:lnTo>
                  <a:lnTo>
                    <a:pt x="9399270" y="6424994"/>
                  </a:lnTo>
                  <a:lnTo>
                    <a:pt x="9380220" y="6424994"/>
                  </a:lnTo>
                  <a:lnTo>
                    <a:pt x="9380220" y="15737"/>
                  </a:lnTo>
                  <a:lnTo>
                    <a:pt x="9399270" y="15737"/>
                  </a:lnTo>
                  <a:lnTo>
                    <a:pt x="9399270" y="31474"/>
                  </a:lnTo>
                  <a:lnTo>
                    <a:pt x="19050" y="31474"/>
                  </a:lnTo>
                  <a:close/>
                </a:path>
              </a:pathLst>
            </a:custGeom>
            <a:solidFill>
              <a:srgbClr val="F7E5DD"/>
            </a:solidFill>
          </p:spPr>
        </p:sp>
        <p:sp>
          <p:nvSpPr>
            <p:cNvPr name="TextBox 14" id="14"/>
            <p:cNvSpPr txBox="true"/>
            <p:nvPr/>
          </p:nvSpPr>
          <p:spPr>
            <a:xfrm>
              <a:off x="0" y="-47625"/>
              <a:ext cx="9418288" cy="6488397"/>
            </a:xfrm>
            <a:prstGeom prst="rect">
              <a:avLst/>
            </a:prstGeom>
          </p:spPr>
          <p:txBody>
            <a:bodyPr anchor="t" rtlCol="false" tIns="50800" lIns="50800" bIns="50800" rIns="50800"/>
            <a:lstStyle/>
            <a:p>
              <a:pPr algn="ctr">
                <a:lnSpc>
                  <a:spcPts val="3556"/>
                </a:lnSpc>
              </a:pPr>
              <a:r>
                <a:rPr lang="en-US" sz="2599" b="true">
                  <a:solidFill>
                    <a:srgbClr val="000000"/>
                  </a:solidFill>
                  <a:latin typeface="Arial Nova Condensed Bold"/>
                  <a:ea typeface="Arial Nova Condensed Bold"/>
                  <a:cs typeface="Arial Nova Condensed Bold"/>
                  <a:sym typeface="Arial Nova Condensed Bold"/>
                </a:rPr>
                <a:t>Guiding Principles </a:t>
              </a:r>
            </a:p>
            <a:p>
              <a:pPr algn="l">
                <a:lnSpc>
                  <a:spcPts val="3556"/>
                </a:lnSpc>
              </a:pPr>
              <a:r>
                <a:rPr lang="en-US" sz="2599" b="true">
                  <a:solidFill>
                    <a:srgbClr val="000000"/>
                  </a:solidFill>
                  <a:latin typeface="Arial Nova Condensed Bold"/>
                  <a:ea typeface="Arial Nova Condensed Bold"/>
                  <a:cs typeface="Arial Nova Condensed Bold"/>
                  <a:sym typeface="Arial Nova Condensed Bold"/>
                </a:rPr>
                <a:t>Non-intervention:</a:t>
              </a:r>
              <a:r>
                <a:rPr lang="en-US" sz="2599">
                  <a:solidFill>
                    <a:srgbClr val="000000"/>
                  </a:solidFill>
                  <a:latin typeface="Arial Nova Condensed"/>
                  <a:ea typeface="Arial Nova Condensed"/>
                  <a:cs typeface="Arial Nova Condensed"/>
                  <a:sym typeface="Arial Nova Condensed"/>
                </a:rPr>
                <a:t> Maintain judicial independence; do not influence case outcomes.</a:t>
              </a:r>
            </a:p>
            <a:p>
              <a:pPr algn="l">
                <a:lnSpc>
                  <a:spcPts val="3556"/>
                </a:lnSpc>
              </a:pPr>
              <a:r>
                <a:rPr lang="en-US" sz="2599" b="true">
                  <a:solidFill>
                    <a:srgbClr val="000000"/>
                  </a:solidFill>
                  <a:latin typeface="Arial Nova Condensed Bold"/>
                  <a:ea typeface="Arial Nova Condensed Bold"/>
                  <a:cs typeface="Arial Nova Condensed Bold"/>
                  <a:sym typeface="Arial Nova Condensed Bold"/>
                </a:rPr>
                <a:t>Objectivity:</a:t>
              </a:r>
              <a:r>
                <a:rPr lang="en-US" sz="2599">
                  <a:solidFill>
                    <a:srgbClr val="000000"/>
                  </a:solidFill>
                  <a:latin typeface="Arial Nova Condensed"/>
                  <a:ea typeface="Arial Nova Condensed"/>
                  <a:cs typeface="Arial Nova Condensed"/>
                  <a:sym typeface="Arial Nova Condensed"/>
                </a:rPr>
                <a:t> Use clear, accepted standards to ensure credibility.</a:t>
              </a:r>
            </a:p>
            <a:p>
              <a:pPr algn="l">
                <a:lnSpc>
                  <a:spcPts val="3556"/>
                </a:lnSpc>
              </a:pPr>
              <a:r>
                <a:rPr lang="en-US" sz="2599" b="true">
                  <a:solidFill>
                    <a:srgbClr val="000000"/>
                  </a:solidFill>
                  <a:latin typeface="Arial Nova Condensed Bold"/>
                  <a:ea typeface="Arial Nova Condensed Bold"/>
                  <a:cs typeface="Arial Nova Condensed Bold"/>
                  <a:sym typeface="Arial Nova Condensed Bold"/>
                </a:rPr>
                <a:t>Impartiality:</a:t>
              </a:r>
              <a:r>
                <a:rPr lang="en-US" sz="2599">
                  <a:solidFill>
                    <a:srgbClr val="000000"/>
                  </a:solidFill>
                  <a:latin typeface="Arial Nova Condensed"/>
                  <a:ea typeface="Arial Nova Condensed"/>
                  <a:cs typeface="Arial Nova Condensed"/>
                  <a:sym typeface="Arial Nova Condensed"/>
                </a:rPr>
                <a:t> Observe all actors fairly without bias.</a:t>
              </a:r>
            </a:p>
            <a:p>
              <a:pPr algn="l">
                <a:lnSpc>
                  <a:spcPts val="3556"/>
                </a:lnSpc>
              </a:pPr>
              <a:r>
                <a:rPr lang="en-US" sz="2599" b="true">
                  <a:solidFill>
                    <a:srgbClr val="000000"/>
                  </a:solidFill>
                  <a:latin typeface="Arial Nova Condensed Bold"/>
                  <a:ea typeface="Arial Nova Condensed Bold"/>
                  <a:cs typeface="Arial Nova Condensed Bold"/>
                  <a:sym typeface="Arial Nova Condensed Bold"/>
                </a:rPr>
                <a:t>Professionalism:</a:t>
              </a:r>
              <a:r>
                <a:rPr lang="en-US" sz="2599">
                  <a:solidFill>
                    <a:srgbClr val="000000"/>
                  </a:solidFill>
                  <a:latin typeface="Arial Nova Condensed"/>
                  <a:ea typeface="Arial Nova Condensed"/>
                  <a:cs typeface="Arial Nova Condensed"/>
                  <a:sym typeface="Arial Nova Condensed"/>
                </a:rPr>
                <a:t> Maintain high ethical standards and confidentiality.</a:t>
              </a:r>
            </a:p>
            <a:p>
              <a:pPr algn="l">
                <a:lnSpc>
                  <a:spcPts val="3556"/>
                </a:lnSpc>
              </a:pPr>
              <a:r>
                <a:rPr lang="en-US" sz="2599" b="true">
                  <a:solidFill>
                    <a:srgbClr val="000000"/>
                  </a:solidFill>
                  <a:latin typeface="Arial Nova Condensed Bold"/>
                  <a:ea typeface="Arial Nova Condensed Bold"/>
                  <a:cs typeface="Arial Nova Condensed Bold"/>
                  <a:sym typeface="Arial Nova Condensed Bold"/>
                </a:rPr>
                <a:t>Confidentiality:</a:t>
              </a:r>
              <a:r>
                <a:rPr lang="en-US" sz="2599">
                  <a:solidFill>
                    <a:srgbClr val="000000"/>
                  </a:solidFill>
                  <a:latin typeface="Arial Nova Condensed"/>
                  <a:ea typeface="Arial Nova Condensed"/>
                  <a:cs typeface="Arial Nova Condensed"/>
                  <a:sym typeface="Arial Nova Condensed"/>
                </a:rPr>
                <a:t> Protect sensitive information and findings.</a:t>
              </a:r>
            </a:p>
            <a:p>
              <a:pPr algn="l">
                <a:lnSpc>
                  <a:spcPts val="2120"/>
                </a:lnSpc>
              </a:pPr>
              <a:r>
                <a:rPr lang="en-US" sz="1549">
                  <a:solidFill>
                    <a:srgbClr val="000000"/>
                  </a:solidFill>
                  <a:latin typeface="Arial Nova Condensed"/>
                  <a:ea typeface="Arial Nova Condensed"/>
                  <a:cs typeface="Arial Nova Condensed"/>
                  <a:sym typeface="Arial Nova Condensed"/>
                </a:rPr>
                <a:t> </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0286946" cy="1243497"/>
            <a:chOff x="0" y="0"/>
            <a:chExt cx="13715928" cy="1657995"/>
          </a:xfrm>
        </p:grpSpPr>
        <p:sp>
          <p:nvSpPr>
            <p:cNvPr name="Freeform 6" id="6"/>
            <p:cNvSpPr/>
            <p:nvPr/>
          </p:nvSpPr>
          <p:spPr>
            <a:xfrm flipH="false" flipV="false" rot="0">
              <a:off x="0" y="0"/>
              <a:ext cx="13715927" cy="1657996"/>
            </a:xfrm>
            <a:custGeom>
              <a:avLst/>
              <a:gdLst/>
              <a:ahLst/>
              <a:cxnLst/>
              <a:rect r="r" b="b" t="t" l="l"/>
              <a:pathLst>
                <a:path h="1657996" w="13715927">
                  <a:moveTo>
                    <a:pt x="0" y="0"/>
                  </a:moveTo>
                  <a:lnTo>
                    <a:pt x="13715927" y="0"/>
                  </a:lnTo>
                  <a:lnTo>
                    <a:pt x="13715927" y="1657996"/>
                  </a:lnTo>
                  <a:lnTo>
                    <a:pt x="0" y="1657996"/>
                  </a:lnTo>
                  <a:close/>
                </a:path>
              </a:pathLst>
            </a:custGeom>
            <a:solidFill>
              <a:srgbClr val="000000">
                <a:alpha val="0"/>
              </a:srgbClr>
            </a:solidFill>
          </p:spPr>
        </p:sp>
        <p:sp>
          <p:nvSpPr>
            <p:cNvPr name="TextBox 7" id="7"/>
            <p:cNvSpPr txBox="true"/>
            <p:nvPr/>
          </p:nvSpPr>
          <p:spPr>
            <a:xfrm>
              <a:off x="0" y="-342900"/>
              <a:ext cx="13715928"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Trial &amp; Court monitoring</a:t>
              </a:r>
            </a:p>
          </p:txBody>
        </p:sp>
      </p:grpSp>
      <p:grpSp>
        <p:nvGrpSpPr>
          <p:cNvPr name="Group 8" id="8"/>
          <p:cNvGrpSpPr/>
          <p:nvPr/>
        </p:nvGrpSpPr>
        <p:grpSpPr>
          <a:xfrm rot="0">
            <a:off x="1028700" y="2820259"/>
            <a:ext cx="16230600" cy="6088928"/>
            <a:chOff x="0" y="0"/>
            <a:chExt cx="21640800" cy="8118570"/>
          </a:xfrm>
        </p:grpSpPr>
        <p:sp>
          <p:nvSpPr>
            <p:cNvPr name="Freeform 9" id="9"/>
            <p:cNvSpPr/>
            <p:nvPr/>
          </p:nvSpPr>
          <p:spPr>
            <a:xfrm flipH="false" flipV="false" rot="0">
              <a:off x="0" y="0"/>
              <a:ext cx="21640800" cy="8118570"/>
            </a:xfrm>
            <a:custGeom>
              <a:avLst/>
              <a:gdLst/>
              <a:ahLst/>
              <a:cxnLst/>
              <a:rect r="r" b="b" t="t" l="l"/>
              <a:pathLst>
                <a:path h="8118570" w="21640800">
                  <a:moveTo>
                    <a:pt x="0" y="0"/>
                  </a:moveTo>
                  <a:lnTo>
                    <a:pt x="21640800" y="0"/>
                  </a:lnTo>
                  <a:lnTo>
                    <a:pt x="21640800" y="8118570"/>
                  </a:lnTo>
                  <a:lnTo>
                    <a:pt x="0" y="8118570"/>
                  </a:lnTo>
                  <a:close/>
                </a:path>
              </a:pathLst>
            </a:custGeom>
            <a:solidFill>
              <a:srgbClr val="000000">
                <a:alpha val="0"/>
              </a:srgbClr>
            </a:solidFill>
          </p:spPr>
        </p:sp>
        <p:sp>
          <p:nvSpPr>
            <p:cNvPr name="TextBox 10" id="10"/>
            <p:cNvSpPr txBox="true"/>
            <p:nvPr/>
          </p:nvSpPr>
          <p:spPr>
            <a:xfrm>
              <a:off x="0" y="-57150"/>
              <a:ext cx="21640800" cy="8175720"/>
            </a:xfrm>
            <a:prstGeom prst="rect">
              <a:avLst/>
            </a:prstGeom>
          </p:spPr>
          <p:txBody>
            <a:bodyPr anchor="t" rtlCol="false" tIns="0" lIns="0" bIns="0" rIns="0"/>
            <a:lstStyle/>
            <a:p>
              <a:pPr algn="l">
                <a:lnSpc>
                  <a:spcPts val="4415"/>
                </a:lnSpc>
              </a:pPr>
              <a:r>
                <a:rPr lang="en-US" sz="3199" b="true">
                  <a:solidFill>
                    <a:srgbClr val="F9B428"/>
                  </a:solidFill>
                  <a:latin typeface="Arial Nova Condensed Bold"/>
                  <a:ea typeface="Arial Nova Condensed Bold"/>
                  <a:cs typeface="Arial Nova Condensed Bold"/>
                  <a:sym typeface="Arial Nova Condensed Bold"/>
                </a:rPr>
                <a:t>Key Elements of a Fair Trial: </a:t>
              </a:r>
            </a:p>
            <a:p>
              <a:pPr algn="l" marL="579118" indent="-289559" lvl="1">
                <a:lnSpc>
                  <a:spcPts val="4415"/>
                </a:lnSpc>
                <a:buFont typeface="Arial"/>
                <a:buChar char="•"/>
              </a:pPr>
              <a:r>
                <a:rPr lang="en-US" b="true" sz="3199">
                  <a:solidFill>
                    <a:srgbClr val="000000"/>
                  </a:solidFill>
                  <a:latin typeface="Arial Nova Condensed Bold"/>
                  <a:ea typeface="Arial Nova Condensed Bold"/>
                  <a:cs typeface="Arial Nova Condensed Bold"/>
                  <a:sym typeface="Arial Nova Condensed Bold"/>
                </a:rPr>
                <a:t>Competent, Independent, and Impartial Tribunal:</a:t>
              </a:r>
              <a:r>
                <a:rPr lang="en-US" sz="3199">
                  <a:solidFill>
                    <a:srgbClr val="000000"/>
                  </a:solidFill>
                  <a:latin typeface="Arial Nova Condensed"/>
                  <a:ea typeface="Arial Nova Condensed"/>
                  <a:cs typeface="Arial Nova Condensed"/>
                  <a:sym typeface="Arial Nova Condensed"/>
                </a:rPr>
                <a:t> Must be established by law, free from undue influence, and separate from the executive and legislature.</a:t>
              </a:r>
            </a:p>
            <a:p>
              <a:pPr algn="l" marL="579118" indent="-289559" lvl="1">
                <a:lnSpc>
                  <a:spcPts val="4415"/>
                </a:lnSpc>
                <a:buFont typeface="Arial"/>
                <a:buChar char="•"/>
              </a:pPr>
              <a:r>
                <a:rPr lang="en-US" b="true" sz="3199">
                  <a:solidFill>
                    <a:srgbClr val="000000"/>
                  </a:solidFill>
                  <a:latin typeface="Arial Nova Condensed Bold"/>
                  <a:ea typeface="Arial Nova Condensed Bold"/>
                  <a:cs typeface="Arial Nova Condensed Bold"/>
                  <a:sym typeface="Arial Nova Condensed Bold"/>
                </a:rPr>
                <a:t>Public Hearing:</a:t>
              </a:r>
              <a:r>
                <a:rPr lang="en-US" sz="3199">
                  <a:solidFill>
                    <a:srgbClr val="000000"/>
                  </a:solidFill>
                  <a:latin typeface="Arial Nova Condensed"/>
                  <a:ea typeface="Arial Nova Condensed"/>
                  <a:cs typeface="Arial Nova Condensed"/>
                  <a:sym typeface="Arial Nova Condensed"/>
                </a:rPr>
                <a:t> Judgments must be publicly available, even if trials are closed.</a:t>
              </a:r>
            </a:p>
            <a:p>
              <a:pPr algn="l" marL="579118" indent="-289559" lvl="1">
                <a:lnSpc>
                  <a:spcPts val="4415"/>
                </a:lnSpc>
                <a:buFont typeface="Arial"/>
                <a:buChar char="•"/>
              </a:pPr>
              <a:r>
                <a:rPr lang="en-US" b="true" sz="3199">
                  <a:solidFill>
                    <a:srgbClr val="000000"/>
                  </a:solidFill>
                  <a:latin typeface="Arial Nova Condensed Bold"/>
                  <a:ea typeface="Arial Nova Condensed Bold"/>
                  <a:cs typeface="Arial Nova Condensed Bold"/>
                  <a:sym typeface="Arial Nova Condensed Bold"/>
                </a:rPr>
                <a:t>Fair Hearing &amp; Equality:</a:t>
              </a:r>
              <a:r>
                <a:rPr lang="en-US" sz="3199">
                  <a:solidFill>
                    <a:srgbClr val="000000"/>
                  </a:solidFill>
                  <a:latin typeface="Arial Nova Condensed"/>
                  <a:ea typeface="Arial Nova Condensed"/>
                  <a:cs typeface="Arial Nova Condensed"/>
                  <a:sym typeface="Arial Nova Condensed"/>
                </a:rPr>
                <a:t> Equal procedural rights for all parties, with justified exceptions.</a:t>
              </a:r>
            </a:p>
            <a:p>
              <a:pPr algn="l" marL="579118" indent="-289559" lvl="1">
                <a:lnSpc>
                  <a:spcPts val="4415"/>
                </a:lnSpc>
                <a:buFont typeface="Arial"/>
                <a:buChar char="•"/>
              </a:pPr>
              <a:r>
                <a:rPr lang="en-US" b="true" sz="3199">
                  <a:solidFill>
                    <a:srgbClr val="000000"/>
                  </a:solidFill>
                  <a:latin typeface="Arial Nova Condensed Bold"/>
                  <a:ea typeface="Arial Nova Condensed Bold"/>
                  <a:cs typeface="Arial Nova Condensed Bold"/>
                  <a:sym typeface="Arial Nova Condensed Bold"/>
                </a:rPr>
                <a:t>Right to Be Informed:</a:t>
              </a:r>
              <a:r>
                <a:rPr lang="en-US" sz="3199">
                  <a:solidFill>
                    <a:srgbClr val="000000"/>
                  </a:solidFill>
                  <a:latin typeface="Arial Nova Condensed"/>
                  <a:ea typeface="Arial Nova Condensed"/>
                  <a:cs typeface="Arial Nova Condensed"/>
                  <a:sym typeface="Arial Nova Condensed"/>
                </a:rPr>
                <a:t> Accused must promptly receive detailed charges in a language they understand.</a:t>
              </a:r>
            </a:p>
            <a:p>
              <a:pPr algn="l" marL="579118" indent="-289559" lvl="1">
                <a:lnSpc>
                  <a:spcPts val="4415"/>
                </a:lnSpc>
                <a:buFont typeface="Arial"/>
                <a:buChar char="•"/>
              </a:pPr>
              <a:r>
                <a:rPr lang="en-US" b="true" sz="3199">
                  <a:solidFill>
                    <a:srgbClr val="000000"/>
                  </a:solidFill>
                  <a:latin typeface="Arial Nova Condensed Bold"/>
                  <a:ea typeface="Arial Nova Condensed Bold"/>
                  <a:cs typeface="Arial Nova Condensed Bold"/>
                  <a:sym typeface="Arial Nova Condensed Bold"/>
                </a:rPr>
                <a:t>Presumption of Innocence:</a:t>
              </a:r>
              <a:r>
                <a:rPr lang="en-US" sz="3199">
                  <a:solidFill>
                    <a:srgbClr val="000000"/>
                  </a:solidFill>
                  <a:latin typeface="Arial Nova Condensed"/>
                  <a:ea typeface="Arial Nova Condensed"/>
                  <a:cs typeface="Arial Nova Condensed"/>
                  <a:sym typeface="Arial Nova Condensed"/>
                </a:rPr>
                <a:t> Until proven guilty by law.</a:t>
              </a:r>
            </a:p>
            <a:p>
              <a:pPr algn="l" marL="579118" indent="-289559" lvl="1">
                <a:lnSpc>
                  <a:spcPts val="4415"/>
                </a:lnSpc>
                <a:buFont typeface="Arial"/>
                <a:buChar char="•"/>
              </a:pPr>
              <a:r>
                <a:rPr lang="en-US" b="true" sz="3199">
                  <a:solidFill>
                    <a:srgbClr val="000000"/>
                  </a:solidFill>
                  <a:latin typeface="Arial Nova Condensed Bold"/>
                  <a:ea typeface="Arial Nova Condensed Bold"/>
                  <a:cs typeface="Arial Nova Condensed Bold"/>
                  <a:sym typeface="Arial Nova Condensed Bold"/>
                </a:rPr>
                <a:t>Right to Defense:</a:t>
              </a:r>
              <a:r>
                <a:rPr lang="en-US" sz="3199">
                  <a:solidFill>
                    <a:srgbClr val="000000"/>
                  </a:solidFill>
                  <a:latin typeface="Arial Nova Condensed"/>
                  <a:ea typeface="Arial Nova Condensed"/>
                  <a:cs typeface="Arial Nova Condensed"/>
                  <a:sym typeface="Arial Nova Condensed"/>
                </a:rPr>
                <a:t> Accused can defend themselves or choose legal counsel.</a:t>
              </a:r>
            </a:p>
            <a:p>
              <a:pPr algn="l" marL="579118" indent="-289559" lvl="1">
                <a:lnSpc>
                  <a:spcPts val="4415"/>
                </a:lnSpc>
                <a:buFont typeface="Arial"/>
                <a:buChar char="•"/>
              </a:pPr>
              <a:r>
                <a:rPr lang="en-US" b="true" sz="3199">
                  <a:solidFill>
                    <a:srgbClr val="000000"/>
                  </a:solidFill>
                  <a:latin typeface="Arial Nova Condensed Bold"/>
                  <a:ea typeface="Arial Nova Condensed Bold"/>
                  <a:cs typeface="Arial Nova Condensed Bold"/>
                  <a:sym typeface="Arial Nova Condensed Bold"/>
                </a:rPr>
                <a:t>Adequate Time &amp; Facilities for Defense:</a:t>
              </a:r>
              <a:r>
                <a:rPr lang="en-US" sz="3199">
                  <a:solidFill>
                    <a:srgbClr val="000000"/>
                  </a:solidFill>
                  <a:latin typeface="Arial Nova Condensed"/>
                  <a:ea typeface="Arial Nova Condensed"/>
                  <a:cs typeface="Arial Nova Condensed"/>
                  <a:sym typeface="Arial Nova Condensed"/>
                </a:rPr>
                <a:t> Must have enough time, access to evidence, and confidential communication with</a:t>
              </a:r>
              <a:r>
                <a:rPr lang="en-US" sz="3199">
                  <a:solidFill>
                    <a:srgbClr val="000000"/>
                  </a:solidFill>
                  <a:latin typeface="Arial Nova Condensed"/>
                  <a:ea typeface="Arial Nova Condensed"/>
                  <a:cs typeface="Arial Nova Condensed"/>
                  <a:sym typeface="Arial Nova Condensed"/>
                </a:rPr>
                <a:t> counsel.</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728767"/>
            <a:ext cx="10226299" cy="1243497"/>
            <a:chOff x="0" y="0"/>
            <a:chExt cx="13635066" cy="1657995"/>
          </a:xfrm>
        </p:grpSpPr>
        <p:sp>
          <p:nvSpPr>
            <p:cNvPr name="Freeform 6" id="6"/>
            <p:cNvSpPr/>
            <p:nvPr/>
          </p:nvSpPr>
          <p:spPr>
            <a:xfrm flipH="false" flipV="false" rot="0">
              <a:off x="0" y="0"/>
              <a:ext cx="13635065" cy="1657996"/>
            </a:xfrm>
            <a:custGeom>
              <a:avLst/>
              <a:gdLst/>
              <a:ahLst/>
              <a:cxnLst/>
              <a:rect r="r" b="b" t="t" l="l"/>
              <a:pathLst>
                <a:path h="1657996" w="13635065">
                  <a:moveTo>
                    <a:pt x="0" y="0"/>
                  </a:moveTo>
                  <a:lnTo>
                    <a:pt x="13635065" y="0"/>
                  </a:lnTo>
                  <a:lnTo>
                    <a:pt x="13635065" y="1657996"/>
                  </a:lnTo>
                  <a:lnTo>
                    <a:pt x="0" y="1657996"/>
                  </a:lnTo>
                  <a:close/>
                </a:path>
              </a:pathLst>
            </a:custGeom>
            <a:solidFill>
              <a:srgbClr val="000000">
                <a:alpha val="0"/>
              </a:srgbClr>
            </a:solidFill>
          </p:spPr>
        </p:sp>
        <p:sp>
          <p:nvSpPr>
            <p:cNvPr name="TextBox 7" id="7"/>
            <p:cNvSpPr txBox="true"/>
            <p:nvPr/>
          </p:nvSpPr>
          <p:spPr>
            <a:xfrm>
              <a:off x="0" y="-342900"/>
              <a:ext cx="13635066"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Trial &amp; Court monitoring</a:t>
              </a:r>
            </a:p>
          </p:txBody>
        </p:sp>
      </p:grpSp>
      <p:grpSp>
        <p:nvGrpSpPr>
          <p:cNvPr name="Group 8" id="8"/>
          <p:cNvGrpSpPr/>
          <p:nvPr/>
        </p:nvGrpSpPr>
        <p:grpSpPr>
          <a:xfrm rot="0">
            <a:off x="1028700" y="3726951"/>
            <a:ext cx="16230600" cy="5353871"/>
            <a:chOff x="0" y="0"/>
            <a:chExt cx="21640800" cy="7138494"/>
          </a:xfrm>
        </p:grpSpPr>
        <p:sp>
          <p:nvSpPr>
            <p:cNvPr name="Freeform 9" id="9"/>
            <p:cNvSpPr/>
            <p:nvPr/>
          </p:nvSpPr>
          <p:spPr>
            <a:xfrm flipH="false" flipV="false" rot="0">
              <a:off x="0" y="0"/>
              <a:ext cx="21640800" cy="7138494"/>
            </a:xfrm>
            <a:custGeom>
              <a:avLst/>
              <a:gdLst/>
              <a:ahLst/>
              <a:cxnLst/>
              <a:rect r="r" b="b" t="t" l="l"/>
              <a:pathLst>
                <a:path h="7138494" w="21640800">
                  <a:moveTo>
                    <a:pt x="0" y="0"/>
                  </a:moveTo>
                  <a:lnTo>
                    <a:pt x="21640800" y="0"/>
                  </a:lnTo>
                  <a:lnTo>
                    <a:pt x="21640800" y="7138494"/>
                  </a:lnTo>
                  <a:lnTo>
                    <a:pt x="0" y="7138494"/>
                  </a:lnTo>
                  <a:close/>
                </a:path>
              </a:pathLst>
            </a:custGeom>
            <a:solidFill>
              <a:srgbClr val="000000">
                <a:alpha val="0"/>
              </a:srgbClr>
            </a:solidFill>
          </p:spPr>
        </p:sp>
        <p:sp>
          <p:nvSpPr>
            <p:cNvPr name="TextBox 10" id="10"/>
            <p:cNvSpPr txBox="true"/>
            <p:nvPr/>
          </p:nvSpPr>
          <p:spPr>
            <a:xfrm>
              <a:off x="0" y="-57150"/>
              <a:ext cx="21640800" cy="7195644"/>
            </a:xfrm>
            <a:prstGeom prst="rect">
              <a:avLst/>
            </a:prstGeom>
          </p:spPr>
          <p:txBody>
            <a:bodyPr anchor="t" rtlCol="false" tIns="0" lIns="0" bIns="0" rIns="0"/>
            <a:lstStyle/>
            <a:p>
              <a:pPr algn="l">
                <a:lnSpc>
                  <a:spcPts val="4139"/>
                </a:lnSpc>
              </a:pPr>
              <a:r>
                <a:rPr lang="en-US" sz="2999" b="true">
                  <a:solidFill>
                    <a:srgbClr val="F9B428"/>
                  </a:solidFill>
                  <a:latin typeface="Arial Nova Condensed Bold"/>
                  <a:ea typeface="Arial Nova Condensed Bold"/>
                  <a:cs typeface="Arial Nova Condensed Bold"/>
                  <a:sym typeface="Arial Nova Condensed Bold"/>
                </a:rPr>
                <a:t>Key Elements of a Fair Trial: </a:t>
              </a:r>
            </a:p>
            <a:p>
              <a:pPr algn="l" marL="542924" indent="-271462" lvl="1">
                <a:lnSpc>
                  <a:spcPts val="4139"/>
                </a:lnSpc>
                <a:buFont typeface="Arial"/>
                <a:buChar char="•"/>
              </a:pPr>
              <a:r>
                <a:rPr lang="en-US" b="true" sz="2999">
                  <a:solidFill>
                    <a:srgbClr val="000000"/>
                  </a:solidFill>
                  <a:latin typeface="Arial Nova Condensed Bold"/>
                  <a:ea typeface="Arial Nova Condensed Bold"/>
                  <a:cs typeface="Arial Nova Condensed Bold"/>
                  <a:sym typeface="Arial Nova Condensed Bold"/>
                </a:rPr>
                <a:t>Trial Without Undue Delay:</a:t>
              </a:r>
              <a:r>
                <a:rPr lang="en-US" sz="2999">
                  <a:solidFill>
                    <a:srgbClr val="000000"/>
                  </a:solidFill>
                  <a:latin typeface="Arial Nova Condensed"/>
                  <a:ea typeface="Arial Nova Condensed"/>
                  <a:cs typeface="Arial Nova Condensed"/>
                  <a:sym typeface="Arial Nova Condensed"/>
                </a:rPr>
                <a:t> Delays must be justified based on case complexity and other factors.</a:t>
              </a:r>
            </a:p>
            <a:p>
              <a:pPr algn="l" marL="542924" indent="-271462" lvl="1">
                <a:lnSpc>
                  <a:spcPts val="4139"/>
                </a:lnSpc>
                <a:buFont typeface="Arial"/>
                <a:buChar char="•"/>
              </a:pPr>
              <a:r>
                <a:rPr lang="en-US" b="true" sz="2999">
                  <a:solidFill>
                    <a:srgbClr val="000000"/>
                  </a:solidFill>
                  <a:latin typeface="Arial Nova Condensed Bold"/>
                  <a:ea typeface="Arial Nova Condensed Bold"/>
                  <a:cs typeface="Arial Nova Condensed Bold"/>
                  <a:sym typeface="Arial Nova Condensed Bold"/>
                </a:rPr>
                <a:t>Presence at Trial:</a:t>
              </a:r>
              <a:r>
                <a:rPr lang="en-US" sz="2999">
                  <a:solidFill>
                    <a:srgbClr val="000000"/>
                  </a:solidFill>
                  <a:latin typeface="Arial Nova Condensed"/>
                  <a:ea typeface="Arial Nova Condensed"/>
                  <a:cs typeface="Arial Nova Condensed"/>
                  <a:sym typeface="Arial Nova Condensed"/>
                </a:rPr>
                <a:t> Accused has the right to be present.</a:t>
              </a:r>
            </a:p>
            <a:p>
              <a:pPr algn="l" marL="542924" indent="-271462" lvl="1">
                <a:lnSpc>
                  <a:spcPts val="4139"/>
                </a:lnSpc>
                <a:buFont typeface="Arial"/>
                <a:buChar char="•"/>
              </a:pPr>
              <a:r>
                <a:rPr lang="en-US" b="true" sz="2999">
                  <a:solidFill>
                    <a:srgbClr val="000000"/>
                  </a:solidFill>
                  <a:latin typeface="Arial Nova Condensed Bold"/>
                  <a:ea typeface="Arial Nova Condensed Bold"/>
                  <a:cs typeface="Arial Nova Condensed Bold"/>
                  <a:sym typeface="Arial Nova Condensed Bold"/>
                </a:rPr>
                <a:t>Interpreter:</a:t>
              </a:r>
              <a:r>
                <a:rPr lang="en-US" sz="2999">
                  <a:solidFill>
                    <a:srgbClr val="000000"/>
                  </a:solidFill>
                  <a:latin typeface="Arial Nova Condensed"/>
                  <a:ea typeface="Arial Nova Condensed"/>
                  <a:cs typeface="Arial Nova Condensed"/>
                  <a:sym typeface="Arial Nova Condensed"/>
                </a:rPr>
                <a:t> Provided free if the accused does not understand the court language.</a:t>
              </a:r>
            </a:p>
            <a:p>
              <a:pPr algn="l" marL="542924" indent="-271462" lvl="1">
                <a:lnSpc>
                  <a:spcPts val="4139"/>
                </a:lnSpc>
                <a:buFont typeface="Arial"/>
                <a:buChar char="•"/>
              </a:pPr>
              <a:r>
                <a:rPr lang="en-US" b="true" sz="2999">
                  <a:solidFill>
                    <a:srgbClr val="000000"/>
                  </a:solidFill>
                  <a:latin typeface="Arial Nova Condensed Bold"/>
                  <a:ea typeface="Arial Nova Condensed Bold"/>
                  <a:cs typeface="Arial Nova Condensed Bold"/>
                  <a:sym typeface="Arial Nova Condensed Bold"/>
                </a:rPr>
                <a:t>Examine Witnesses:</a:t>
              </a:r>
              <a:r>
                <a:rPr lang="en-US" sz="2999">
                  <a:solidFill>
                    <a:srgbClr val="000000"/>
                  </a:solidFill>
                  <a:latin typeface="Arial Nova Condensed"/>
                  <a:ea typeface="Arial Nova Condensed"/>
                  <a:cs typeface="Arial Nova Condensed"/>
                  <a:sym typeface="Arial Nova Condensed"/>
                </a:rPr>
                <a:t> Right to challenge prosecution witnesses and present defense witnesses.</a:t>
              </a:r>
            </a:p>
            <a:p>
              <a:pPr algn="l" marL="542924" indent="-271462" lvl="1">
                <a:lnSpc>
                  <a:spcPts val="4139"/>
                </a:lnSpc>
                <a:buFont typeface="Arial"/>
                <a:buChar char="•"/>
              </a:pPr>
              <a:r>
                <a:rPr lang="en-US" b="true" sz="2999">
                  <a:solidFill>
                    <a:srgbClr val="000000"/>
                  </a:solidFill>
                  <a:latin typeface="Arial Nova Condensed Bold"/>
                  <a:ea typeface="Arial Nova Condensed Bold"/>
                  <a:cs typeface="Arial Nova Condensed Bold"/>
                  <a:sym typeface="Arial Nova Condensed Bold"/>
                </a:rPr>
                <a:t>Protection Against Self-Incrimination:</a:t>
              </a:r>
              <a:r>
                <a:rPr lang="en-US" sz="2999">
                  <a:solidFill>
                    <a:srgbClr val="000000"/>
                  </a:solidFill>
                  <a:latin typeface="Arial Nova Condensed"/>
                  <a:ea typeface="Arial Nova Condensed"/>
                  <a:cs typeface="Arial Nova Condensed"/>
                  <a:sym typeface="Arial Nova Condensed"/>
                </a:rPr>
                <a:t> Cannot be forced to testify against oneself or confess guilt.</a:t>
              </a:r>
            </a:p>
            <a:p>
              <a:pPr algn="l" marL="542924" indent="-271462" lvl="1">
                <a:lnSpc>
                  <a:spcPts val="4139"/>
                </a:lnSpc>
                <a:buFont typeface="Arial"/>
                <a:buChar char="•"/>
              </a:pPr>
              <a:r>
                <a:rPr lang="en-US" b="true" sz="2999">
                  <a:solidFill>
                    <a:srgbClr val="000000"/>
                  </a:solidFill>
                  <a:latin typeface="Arial Nova Condensed Bold"/>
                  <a:ea typeface="Arial Nova Condensed Bold"/>
                  <a:cs typeface="Arial Nova Condensed Bold"/>
                  <a:sym typeface="Arial Nova Condensed Bold"/>
                </a:rPr>
                <a:t>Right to Appeal:</a:t>
              </a:r>
              <a:r>
                <a:rPr lang="en-US" sz="2999">
                  <a:solidFill>
                    <a:srgbClr val="000000"/>
                  </a:solidFill>
                  <a:latin typeface="Arial Nova Condensed"/>
                  <a:ea typeface="Arial Nova Condensed"/>
                  <a:cs typeface="Arial Nova Condensed"/>
                  <a:sym typeface="Arial Nova Condensed"/>
                </a:rPr>
                <a:t> Convictions and sentences must be reviewable by a higher tribunal.</a:t>
              </a:r>
            </a:p>
            <a:p>
              <a:pPr algn="l" marL="542924" indent="-271462" lvl="1">
                <a:lnSpc>
                  <a:spcPts val="4139"/>
                </a:lnSpc>
                <a:buFont typeface="Arial"/>
                <a:buChar char="•"/>
              </a:pPr>
              <a:r>
                <a:rPr lang="en-US" b="true" sz="2999">
                  <a:solidFill>
                    <a:srgbClr val="000000"/>
                  </a:solidFill>
                  <a:latin typeface="Arial Nova Condensed Bold"/>
                  <a:ea typeface="Arial Nova Condensed Bold"/>
                  <a:cs typeface="Arial Nova Condensed Bold"/>
                  <a:sym typeface="Arial Nova Condensed Bold"/>
                </a:rPr>
                <a:t>Special Protections for Children:</a:t>
              </a:r>
              <a:r>
                <a:rPr lang="en-US" sz="2999">
                  <a:solidFill>
                    <a:srgbClr val="000000"/>
                  </a:solidFill>
                  <a:latin typeface="Arial Nova Condensed"/>
                  <a:ea typeface="Arial Nova Condensed"/>
                  <a:cs typeface="Arial Nova Condensed"/>
                  <a:sym typeface="Arial Nova Condensed"/>
                </a:rPr>
                <a:t> Emphasis on dignity, rehabilitation, and diversion.</a:t>
              </a:r>
            </a:p>
            <a:p>
              <a:pPr algn="l" marL="542924" indent="-271462" lvl="1">
                <a:lnSpc>
                  <a:spcPts val="4139"/>
                </a:lnSpc>
                <a:buFont typeface="Arial"/>
                <a:buChar char="•"/>
              </a:pPr>
              <a:r>
                <a:rPr lang="en-US" b="true" sz="2999">
                  <a:solidFill>
                    <a:srgbClr val="000000"/>
                  </a:solidFill>
                  <a:latin typeface="Arial Nova Condensed Bold"/>
                  <a:ea typeface="Arial Nova Condensed Bold"/>
                  <a:cs typeface="Arial Nova Condensed Bold"/>
                  <a:sym typeface="Arial Nova Condensed Bold"/>
                </a:rPr>
                <a:t>No Retroactive Conviction:</a:t>
              </a:r>
              <a:r>
                <a:rPr lang="en-US" sz="2999">
                  <a:solidFill>
                    <a:srgbClr val="000000"/>
                  </a:solidFill>
                  <a:latin typeface="Arial Nova Condensed"/>
                  <a:ea typeface="Arial Nova Condensed"/>
                  <a:cs typeface="Arial Nova Condensed"/>
                  <a:sym typeface="Arial Nova Condensed"/>
                </a:rPr>
                <a:t> Cannot be convicted for an act that was not a crime when committed.</a:t>
              </a:r>
            </a:p>
            <a:p>
              <a:pPr algn="l" marL="542924" indent="-271462" lvl="1">
                <a:lnSpc>
                  <a:spcPts val="4139"/>
                </a:lnSpc>
                <a:buFont typeface="Arial"/>
                <a:buChar char="•"/>
              </a:pPr>
              <a:r>
                <a:rPr lang="en-US" b="true" sz="2999">
                  <a:solidFill>
                    <a:srgbClr val="000000"/>
                  </a:solidFill>
                  <a:latin typeface="Arial Nova Condensed Bold"/>
                  <a:ea typeface="Arial Nova Condensed Bold"/>
                  <a:cs typeface="Arial Nova Condensed Bold"/>
                  <a:sym typeface="Arial Nova Condensed Bold"/>
                </a:rPr>
                <a:t>Victim &amp; Witness Protectio</a:t>
              </a:r>
              <a:r>
                <a:rPr lang="en-US" b="true" sz="2999">
                  <a:solidFill>
                    <a:srgbClr val="000000"/>
                  </a:solidFill>
                  <a:latin typeface="Arial Nova Condensed Bold"/>
                  <a:ea typeface="Arial Nova Condensed Bold"/>
                  <a:cs typeface="Arial Nova Condensed Bold"/>
                  <a:sym typeface="Arial Nova Condensed Bold"/>
                </a:rPr>
                <a:t>ns:</a:t>
              </a:r>
              <a:r>
                <a:rPr lang="en-US" sz="2999">
                  <a:solidFill>
                    <a:srgbClr val="000000"/>
                  </a:solidFill>
                  <a:latin typeface="Arial Nova Condensed"/>
                  <a:ea typeface="Arial Nova Condensed"/>
                  <a:cs typeface="Arial Nova Condensed"/>
                  <a:sym typeface="Arial Nova Condensed"/>
                </a:rPr>
                <a:t> Special measures for safety and support.</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0958753" cy="1243497"/>
            <a:chOff x="0" y="0"/>
            <a:chExt cx="14611670" cy="1657995"/>
          </a:xfrm>
        </p:grpSpPr>
        <p:sp>
          <p:nvSpPr>
            <p:cNvPr name="Freeform 6" id="6"/>
            <p:cNvSpPr/>
            <p:nvPr/>
          </p:nvSpPr>
          <p:spPr>
            <a:xfrm flipH="false" flipV="false" rot="0">
              <a:off x="0" y="0"/>
              <a:ext cx="14611669" cy="1657996"/>
            </a:xfrm>
            <a:custGeom>
              <a:avLst/>
              <a:gdLst/>
              <a:ahLst/>
              <a:cxnLst/>
              <a:rect r="r" b="b" t="t" l="l"/>
              <a:pathLst>
                <a:path h="1657996" w="14611669">
                  <a:moveTo>
                    <a:pt x="0" y="0"/>
                  </a:moveTo>
                  <a:lnTo>
                    <a:pt x="14611669" y="0"/>
                  </a:lnTo>
                  <a:lnTo>
                    <a:pt x="14611669" y="1657996"/>
                  </a:lnTo>
                  <a:lnTo>
                    <a:pt x="0" y="1657996"/>
                  </a:lnTo>
                  <a:close/>
                </a:path>
              </a:pathLst>
            </a:custGeom>
            <a:solidFill>
              <a:srgbClr val="000000">
                <a:alpha val="0"/>
              </a:srgbClr>
            </a:solidFill>
          </p:spPr>
        </p:sp>
        <p:sp>
          <p:nvSpPr>
            <p:cNvPr name="TextBox 7" id="7"/>
            <p:cNvSpPr txBox="true"/>
            <p:nvPr/>
          </p:nvSpPr>
          <p:spPr>
            <a:xfrm>
              <a:off x="0" y="-342900"/>
              <a:ext cx="14611670"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Trial &amp; Court monitoring</a:t>
              </a:r>
            </a:p>
          </p:txBody>
        </p:sp>
      </p:grpSp>
      <p:grpSp>
        <p:nvGrpSpPr>
          <p:cNvPr name="Group 8" id="8"/>
          <p:cNvGrpSpPr/>
          <p:nvPr/>
        </p:nvGrpSpPr>
        <p:grpSpPr>
          <a:xfrm rot="0">
            <a:off x="1028700" y="2647918"/>
            <a:ext cx="16230600" cy="6392979"/>
            <a:chOff x="0" y="0"/>
            <a:chExt cx="21640800" cy="8523972"/>
          </a:xfrm>
        </p:grpSpPr>
        <p:sp>
          <p:nvSpPr>
            <p:cNvPr name="Freeform 9" id="9"/>
            <p:cNvSpPr/>
            <p:nvPr/>
          </p:nvSpPr>
          <p:spPr>
            <a:xfrm flipH="false" flipV="false" rot="0">
              <a:off x="0" y="0"/>
              <a:ext cx="21640800" cy="8523972"/>
            </a:xfrm>
            <a:custGeom>
              <a:avLst/>
              <a:gdLst/>
              <a:ahLst/>
              <a:cxnLst/>
              <a:rect r="r" b="b" t="t" l="l"/>
              <a:pathLst>
                <a:path h="8523972" w="21640800">
                  <a:moveTo>
                    <a:pt x="0" y="0"/>
                  </a:moveTo>
                  <a:lnTo>
                    <a:pt x="21640800" y="0"/>
                  </a:lnTo>
                  <a:lnTo>
                    <a:pt x="21640800" y="8523972"/>
                  </a:lnTo>
                  <a:lnTo>
                    <a:pt x="0" y="8523972"/>
                  </a:lnTo>
                  <a:close/>
                </a:path>
              </a:pathLst>
            </a:custGeom>
            <a:solidFill>
              <a:srgbClr val="000000">
                <a:alpha val="0"/>
              </a:srgbClr>
            </a:solidFill>
          </p:spPr>
        </p:sp>
        <p:sp>
          <p:nvSpPr>
            <p:cNvPr name="TextBox 10" id="10"/>
            <p:cNvSpPr txBox="true"/>
            <p:nvPr/>
          </p:nvSpPr>
          <p:spPr>
            <a:xfrm>
              <a:off x="0" y="-57150"/>
              <a:ext cx="21640800" cy="8581122"/>
            </a:xfrm>
            <a:prstGeom prst="rect">
              <a:avLst/>
            </a:prstGeom>
          </p:spPr>
          <p:txBody>
            <a:bodyPr anchor="t" rtlCol="false" tIns="0" lIns="0" bIns="0" rIns="0"/>
            <a:lstStyle/>
            <a:p>
              <a:pPr algn="just">
                <a:lnSpc>
                  <a:spcPts val="4415"/>
                </a:lnSpc>
              </a:pPr>
              <a:r>
                <a:rPr lang="en-US" sz="3199" b="true">
                  <a:solidFill>
                    <a:srgbClr val="F9B428"/>
                  </a:solidFill>
                  <a:latin typeface="Arial Nova Condensed Bold"/>
                  <a:ea typeface="Arial Nova Condensed Bold"/>
                  <a:cs typeface="Arial Nova Condensed Bold"/>
                  <a:sym typeface="Arial Nova Condensed Bold"/>
                </a:rPr>
                <a:t>Note taking</a:t>
              </a:r>
            </a:p>
            <a:p>
              <a:pPr algn="just" marL="506730" indent="-253365" lvl="1">
                <a:lnSpc>
                  <a:spcPts val="3863"/>
                </a:lnSpc>
                <a:buFont typeface="Arial"/>
                <a:buChar char="•"/>
              </a:pPr>
              <a:r>
                <a:rPr lang="en-US" sz="2799">
                  <a:solidFill>
                    <a:srgbClr val="000000"/>
                  </a:solidFill>
                  <a:latin typeface="Arial Nova Condensed"/>
                  <a:ea typeface="Arial Nova Condensed"/>
                  <a:cs typeface="Arial Nova Condensed"/>
                  <a:sym typeface="Arial Nova Condensed"/>
                </a:rPr>
                <a:t>Observers should take detailed notes during the trial, even if proceedings are recorded or transcripts are available. This establishes an independent record of proceedings that allows observers to assess the accuracy of the court’s records. It also permits analysis to begin immediately rather than waiting for the “official” written record. </a:t>
              </a:r>
            </a:p>
            <a:p>
              <a:pPr algn="just" marL="506730" indent="-253365" lvl="1">
                <a:lnSpc>
                  <a:spcPts val="3863"/>
                </a:lnSpc>
                <a:buFont typeface="Arial"/>
                <a:buChar char="•"/>
              </a:pPr>
              <a:r>
                <a:rPr lang="en-US" sz="2799">
                  <a:solidFill>
                    <a:srgbClr val="000000"/>
                  </a:solidFill>
                  <a:latin typeface="Arial Nova Condensed"/>
                  <a:ea typeface="Arial Nova Condensed"/>
                  <a:cs typeface="Arial Nova Condensed"/>
                  <a:sym typeface="Arial Nova Condensed"/>
                </a:rPr>
                <a:t>Note taking can be facilitated by, and complementary to, the use of checklists, observation tools or templates. </a:t>
              </a:r>
            </a:p>
            <a:p>
              <a:pPr algn="just" marL="506730" indent="-253365" lvl="1">
                <a:lnSpc>
                  <a:spcPts val="3863"/>
                </a:lnSpc>
                <a:buFont typeface="Arial"/>
                <a:buChar char="•"/>
              </a:pPr>
              <a:r>
                <a:rPr lang="en-US" sz="2799">
                  <a:solidFill>
                    <a:srgbClr val="000000"/>
                  </a:solidFill>
                  <a:latin typeface="Arial Nova Condensed"/>
                  <a:ea typeface="Arial Nova Condensed"/>
                  <a:cs typeface="Arial Nova Condensed"/>
                  <a:sym typeface="Arial Nova Condensed"/>
                </a:rPr>
                <a:t>To ensure accuracy, notes should be reviewed immediately after the trial and any gaps or discrepancies should be resolved with co-observers and/or the interpreter. </a:t>
              </a:r>
            </a:p>
            <a:p>
              <a:pPr algn="just" marL="506730" indent="-253365" lvl="1">
                <a:lnSpc>
                  <a:spcPts val="3863"/>
                </a:lnSpc>
                <a:buFont typeface="Arial"/>
                <a:buChar char="•"/>
              </a:pPr>
              <a:r>
                <a:rPr lang="en-US" sz="2799">
                  <a:solidFill>
                    <a:srgbClr val="000000"/>
                  </a:solidFill>
                  <a:latin typeface="Arial Nova Condensed"/>
                  <a:ea typeface="Arial Nova Condensed"/>
                  <a:cs typeface="Arial Nova Condensed"/>
                  <a:sym typeface="Arial Nova Condensed"/>
                </a:rPr>
                <a:t>The observer should be aware, however, that some countries forbid the taking of notes by anyone except participating lawyers and the press. As mentioned, this should be clarified in meetings prior to the trial. </a:t>
              </a:r>
            </a:p>
            <a:p>
              <a:pPr algn="just" marL="506730" indent="-253365" lvl="1">
                <a:lnSpc>
                  <a:spcPts val="3863"/>
                </a:lnSpc>
                <a:buFont typeface="Arial"/>
                <a:buChar char="•"/>
              </a:pPr>
              <a:r>
                <a:rPr lang="en-US" sz="2799">
                  <a:solidFill>
                    <a:srgbClr val="000000"/>
                  </a:solidFill>
                  <a:latin typeface="Arial Nova Condensed"/>
                  <a:ea typeface="Arial Nova Condensed"/>
                  <a:cs typeface="Arial Nova Condensed"/>
                  <a:sym typeface="Arial Nova Condensed"/>
                </a:rPr>
                <a:t>Another difficulty with taking notes, particularly after meeting interviewees and other informants, is ensuring the confidentiality and security of those notes. Observers working in less secure settings should therefore not take thorough notes and should prepare th</a:t>
              </a:r>
              <a:r>
                <a:rPr lang="en-US" sz="2799">
                  <a:solidFill>
                    <a:srgbClr val="000000"/>
                  </a:solidFill>
                  <a:latin typeface="Arial Nova Condensed"/>
                  <a:ea typeface="Arial Nova Condensed"/>
                  <a:cs typeface="Arial Nova Condensed"/>
                  <a:sym typeface="Arial Nova Condensed"/>
                </a:rPr>
                <a:t>eir full report only after reaching a secure location.</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379"/>
            <a:ext cx="10818102" cy="1243497"/>
            <a:chOff x="0" y="0"/>
            <a:chExt cx="14424135" cy="1657995"/>
          </a:xfrm>
        </p:grpSpPr>
        <p:sp>
          <p:nvSpPr>
            <p:cNvPr name="Freeform 6" id="6"/>
            <p:cNvSpPr/>
            <p:nvPr/>
          </p:nvSpPr>
          <p:spPr>
            <a:xfrm flipH="false" flipV="false" rot="0">
              <a:off x="0" y="0"/>
              <a:ext cx="14424135" cy="1657996"/>
            </a:xfrm>
            <a:custGeom>
              <a:avLst/>
              <a:gdLst/>
              <a:ahLst/>
              <a:cxnLst/>
              <a:rect r="r" b="b" t="t" l="l"/>
              <a:pathLst>
                <a:path h="1657996" w="14424135">
                  <a:moveTo>
                    <a:pt x="0" y="0"/>
                  </a:moveTo>
                  <a:lnTo>
                    <a:pt x="14424135" y="0"/>
                  </a:lnTo>
                  <a:lnTo>
                    <a:pt x="14424135" y="1657996"/>
                  </a:lnTo>
                  <a:lnTo>
                    <a:pt x="0" y="1657996"/>
                  </a:lnTo>
                  <a:close/>
                </a:path>
              </a:pathLst>
            </a:custGeom>
            <a:solidFill>
              <a:srgbClr val="000000">
                <a:alpha val="0"/>
              </a:srgbClr>
            </a:solidFill>
          </p:spPr>
        </p:sp>
        <p:sp>
          <p:nvSpPr>
            <p:cNvPr name="TextBox 7" id="7"/>
            <p:cNvSpPr txBox="true"/>
            <p:nvPr/>
          </p:nvSpPr>
          <p:spPr>
            <a:xfrm>
              <a:off x="0" y="-342900"/>
              <a:ext cx="14424135"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Trial &amp; Court monitoring</a:t>
              </a:r>
            </a:p>
          </p:txBody>
        </p:sp>
      </p:grpSp>
      <p:grpSp>
        <p:nvGrpSpPr>
          <p:cNvPr name="Group 8" id="8"/>
          <p:cNvGrpSpPr/>
          <p:nvPr/>
        </p:nvGrpSpPr>
        <p:grpSpPr>
          <a:xfrm rot="0">
            <a:off x="1028700" y="2415201"/>
            <a:ext cx="16230600" cy="7071958"/>
            <a:chOff x="0" y="0"/>
            <a:chExt cx="21640800" cy="9429277"/>
          </a:xfrm>
        </p:grpSpPr>
        <p:sp>
          <p:nvSpPr>
            <p:cNvPr name="Freeform 9" id="9"/>
            <p:cNvSpPr/>
            <p:nvPr/>
          </p:nvSpPr>
          <p:spPr>
            <a:xfrm flipH="false" flipV="false" rot="0">
              <a:off x="0" y="0"/>
              <a:ext cx="21640800" cy="9429277"/>
            </a:xfrm>
            <a:custGeom>
              <a:avLst/>
              <a:gdLst/>
              <a:ahLst/>
              <a:cxnLst/>
              <a:rect r="r" b="b" t="t" l="l"/>
              <a:pathLst>
                <a:path h="9429277" w="21640800">
                  <a:moveTo>
                    <a:pt x="0" y="0"/>
                  </a:moveTo>
                  <a:lnTo>
                    <a:pt x="21640800" y="0"/>
                  </a:lnTo>
                  <a:lnTo>
                    <a:pt x="21640800" y="9429277"/>
                  </a:lnTo>
                  <a:lnTo>
                    <a:pt x="0" y="9429277"/>
                  </a:lnTo>
                  <a:close/>
                </a:path>
              </a:pathLst>
            </a:custGeom>
            <a:solidFill>
              <a:srgbClr val="000000">
                <a:alpha val="0"/>
              </a:srgbClr>
            </a:solidFill>
          </p:spPr>
        </p:sp>
        <p:sp>
          <p:nvSpPr>
            <p:cNvPr name="TextBox 10" id="10"/>
            <p:cNvSpPr txBox="true"/>
            <p:nvPr/>
          </p:nvSpPr>
          <p:spPr>
            <a:xfrm>
              <a:off x="0" y="-57150"/>
              <a:ext cx="21640800" cy="9486427"/>
            </a:xfrm>
            <a:prstGeom prst="rect">
              <a:avLst/>
            </a:prstGeom>
          </p:spPr>
          <p:txBody>
            <a:bodyPr anchor="t" rtlCol="false" tIns="0" lIns="0" bIns="0" rIns="0"/>
            <a:lstStyle/>
            <a:p>
              <a:pPr algn="just">
                <a:lnSpc>
                  <a:spcPts val="4139"/>
                </a:lnSpc>
              </a:pPr>
              <a:r>
                <a:rPr lang="en-US" sz="2999" b="true">
                  <a:solidFill>
                    <a:srgbClr val="F9B428"/>
                  </a:solidFill>
                  <a:latin typeface="Arial Nova Condensed Bold"/>
                  <a:ea typeface="Arial Nova Condensed Bold"/>
                  <a:cs typeface="Arial Nova Condensed Bold"/>
                  <a:sym typeface="Arial Nova Condensed Bold"/>
                </a:rPr>
                <a:t>Interacting with participants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Observers must never give legal advice or offer anything that could be perceived as instruction or guidance; in addition to jeopardizing the program’s credibility, giving advice interferes with the integrity of the judicial process.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Observers must maintain boundaries in their relationships with justice officials, lawyers involved in the case, and parties.</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Observers must never interrupt or interject anything during proceedings. Observers cannot question witnesses or seek to influence the fairness of the fact-finding procedure. Even if asked to comment, or asked whether they have questions for a witness by a judge or a party during a trial, the observer must politely and firmly refuse to comment.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Observers should anticipate requests from judicial actors for technical assistance and should consider them in circumstances where such assistance may be necessary. Observers must never, however, make promises with respect to such assistance. If requests for assistance are made by the accused, by victims or by other parties, observers should make an appropriate referral and help them access the relevant services.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As noted, observers must not comment to anyone (interlocutors, media, court staff) about a judicial process being observed, or revea</a:t>
              </a:r>
              <a:r>
                <a:rPr lang="en-US" sz="2700">
                  <a:solidFill>
                    <a:srgbClr val="000000"/>
                  </a:solidFill>
                  <a:latin typeface="Arial Nova Condensed"/>
                  <a:ea typeface="Arial Nova Condensed"/>
                  <a:cs typeface="Arial Nova Condensed"/>
                  <a:sym typeface="Arial Nova Condensed"/>
                </a:rPr>
                <a:t>l findings or opinions, until the program management makes the decision to do so.</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0558784" cy="1243497"/>
            <a:chOff x="0" y="0"/>
            <a:chExt cx="14078378" cy="1657995"/>
          </a:xfrm>
        </p:grpSpPr>
        <p:sp>
          <p:nvSpPr>
            <p:cNvPr name="Freeform 6" id="6"/>
            <p:cNvSpPr/>
            <p:nvPr/>
          </p:nvSpPr>
          <p:spPr>
            <a:xfrm flipH="false" flipV="false" rot="0">
              <a:off x="0" y="0"/>
              <a:ext cx="14078378" cy="1657996"/>
            </a:xfrm>
            <a:custGeom>
              <a:avLst/>
              <a:gdLst/>
              <a:ahLst/>
              <a:cxnLst/>
              <a:rect r="r" b="b" t="t" l="l"/>
              <a:pathLst>
                <a:path h="1657996" w="14078378">
                  <a:moveTo>
                    <a:pt x="0" y="0"/>
                  </a:moveTo>
                  <a:lnTo>
                    <a:pt x="14078378" y="0"/>
                  </a:lnTo>
                  <a:lnTo>
                    <a:pt x="14078378" y="1657996"/>
                  </a:lnTo>
                  <a:lnTo>
                    <a:pt x="0" y="1657996"/>
                  </a:lnTo>
                  <a:close/>
                </a:path>
              </a:pathLst>
            </a:custGeom>
            <a:solidFill>
              <a:srgbClr val="000000">
                <a:alpha val="0"/>
              </a:srgbClr>
            </a:solidFill>
          </p:spPr>
        </p:sp>
        <p:sp>
          <p:nvSpPr>
            <p:cNvPr name="TextBox 7" id="7"/>
            <p:cNvSpPr txBox="true"/>
            <p:nvPr/>
          </p:nvSpPr>
          <p:spPr>
            <a:xfrm>
              <a:off x="0" y="-342900"/>
              <a:ext cx="14078378"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Trial &amp; Court monitoring</a:t>
              </a:r>
            </a:p>
          </p:txBody>
        </p:sp>
      </p:grpSp>
      <p:grpSp>
        <p:nvGrpSpPr>
          <p:cNvPr name="Group 8" id="8"/>
          <p:cNvGrpSpPr/>
          <p:nvPr/>
        </p:nvGrpSpPr>
        <p:grpSpPr>
          <a:xfrm rot="0">
            <a:off x="1028700" y="2705476"/>
            <a:ext cx="16230600" cy="6298852"/>
            <a:chOff x="0" y="0"/>
            <a:chExt cx="21640800" cy="8398469"/>
          </a:xfrm>
        </p:grpSpPr>
        <p:sp>
          <p:nvSpPr>
            <p:cNvPr name="Freeform 9" id="9"/>
            <p:cNvSpPr/>
            <p:nvPr/>
          </p:nvSpPr>
          <p:spPr>
            <a:xfrm flipH="false" flipV="false" rot="0">
              <a:off x="0" y="0"/>
              <a:ext cx="21640800" cy="8398470"/>
            </a:xfrm>
            <a:custGeom>
              <a:avLst/>
              <a:gdLst/>
              <a:ahLst/>
              <a:cxnLst/>
              <a:rect r="r" b="b" t="t" l="l"/>
              <a:pathLst>
                <a:path h="8398470" w="21640800">
                  <a:moveTo>
                    <a:pt x="0" y="0"/>
                  </a:moveTo>
                  <a:lnTo>
                    <a:pt x="21640800" y="0"/>
                  </a:lnTo>
                  <a:lnTo>
                    <a:pt x="21640800" y="8398470"/>
                  </a:lnTo>
                  <a:lnTo>
                    <a:pt x="0" y="8398470"/>
                  </a:lnTo>
                  <a:close/>
                </a:path>
              </a:pathLst>
            </a:custGeom>
            <a:solidFill>
              <a:srgbClr val="000000">
                <a:alpha val="0"/>
              </a:srgbClr>
            </a:solidFill>
          </p:spPr>
        </p:sp>
        <p:sp>
          <p:nvSpPr>
            <p:cNvPr name="TextBox 10" id="10"/>
            <p:cNvSpPr txBox="true"/>
            <p:nvPr/>
          </p:nvSpPr>
          <p:spPr>
            <a:xfrm>
              <a:off x="0" y="-57150"/>
              <a:ext cx="21640800" cy="8455619"/>
            </a:xfrm>
            <a:prstGeom prst="rect">
              <a:avLst/>
            </a:prstGeom>
          </p:spPr>
          <p:txBody>
            <a:bodyPr anchor="t" rtlCol="false" tIns="0" lIns="0" bIns="0" rIns="0"/>
            <a:lstStyle/>
            <a:p>
              <a:pPr algn="just">
                <a:lnSpc>
                  <a:spcPts val="4553"/>
                </a:lnSpc>
              </a:pPr>
              <a:r>
                <a:rPr lang="en-US" sz="3299" b="true">
                  <a:solidFill>
                    <a:srgbClr val="F9B428"/>
                  </a:solidFill>
                  <a:latin typeface="Arial Nova Condensed Bold"/>
                  <a:ea typeface="Arial Nova Condensed Bold"/>
                  <a:cs typeface="Arial Nova Condensed Bold"/>
                  <a:sym typeface="Arial Nova Condensed Bold"/>
                </a:rPr>
                <a:t>Reporting Structure Summary</a:t>
              </a:r>
            </a:p>
            <a:p>
              <a:pPr algn="l">
                <a:lnSpc>
                  <a:spcPts val="4553"/>
                </a:lnSpc>
              </a:pPr>
            </a:p>
            <a:p>
              <a:pPr algn="l">
                <a:lnSpc>
                  <a:spcPts val="4553"/>
                </a:lnSpc>
              </a:pPr>
              <a:r>
                <a:rPr lang="en-US" sz="3299" b="true">
                  <a:solidFill>
                    <a:srgbClr val="000000"/>
                  </a:solidFill>
                  <a:latin typeface="Arial Nova Condensed Bold"/>
                  <a:ea typeface="Arial Nova Condensed Bold"/>
                  <a:cs typeface="Arial Nova Condensed Bold"/>
                  <a:sym typeface="Arial Nova Condensed Bold"/>
                </a:rPr>
                <a:t>Ad Hoc Criminal Trials</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Define the program’s </a:t>
              </a:r>
              <a:r>
                <a:rPr lang="en-US" b="true" sz="3299">
                  <a:solidFill>
                    <a:srgbClr val="000000"/>
                  </a:solidFill>
                  <a:latin typeface="Arial Nova Condensed Bold"/>
                  <a:ea typeface="Arial Nova Condensed Bold"/>
                  <a:cs typeface="Arial Nova Condensed Bold"/>
                  <a:sym typeface="Arial Nova Condensed Bold"/>
                </a:rPr>
                <a:t>aims, mandate, and methodology</a:t>
              </a:r>
              <a:r>
                <a:rPr lang="en-US" sz="3299">
                  <a:solidFill>
                    <a:srgbClr val="000000"/>
                  </a:solidFill>
                  <a:latin typeface="Arial Nova Condensed"/>
                  <a:ea typeface="Arial Nova Condensed"/>
                  <a:cs typeface="Arial Nova Condensed"/>
                  <a:sym typeface="Arial Nova Condensed"/>
                </a:rPr>
                <a:t>.</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Provide </a:t>
              </a:r>
              <a:r>
                <a:rPr lang="en-US" b="true" sz="3299">
                  <a:solidFill>
                    <a:srgbClr val="000000"/>
                  </a:solidFill>
                  <a:latin typeface="Arial Nova Condensed Bold"/>
                  <a:ea typeface="Arial Nova Condensed Bold"/>
                  <a:cs typeface="Arial Nova Condensed Bold"/>
                  <a:sym typeface="Arial Nova Condensed Bold"/>
                </a:rPr>
                <a:t>background and context</a:t>
              </a:r>
              <a:r>
                <a:rPr lang="en-US" sz="3299">
                  <a:solidFill>
                    <a:srgbClr val="000000"/>
                  </a:solidFill>
                  <a:latin typeface="Arial Nova Condensed"/>
                  <a:ea typeface="Arial Nova Condensed"/>
                  <a:cs typeface="Arial Nova Condensed"/>
                  <a:sym typeface="Arial Nova Condensed"/>
                </a:rPr>
                <a:t> of the case and trial process.</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Summarize </a:t>
              </a:r>
              <a:r>
                <a:rPr lang="en-US" b="true" sz="3299">
                  <a:solidFill>
                    <a:srgbClr val="000000"/>
                  </a:solidFill>
                  <a:latin typeface="Arial Nova Condensed Bold"/>
                  <a:ea typeface="Arial Nova Condensed Bold"/>
                  <a:cs typeface="Arial Nova Condensed Bold"/>
                  <a:sym typeface="Arial Nova Condensed Bold"/>
                </a:rPr>
                <a:t>charges, laws, and pre-trial procedures</a:t>
              </a:r>
              <a:r>
                <a:rPr lang="en-US" sz="3299">
                  <a:solidFill>
                    <a:srgbClr val="000000"/>
                  </a:solidFill>
                  <a:latin typeface="Arial Nova Condensed"/>
                  <a:ea typeface="Arial Nova Condensed"/>
                  <a:cs typeface="Arial Nova Condensed"/>
                  <a:sym typeface="Arial Nova Condensed"/>
                </a:rPr>
                <a:t>.</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Present </a:t>
              </a:r>
              <a:r>
                <a:rPr lang="en-US" b="true" sz="3299">
                  <a:solidFill>
                    <a:srgbClr val="000000"/>
                  </a:solidFill>
                  <a:latin typeface="Arial Nova Condensed Bold"/>
                  <a:ea typeface="Arial Nova Condensed Bold"/>
                  <a:cs typeface="Arial Nova Condensed Bold"/>
                  <a:sym typeface="Arial Nova Condensed Bold"/>
                </a:rPr>
                <a:t>key facts, evidence, and arguments</a:t>
              </a:r>
              <a:r>
                <a:rPr lang="en-US" sz="3299">
                  <a:solidFill>
                    <a:srgbClr val="000000"/>
                  </a:solidFill>
                  <a:latin typeface="Arial Nova Condensed"/>
                  <a:ea typeface="Arial Nova Condensed"/>
                  <a:cs typeface="Arial Nova Condensed"/>
                  <a:sym typeface="Arial Nova Condensed"/>
                </a:rPr>
                <a:t> from both sides.</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Assess the </a:t>
              </a:r>
              <a:r>
                <a:rPr lang="en-US" b="true" sz="3299">
                  <a:solidFill>
                    <a:srgbClr val="000000"/>
                  </a:solidFill>
                  <a:latin typeface="Arial Nova Condensed Bold"/>
                  <a:ea typeface="Arial Nova Condensed Bold"/>
                  <a:cs typeface="Arial Nova Condensed Bold"/>
                  <a:sym typeface="Arial Nova Condensed Bold"/>
                </a:rPr>
                <a:t>accused’s condition and confinement conditions</a:t>
              </a:r>
              <a:r>
                <a:rPr lang="en-US" sz="3299">
                  <a:solidFill>
                    <a:srgbClr val="000000"/>
                  </a:solidFill>
                  <a:latin typeface="Arial Nova Condensed"/>
                  <a:ea typeface="Arial Nova Condensed"/>
                  <a:cs typeface="Arial Nova Condensed"/>
                  <a:sym typeface="Arial Nova Condensed"/>
                </a:rPr>
                <a:t>.</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Document the </a:t>
              </a:r>
              <a:r>
                <a:rPr lang="en-US" b="true" sz="3299">
                  <a:solidFill>
                    <a:srgbClr val="000000"/>
                  </a:solidFill>
                  <a:latin typeface="Arial Nova Condensed Bold"/>
                  <a:ea typeface="Arial Nova Condensed Bold"/>
                  <a:cs typeface="Arial Nova Condensed Bold"/>
                  <a:sym typeface="Arial Nova Condensed Bold"/>
                </a:rPr>
                <a:t>judgment and subsequent proceedings</a:t>
              </a:r>
              <a:r>
                <a:rPr lang="en-US" sz="3299">
                  <a:solidFill>
                    <a:srgbClr val="000000"/>
                  </a:solidFill>
                  <a:latin typeface="Arial Nova Condensed"/>
                  <a:ea typeface="Arial Nova Condensed"/>
                  <a:cs typeface="Arial Nova Condensed"/>
                  <a:sym typeface="Arial Nova Condensed"/>
                </a:rPr>
                <a:t>.</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Analyze the </a:t>
              </a:r>
              <a:r>
                <a:rPr lang="en-US" b="true" sz="3299">
                  <a:solidFill>
                    <a:srgbClr val="000000"/>
                  </a:solidFill>
                  <a:latin typeface="Arial Nova Condensed Bold"/>
                  <a:ea typeface="Arial Nova Condensed Bold"/>
                  <a:cs typeface="Arial Nova Condensed Bold"/>
                  <a:sym typeface="Arial Nova Condensed Bold"/>
                </a:rPr>
                <a:t>fairness of the trial</a:t>
              </a:r>
              <a:r>
                <a:rPr lang="en-US" sz="3299">
                  <a:solidFill>
                    <a:srgbClr val="000000"/>
                  </a:solidFill>
                  <a:latin typeface="Arial Nova Condensed"/>
                  <a:ea typeface="Arial Nova Condensed"/>
                  <a:cs typeface="Arial Nova Condensed"/>
                  <a:sym typeface="Arial Nova Condensed"/>
                </a:rPr>
                <a:t> against national and international standards.</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Conclude with </a:t>
              </a:r>
              <a:r>
                <a:rPr lang="en-US" b="true" sz="3299">
                  <a:solidFill>
                    <a:srgbClr val="000000"/>
                  </a:solidFill>
                  <a:latin typeface="Arial Nova Condensed Bold"/>
                  <a:ea typeface="Arial Nova Condensed Bold"/>
                  <a:cs typeface="Arial Nova Condensed Bold"/>
                  <a:sym typeface="Arial Nova Condensed Bold"/>
                </a:rPr>
                <a:t>recommendations</a:t>
              </a:r>
              <a:r>
                <a:rPr lang="en-US" sz="3299">
                  <a:solidFill>
                    <a:srgbClr val="000000"/>
                  </a:solidFill>
                  <a:latin typeface="Arial Nova Condensed"/>
                  <a:ea typeface="Arial Nova Condensed"/>
                  <a:cs typeface="Arial Nova Condensed"/>
                  <a:sym typeface="Arial Nova Condensed"/>
                </a:rPr>
                <a:t>.</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2820259"/>
            <a:ext cx="15022286" cy="5155852"/>
            <a:chOff x="0" y="0"/>
            <a:chExt cx="20029714" cy="6874469"/>
          </a:xfrm>
        </p:grpSpPr>
        <p:sp>
          <p:nvSpPr>
            <p:cNvPr name="Freeform 6" id="6"/>
            <p:cNvSpPr/>
            <p:nvPr/>
          </p:nvSpPr>
          <p:spPr>
            <a:xfrm flipH="false" flipV="false" rot="0">
              <a:off x="0" y="0"/>
              <a:ext cx="20029714" cy="6874469"/>
            </a:xfrm>
            <a:custGeom>
              <a:avLst/>
              <a:gdLst/>
              <a:ahLst/>
              <a:cxnLst/>
              <a:rect r="r" b="b" t="t" l="l"/>
              <a:pathLst>
                <a:path h="6874469" w="20029714">
                  <a:moveTo>
                    <a:pt x="0" y="0"/>
                  </a:moveTo>
                  <a:lnTo>
                    <a:pt x="20029714" y="0"/>
                  </a:lnTo>
                  <a:lnTo>
                    <a:pt x="20029714" y="6874469"/>
                  </a:lnTo>
                  <a:lnTo>
                    <a:pt x="0" y="6874469"/>
                  </a:lnTo>
                  <a:close/>
                </a:path>
              </a:pathLst>
            </a:custGeom>
            <a:solidFill>
              <a:srgbClr val="000000">
                <a:alpha val="0"/>
              </a:srgbClr>
            </a:solidFill>
          </p:spPr>
        </p:sp>
        <p:sp>
          <p:nvSpPr>
            <p:cNvPr name="TextBox 7" id="7"/>
            <p:cNvSpPr txBox="true"/>
            <p:nvPr/>
          </p:nvSpPr>
          <p:spPr>
            <a:xfrm>
              <a:off x="0" y="-57150"/>
              <a:ext cx="20029714" cy="6931619"/>
            </a:xfrm>
            <a:prstGeom prst="rect">
              <a:avLst/>
            </a:prstGeom>
          </p:spPr>
          <p:txBody>
            <a:bodyPr anchor="t" rtlCol="false" tIns="0" lIns="0" bIns="0" rIns="0"/>
            <a:lstStyle/>
            <a:p>
              <a:pPr algn="l">
                <a:lnSpc>
                  <a:spcPts val="4553"/>
                </a:lnSpc>
              </a:pPr>
              <a:r>
                <a:rPr lang="en-US" sz="3299" b="true">
                  <a:solidFill>
                    <a:srgbClr val="000000"/>
                  </a:solidFill>
                  <a:latin typeface="Arial Nova Condensed Bold"/>
                  <a:ea typeface="Arial Nova Condensed Bold"/>
                  <a:cs typeface="Arial Nova Condensed Bold"/>
                  <a:sym typeface="Arial Nova Condensed Bold"/>
                </a:rPr>
                <a:t>Thematic/Systemic Reporting</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Define </a:t>
              </a:r>
              <a:r>
                <a:rPr lang="en-US" b="true" sz="3299">
                  <a:solidFill>
                    <a:srgbClr val="000000"/>
                  </a:solidFill>
                  <a:latin typeface="Arial Nova Condensed Bold"/>
                  <a:ea typeface="Arial Nova Condensed Bold"/>
                  <a:cs typeface="Arial Nova Condensed Bold"/>
                  <a:sym typeface="Arial Nova Condensed Bold"/>
                </a:rPr>
                <a:t>mandate, methodology, and sources</a:t>
              </a:r>
              <a:r>
                <a:rPr lang="en-US" sz="3299">
                  <a:solidFill>
                    <a:srgbClr val="000000"/>
                  </a:solidFill>
                  <a:latin typeface="Arial Nova Condensed"/>
                  <a:ea typeface="Arial Nova Condensed"/>
                  <a:cs typeface="Arial Nova Condensed"/>
                  <a:sym typeface="Arial Nova Condensed"/>
                </a:rPr>
                <a:t>.</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Provide </a:t>
              </a:r>
              <a:r>
                <a:rPr lang="en-US" b="true" sz="3299">
                  <a:solidFill>
                    <a:srgbClr val="000000"/>
                  </a:solidFill>
                  <a:latin typeface="Arial Nova Condensed Bold"/>
                  <a:ea typeface="Arial Nova Condensed Bold"/>
                  <a:cs typeface="Arial Nova Condensed Bold"/>
                  <a:sym typeface="Arial Nova Condensed Bold"/>
                </a:rPr>
                <a:t>data on observed cases</a:t>
              </a:r>
              <a:r>
                <a:rPr lang="en-US" sz="3299">
                  <a:solidFill>
                    <a:srgbClr val="000000"/>
                  </a:solidFill>
                  <a:latin typeface="Arial Nova Condensed"/>
                  <a:ea typeface="Arial Nova Condensed"/>
                  <a:cs typeface="Arial Nova Condensed"/>
                  <a:sym typeface="Arial Nova Condensed"/>
                </a:rPr>
                <a:t> (types, locations, timespan).</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Evaluate proceedings </a:t>
              </a:r>
              <a:r>
                <a:rPr lang="en-US" b="true" sz="3299">
                  <a:solidFill>
                    <a:srgbClr val="000000"/>
                  </a:solidFill>
                  <a:latin typeface="Arial Nova Condensed Bold"/>
                  <a:ea typeface="Arial Nova Condensed Bold"/>
                  <a:cs typeface="Arial Nova Condensed Bold"/>
                  <a:sym typeface="Arial Nova Condensed Bold"/>
                </a:rPr>
                <a:t>against legal and human rights standards</a:t>
              </a:r>
              <a:r>
                <a:rPr lang="en-US" sz="3299">
                  <a:solidFill>
                    <a:srgbClr val="000000"/>
                  </a:solidFill>
                  <a:latin typeface="Arial Nova Condensed"/>
                  <a:ea typeface="Arial Nova Condensed"/>
                  <a:cs typeface="Arial Nova Condensed"/>
                  <a:sym typeface="Arial Nova Condensed"/>
                </a:rPr>
                <a:t>.</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Highlight </a:t>
              </a:r>
              <a:r>
                <a:rPr lang="en-US" b="true" sz="3299">
                  <a:solidFill>
                    <a:srgbClr val="000000"/>
                  </a:solidFill>
                  <a:latin typeface="Arial Nova Condensed Bold"/>
                  <a:ea typeface="Arial Nova Condensed Bold"/>
                  <a:cs typeface="Arial Nova Condensed Bold"/>
                  <a:sym typeface="Arial Nova Condensed Bold"/>
                </a:rPr>
                <a:t>emblematic cases</a:t>
              </a:r>
              <a:r>
                <a:rPr lang="en-US" sz="3299">
                  <a:solidFill>
                    <a:srgbClr val="000000"/>
                  </a:solidFill>
                  <a:latin typeface="Arial Nova Condensed"/>
                  <a:ea typeface="Arial Nova Condensed"/>
                  <a:cs typeface="Arial Nova Condensed"/>
                  <a:sym typeface="Arial Nova Condensed"/>
                </a:rPr>
                <a:t> to illustrate systemic issues.</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Conclude with </a:t>
              </a:r>
              <a:r>
                <a:rPr lang="en-US" b="true" sz="3299">
                  <a:solidFill>
                    <a:srgbClr val="000000"/>
                  </a:solidFill>
                  <a:latin typeface="Arial Nova Condensed Bold"/>
                  <a:ea typeface="Arial Nova Condensed Bold"/>
                  <a:cs typeface="Arial Nova Condensed Bold"/>
                  <a:sym typeface="Arial Nova Condensed Bold"/>
                </a:rPr>
                <a:t>recommendations</a:t>
              </a:r>
              <a:r>
                <a:rPr lang="en-US" sz="3299">
                  <a:solidFill>
                    <a:srgbClr val="000000"/>
                  </a:solidFill>
                  <a:latin typeface="Arial Nova Condensed"/>
                  <a:ea typeface="Arial Nova Condensed"/>
                  <a:cs typeface="Arial Nova Condensed"/>
                  <a:sym typeface="Arial Nova Condensed"/>
                </a:rPr>
                <a:t>.</a:t>
              </a:r>
            </a:p>
            <a:p>
              <a:pPr algn="l">
                <a:lnSpc>
                  <a:spcPts val="4553"/>
                </a:lnSpc>
              </a:pPr>
            </a:p>
            <a:p>
              <a:pPr algn="l">
                <a:lnSpc>
                  <a:spcPts val="4553"/>
                </a:lnSpc>
              </a:pPr>
              <a:r>
                <a:rPr lang="en-US" b="true" sz="3299">
                  <a:solidFill>
                    <a:srgbClr val="000000"/>
                  </a:solidFill>
                  <a:latin typeface="Arial Nova Condensed Bold"/>
                  <a:ea typeface="Arial Nova Condensed Bold"/>
                  <a:cs typeface="Arial Nova Condensed Bold"/>
                  <a:sym typeface="Arial Nova Condensed Bold"/>
                </a:rPr>
                <a:t>Supporting Documents</a:t>
              </a:r>
            </a:p>
            <a:p>
              <a:pPr algn="just">
                <a:lnSpc>
                  <a:spcPts val="4553"/>
                </a:lnSpc>
              </a:pPr>
              <a:r>
                <a:rPr lang="en-US" sz="3299">
                  <a:solidFill>
                    <a:srgbClr val="000000"/>
                  </a:solidFill>
                  <a:latin typeface="Arial Nova Condensed"/>
                  <a:ea typeface="Arial Nova Condensed"/>
                  <a:cs typeface="Arial Nova Condensed"/>
                  <a:sym typeface="Arial Nova Condensed"/>
                </a:rPr>
                <a:t>Orders of trial observation, </a:t>
              </a:r>
              <a:r>
                <a:rPr lang="en-US" sz="3299" b="true">
                  <a:solidFill>
                    <a:srgbClr val="000000"/>
                  </a:solidFill>
                  <a:latin typeface="Arial Nova Condensed Bold"/>
                  <a:ea typeface="Arial Nova Condensed Bold"/>
                  <a:cs typeface="Arial Nova Condensed Bold"/>
                  <a:sym typeface="Arial Nova Condensed Bold"/>
                </a:rPr>
                <a:t>MOUs, procedural rules, court decisions, transcripts</a:t>
              </a:r>
              <a:r>
                <a:rPr lang="en-US" sz="3299">
                  <a:solidFill>
                    <a:srgbClr val="000000"/>
                  </a:solidFill>
                  <a:latin typeface="Arial Nova Condensed"/>
                  <a:ea typeface="Arial Nova Condensed"/>
                  <a:cs typeface="Arial Nova Condensed"/>
                  <a:sym typeface="Arial Nova Condensed"/>
                </a:rPr>
                <a:t>.</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028700"/>
            <a:ext cx="12132678" cy="1243497"/>
            <a:chOff x="0" y="0"/>
            <a:chExt cx="16176904" cy="1657995"/>
          </a:xfrm>
        </p:grpSpPr>
        <p:sp>
          <p:nvSpPr>
            <p:cNvPr name="Freeform 19" id="19"/>
            <p:cNvSpPr/>
            <p:nvPr/>
          </p:nvSpPr>
          <p:spPr>
            <a:xfrm flipH="false" flipV="false" rot="0">
              <a:off x="0" y="0"/>
              <a:ext cx="16176904" cy="1657996"/>
            </a:xfrm>
            <a:custGeom>
              <a:avLst/>
              <a:gdLst/>
              <a:ahLst/>
              <a:cxnLst/>
              <a:rect r="r" b="b" t="t" l="l"/>
              <a:pathLst>
                <a:path h="1657996" w="16176904">
                  <a:moveTo>
                    <a:pt x="0" y="0"/>
                  </a:moveTo>
                  <a:lnTo>
                    <a:pt x="16176904" y="0"/>
                  </a:lnTo>
                  <a:lnTo>
                    <a:pt x="16176904" y="1657996"/>
                  </a:lnTo>
                  <a:lnTo>
                    <a:pt x="0" y="1657996"/>
                  </a:lnTo>
                  <a:close/>
                </a:path>
              </a:pathLst>
            </a:custGeom>
            <a:solidFill>
              <a:srgbClr val="000000">
                <a:alpha val="0"/>
              </a:srgbClr>
            </a:solidFill>
          </p:spPr>
        </p:sp>
        <p:sp>
          <p:nvSpPr>
            <p:cNvPr name="TextBox 20" id="20"/>
            <p:cNvSpPr txBox="true"/>
            <p:nvPr/>
          </p:nvSpPr>
          <p:spPr>
            <a:xfrm>
              <a:off x="0" y="-342900"/>
              <a:ext cx="16176904"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Trial &amp; Court monitoring</a:t>
              </a:r>
            </a:p>
          </p:txBody>
        </p:sp>
      </p:grpSp>
    </p:spTree>
  </p:cSld>
  <p:clrMapOvr>
    <a:masterClrMapping/>
  </p:clrMapOvr>
</p:sld>
</file>

<file path=ppt/slides/slide3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2761353"/>
            <a:ext cx="16392466" cy="6309516"/>
            <a:chOff x="0" y="0"/>
            <a:chExt cx="21856622" cy="8412688"/>
          </a:xfrm>
        </p:grpSpPr>
        <p:sp>
          <p:nvSpPr>
            <p:cNvPr name="Freeform 6" id="6"/>
            <p:cNvSpPr/>
            <p:nvPr/>
          </p:nvSpPr>
          <p:spPr>
            <a:xfrm flipH="false" flipV="false" rot="0">
              <a:off x="0" y="0"/>
              <a:ext cx="21856622" cy="8412688"/>
            </a:xfrm>
            <a:custGeom>
              <a:avLst/>
              <a:gdLst/>
              <a:ahLst/>
              <a:cxnLst/>
              <a:rect r="r" b="b" t="t" l="l"/>
              <a:pathLst>
                <a:path h="8412688" w="21856622">
                  <a:moveTo>
                    <a:pt x="0" y="0"/>
                  </a:moveTo>
                  <a:lnTo>
                    <a:pt x="21856622" y="0"/>
                  </a:lnTo>
                  <a:lnTo>
                    <a:pt x="21856622" y="8412688"/>
                  </a:lnTo>
                  <a:lnTo>
                    <a:pt x="0" y="8412688"/>
                  </a:lnTo>
                  <a:close/>
                </a:path>
              </a:pathLst>
            </a:custGeom>
            <a:solidFill>
              <a:srgbClr val="000000">
                <a:alpha val="0"/>
              </a:srgbClr>
            </a:solidFill>
          </p:spPr>
        </p:sp>
        <p:sp>
          <p:nvSpPr>
            <p:cNvPr name="TextBox 7" id="7"/>
            <p:cNvSpPr txBox="true"/>
            <p:nvPr/>
          </p:nvSpPr>
          <p:spPr>
            <a:xfrm>
              <a:off x="0" y="-47625"/>
              <a:ext cx="21856622" cy="8460313"/>
            </a:xfrm>
            <a:prstGeom prst="rect">
              <a:avLst/>
            </a:prstGeom>
          </p:spPr>
          <p:txBody>
            <a:bodyPr anchor="t" rtlCol="false" tIns="0" lIns="0" bIns="0" rIns="0"/>
            <a:lstStyle/>
            <a:p>
              <a:pPr algn="just">
                <a:lnSpc>
                  <a:spcPts val="3726"/>
                </a:lnSpc>
              </a:pPr>
              <a:r>
                <a:rPr lang="en-US" sz="2700" b="true">
                  <a:solidFill>
                    <a:srgbClr val="F9B428"/>
                  </a:solidFill>
                  <a:latin typeface="Arial Nova Condensed Bold"/>
                  <a:ea typeface="Arial Nova Condensed Bold"/>
                  <a:cs typeface="Arial Nova Condensed Bold"/>
                  <a:sym typeface="Arial Nova Condensed Bold"/>
                </a:rPr>
                <a:t>To be successful in effecting reforms, the recommendations must be: </a:t>
              </a:r>
            </a:p>
            <a:p>
              <a:pPr algn="just">
                <a:lnSpc>
                  <a:spcPts val="3726"/>
                </a:lnSpc>
              </a:pPr>
            </a:p>
            <a:p>
              <a:pPr algn="just" marL="488632" indent="-244316" lvl="1">
                <a:lnSpc>
                  <a:spcPts val="3726"/>
                </a:lnSpc>
                <a:buFont typeface="Arial"/>
                <a:buChar char="•"/>
              </a:pPr>
              <a:r>
                <a:rPr lang="en-US" b="true" sz="2700">
                  <a:solidFill>
                    <a:srgbClr val="000000"/>
                  </a:solidFill>
                  <a:latin typeface="Arial Nova Condensed Bold"/>
                  <a:ea typeface="Arial Nova Condensed Bold"/>
                  <a:cs typeface="Arial Nova Condensed Bold"/>
                  <a:sym typeface="Arial Nova Condensed Bold"/>
                </a:rPr>
                <a:t>Targeted </a:t>
              </a:r>
              <a:r>
                <a:rPr lang="en-US" sz="2700">
                  <a:solidFill>
                    <a:srgbClr val="000000"/>
                  </a:solidFill>
                  <a:latin typeface="Arial Nova Condensed"/>
                  <a:ea typeface="Arial Nova Condensed"/>
                  <a:cs typeface="Arial Nova Condensed"/>
                  <a:sym typeface="Arial Nova Condensed"/>
                </a:rPr>
                <a:t>– identifying the stakeholder (legislature, judges’ associations or councils, court, donors, civil society, etc.) from whom action is required. </a:t>
              </a:r>
            </a:p>
            <a:p>
              <a:pPr algn="just" marL="488632" indent="-244316" lvl="1">
                <a:lnSpc>
                  <a:spcPts val="3726"/>
                </a:lnSpc>
                <a:buFont typeface="Arial"/>
                <a:buChar char="•"/>
              </a:pPr>
              <a:r>
                <a:rPr lang="en-US" b="true" sz="2700">
                  <a:solidFill>
                    <a:srgbClr val="000000"/>
                  </a:solidFill>
                  <a:latin typeface="Arial Nova Condensed Bold"/>
                  <a:ea typeface="Arial Nova Condensed Bold"/>
                  <a:cs typeface="Arial Nova Condensed Bold"/>
                  <a:sym typeface="Arial Nova Condensed Bold"/>
                </a:rPr>
                <a:t>Sufficiently detailed</a:t>
              </a:r>
              <a:r>
                <a:rPr lang="en-US" sz="2700">
                  <a:solidFill>
                    <a:srgbClr val="000000"/>
                  </a:solidFill>
                  <a:latin typeface="Arial Nova Condensed"/>
                  <a:ea typeface="Arial Nova Condensed"/>
                  <a:cs typeface="Arial Nova Condensed"/>
                  <a:sym typeface="Arial Nova Condensed"/>
                </a:rPr>
                <a:t> – providing clear, precise indications of the action necessary with respect to each issue of concern identified in the report.</a:t>
              </a:r>
            </a:p>
            <a:p>
              <a:pPr algn="just" marL="488632" indent="-244316" lvl="1">
                <a:lnSpc>
                  <a:spcPts val="3726"/>
                </a:lnSpc>
                <a:buFont typeface="Arial"/>
                <a:buChar char="•"/>
              </a:pPr>
              <a:r>
                <a:rPr lang="en-US" b="true" sz="2700">
                  <a:solidFill>
                    <a:srgbClr val="000000"/>
                  </a:solidFill>
                  <a:latin typeface="Arial Nova Condensed Bold"/>
                  <a:ea typeface="Arial Nova Condensed Bold"/>
                  <a:cs typeface="Arial Nova Condensed Bold"/>
                  <a:sym typeface="Arial Nova Condensed Bold"/>
                </a:rPr>
                <a:t>Supported empirically</a:t>
              </a:r>
              <a:r>
                <a:rPr lang="en-US" sz="2700">
                  <a:solidFill>
                    <a:srgbClr val="000000"/>
                  </a:solidFill>
                  <a:latin typeface="Arial Nova Condensed"/>
                  <a:ea typeface="Arial Nova Condensed"/>
                  <a:cs typeface="Arial Nova Condensed"/>
                  <a:sym typeface="Arial Nova Condensed"/>
                </a:rPr>
                <a:t> – founded on data generated from observations coupled with expert (legal) analysis; the link between the root cause and the proposed solution must be explicit. </a:t>
              </a:r>
            </a:p>
            <a:p>
              <a:pPr algn="just" marL="488632" indent="-244316" lvl="1">
                <a:lnSpc>
                  <a:spcPts val="3726"/>
                </a:lnSpc>
                <a:buFont typeface="Arial"/>
                <a:buChar char="•"/>
              </a:pPr>
              <a:r>
                <a:rPr lang="en-US" b="true" sz="2700">
                  <a:solidFill>
                    <a:srgbClr val="000000"/>
                  </a:solidFill>
                  <a:latin typeface="Arial Nova Condensed Bold"/>
                  <a:ea typeface="Arial Nova Condensed Bold"/>
                  <a:cs typeface="Arial Nova Condensed Bold"/>
                  <a:sym typeface="Arial Nova Condensed Bold"/>
                </a:rPr>
                <a:t>Constructive and practicable</a:t>
              </a:r>
              <a:r>
                <a:rPr lang="en-US" sz="2700">
                  <a:solidFill>
                    <a:srgbClr val="000000"/>
                  </a:solidFill>
                  <a:latin typeface="Arial Nova Condensed"/>
                  <a:ea typeface="Arial Nova Condensed"/>
                  <a:cs typeface="Arial Nova Condensed"/>
                  <a:sym typeface="Arial Nova Condensed"/>
                </a:rPr>
                <a:t> – based on a thorough understanding of the existing practice in the national system, which can be effectively upgraded and/or based on similar practice in another jurisdiction, which can be adapted.</a:t>
              </a:r>
            </a:p>
            <a:p>
              <a:pPr algn="just" marL="488632" indent="-244316" lvl="1">
                <a:lnSpc>
                  <a:spcPts val="3726"/>
                </a:lnSpc>
                <a:buFont typeface="Arial"/>
                <a:buChar char="•"/>
              </a:pPr>
              <a:r>
                <a:rPr lang="en-US" b="true" sz="2700">
                  <a:solidFill>
                    <a:srgbClr val="000000"/>
                  </a:solidFill>
                  <a:latin typeface="Arial Nova Condensed Bold"/>
                  <a:ea typeface="Arial Nova Condensed Bold"/>
                  <a:cs typeface="Arial Nova Condensed Bold"/>
                  <a:sym typeface="Arial Nova Condensed Bold"/>
                </a:rPr>
                <a:t>Sustainable</a:t>
              </a:r>
              <a:r>
                <a:rPr lang="en-US" sz="2700">
                  <a:solidFill>
                    <a:srgbClr val="000000"/>
                  </a:solidFill>
                  <a:latin typeface="Arial Nova Condensed"/>
                  <a:ea typeface="Arial Nova Condensed"/>
                  <a:cs typeface="Arial Nova Condensed"/>
                  <a:sym typeface="Arial Nova Condensed"/>
                </a:rPr>
                <a:t> – offering long-term solutions. A recommendation that suggests training, for example, must consider who will conduct the training in the future, and/or how it will be integrated into the legal education system.</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028700"/>
            <a:ext cx="11041445" cy="1243497"/>
            <a:chOff x="0" y="0"/>
            <a:chExt cx="14721926" cy="1657995"/>
          </a:xfrm>
        </p:grpSpPr>
        <p:sp>
          <p:nvSpPr>
            <p:cNvPr name="Freeform 19" id="19"/>
            <p:cNvSpPr/>
            <p:nvPr/>
          </p:nvSpPr>
          <p:spPr>
            <a:xfrm flipH="false" flipV="false" rot="0">
              <a:off x="0" y="0"/>
              <a:ext cx="14721926" cy="1657996"/>
            </a:xfrm>
            <a:custGeom>
              <a:avLst/>
              <a:gdLst/>
              <a:ahLst/>
              <a:cxnLst/>
              <a:rect r="r" b="b" t="t" l="l"/>
              <a:pathLst>
                <a:path h="1657996" w="14721926">
                  <a:moveTo>
                    <a:pt x="0" y="0"/>
                  </a:moveTo>
                  <a:lnTo>
                    <a:pt x="14721926" y="0"/>
                  </a:lnTo>
                  <a:lnTo>
                    <a:pt x="14721926" y="1657996"/>
                  </a:lnTo>
                  <a:lnTo>
                    <a:pt x="0" y="1657996"/>
                  </a:lnTo>
                  <a:close/>
                </a:path>
              </a:pathLst>
            </a:custGeom>
            <a:solidFill>
              <a:srgbClr val="000000">
                <a:alpha val="0"/>
              </a:srgbClr>
            </a:solidFill>
          </p:spPr>
        </p:sp>
        <p:sp>
          <p:nvSpPr>
            <p:cNvPr name="TextBox 20" id="20"/>
            <p:cNvSpPr txBox="true"/>
            <p:nvPr/>
          </p:nvSpPr>
          <p:spPr>
            <a:xfrm>
              <a:off x="0" y="-342900"/>
              <a:ext cx="14721926"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Trial &amp; Court monitoring</a:t>
              </a:r>
            </a:p>
          </p:txBody>
        </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38256"/>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sp>
        <p:nvSpPr>
          <p:cNvPr name="TextBox 14" id="14"/>
          <p:cNvSpPr txBox="true"/>
          <p:nvPr/>
        </p:nvSpPr>
        <p:spPr>
          <a:xfrm rot="0">
            <a:off x="9144000" y="2232274"/>
            <a:ext cx="5115417" cy="1049020"/>
          </a:xfrm>
          <a:prstGeom prst="rect">
            <a:avLst/>
          </a:prstGeom>
        </p:spPr>
        <p:txBody>
          <a:bodyPr anchor="t" rtlCol="false" tIns="0" lIns="0" bIns="0" rIns="0">
            <a:spAutoFit/>
          </a:bodyPr>
          <a:lstStyle/>
          <a:p>
            <a:pPr algn="l">
              <a:lnSpc>
                <a:spcPts val="7925"/>
              </a:lnSpc>
            </a:pPr>
            <a:r>
              <a:rPr lang="en-US" sz="7925" b="true">
                <a:solidFill>
                  <a:srgbClr val="4E5FA7"/>
                </a:solidFill>
                <a:latin typeface="Arial Nova Condensed Bold"/>
                <a:ea typeface="Arial Nova Condensed Bold"/>
                <a:cs typeface="Arial Nova Condensed Bold"/>
                <a:sym typeface="Arial Nova Condensed Bold"/>
              </a:rPr>
              <a:t>Session 3</a:t>
            </a:r>
          </a:p>
        </p:txBody>
      </p:sp>
      <p:sp>
        <p:nvSpPr>
          <p:cNvPr name="TextBox 15" id="15"/>
          <p:cNvSpPr txBox="true"/>
          <p:nvPr/>
        </p:nvSpPr>
        <p:spPr>
          <a:xfrm rot="0">
            <a:off x="9144000" y="3813654"/>
            <a:ext cx="7290009" cy="2183767"/>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DATA DRIVEN LEGAL SOLUTIONS</a:t>
            </a:r>
          </a:p>
        </p:txBody>
      </p:sp>
      <p:sp>
        <p:nvSpPr>
          <p:cNvPr name="Freeform 16" id="16"/>
          <p:cNvSpPr/>
          <p:nvPr/>
        </p:nvSpPr>
        <p:spPr>
          <a:xfrm flipH="false" flipV="false" rot="0">
            <a:off x="2210427" y="2079874"/>
            <a:ext cx="5504028" cy="10145674"/>
          </a:xfrm>
          <a:custGeom>
            <a:avLst/>
            <a:gdLst/>
            <a:ahLst/>
            <a:cxnLst/>
            <a:rect r="r" b="b" t="t" l="l"/>
            <a:pathLst>
              <a:path h="10145674" w="5504028">
                <a:moveTo>
                  <a:pt x="0" y="0"/>
                </a:moveTo>
                <a:lnTo>
                  <a:pt x="5504028" y="0"/>
                </a:lnTo>
                <a:lnTo>
                  <a:pt x="5504028" y="10145674"/>
                </a:lnTo>
                <a:lnTo>
                  <a:pt x="0" y="101456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724045" cy="1175705"/>
            <a:chOff x="0" y="0"/>
            <a:chExt cx="12965394" cy="1567607"/>
          </a:xfrm>
        </p:grpSpPr>
        <p:sp>
          <p:nvSpPr>
            <p:cNvPr name="Freeform 6" id="6"/>
            <p:cNvSpPr/>
            <p:nvPr/>
          </p:nvSpPr>
          <p:spPr>
            <a:xfrm flipH="false" flipV="false" rot="0">
              <a:off x="0" y="0"/>
              <a:ext cx="12965394" cy="1567607"/>
            </a:xfrm>
            <a:custGeom>
              <a:avLst/>
              <a:gdLst/>
              <a:ahLst/>
              <a:cxnLst/>
              <a:rect r="r" b="b" t="t" l="l"/>
              <a:pathLst>
                <a:path h="1567607" w="12965394">
                  <a:moveTo>
                    <a:pt x="0" y="0"/>
                  </a:moveTo>
                  <a:lnTo>
                    <a:pt x="12965394" y="0"/>
                  </a:lnTo>
                  <a:lnTo>
                    <a:pt x="12965394" y="1567607"/>
                  </a:lnTo>
                  <a:lnTo>
                    <a:pt x="0" y="1567607"/>
                  </a:lnTo>
                  <a:close/>
                </a:path>
              </a:pathLst>
            </a:custGeom>
            <a:solidFill>
              <a:srgbClr val="000000">
                <a:alpha val="0"/>
              </a:srgbClr>
            </a:solidFill>
          </p:spPr>
        </p:sp>
        <p:sp>
          <p:nvSpPr>
            <p:cNvPr name="TextBox 7" id="7"/>
            <p:cNvSpPr txBox="true"/>
            <p:nvPr/>
          </p:nvSpPr>
          <p:spPr>
            <a:xfrm>
              <a:off x="0" y="0"/>
              <a:ext cx="12965394" cy="1567607"/>
            </a:xfrm>
            <a:prstGeom prst="rect">
              <a:avLst/>
            </a:prstGeom>
          </p:spPr>
          <p:txBody>
            <a:bodyPr anchor="t" rtlCol="false" tIns="0" lIns="0" bIns="0" rIns="0"/>
            <a:lstStyle/>
            <a:p>
              <a:pPr algn="l">
                <a:lnSpc>
                  <a:spcPts val="7920"/>
                </a:lnSpc>
              </a:pPr>
              <a:r>
                <a:rPr lang="en-US" sz="6600" b="true">
                  <a:solidFill>
                    <a:srgbClr val="4E5FA7"/>
                  </a:solidFill>
                  <a:latin typeface="Arial Nova Condensed Bold"/>
                  <a:ea typeface="Arial Nova Condensed Bold"/>
                  <a:cs typeface="Arial Nova Condensed Bold"/>
                  <a:sym typeface="Arial Nova Condensed Bold"/>
                </a:rPr>
                <a:t>Data Driven Legal Solutions</a:t>
              </a:r>
            </a:p>
          </p:txBody>
        </p:sp>
      </p:grpSp>
      <p:grpSp>
        <p:nvGrpSpPr>
          <p:cNvPr name="Group 8" id="8"/>
          <p:cNvGrpSpPr/>
          <p:nvPr/>
        </p:nvGrpSpPr>
        <p:grpSpPr>
          <a:xfrm rot="0">
            <a:off x="1018215" y="2820259"/>
            <a:ext cx="16241085" cy="5309145"/>
            <a:chOff x="0" y="0"/>
            <a:chExt cx="21654780" cy="7078860"/>
          </a:xfrm>
        </p:grpSpPr>
        <p:sp>
          <p:nvSpPr>
            <p:cNvPr name="Freeform 9" id="9"/>
            <p:cNvSpPr/>
            <p:nvPr/>
          </p:nvSpPr>
          <p:spPr>
            <a:xfrm flipH="false" flipV="false" rot="0">
              <a:off x="0" y="0"/>
              <a:ext cx="21654781" cy="7078860"/>
            </a:xfrm>
            <a:custGeom>
              <a:avLst/>
              <a:gdLst/>
              <a:ahLst/>
              <a:cxnLst/>
              <a:rect r="r" b="b" t="t" l="l"/>
              <a:pathLst>
                <a:path h="7078860" w="21654781">
                  <a:moveTo>
                    <a:pt x="0" y="0"/>
                  </a:moveTo>
                  <a:lnTo>
                    <a:pt x="21654781" y="0"/>
                  </a:lnTo>
                  <a:lnTo>
                    <a:pt x="21654781" y="7078860"/>
                  </a:lnTo>
                  <a:lnTo>
                    <a:pt x="0" y="7078860"/>
                  </a:lnTo>
                  <a:close/>
                </a:path>
              </a:pathLst>
            </a:custGeom>
            <a:solidFill>
              <a:srgbClr val="000000">
                <a:alpha val="0"/>
              </a:srgbClr>
            </a:solidFill>
          </p:spPr>
        </p:sp>
        <p:sp>
          <p:nvSpPr>
            <p:cNvPr name="TextBox 10" id="10"/>
            <p:cNvSpPr txBox="true"/>
            <p:nvPr/>
          </p:nvSpPr>
          <p:spPr>
            <a:xfrm>
              <a:off x="0" y="0"/>
              <a:ext cx="21654780" cy="7078860"/>
            </a:xfrm>
            <a:prstGeom prst="rect">
              <a:avLst/>
            </a:prstGeom>
          </p:spPr>
          <p:txBody>
            <a:bodyPr anchor="ctr" rtlCol="false" tIns="0" lIns="0" bIns="0" rIns="0"/>
            <a:lstStyle/>
            <a:p>
              <a:pPr algn="l">
                <a:lnSpc>
                  <a:spcPts val="5759"/>
                </a:lnSpc>
              </a:pPr>
              <a:r>
                <a:rPr lang="en-US" sz="4800">
                  <a:solidFill>
                    <a:srgbClr val="000000"/>
                  </a:solidFill>
                  <a:latin typeface="Arial Nova Condensed"/>
                  <a:ea typeface="Arial Nova Condensed"/>
                  <a:cs typeface="Arial Nova Condensed"/>
                  <a:sym typeface="Arial Nova Condensed"/>
                </a:rPr>
                <a:t>1. Uses of paralegal data and documented experiences</a:t>
              </a:r>
            </a:p>
            <a:p>
              <a:pPr algn="l">
                <a:lnSpc>
                  <a:spcPts val="5759"/>
                </a:lnSpc>
              </a:pPr>
              <a:r>
                <a:rPr lang="en-US" sz="4800">
                  <a:solidFill>
                    <a:srgbClr val="000000"/>
                  </a:solidFill>
                  <a:latin typeface="Arial Nova Condensed"/>
                  <a:ea typeface="Arial Nova Condensed"/>
                  <a:cs typeface="Arial Nova Condensed"/>
                  <a:sym typeface="Arial Nova Condensed"/>
                </a:rPr>
                <a:t>2. Data for advocacy and legal reforms (formal &amp; informal)</a:t>
              </a:r>
            </a:p>
            <a:p>
              <a:pPr algn="l">
                <a:lnSpc>
                  <a:spcPts val="5759"/>
                </a:lnSpc>
              </a:pPr>
              <a:r>
                <a:rPr lang="en-US" sz="4800">
                  <a:solidFill>
                    <a:srgbClr val="000000"/>
                  </a:solidFill>
                  <a:latin typeface="Arial Nova Condensed"/>
                  <a:ea typeface="Arial Nova Condensed"/>
                  <a:cs typeface="Arial Nova Condensed"/>
                  <a:sym typeface="Arial Nova Condensed"/>
                </a:rPr>
                <a:t>3. Monitoring barriers/practices (formal &amp; informal justice) </a:t>
              </a:r>
            </a:p>
            <a:p>
              <a:pPr algn="l">
                <a:lnSpc>
                  <a:spcPts val="5759"/>
                </a:lnSpc>
              </a:pPr>
              <a:r>
                <a:rPr lang="en-US" sz="4800">
                  <a:solidFill>
                    <a:srgbClr val="000000"/>
                  </a:solidFill>
                  <a:latin typeface="Arial Nova Condensed"/>
                  <a:ea typeface="Arial Nova Condensed"/>
                  <a:cs typeface="Arial Nova Condensed"/>
                  <a:sym typeface="Arial Nova Condensed"/>
                </a:rPr>
                <a:t>for system strengthening purpose</a:t>
              </a:r>
            </a:p>
            <a:p>
              <a:pPr algn="l">
                <a:lnSpc>
                  <a:spcPts val="5759"/>
                </a:lnSpc>
              </a:pPr>
              <a:r>
                <a:rPr lang="en-US" sz="4800">
                  <a:solidFill>
                    <a:srgbClr val="000000"/>
                  </a:solidFill>
                  <a:latin typeface="Arial Nova Condensed"/>
                  <a:ea typeface="Arial Nova Condensed"/>
                  <a:cs typeface="Arial Nova Condensed"/>
                  <a:sym typeface="Arial Nova Condensed"/>
                </a:rPr>
                <a:t>4. Data to support strategic litigation</a:t>
              </a:r>
            </a:p>
            <a:p>
              <a:pPr algn="l">
                <a:lnSpc>
                  <a:spcPts val="5759"/>
                </a:lnSpc>
              </a:pPr>
              <a:r>
                <a:rPr lang="en-US" sz="4800">
                  <a:solidFill>
                    <a:srgbClr val="000000"/>
                  </a:solidFill>
                  <a:latin typeface="Arial Nova Condensed"/>
                  <a:ea typeface="Arial Nova Condensed"/>
                  <a:cs typeface="Arial Nova Condensed"/>
                  <a:sym typeface="Arial Nova Condensed"/>
                </a:rPr>
                <a:t>5. Reporting</a:t>
              </a:r>
            </a:p>
            <a:p>
              <a:pPr algn="l">
                <a:lnSpc>
                  <a:spcPts val="5759"/>
                </a:lnSpc>
              </a:pPr>
              <a:r>
                <a:rPr lang="en-US" sz="4800">
                  <a:solidFill>
                    <a:srgbClr val="000000"/>
                  </a:solidFill>
                  <a:latin typeface="Arial Nova Condensed"/>
                  <a:ea typeface="Arial Nova Condensed"/>
                  <a:cs typeface="Arial Nova Condensed"/>
                  <a:sym typeface="Arial Nova Condensed"/>
                </a:rPr>
                <a:t>6. Data to Support Quality Legal Programming</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3533120" cy="1243496"/>
            <a:chOff x="0" y="0"/>
            <a:chExt cx="18044160" cy="1657995"/>
          </a:xfrm>
        </p:grpSpPr>
        <p:sp>
          <p:nvSpPr>
            <p:cNvPr name="Freeform 6" id="6"/>
            <p:cNvSpPr/>
            <p:nvPr/>
          </p:nvSpPr>
          <p:spPr>
            <a:xfrm flipH="false" flipV="false" rot="0">
              <a:off x="0" y="0"/>
              <a:ext cx="18044161" cy="1657995"/>
            </a:xfrm>
            <a:custGeom>
              <a:avLst/>
              <a:gdLst/>
              <a:ahLst/>
              <a:cxnLst/>
              <a:rect r="r" b="b" t="t" l="l"/>
              <a:pathLst>
                <a:path h="1657995" w="18044161">
                  <a:moveTo>
                    <a:pt x="0" y="0"/>
                  </a:moveTo>
                  <a:lnTo>
                    <a:pt x="18044161" y="0"/>
                  </a:lnTo>
                  <a:lnTo>
                    <a:pt x="18044161" y="1657995"/>
                  </a:lnTo>
                  <a:lnTo>
                    <a:pt x="0" y="1657995"/>
                  </a:lnTo>
                  <a:close/>
                </a:path>
              </a:pathLst>
            </a:custGeom>
            <a:solidFill>
              <a:srgbClr val="000000">
                <a:alpha val="0"/>
              </a:srgbClr>
            </a:solidFill>
          </p:spPr>
        </p:sp>
        <p:sp>
          <p:nvSpPr>
            <p:cNvPr name="TextBox 7" id="7"/>
            <p:cNvSpPr txBox="true"/>
            <p:nvPr/>
          </p:nvSpPr>
          <p:spPr>
            <a:xfrm>
              <a:off x="0" y="0"/>
              <a:ext cx="18044160" cy="1657995"/>
            </a:xfrm>
            <a:prstGeom prst="rect">
              <a:avLst/>
            </a:prstGeom>
          </p:spPr>
          <p:txBody>
            <a:bodyPr anchor="t" rtlCol="false" tIns="0" lIns="0" bIns="0" rIns="0"/>
            <a:lstStyle/>
            <a:p>
              <a:pPr algn="l">
                <a:lnSpc>
                  <a:spcPts val="8399"/>
                </a:lnSpc>
              </a:pPr>
              <a:r>
                <a:rPr lang="en-US" sz="6999" b="true">
                  <a:solidFill>
                    <a:srgbClr val="4E5FA7"/>
                  </a:solidFill>
                  <a:latin typeface="Arial Nova Condensed Bold"/>
                  <a:ea typeface="Arial Nova Condensed Bold"/>
                  <a:cs typeface="Arial Nova Condensed Bold"/>
                  <a:sym typeface="Arial Nova Condensed Bold"/>
                </a:rPr>
                <a:t>Understand legal case management</a:t>
              </a:r>
            </a:p>
          </p:txBody>
        </p:sp>
      </p:grpSp>
      <p:grpSp>
        <p:nvGrpSpPr>
          <p:cNvPr name="Group 8" id="8"/>
          <p:cNvGrpSpPr/>
          <p:nvPr/>
        </p:nvGrpSpPr>
        <p:grpSpPr>
          <a:xfrm rot="0">
            <a:off x="1564112" y="2820259"/>
            <a:ext cx="3062222" cy="923329"/>
            <a:chOff x="0" y="0"/>
            <a:chExt cx="4082962" cy="1231106"/>
          </a:xfrm>
        </p:grpSpPr>
        <p:sp>
          <p:nvSpPr>
            <p:cNvPr name="Freeform 9" id="9"/>
            <p:cNvSpPr/>
            <p:nvPr/>
          </p:nvSpPr>
          <p:spPr>
            <a:xfrm flipH="false" flipV="false" rot="0">
              <a:off x="0" y="0"/>
              <a:ext cx="4082962" cy="1231106"/>
            </a:xfrm>
            <a:custGeom>
              <a:avLst/>
              <a:gdLst/>
              <a:ahLst/>
              <a:cxnLst/>
              <a:rect r="r" b="b" t="t" l="l"/>
              <a:pathLst>
                <a:path h="1231106" w="4082962">
                  <a:moveTo>
                    <a:pt x="0" y="0"/>
                  </a:moveTo>
                  <a:lnTo>
                    <a:pt x="4082962" y="0"/>
                  </a:lnTo>
                  <a:lnTo>
                    <a:pt x="4082962" y="1231106"/>
                  </a:lnTo>
                  <a:lnTo>
                    <a:pt x="0" y="1231106"/>
                  </a:lnTo>
                  <a:close/>
                </a:path>
              </a:pathLst>
            </a:custGeom>
            <a:solidFill>
              <a:srgbClr val="000000">
                <a:alpha val="0"/>
              </a:srgbClr>
            </a:solidFill>
          </p:spPr>
        </p:sp>
        <p:sp>
          <p:nvSpPr>
            <p:cNvPr name="TextBox 10" id="10"/>
            <p:cNvSpPr txBox="true"/>
            <p:nvPr/>
          </p:nvSpPr>
          <p:spPr>
            <a:xfrm>
              <a:off x="0" y="0"/>
              <a:ext cx="4082962" cy="1231106"/>
            </a:xfrm>
            <a:prstGeom prst="rect">
              <a:avLst/>
            </a:prstGeom>
          </p:spPr>
          <p:txBody>
            <a:bodyPr anchor="t" rtlCol="false" tIns="0" lIns="0" bIns="0" rIns="0"/>
            <a:lstStyle/>
            <a:p>
              <a:pPr algn="ctr">
                <a:lnSpc>
                  <a:spcPts val="6000"/>
                </a:lnSpc>
              </a:pPr>
              <a:r>
                <a:rPr lang="en-US" b="true" sz="5000">
                  <a:solidFill>
                    <a:srgbClr val="F9B57D"/>
                  </a:solidFill>
                  <a:latin typeface="Arial Nova Condensed Bold"/>
                  <a:ea typeface="Arial Nova Condensed Bold"/>
                  <a:cs typeface="Arial Nova Condensed Bold"/>
                  <a:sym typeface="Arial Nova Condensed Bold"/>
                </a:rPr>
                <a:t>Objectives  </a:t>
              </a:r>
            </a:p>
          </p:txBody>
        </p:sp>
      </p:grpSp>
      <p:grpSp>
        <p:nvGrpSpPr>
          <p:cNvPr name="Group 11" id="11"/>
          <p:cNvGrpSpPr/>
          <p:nvPr/>
        </p:nvGrpSpPr>
        <p:grpSpPr>
          <a:xfrm rot="0">
            <a:off x="1028700" y="3870216"/>
            <a:ext cx="16230600" cy="3831818"/>
            <a:chOff x="0" y="0"/>
            <a:chExt cx="21640800" cy="5109090"/>
          </a:xfrm>
        </p:grpSpPr>
        <p:sp>
          <p:nvSpPr>
            <p:cNvPr name="Freeform 12" id="12"/>
            <p:cNvSpPr/>
            <p:nvPr/>
          </p:nvSpPr>
          <p:spPr>
            <a:xfrm flipH="false" flipV="false" rot="0">
              <a:off x="0" y="0"/>
              <a:ext cx="21640800" cy="5109090"/>
            </a:xfrm>
            <a:custGeom>
              <a:avLst/>
              <a:gdLst/>
              <a:ahLst/>
              <a:cxnLst/>
              <a:rect r="r" b="b" t="t" l="l"/>
              <a:pathLst>
                <a:path h="5109090" w="21640800">
                  <a:moveTo>
                    <a:pt x="0" y="0"/>
                  </a:moveTo>
                  <a:lnTo>
                    <a:pt x="21640800" y="0"/>
                  </a:lnTo>
                  <a:lnTo>
                    <a:pt x="21640800" y="5109090"/>
                  </a:lnTo>
                  <a:lnTo>
                    <a:pt x="0" y="5109090"/>
                  </a:lnTo>
                  <a:close/>
                </a:path>
              </a:pathLst>
            </a:custGeom>
            <a:solidFill>
              <a:srgbClr val="000000">
                <a:alpha val="0"/>
              </a:srgbClr>
            </a:solidFill>
          </p:spPr>
        </p:sp>
        <p:sp>
          <p:nvSpPr>
            <p:cNvPr name="TextBox 13" id="13"/>
            <p:cNvSpPr txBox="true"/>
            <p:nvPr/>
          </p:nvSpPr>
          <p:spPr>
            <a:xfrm>
              <a:off x="0" y="0"/>
              <a:ext cx="21640800" cy="5109090"/>
            </a:xfrm>
            <a:prstGeom prst="rect">
              <a:avLst/>
            </a:prstGeom>
          </p:spPr>
          <p:txBody>
            <a:bodyPr anchor="ctr" rtlCol="false" tIns="0" lIns="0" bIns="0" rIns="0"/>
            <a:lstStyle/>
            <a:p>
              <a:pPr algn="l" marL="868680" indent="-434340" lvl="1">
                <a:lnSpc>
                  <a:spcPts val="5759"/>
                </a:lnSpc>
                <a:buAutoNum type="arabicPeriod" startAt="1"/>
              </a:pPr>
              <a:r>
                <a:rPr lang="en-US" sz="4800">
                  <a:solidFill>
                    <a:srgbClr val="000000"/>
                  </a:solidFill>
                  <a:latin typeface="Arial Nova Condensed"/>
                  <a:ea typeface="Arial Nova Condensed"/>
                  <a:cs typeface="Arial Nova Condensed"/>
                  <a:sym typeface="Arial Nova Condensed"/>
                </a:rPr>
                <a:t>Understanding Human Rights and Legal Monitoring</a:t>
              </a:r>
            </a:p>
            <a:p>
              <a:pPr algn="l" marL="868680" indent="-434340" lvl="1">
                <a:lnSpc>
                  <a:spcPts val="5759"/>
                </a:lnSpc>
                <a:buAutoNum type="arabicPeriod" startAt="1"/>
              </a:pPr>
              <a:r>
                <a:rPr lang="en-US" sz="4800">
                  <a:solidFill>
                    <a:srgbClr val="000000"/>
                  </a:solidFill>
                  <a:latin typeface="Arial Nova Condensed"/>
                  <a:ea typeface="Arial Nova Condensed"/>
                  <a:cs typeface="Arial Nova Condensed"/>
                  <a:sym typeface="Arial Nova Condensed"/>
                </a:rPr>
                <a:t>Endless opportunities to conduct Legal Monitoring</a:t>
              </a:r>
            </a:p>
            <a:p>
              <a:pPr algn="l" marL="868680" indent="-434340" lvl="1">
                <a:lnSpc>
                  <a:spcPts val="5759"/>
                </a:lnSpc>
                <a:buAutoNum type="arabicPeriod" startAt="1"/>
              </a:pPr>
              <a:r>
                <a:rPr lang="en-US" sz="4800">
                  <a:solidFill>
                    <a:srgbClr val="000000"/>
                  </a:solidFill>
                  <a:latin typeface="Arial Nova Condensed"/>
                  <a:ea typeface="Arial Nova Condensed"/>
                  <a:cs typeface="Arial Nova Condensed"/>
                  <a:sym typeface="Arial Nova Condensed"/>
                </a:rPr>
                <a:t>What does a paralegal need to properly observe/monitor?</a:t>
              </a:r>
            </a:p>
            <a:p>
              <a:pPr algn="l" marL="868680" indent="-434340" lvl="1">
                <a:lnSpc>
                  <a:spcPts val="5759"/>
                </a:lnSpc>
                <a:buAutoNum type="arabicPeriod" startAt="1"/>
              </a:pPr>
              <a:r>
                <a:rPr lang="en-US" sz="4800">
                  <a:solidFill>
                    <a:srgbClr val="000000"/>
                  </a:solidFill>
                  <a:latin typeface="Arial Nova Condensed"/>
                  <a:ea typeface="Arial Nova Condensed"/>
                  <a:cs typeface="Arial Nova Condensed"/>
                  <a:sym typeface="Arial Nova Condensed"/>
                </a:rPr>
                <a:t>Reporting on legal monitoring</a:t>
              </a:r>
            </a:p>
            <a:p>
              <a:pPr algn="l" marL="868680" indent="-434340" lvl="1">
                <a:lnSpc>
                  <a:spcPts val="5759"/>
                </a:lnSpc>
                <a:buAutoNum type="arabicPeriod" startAt="1"/>
              </a:pPr>
              <a:r>
                <a:rPr lang="en-US" sz="4800">
                  <a:solidFill>
                    <a:srgbClr val="000000"/>
                  </a:solidFill>
                  <a:latin typeface="Arial Nova Condensed"/>
                  <a:ea typeface="Arial Nova Condensed"/>
                  <a:cs typeface="Arial Nova Condensed"/>
                  <a:sym typeface="Arial Nova Condensed"/>
                </a:rPr>
                <a:t>Checklist for Analysis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647003"/>
            <a:ext cx="10521560" cy="1243496"/>
            <a:chOff x="0" y="0"/>
            <a:chExt cx="14028746" cy="1657995"/>
          </a:xfrm>
        </p:grpSpPr>
        <p:sp>
          <p:nvSpPr>
            <p:cNvPr name="Freeform 6" id="6"/>
            <p:cNvSpPr/>
            <p:nvPr/>
          </p:nvSpPr>
          <p:spPr>
            <a:xfrm flipH="false" flipV="false" rot="0">
              <a:off x="0" y="0"/>
              <a:ext cx="14028745" cy="1657995"/>
            </a:xfrm>
            <a:custGeom>
              <a:avLst/>
              <a:gdLst/>
              <a:ahLst/>
              <a:cxnLst/>
              <a:rect r="r" b="b" t="t" l="l"/>
              <a:pathLst>
                <a:path h="1657995" w="14028745">
                  <a:moveTo>
                    <a:pt x="0" y="0"/>
                  </a:moveTo>
                  <a:lnTo>
                    <a:pt x="14028745" y="0"/>
                  </a:lnTo>
                  <a:lnTo>
                    <a:pt x="14028745" y="1657995"/>
                  </a:lnTo>
                  <a:lnTo>
                    <a:pt x="0" y="1657995"/>
                  </a:lnTo>
                  <a:close/>
                </a:path>
              </a:pathLst>
            </a:custGeom>
            <a:solidFill>
              <a:srgbClr val="000000">
                <a:alpha val="0"/>
              </a:srgbClr>
            </a:solidFill>
          </p:spPr>
        </p:sp>
        <p:sp>
          <p:nvSpPr>
            <p:cNvPr name="TextBox 7" id="7"/>
            <p:cNvSpPr txBox="true"/>
            <p:nvPr/>
          </p:nvSpPr>
          <p:spPr>
            <a:xfrm>
              <a:off x="0" y="-342900"/>
              <a:ext cx="14028746"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Monitor to Influence</a:t>
              </a:r>
            </a:p>
          </p:txBody>
        </p:sp>
      </p:grpSp>
      <p:grpSp>
        <p:nvGrpSpPr>
          <p:cNvPr name="Group 8" id="8"/>
          <p:cNvGrpSpPr/>
          <p:nvPr/>
        </p:nvGrpSpPr>
        <p:grpSpPr>
          <a:xfrm rot="0">
            <a:off x="1028700" y="3530948"/>
            <a:ext cx="15718971" cy="5727352"/>
            <a:chOff x="0" y="0"/>
            <a:chExt cx="20958628" cy="7636469"/>
          </a:xfrm>
        </p:grpSpPr>
        <p:sp>
          <p:nvSpPr>
            <p:cNvPr name="Freeform 9" id="9"/>
            <p:cNvSpPr/>
            <p:nvPr/>
          </p:nvSpPr>
          <p:spPr>
            <a:xfrm flipH="false" flipV="false" rot="0">
              <a:off x="0" y="0"/>
              <a:ext cx="20958628" cy="7636470"/>
            </a:xfrm>
            <a:custGeom>
              <a:avLst/>
              <a:gdLst/>
              <a:ahLst/>
              <a:cxnLst/>
              <a:rect r="r" b="b" t="t" l="l"/>
              <a:pathLst>
                <a:path h="7636470" w="20958628">
                  <a:moveTo>
                    <a:pt x="0" y="0"/>
                  </a:moveTo>
                  <a:lnTo>
                    <a:pt x="20958628" y="0"/>
                  </a:lnTo>
                  <a:lnTo>
                    <a:pt x="20958628" y="7636470"/>
                  </a:lnTo>
                  <a:lnTo>
                    <a:pt x="0" y="7636470"/>
                  </a:lnTo>
                  <a:close/>
                </a:path>
              </a:pathLst>
            </a:custGeom>
            <a:solidFill>
              <a:srgbClr val="000000">
                <a:alpha val="0"/>
              </a:srgbClr>
            </a:solidFill>
          </p:spPr>
        </p:sp>
        <p:sp>
          <p:nvSpPr>
            <p:cNvPr name="TextBox 10" id="10"/>
            <p:cNvSpPr txBox="true"/>
            <p:nvPr/>
          </p:nvSpPr>
          <p:spPr>
            <a:xfrm>
              <a:off x="0" y="-57150"/>
              <a:ext cx="20958628" cy="7693619"/>
            </a:xfrm>
            <a:prstGeom prst="rect">
              <a:avLst/>
            </a:prstGeom>
          </p:spPr>
          <p:txBody>
            <a:bodyPr anchor="t" rtlCol="false" tIns="0" lIns="0" bIns="0" rIns="0"/>
            <a:lstStyle/>
            <a:p>
              <a:pPr algn="just">
                <a:lnSpc>
                  <a:spcPts val="4553"/>
                </a:lnSpc>
              </a:pPr>
              <a:r>
                <a:rPr lang="en-US" sz="3299">
                  <a:solidFill>
                    <a:srgbClr val="000000"/>
                  </a:solidFill>
                  <a:latin typeface="Arial Nova Condensed"/>
                  <a:ea typeface="Arial Nova Condensed"/>
                  <a:cs typeface="Arial Nova Condensed"/>
                  <a:sym typeface="Arial Nova Condensed"/>
                </a:rPr>
                <a:t>Legal empowerment does not end when cases are resolved and closed. Paralegal can support communities and clients to participate in addressing systemic barriers to justice in addition to individual injustices. Systems strengthening that is based on the grassroots experience, can address underlying conditions that necessitate the presence of community-based paralegals. </a:t>
              </a:r>
            </a:p>
            <a:p>
              <a:pPr algn="just">
                <a:lnSpc>
                  <a:spcPts val="4553"/>
                </a:lnSpc>
              </a:pPr>
              <a:r>
                <a:rPr lang="en-US" sz="3299">
                  <a:solidFill>
                    <a:srgbClr val="000000"/>
                  </a:solidFill>
                  <a:latin typeface="Arial Nova Condensed"/>
                  <a:ea typeface="Arial Nova Condensed"/>
                  <a:cs typeface="Arial Nova Condensed"/>
                  <a:sym typeface="Arial Nova Condensed"/>
                </a:rPr>
                <a:t> </a:t>
              </a:r>
            </a:p>
            <a:p>
              <a:pPr algn="just">
                <a:lnSpc>
                  <a:spcPts val="4553"/>
                </a:lnSpc>
              </a:pPr>
              <a:r>
                <a:rPr lang="en-US" sz="3299">
                  <a:solidFill>
                    <a:srgbClr val="000000"/>
                  </a:solidFill>
                  <a:latin typeface="Arial Nova Condensed"/>
                  <a:ea typeface="Arial Nova Condensed"/>
                  <a:cs typeface="Arial Nova Condensed"/>
                  <a:sym typeface="Arial Nova Condensed"/>
                </a:rPr>
                <a:t>The practical experiences of the paralegals, clients and communities using the law and following formal mechanisms and processes becomes a valuable source of information for systems, stakeholders, policy makers, justice seekers, users among others. The objective of sharing the information would be to make positive changes to the law (formal and informal) by using laws, regulations, policies, systems and processes that are used by local officials.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386861"/>
            <a:ext cx="15610114" cy="5155852"/>
            <a:chOff x="0" y="0"/>
            <a:chExt cx="20813486" cy="6874469"/>
          </a:xfrm>
        </p:grpSpPr>
        <p:sp>
          <p:nvSpPr>
            <p:cNvPr name="Freeform 6" id="6"/>
            <p:cNvSpPr/>
            <p:nvPr/>
          </p:nvSpPr>
          <p:spPr>
            <a:xfrm flipH="false" flipV="false" rot="0">
              <a:off x="0" y="0"/>
              <a:ext cx="20813486" cy="6874470"/>
            </a:xfrm>
            <a:custGeom>
              <a:avLst/>
              <a:gdLst/>
              <a:ahLst/>
              <a:cxnLst/>
              <a:rect r="r" b="b" t="t" l="l"/>
              <a:pathLst>
                <a:path h="6874470" w="20813486">
                  <a:moveTo>
                    <a:pt x="0" y="0"/>
                  </a:moveTo>
                  <a:lnTo>
                    <a:pt x="20813486" y="0"/>
                  </a:lnTo>
                  <a:lnTo>
                    <a:pt x="20813486" y="6874470"/>
                  </a:lnTo>
                  <a:lnTo>
                    <a:pt x="0" y="6874470"/>
                  </a:lnTo>
                  <a:close/>
                </a:path>
              </a:pathLst>
            </a:custGeom>
            <a:solidFill>
              <a:srgbClr val="000000">
                <a:alpha val="0"/>
              </a:srgbClr>
            </a:solidFill>
          </p:spPr>
        </p:sp>
        <p:sp>
          <p:nvSpPr>
            <p:cNvPr name="TextBox 7" id="7"/>
            <p:cNvSpPr txBox="true"/>
            <p:nvPr/>
          </p:nvSpPr>
          <p:spPr>
            <a:xfrm>
              <a:off x="0" y="-57150"/>
              <a:ext cx="20813486" cy="6931619"/>
            </a:xfrm>
            <a:prstGeom prst="rect">
              <a:avLst/>
            </a:prstGeom>
          </p:spPr>
          <p:txBody>
            <a:bodyPr anchor="t" rtlCol="false" tIns="0" lIns="0" bIns="0" rIns="0"/>
            <a:lstStyle/>
            <a:p>
              <a:pPr algn="just">
                <a:lnSpc>
                  <a:spcPts val="4554"/>
                </a:lnSpc>
              </a:pPr>
              <a:r>
                <a:rPr lang="en-US" sz="3300">
                  <a:solidFill>
                    <a:srgbClr val="000000"/>
                  </a:solidFill>
                  <a:latin typeface="Arial Nova Condensed"/>
                  <a:ea typeface="Arial Nova Condensed"/>
                  <a:cs typeface="Arial Nova Condensed"/>
                  <a:sym typeface="Arial Nova Condensed"/>
                </a:rPr>
                <a:t>Informal justice systems include traditional and customary law, practices and structures through which conflicts are resolved by way of alternative dispute resolution mechanisms. In many post-conflict states, the informal and formal justice systems operate side by side providing vulnerable communities with multiple avenues to access justice. </a:t>
              </a:r>
            </a:p>
            <a:p>
              <a:pPr algn="just">
                <a:lnSpc>
                  <a:spcPts val="4554"/>
                </a:lnSpc>
              </a:pPr>
              <a:r>
                <a:rPr lang="en-US" sz="3300">
                  <a:solidFill>
                    <a:srgbClr val="000000"/>
                  </a:solidFill>
                  <a:latin typeface="Arial Nova Condensed"/>
                  <a:ea typeface="Arial Nova Condensed"/>
                  <a:cs typeface="Arial Nova Condensed"/>
                  <a:sym typeface="Arial Nova Condensed"/>
                </a:rPr>
                <a:t> </a:t>
              </a:r>
            </a:p>
            <a:p>
              <a:pPr algn="just">
                <a:lnSpc>
                  <a:spcPts val="4554"/>
                </a:lnSpc>
              </a:pPr>
              <a:r>
                <a:rPr lang="en-US" sz="3300">
                  <a:solidFill>
                    <a:srgbClr val="000000"/>
                  </a:solidFill>
                  <a:latin typeface="Arial Nova Condensed"/>
                  <a:ea typeface="Arial Nova Condensed"/>
                  <a:cs typeface="Arial Nova Condensed"/>
                  <a:sym typeface="Arial Nova Condensed"/>
                </a:rPr>
                <a:t>The participation of community paralegals and affected communities in the improvement and strengthening of the law and systems consists of a deeper level of democracy and brings fair and just laws and systems that are responsive to the needs of the people and transform the lives of the people.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028700"/>
            <a:ext cx="9262444" cy="1243496"/>
            <a:chOff x="0" y="0"/>
            <a:chExt cx="12349925" cy="1657995"/>
          </a:xfrm>
        </p:grpSpPr>
        <p:sp>
          <p:nvSpPr>
            <p:cNvPr name="Freeform 19" id="19"/>
            <p:cNvSpPr/>
            <p:nvPr/>
          </p:nvSpPr>
          <p:spPr>
            <a:xfrm flipH="false" flipV="false" rot="0">
              <a:off x="0" y="0"/>
              <a:ext cx="12349925" cy="1657995"/>
            </a:xfrm>
            <a:custGeom>
              <a:avLst/>
              <a:gdLst/>
              <a:ahLst/>
              <a:cxnLst/>
              <a:rect r="r" b="b" t="t" l="l"/>
              <a:pathLst>
                <a:path h="1657995" w="12349925">
                  <a:moveTo>
                    <a:pt x="0" y="0"/>
                  </a:moveTo>
                  <a:lnTo>
                    <a:pt x="12349925" y="0"/>
                  </a:lnTo>
                  <a:lnTo>
                    <a:pt x="12349925" y="1657995"/>
                  </a:lnTo>
                  <a:lnTo>
                    <a:pt x="0" y="1657995"/>
                  </a:lnTo>
                  <a:close/>
                </a:path>
              </a:pathLst>
            </a:custGeom>
            <a:solidFill>
              <a:srgbClr val="000000">
                <a:alpha val="0"/>
              </a:srgbClr>
            </a:solidFill>
          </p:spPr>
        </p:sp>
        <p:sp>
          <p:nvSpPr>
            <p:cNvPr name="TextBox 20" id="20"/>
            <p:cNvSpPr txBox="true"/>
            <p:nvPr/>
          </p:nvSpPr>
          <p:spPr>
            <a:xfrm>
              <a:off x="0" y="-342900"/>
              <a:ext cx="12349925"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Monitor to Influence</a:t>
              </a:r>
            </a:p>
          </p:txBody>
        </p:sp>
      </p:grpSp>
    </p:spTree>
  </p:cSld>
  <p:clrMapOvr>
    <a:masterClrMapping/>
  </p:clrMapOvr>
</p:sld>
</file>

<file path=ppt/slides/slide4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2820259"/>
            <a:ext cx="16151925" cy="6870352"/>
            <a:chOff x="0" y="0"/>
            <a:chExt cx="21535900" cy="9160469"/>
          </a:xfrm>
        </p:grpSpPr>
        <p:sp>
          <p:nvSpPr>
            <p:cNvPr name="Freeform 6" id="6"/>
            <p:cNvSpPr/>
            <p:nvPr/>
          </p:nvSpPr>
          <p:spPr>
            <a:xfrm flipH="false" flipV="false" rot="0">
              <a:off x="0" y="0"/>
              <a:ext cx="21535901" cy="9160470"/>
            </a:xfrm>
            <a:custGeom>
              <a:avLst/>
              <a:gdLst/>
              <a:ahLst/>
              <a:cxnLst/>
              <a:rect r="r" b="b" t="t" l="l"/>
              <a:pathLst>
                <a:path h="9160470" w="21535901">
                  <a:moveTo>
                    <a:pt x="0" y="0"/>
                  </a:moveTo>
                  <a:lnTo>
                    <a:pt x="21535901" y="0"/>
                  </a:lnTo>
                  <a:lnTo>
                    <a:pt x="21535901" y="9160470"/>
                  </a:lnTo>
                  <a:lnTo>
                    <a:pt x="0" y="9160470"/>
                  </a:lnTo>
                  <a:close/>
                </a:path>
              </a:pathLst>
            </a:custGeom>
            <a:solidFill>
              <a:srgbClr val="000000">
                <a:alpha val="0"/>
              </a:srgbClr>
            </a:solidFill>
          </p:spPr>
        </p:sp>
        <p:sp>
          <p:nvSpPr>
            <p:cNvPr name="TextBox 7" id="7"/>
            <p:cNvSpPr txBox="true"/>
            <p:nvPr/>
          </p:nvSpPr>
          <p:spPr>
            <a:xfrm>
              <a:off x="0" y="-57150"/>
              <a:ext cx="21535900" cy="9217619"/>
            </a:xfrm>
            <a:prstGeom prst="rect">
              <a:avLst/>
            </a:prstGeom>
          </p:spPr>
          <p:txBody>
            <a:bodyPr anchor="t" rtlCol="false" tIns="0" lIns="0" bIns="0" rIns="0"/>
            <a:lstStyle/>
            <a:p>
              <a:pPr algn="just">
                <a:lnSpc>
                  <a:spcPts val="4553"/>
                </a:lnSpc>
              </a:pPr>
              <a:r>
                <a:rPr lang="en-US" sz="3299" b="true">
                  <a:solidFill>
                    <a:srgbClr val="F9B428"/>
                  </a:solidFill>
                  <a:latin typeface="Arial Nova Condensed Bold"/>
                  <a:ea typeface="Arial Nova Condensed Bold"/>
                  <a:cs typeface="Arial Nova Condensed Bold"/>
                  <a:sym typeface="Arial Nova Condensed Bold"/>
                </a:rPr>
                <a:t>Role of Paralegals in Legal Empowerment</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Support communities in addressing </a:t>
              </a:r>
              <a:r>
                <a:rPr lang="en-US" b="true" sz="3299">
                  <a:solidFill>
                    <a:srgbClr val="000000"/>
                  </a:solidFill>
                  <a:latin typeface="Arial Nova Condensed Bold"/>
                  <a:ea typeface="Arial Nova Condensed Bold"/>
                  <a:cs typeface="Arial Nova Condensed Bold"/>
                  <a:sym typeface="Arial Nova Condensed Bold"/>
                </a:rPr>
                <a:t>systemic justice barriers</a:t>
              </a:r>
              <a:r>
                <a:rPr lang="en-US" sz="3299">
                  <a:solidFill>
                    <a:srgbClr val="000000"/>
                  </a:solidFill>
                  <a:latin typeface="Arial Nova Condensed"/>
                  <a:ea typeface="Arial Nova Condensed"/>
                  <a:cs typeface="Arial Nova Condensed"/>
                  <a:sym typeface="Arial Nova Condensed"/>
                </a:rPr>
                <a:t> beyond individual cases.</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Gather </a:t>
              </a:r>
              <a:r>
                <a:rPr lang="en-US" b="true" sz="3299">
                  <a:solidFill>
                    <a:srgbClr val="000000"/>
                  </a:solidFill>
                  <a:latin typeface="Arial Nova Condensed Bold"/>
                  <a:ea typeface="Arial Nova Condensed Bold"/>
                  <a:cs typeface="Arial Nova Condensed Bold"/>
                  <a:sym typeface="Arial Nova Condensed Bold"/>
                </a:rPr>
                <a:t>grassroots evidence</a:t>
              </a:r>
              <a:r>
                <a:rPr lang="en-US" sz="3299">
                  <a:solidFill>
                    <a:srgbClr val="000000"/>
                  </a:solidFill>
                  <a:latin typeface="Arial Nova Condensed"/>
                  <a:ea typeface="Arial Nova Condensed"/>
                  <a:cs typeface="Arial Nova Condensed"/>
                  <a:sym typeface="Arial Nova Condensed"/>
                </a:rPr>
                <a:t> to inform policymakers and strengthen justice systems.</a:t>
              </a:r>
            </a:p>
            <a:p>
              <a:pPr algn="just"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Bridge </a:t>
              </a:r>
              <a:r>
                <a:rPr lang="en-US" b="true" sz="3299">
                  <a:solidFill>
                    <a:srgbClr val="000000"/>
                  </a:solidFill>
                  <a:latin typeface="Arial Nova Condensed Bold"/>
                  <a:ea typeface="Arial Nova Condensed Bold"/>
                  <a:cs typeface="Arial Nova Condensed Bold"/>
                  <a:sym typeface="Arial Nova Condensed Bold"/>
                </a:rPr>
                <a:t>formal and informal justice systems</a:t>
              </a:r>
              <a:r>
                <a:rPr lang="en-US" sz="3299">
                  <a:solidFill>
                    <a:srgbClr val="000000"/>
                  </a:solidFill>
                  <a:latin typeface="Arial Nova Condensed"/>
                  <a:ea typeface="Arial Nova Condensed"/>
                  <a:cs typeface="Arial Nova Condensed"/>
                  <a:sym typeface="Arial Nova Condensed"/>
                </a:rPr>
                <a:t>, ensuring accessibility and fairness.</a:t>
              </a:r>
            </a:p>
            <a:p>
              <a:pPr algn="l" marL="597215" indent="-298607" lvl="1">
                <a:lnSpc>
                  <a:spcPts val="4553"/>
                </a:lnSpc>
              </a:pPr>
              <a:r>
                <a:rPr lang="en-US" b="true" sz="3299">
                  <a:solidFill>
                    <a:srgbClr val="7D9FC5"/>
                  </a:solidFill>
                  <a:latin typeface="Arial Nova Condensed Bold"/>
                  <a:ea typeface="Arial Nova Condensed Bold"/>
                  <a:cs typeface="Arial Nova Condensed Bold"/>
                  <a:sym typeface="Arial Nova Condensed Bold"/>
                </a:rPr>
                <a:t> </a:t>
              </a:r>
            </a:p>
            <a:p>
              <a:pPr algn="just">
                <a:lnSpc>
                  <a:spcPts val="4553"/>
                </a:lnSpc>
              </a:pPr>
              <a:r>
                <a:rPr lang="en-US" b="true" sz="3299">
                  <a:solidFill>
                    <a:srgbClr val="F9B428"/>
                  </a:solidFill>
                  <a:latin typeface="Arial Nova Condensed Bold"/>
                  <a:ea typeface="Arial Nova Condensed Bold"/>
                  <a:cs typeface="Arial Nova Condensed Bold"/>
                  <a:sym typeface="Arial Nova Condensed Bold"/>
                </a:rPr>
                <a:t>Monitoring &amp; Influencing Laws, Norms &amp; Systems</a:t>
              </a:r>
            </a:p>
            <a:p>
              <a:pPr algn="just" marL="597215" indent="-298607" lvl="1">
                <a:lnSpc>
                  <a:spcPts val="4553"/>
                </a:lnSpc>
                <a:buFont typeface="Arial"/>
                <a:buChar char="•"/>
              </a:pPr>
              <a:r>
                <a:rPr lang="en-US" b="true" sz="3299">
                  <a:solidFill>
                    <a:srgbClr val="000000"/>
                  </a:solidFill>
                  <a:latin typeface="Arial Nova Condensed Bold"/>
                  <a:ea typeface="Arial Nova Condensed Bold"/>
                  <a:cs typeface="Arial Nova Condensed Bold"/>
                  <a:sym typeface="Arial Nova Condensed Bold"/>
                </a:rPr>
                <a:t>Collect data</a:t>
              </a:r>
              <a:r>
                <a:rPr lang="en-US" sz="3299">
                  <a:solidFill>
                    <a:srgbClr val="000000"/>
                  </a:solidFill>
                  <a:latin typeface="Arial Nova Condensed"/>
                  <a:ea typeface="Arial Nova Condensed"/>
                  <a:cs typeface="Arial Nova Condensed"/>
                  <a:sym typeface="Arial Nova Condensed"/>
                </a:rPr>
                <a:t> on legal issues, trends, and institutional responses.</a:t>
              </a:r>
            </a:p>
            <a:p>
              <a:pPr algn="just" marL="597215" indent="-298607" lvl="1">
                <a:lnSpc>
                  <a:spcPts val="4553"/>
                </a:lnSpc>
                <a:buFont typeface="Arial"/>
                <a:buChar char="•"/>
              </a:pPr>
              <a:r>
                <a:rPr lang="en-US" b="true" sz="3299">
                  <a:solidFill>
                    <a:srgbClr val="000000"/>
                  </a:solidFill>
                  <a:latin typeface="Arial Nova Condensed Bold"/>
                  <a:ea typeface="Arial Nova Condensed Bold"/>
                  <a:cs typeface="Arial Nova Condensed Bold"/>
                  <a:sym typeface="Arial Nova Condensed Bold"/>
                </a:rPr>
                <a:t>Write policy briefs &amp; petitions</a:t>
              </a:r>
              <a:r>
                <a:rPr lang="en-US" sz="3299">
                  <a:solidFill>
                    <a:srgbClr val="000000"/>
                  </a:solidFill>
                  <a:latin typeface="Arial Nova Condensed"/>
                  <a:ea typeface="Arial Nova Condensed"/>
                  <a:cs typeface="Arial Nova Condensed"/>
                  <a:sym typeface="Arial Nova Condensed"/>
                </a:rPr>
                <a:t> to advocate for reforms.</a:t>
              </a:r>
            </a:p>
            <a:p>
              <a:pPr algn="just" marL="597215" indent="-298607" lvl="1">
                <a:lnSpc>
                  <a:spcPts val="4553"/>
                </a:lnSpc>
                <a:buFont typeface="Arial"/>
                <a:buChar char="•"/>
              </a:pPr>
              <a:r>
                <a:rPr lang="en-US" b="true" sz="3299">
                  <a:solidFill>
                    <a:srgbClr val="000000"/>
                  </a:solidFill>
                  <a:latin typeface="Arial Nova Condensed Bold"/>
                  <a:ea typeface="Arial Nova Condensed Bold"/>
                  <a:cs typeface="Arial Nova Condensed Bold"/>
                  <a:sym typeface="Arial Nova Condensed Bold"/>
                </a:rPr>
                <a:t>Engage decision-makers</a:t>
              </a:r>
              <a:r>
                <a:rPr lang="en-US" sz="3299">
                  <a:solidFill>
                    <a:srgbClr val="000000"/>
                  </a:solidFill>
                  <a:latin typeface="Arial Nova Condensed"/>
                  <a:ea typeface="Arial Nova Condensed"/>
                  <a:cs typeface="Arial Nova Condensed"/>
                  <a:sym typeface="Arial Nova Condensed"/>
                </a:rPr>
                <a:t> through meetings, dialogues, and advocacy campaigns.</a:t>
              </a:r>
            </a:p>
            <a:p>
              <a:pPr algn="just" marL="597215" indent="-298607" lvl="1">
                <a:lnSpc>
                  <a:spcPts val="4553"/>
                </a:lnSpc>
                <a:buFont typeface="Arial"/>
                <a:buChar char="•"/>
              </a:pPr>
              <a:r>
                <a:rPr lang="en-US" b="true" sz="3299">
                  <a:solidFill>
                    <a:srgbClr val="000000"/>
                  </a:solidFill>
                  <a:latin typeface="Arial Nova Condensed Bold"/>
                  <a:ea typeface="Arial Nova Condensed Bold"/>
                  <a:cs typeface="Arial Nova Condensed Bold"/>
                  <a:sym typeface="Arial Nova Condensed Bold"/>
                </a:rPr>
                <a:t>Mobilize communities</a:t>
              </a:r>
              <a:r>
                <a:rPr lang="en-US" sz="3299">
                  <a:solidFill>
                    <a:srgbClr val="000000"/>
                  </a:solidFill>
                  <a:latin typeface="Arial Nova Condensed"/>
                  <a:ea typeface="Arial Nova Condensed"/>
                  <a:cs typeface="Arial Nova Condensed"/>
                  <a:sym typeface="Arial Nova Condensed"/>
                </a:rPr>
                <a:t> for awareness and peaceful advocacy efforts.</a:t>
              </a:r>
            </a:p>
            <a:p>
              <a:pPr algn="just" marL="597215" indent="-298607" lvl="1">
                <a:lnSpc>
                  <a:spcPts val="4553"/>
                </a:lnSpc>
                <a:buFont typeface="Arial"/>
                <a:buChar char="•"/>
              </a:pPr>
              <a:r>
                <a:rPr lang="en-US" b="true" sz="3299">
                  <a:solidFill>
                    <a:srgbClr val="000000"/>
                  </a:solidFill>
                  <a:latin typeface="Arial Nova Condensed Bold"/>
                  <a:ea typeface="Arial Nova Condensed Bold"/>
                  <a:cs typeface="Arial Nova Condensed Bold"/>
                  <a:sym typeface="Arial Nova Condensed Bold"/>
                </a:rPr>
                <a:t>Leverage media</a:t>
              </a:r>
              <a:r>
                <a:rPr lang="en-US" sz="3299">
                  <a:solidFill>
                    <a:srgbClr val="000000"/>
                  </a:solidFill>
                  <a:latin typeface="Arial Nova Condensed"/>
                  <a:ea typeface="Arial Nova Condensed"/>
                  <a:cs typeface="Arial Nova Condensed"/>
                  <a:sym typeface="Arial Nova Condensed"/>
                </a:rPr>
                <a:t> via press releases, op-eds, and social platforms.</a:t>
              </a:r>
            </a:p>
            <a:p>
              <a:pPr algn="just" marL="597215" indent="-298607" lvl="1">
                <a:lnSpc>
                  <a:spcPts val="4553"/>
                </a:lnSpc>
                <a:buFont typeface="Arial"/>
                <a:buChar char="•"/>
              </a:pPr>
              <a:r>
                <a:rPr lang="en-US" b="true" sz="3299">
                  <a:solidFill>
                    <a:srgbClr val="000000"/>
                  </a:solidFill>
                  <a:latin typeface="Arial Nova Condensed Bold"/>
                  <a:ea typeface="Arial Nova Condensed Bold"/>
                  <a:cs typeface="Arial Nova Condensed Bold"/>
                  <a:sym typeface="Arial Nova Condensed Bold"/>
                </a:rPr>
                <a:t>Pursue strategic litigation</a:t>
              </a:r>
              <a:r>
                <a:rPr lang="en-US" sz="3299">
                  <a:solidFill>
                    <a:srgbClr val="000000"/>
                  </a:solidFill>
                  <a:latin typeface="Arial Nova Condensed"/>
                  <a:ea typeface="Arial Nova Condensed"/>
                  <a:cs typeface="Arial Nova Condensed"/>
                  <a:sym typeface="Arial Nova Condensed"/>
                </a:rPr>
                <a:t> to challenge unjust laws and practices.</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028700"/>
            <a:ext cx="10479589" cy="1243496"/>
            <a:chOff x="0" y="0"/>
            <a:chExt cx="13972786" cy="1657995"/>
          </a:xfrm>
        </p:grpSpPr>
        <p:sp>
          <p:nvSpPr>
            <p:cNvPr name="Freeform 19" id="19"/>
            <p:cNvSpPr/>
            <p:nvPr/>
          </p:nvSpPr>
          <p:spPr>
            <a:xfrm flipH="false" flipV="false" rot="0">
              <a:off x="0" y="0"/>
              <a:ext cx="13972786" cy="1657995"/>
            </a:xfrm>
            <a:custGeom>
              <a:avLst/>
              <a:gdLst/>
              <a:ahLst/>
              <a:cxnLst/>
              <a:rect r="r" b="b" t="t" l="l"/>
              <a:pathLst>
                <a:path h="1657995" w="13972786">
                  <a:moveTo>
                    <a:pt x="0" y="0"/>
                  </a:moveTo>
                  <a:lnTo>
                    <a:pt x="13972786" y="0"/>
                  </a:lnTo>
                  <a:lnTo>
                    <a:pt x="13972786" y="1657995"/>
                  </a:lnTo>
                  <a:lnTo>
                    <a:pt x="0" y="1657995"/>
                  </a:lnTo>
                  <a:close/>
                </a:path>
              </a:pathLst>
            </a:custGeom>
            <a:solidFill>
              <a:srgbClr val="000000">
                <a:alpha val="0"/>
              </a:srgbClr>
            </a:solidFill>
          </p:spPr>
        </p:sp>
        <p:sp>
          <p:nvSpPr>
            <p:cNvPr name="TextBox 20" id="20"/>
            <p:cNvSpPr txBox="true"/>
            <p:nvPr/>
          </p:nvSpPr>
          <p:spPr>
            <a:xfrm>
              <a:off x="0" y="-342900"/>
              <a:ext cx="13972786"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Monitor to Influence</a:t>
              </a:r>
            </a:p>
          </p:txBody>
        </p:sp>
      </p:grpSp>
    </p:spTree>
  </p:cSld>
  <p:clrMapOvr>
    <a:masterClrMapping/>
  </p:clrMapOvr>
</p:sld>
</file>

<file path=ppt/slides/slide4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510775"/>
            <a:ext cx="16106901" cy="5747525"/>
            <a:chOff x="0" y="0"/>
            <a:chExt cx="21475868" cy="7663366"/>
          </a:xfrm>
        </p:grpSpPr>
        <p:sp>
          <p:nvSpPr>
            <p:cNvPr name="Freeform 6" id="6"/>
            <p:cNvSpPr/>
            <p:nvPr/>
          </p:nvSpPr>
          <p:spPr>
            <a:xfrm flipH="false" flipV="false" rot="0">
              <a:off x="0" y="0"/>
              <a:ext cx="21475922" cy="7663398"/>
            </a:xfrm>
            <a:custGeom>
              <a:avLst/>
              <a:gdLst/>
              <a:ahLst/>
              <a:cxnLst/>
              <a:rect r="r" b="b" t="t" l="l"/>
              <a:pathLst>
                <a:path h="7663398" w="21475922">
                  <a:moveTo>
                    <a:pt x="0" y="0"/>
                  </a:moveTo>
                  <a:lnTo>
                    <a:pt x="21475922" y="0"/>
                  </a:lnTo>
                  <a:lnTo>
                    <a:pt x="21475922" y="7663398"/>
                  </a:lnTo>
                  <a:lnTo>
                    <a:pt x="0" y="7663398"/>
                  </a:lnTo>
                  <a:close/>
                </a:path>
              </a:pathLst>
            </a:custGeom>
            <a:solidFill>
              <a:srgbClr val="FFFFFF"/>
            </a:solidFill>
          </p:spPr>
        </p:sp>
        <p:sp>
          <p:nvSpPr>
            <p:cNvPr name="TextBox 7" id="7"/>
            <p:cNvSpPr txBox="true"/>
            <p:nvPr/>
          </p:nvSpPr>
          <p:spPr>
            <a:xfrm>
              <a:off x="0" y="-57150"/>
              <a:ext cx="21475868" cy="7720516"/>
            </a:xfrm>
            <a:prstGeom prst="rect">
              <a:avLst/>
            </a:prstGeom>
          </p:spPr>
          <p:txBody>
            <a:bodyPr anchor="t" rtlCol="false" tIns="50800" lIns="50800" bIns="50800" rIns="50800"/>
            <a:lstStyle/>
            <a:p>
              <a:pPr algn="just">
                <a:lnSpc>
                  <a:spcPts val="4967"/>
                </a:lnSpc>
              </a:pPr>
              <a:r>
                <a:rPr lang="en-US" sz="3599">
                  <a:solidFill>
                    <a:srgbClr val="000000"/>
                  </a:solidFill>
                  <a:latin typeface="Arial Nova Condensed"/>
                  <a:ea typeface="Arial Nova Condensed"/>
                  <a:cs typeface="Arial Nova Condensed"/>
                  <a:sym typeface="Arial Nova Condensed"/>
                </a:rPr>
                <a:t>Ongoing monitoring of human rights violations will help you to build up a broader picture of the human rights situation in your community or country. You can use the information you gather through monitoring to appeal to decision-makers in different spheres of government. BE aware that in some communities, particularly where IRC works, there might be already Community members (i.e: focal point) trained to collect data on human rights violations and doing protection monitoring. Your role is not to duplicate or repeat but you can collaborate together to share information. In this case your role will be to focus more specifically on legal monitoring, monitoring justice systems (formal and informal) barriers and access to it.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647003"/>
            <a:ext cx="7982343" cy="1243496"/>
            <a:chOff x="0" y="0"/>
            <a:chExt cx="10643124" cy="1657995"/>
          </a:xfrm>
        </p:grpSpPr>
        <p:sp>
          <p:nvSpPr>
            <p:cNvPr name="Freeform 19" id="19"/>
            <p:cNvSpPr/>
            <p:nvPr/>
          </p:nvSpPr>
          <p:spPr>
            <a:xfrm flipH="false" flipV="false" rot="0">
              <a:off x="0" y="0"/>
              <a:ext cx="10643124" cy="1657995"/>
            </a:xfrm>
            <a:custGeom>
              <a:avLst/>
              <a:gdLst/>
              <a:ahLst/>
              <a:cxnLst/>
              <a:rect r="r" b="b" t="t" l="l"/>
              <a:pathLst>
                <a:path h="1657995" w="10643124">
                  <a:moveTo>
                    <a:pt x="0" y="0"/>
                  </a:moveTo>
                  <a:lnTo>
                    <a:pt x="10643124" y="0"/>
                  </a:lnTo>
                  <a:lnTo>
                    <a:pt x="10643124" y="1657995"/>
                  </a:lnTo>
                  <a:lnTo>
                    <a:pt x="0" y="1657995"/>
                  </a:lnTo>
                  <a:close/>
                </a:path>
              </a:pathLst>
            </a:custGeom>
            <a:solidFill>
              <a:srgbClr val="000000">
                <a:alpha val="0"/>
              </a:srgbClr>
            </a:solidFill>
          </p:spPr>
        </p:sp>
        <p:sp>
          <p:nvSpPr>
            <p:cNvPr name="TextBox 20" id="20"/>
            <p:cNvSpPr txBox="true"/>
            <p:nvPr/>
          </p:nvSpPr>
          <p:spPr>
            <a:xfrm>
              <a:off x="0" y="-342900"/>
              <a:ext cx="10643124"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Monitor to Influence</a:t>
              </a:r>
            </a:p>
          </p:txBody>
        </p:sp>
      </p:gr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8317875" y="2111920"/>
            <a:ext cx="1652247" cy="1652247"/>
            <a:chOff x="0" y="0"/>
            <a:chExt cx="2202996" cy="2202996"/>
          </a:xfrm>
        </p:grpSpPr>
        <p:sp>
          <p:nvSpPr>
            <p:cNvPr name="Freeform 6" id="6"/>
            <p:cNvSpPr/>
            <p:nvPr/>
          </p:nvSpPr>
          <p:spPr>
            <a:xfrm flipH="false" flipV="false" rot="0">
              <a:off x="0" y="0"/>
              <a:ext cx="2202996" cy="2202996"/>
            </a:xfrm>
            <a:custGeom>
              <a:avLst/>
              <a:gdLst/>
              <a:ahLst/>
              <a:cxnLst/>
              <a:rect r="r" b="b" t="t" l="l"/>
              <a:pathLst>
                <a:path h="2202996" w="2202996">
                  <a:moveTo>
                    <a:pt x="0" y="0"/>
                  </a:moveTo>
                  <a:lnTo>
                    <a:pt x="2202996" y="0"/>
                  </a:lnTo>
                  <a:lnTo>
                    <a:pt x="2202996" y="2202996"/>
                  </a:lnTo>
                  <a:lnTo>
                    <a:pt x="0" y="2202996"/>
                  </a:lnTo>
                  <a:close/>
                </a:path>
              </a:pathLst>
            </a:custGeom>
            <a:solidFill>
              <a:srgbClr val="000000">
                <a:alpha val="0"/>
              </a:srgbClr>
            </a:solidFill>
          </p:spPr>
        </p:sp>
        <p:sp>
          <p:nvSpPr>
            <p:cNvPr name="TextBox 7" id="7"/>
            <p:cNvSpPr txBox="true"/>
            <p:nvPr/>
          </p:nvSpPr>
          <p:spPr>
            <a:xfrm>
              <a:off x="0" y="9525"/>
              <a:ext cx="2202996" cy="2193471"/>
            </a:xfrm>
            <a:prstGeom prst="rect">
              <a:avLst/>
            </a:prstGeom>
          </p:spPr>
          <p:txBody>
            <a:bodyPr anchor="ctr" rtlCol="false" tIns="0" lIns="0" bIns="0" rIns="0"/>
            <a:lstStyle/>
            <a:p>
              <a:pPr algn="ctr">
                <a:lnSpc>
                  <a:spcPts val="1296"/>
                </a:lnSpc>
              </a:pPr>
              <a:r>
                <a:rPr lang="en-US" sz="1200">
                  <a:solidFill>
                    <a:srgbClr val="FFFFFF"/>
                  </a:solidFill>
                  <a:latin typeface="Arial Nova Condensed"/>
                  <a:ea typeface="Arial Nova Condensed"/>
                  <a:cs typeface="Arial Nova Condensed"/>
                  <a:sym typeface="Arial Nova Condensed"/>
                </a:rPr>
                <a:t>System strengtehning/Quality programming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758379"/>
            <a:ext cx="9388356" cy="1243497"/>
            <a:chOff x="0" y="0"/>
            <a:chExt cx="12517808" cy="1657995"/>
          </a:xfrm>
        </p:grpSpPr>
        <p:sp>
          <p:nvSpPr>
            <p:cNvPr name="Freeform 19" id="19"/>
            <p:cNvSpPr/>
            <p:nvPr/>
          </p:nvSpPr>
          <p:spPr>
            <a:xfrm flipH="false" flipV="false" rot="0">
              <a:off x="0" y="0"/>
              <a:ext cx="12517807" cy="1657996"/>
            </a:xfrm>
            <a:custGeom>
              <a:avLst/>
              <a:gdLst/>
              <a:ahLst/>
              <a:cxnLst/>
              <a:rect r="r" b="b" t="t" l="l"/>
              <a:pathLst>
                <a:path h="1657996" w="12517807">
                  <a:moveTo>
                    <a:pt x="0" y="0"/>
                  </a:moveTo>
                  <a:lnTo>
                    <a:pt x="12517807" y="0"/>
                  </a:lnTo>
                  <a:lnTo>
                    <a:pt x="12517807" y="1657996"/>
                  </a:lnTo>
                  <a:lnTo>
                    <a:pt x="0" y="1657996"/>
                  </a:lnTo>
                  <a:close/>
                </a:path>
              </a:pathLst>
            </a:custGeom>
            <a:solidFill>
              <a:srgbClr val="000000">
                <a:alpha val="0"/>
              </a:srgbClr>
            </a:solidFill>
          </p:spPr>
        </p:sp>
        <p:sp>
          <p:nvSpPr>
            <p:cNvPr name="TextBox 20" id="20"/>
            <p:cNvSpPr txBox="true"/>
            <p:nvPr/>
          </p:nvSpPr>
          <p:spPr>
            <a:xfrm>
              <a:off x="0" y="-342900"/>
              <a:ext cx="12517808"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Monitor to Influence</a:t>
              </a:r>
            </a:p>
          </p:txBody>
        </p:sp>
      </p:grpSp>
      <p:grpSp>
        <p:nvGrpSpPr>
          <p:cNvPr name="Group 21" id="21"/>
          <p:cNvGrpSpPr/>
          <p:nvPr/>
        </p:nvGrpSpPr>
        <p:grpSpPr>
          <a:xfrm rot="0">
            <a:off x="2202580" y="2272197"/>
            <a:ext cx="7370336" cy="7169326"/>
            <a:chOff x="0" y="0"/>
            <a:chExt cx="9827114" cy="9559102"/>
          </a:xfrm>
        </p:grpSpPr>
        <p:sp>
          <p:nvSpPr>
            <p:cNvPr name="Freeform 22" id="22"/>
            <p:cNvSpPr/>
            <p:nvPr/>
          </p:nvSpPr>
          <p:spPr>
            <a:xfrm flipH="false" flipV="false" rot="0">
              <a:off x="0" y="0"/>
              <a:ext cx="9827114" cy="9559102"/>
            </a:xfrm>
            <a:custGeom>
              <a:avLst/>
              <a:gdLst/>
              <a:ahLst/>
              <a:cxnLst/>
              <a:rect r="r" b="b" t="t" l="l"/>
              <a:pathLst>
                <a:path h="9559102" w="9827114">
                  <a:moveTo>
                    <a:pt x="0" y="0"/>
                  </a:moveTo>
                  <a:lnTo>
                    <a:pt x="9827114" y="0"/>
                  </a:lnTo>
                  <a:lnTo>
                    <a:pt x="9827114" y="9559102"/>
                  </a:lnTo>
                  <a:lnTo>
                    <a:pt x="0" y="9559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3" id="23"/>
            <p:cNvGrpSpPr/>
            <p:nvPr/>
          </p:nvGrpSpPr>
          <p:grpSpPr>
            <a:xfrm rot="0">
              <a:off x="3341179" y="3207173"/>
              <a:ext cx="3144756" cy="3144756"/>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B428"/>
              </a:solidFill>
            </p:spPr>
          </p:sp>
          <p:sp>
            <p:nvSpPr>
              <p:cNvPr name="TextBox 25" id="25"/>
              <p:cNvSpPr txBox="true"/>
              <p:nvPr/>
            </p:nvSpPr>
            <p:spPr>
              <a:xfrm>
                <a:off x="76200" y="19050"/>
                <a:ext cx="660400" cy="717550"/>
              </a:xfrm>
              <a:prstGeom prst="rect">
                <a:avLst/>
              </a:prstGeom>
            </p:spPr>
            <p:txBody>
              <a:bodyPr anchor="ctr" rtlCol="false" tIns="138249" lIns="138249" bIns="138249" rIns="138249"/>
              <a:lstStyle/>
              <a:p>
                <a:pPr algn="ctr">
                  <a:lnSpc>
                    <a:spcPts val="4190"/>
                  </a:lnSpc>
                  <a:spcBef>
                    <a:spcPct val="0"/>
                  </a:spcBef>
                </a:pPr>
                <a:r>
                  <a:rPr lang="en-US" b="true" sz="2993">
                    <a:solidFill>
                      <a:srgbClr val="000000"/>
                    </a:solidFill>
                    <a:latin typeface="Arial Nova Condensed Bold"/>
                    <a:ea typeface="Arial Nova Condensed Bold"/>
                    <a:cs typeface="Arial Nova Condensed Bold"/>
                    <a:sym typeface="Arial Nova Condensed Bold"/>
                  </a:rPr>
                  <a:t>Evidence from Legal Monitoring </a:t>
                </a:r>
              </a:p>
            </p:txBody>
          </p:sp>
        </p:grpSp>
        <p:sp>
          <p:nvSpPr>
            <p:cNvPr name="AutoShape 26" id="26"/>
            <p:cNvSpPr/>
            <p:nvPr/>
          </p:nvSpPr>
          <p:spPr>
            <a:xfrm flipV="true">
              <a:off x="6130922" y="3207173"/>
              <a:ext cx="482462" cy="577117"/>
            </a:xfrm>
            <a:prstGeom prst="line">
              <a:avLst/>
            </a:prstGeom>
            <a:ln cap="flat" w="106766">
              <a:solidFill>
                <a:srgbClr val="000000"/>
              </a:solidFill>
              <a:prstDash val="solid"/>
              <a:headEnd type="none" len="sm" w="sm"/>
              <a:tailEnd type="arrow" len="sm" w="med"/>
            </a:ln>
          </p:spPr>
        </p:sp>
        <p:sp>
          <p:nvSpPr>
            <p:cNvPr name="AutoShape 27" id="27"/>
            <p:cNvSpPr/>
            <p:nvPr/>
          </p:nvSpPr>
          <p:spPr>
            <a:xfrm flipH="true" flipV="true">
              <a:off x="3197799" y="3079724"/>
              <a:ext cx="622884" cy="569339"/>
            </a:xfrm>
            <a:prstGeom prst="line">
              <a:avLst/>
            </a:prstGeom>
            <a:ln cap="flat" w="106766">
              <a:solidFill>
                <a:srgbClr val="000000"/>
              </a:solidFill>
              <a:prstDash val="solid"/>
              <a:headEnd type="none" len="sm" w="sm"/>
              <a:tailEnd type="arrow" len="sm" w="med"/>
            </a:ln>
          </p:spPr>
        </p:sp>
        <p:sp>
          <p:nvSpPr>
            <p:cNvPr name="AutoShape 28" id="28"/>
            <p:cNvSpPr/>
            <p:nvPr/>
          </p:nvSpPr>
          <p:spPr>
            <a:xfrm flipH="true">
              <a:off x="3005048" y="5650814"/>
              <a:ext cx="672263" cy="510092"/>
            </a:xfrm>
            <a:prstGeom prst="line">
              <a:avLst/>
            </a:prstGeom>
            <a:ln cap="flat" w="106766">
              <a:solidFill>
                <a:srgbClr val="000000"/>
              </a:solidFill>
              <a:prstDash val="solid"/>
              <a:headEnd type="none" len="sm" w="sm"/>
              <a:tailEnd type="arrow" len="sm" w="med"/>
            </a:ln>
          </p:spPr>
        </p:sp>
        <p:sp>
          <p:nvSpPr>
            <p:cNvPr name="AutoShape 29" id="29"/>
            <p:cNvSpPr/>
            <p:nvPr/>
          </p:nvSpPr>
          <p:spPr>
            <a:xfrm>
              <a:off x="6030483" y="5837681"/>
              <a:ext cx="542432" cy="646451"/>
            </a:xfrm>
            <a:prstGeom prst="line">
              <a:avLst/>
            </a:prstGeom>
            <a:ln cap="flat" w="106766">
              <a:solidFill>
                <a:srgbClr val="000000"/>
              </a:solidFill>
              <a:prstDash val="solid"/>
              <a:headEnd type="none" len="sm" w="sm"/>
              <a:tailEnd type="arrow" len="sm" w="med"/>
            </a:ln>
          </p:spPr>
        </p:sp>
        <p:sp>
          <p:nvSpPr>
            <p:cNvPr name="TextBox 30" id="30"/>
            <p:cNvSpPr txBox="true"/>
            <p:nvPr/>
          </p:nvSpPr>
          <p:spPr>
            <a:xfrm rot="0">
              <a:off x="364609" y="1245598"/>
              <a:ext cx="3201184" cy="1403559"/>
            </a:xfrm>
            <a:prstGeom prst="rect">
              <a:avLst/>
            </a:prstGeom>
          </p:spPr>
          <p:txBody>
            <a:bodyPr anchor="t" rtlCol="false" tIns="0" lIns="0" bIns="0" rIns="0">
              <a:spAutoFit/>
            </a:bodyPr>
            <a:lstStyle/>
            <a:p>
              <a:pPr algn="ctr">
                <a:lnSpc>
                  <a:spcPts val="2911"/>
                </a:lnSpc>
              </a:pPr>
              <a:r>
                <a:rPr lang="en-US" sz="2079" b="true">
                  <a:solidFill>
                    <a:srgbClr val="000000"/>
                  </a:solidFill>
                  <a:latin typeface="Arial Nova Condensed Bold"/>
                  <a:ea typeface="Arial Nova Condensed Bold"/>
                  <a:cs typeface="Arial Nova Condensed Bold"/>
                  <a:sym typeface="Arial Nova Condensed Bold"/>
                </a:rPr>
                <a:t>System strengthening/Quality Programming</a:t>
              </a:r>
            </a:p>
          </p:txBody>
        </p:sp>
        <p:sp>
          <p:nvSpPr>
            <p:cNvPr name="TextBox 31" id="31"/>
            <p:cNvSpPr txBox="true"/>
            <p:nvPr/>
          </p:nvSpPr>
          <p:spPr>
            <a:xfrm rot="0">
              <a:off x="6130922" y="1721055"/>
              <a:ext cx="3201184" cy="452644"/>
            </a:xfrm>
            <a:prstGeom prst="rect">
              <a:avLst/>
            </a:prstGeom>
          </p:spPr>
          <p:txBody>
            <a:bodyPr anchor="t" rtlCol="false" tIns="0" lIns="0" bIns="0" rIns="0">
              <a:spAutoFit/>
            </a:bodyPr>
            <a:lstStyle/>
            <a:p>
              <a:pPr algn="ctr">
                <a:lnSpc>
                  <a:spcPts val="2911"/>
                </a:lnSpc>
              </a:pPr>
              <a:r>
                <a:rPr lang="en-US" sz="2079" b="true">
                  <a:solidFill>
                    <a:srgbClr val="000000"/>
                  </a:solidFill>
                  <a:latin typeface="Arial Nova Condensed Bold"/>
                  <a:ea typeface="Arial Nova Condensed Bold"/>
                  <a:cs typeface="Arial Nova Condensed Bold"/>
                  <a:sym typeface="Arial Nova Condensed Bold"/>
                </a:rPr>
                <a:t>Advocacy</a:t>
              </a:r>
            </a:p>
          </p:txBody>
        </p:sp>
        <p:sp>
          <p:nvSpPr>
            <p:cNvPr name="TextBox 32" id="32"/>
            <p:cNvSpPr txBox="true"/>
            <p:nvPr/>
          </p:nvSpPr>
          <p:spPr>
            <a:xfrm rot="0">
              <a:off x="6130922" y="7353159"/>
              <a:ext cx="3201184" cy="452644"/>
            </a:xfrm>
            <a:prstGeom prst="rect">
              <a:avLst/>
            </a:prstGeom>
          </p:spPr>
          <p:txBody>
            <a:bodyPr anchor="t" rtlCol="false" tIns="0" lIns="0" bIns="0" rIns="0">
              <a:spAutoFit/>
            </a:bodyPr>
            <a:lstStyle/>
            <a:p>
              <a:pPr algn="ctr">
                <a:lnSpc>
                  <a:spcPts val="2911"/>
                </a:lnSpc>
              </a:pPr>
              <a:r>
                <a:rPr lang="en-US" sz="2079" b="true">
                  <a:solidFill>
                    <a:srgbClr val="000000"/>
                  </a:solidFill>
                  <a:latin typeface="Arial Nova Condensed Bold"/>
                  <a:ea typeface="Arial Nova Condensed Bold"/>
                  <a:cs typeface="Arial Nova Condensed Bold"/>
                  <a:sym typeface="Arial Nova Condensed Bold"/>
                </a:rPr>
                <a:t>Strategic Litigation</a:t>
              </a:r>
            </a:p>
          </p:txBody>
        </p:sp>
        <p:sp>
          <p:nvSpPr>
            <p:cNvPr name="TextBox 33" id="33"/>
            <p:cNvSpPr txBox="true"/>
            <p:nvPr/>
          </p:nvSpPr>
          <p:spPr>
            <a:xfrm rot="0">
              <a:off x="364609" y="7353159"/>
              <a:ext cx="3201184" cy="452644"/>
            </a:xfrm>
            <a:prstGeom prst="rect">
              <a:avLst/>
            </a:prstGeom>
          </p:spPr>
          <p:txBody>
            <a:bodyPr anchor="t" rtlCol="false" tIns="0" lIns="0" bIns="0" rIns="0">
              <a:spAutoFit/>
            </a:bodyPr>
            <a:lstStyle/>
            <a:p>
              <a:pPr algn="ctr">
                <a:lnSpc>
                  <a:spcPts val="2911"/>
                </a:lnSpc>
              </a:pPr>
              <a:r>
                <a:rPr lang="en-US" sz="2079" b="true">
                  <a:solidFill>
                    <a:srgbClr val="000000"/>
                  </a:solidFill>
                  <a:latin typeface="Arial Nova Condensed Bold"/>
                  <a:ea typeface="Arial Nova Condensed Bold"/>
                  <a:cs typeface="Arial Nova Condensed Bold"/>
                  <a:sym typeface="Arial Nova Condensed Bold"/>
                </a:rPr>
                <a:t>Collective actions</a:t>
              </a:r>
            </a:p>
          </p:txBody>
        </p:sp>
      </p:grpSp>
    </p:spTree>
  </p:cSld>
  <p:clrMapOvr>
    <a:masterClrMapping/>
  </p:clrMapOvr>
</p:sld>
</file>

<file path=ppt/slides/slide4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2490177" cy="2135671"/>
            <a:chOff x="0" y="0"/>
            <a:chExt cx="16653570" cy="2847561"/>
          </a:xfrm>
        </p:grpSpPr>
        <p:sp>
          <p:nvSpPr>
            <p:cNvPr name="Freeform 6" id="6"/>
            <p:cNvSpPr/>
            <p:nvPr/>
          </p:nvSpPr>
          <p:spPr>
            <a:xfrm flipH="false" flipV="false" rot="0">
              <a:off x="0" y="0"/>
              <a:ext cx="16653570" cy="2847561"/>
            </a:xfrm>
            <a:custGeom>
              <a:avLst/>
              <a:gdLst/>
              <a:ahLst/>
              <a:cxnLst/>
              <a:rect r="r" b="b" t="t" l="l"/>
              <a:pathLst>
                <a:path h="2847561" w="16653570">
                  <a:moveTo>
                    <a:pt x="0" y="0"/>
                  </a:moveTo>
                  <a:lnTo>
                    <a:pt x="16653570" y="0"/>
                  </a:lnTo>
                  <a:lnTo>
                    <a:pt x="16653570" y="2847561"/>
                  </a:lnTo>
                  <a:lnTo>
                    <a:pt x="0" y="2847561"/>
                  </a:lnTo>
                  <a:close/>
                </a:path>
              </a:pathLst>
            </a:custGeom>
            <a:solidFill>
              <a:srgbClr val="000000">
                <a:alpha val="0"/>
              </a:srgbClr>
            </a:solidFill>
          </p:spPr>
        </p:sp>
        <p:sp>
          <p:nvSpPr>
            <p:cNvPr name="TextBox 7" id="7"/>
            <p:cNvSpPr txBox="true"/>
            <p:nvPr/>
          </p:nvSpPr>
          <p:spPr>
            <a:xfrm>
              <a:off x="0" y="133350"/>
              <a:ext cx="16653570" cy="2714211"/>
            </a:xfrm>
            <a:prstGeom prst="rect">
              <a:avLst/>
            </a:prstGeom>
          </p:spPr>
          <p:txBody>
            <a:bodyPr anchor="t" rtlCol="false" tIns="0" lIns="0" bIns="0" rIns="0"/>
            <a:lstStyle/>
            <a:p>
              <a:pPr algn="l">
                <a:lnSpc>
                  <a:spcPts val="6999"/>
                </a:lnSpc>
              </a:pPr>
              <a:r>
                <a:rPr lang="en-US" sz="6999" b="true">
                  <a:solidFill>
                    <a:srgbClr val="4E5FA7"/>
                  </a:solidFill>
                  <a:latin typeface="Arial Nova Condensed Bold"/>
                  <a:ea typeface="Arial Nova Condensed Bold"/>
                  <a:cs typeface="Arial Nova Condensed Bold"/>
                  <a:sym typeface="Arial Nova Condensed Bold"/>
                </a:rPr>
                <a:t>Data for advocacy and legal reforms (formal &amp; informal)</a:t>
              </a:r>
            </a:p>
          </p:txBody>
        </p:sp>
      </p:grpSp>
      <p:grpSp>
        <p:nvGrpSpPr>
          <p:cNvPr name="Group 8" id="8"/>
          <p:cNvGrpSpPr/>
          <p:nvPr/>
        </p:nvGrpSpPr>
        <p:grpSpPr>
          <a:xfrm rot="0">
            <a:off x="1028700" y="3484446"/>
            <a:ext cx="16264737" cy="5773854"/>
            <a:chOff x="0" y="0"/>
            <a:chExt cx="21686316" cy="7698472"/>
          </a:xfrm>
        </p:grpSpPr>
        <p:sp>
          <p:nvSpPr>
            <p:cNvPr name="Freeform 9" id="9"/>
            <p:cNvSpPr/>
            <p:nvPr/>
          </p:nvSpPr>
          <p:spPr>
            <a:xfrm flipH="false" flipV="false" rot="0">
              <a:off x="0" y="0"/>
              <a:ext cx="21686317" cy="7698472"/>
            </a:xfrm>
            <a:custGeom>
              <a:avLst/>
              <a:gdLst/>
              <a:ahLst/>
              <a:cxnLst/>
              <a:rect r="r" b="b" t="t" l="l"/>
              <a:pathLst>
                <a:path h="7698472" w="21686317">
                  <a:moveTo>
                    <a:pt x="0" y="0"/>
                  </a:moveTo>
                  <a:lnTo>
                    <a:pt x="21686317" y="0"/>
                  </a:lnTo>
                  <a:lnTo>
                    <a:pt x="21686317" y="7698472"/>
                  </a:lnTo>
                  <a:lnTo>
                    <a:pt x="0" y="7698472"/>
                  </a:lnTo>
                  <a:close/>
                </a:path>
              </a:pathLst>
            </a:custGeom>
            <a:solidFill>
              <a:srgbClr val="000000">
                <a:alpha val="0"/>
              </a:srgbClr>
            </a:solidFill>
          </p:spPr>
        </p:sp>
        <p:sp>
          <p:nvSpPr>
            <p:cNvPr name="TextBox 10" id="10"/>
            <p:cNvSpPr txBox="true"/>
            <p:nvPr/>
          </p:nvSpPr>
          <p:spPr>
            <a:xfrm>
              <a:off x="0" y="-57150"/>
              <a:ext cx="21686316" cy="7755622"/>
            </a:xfrm>
            <a:prstGeom prst="rect">
              <a:avLst/>
            </a:prstGeom>
          </p:spPr>
          <p:txBody>
            <a:bodyPr anchor="t" rtlCol="false" tIns="0" lIns="0" bIns="0" rIns="0"/>
            <a:lstStyle/>
            <a:p>
              <a:pPr algn="l">
                <a:lnSpc>
                  <a:spcPts val="4139"/>
                </a:lnSpc>
              </a:pPr>
              <a:r>
                <a:rPr lang="en-US" sz="2999">
                  <a:solidFill>
                    <a:srgbClr val="000000"/>
                  </a:solidFill>
                  <a:latin typeface="Arial Nova Condensed"/>
                  <a:ea typeface="Arial Nova Condensed"/>
                  <a:cs typeface="Arial Nova Condensed"/>
                  <a:sym typeface="Arial Nova Condensed"/>
                </a:rPr>
                <a:t> </a:t>
              </a:r>
            </a:p>
            <a:p>
              <a:pPr algn="just">
                <a:lnSpc>
                  <a:spcPts val="4139"/>
                </a:lnSpc>
              </a:pPr>
              <a:r>
                <a:rPr lang="en-US" sz="2999">
                  <a:solidFill>
                    <a:srgbClr val="000000"/>
                  </a:solidFill>
                  <a:latin typeface="Arial Nova Condensed"/>
                  <a:ea typeface="Arial Nova Condensed"/>
                  <a:cs typeface="Arial Nova Condensed"/>
                  <a:sym typeface="Arial Nova Condensed"/>
                </a:rPr>
                <a:t>Data can be used to support advocacy particularly at local level. The advocacy can take many forms (i.e: petition) but can also be done at different level: </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Local advocacy towards formal actors to effectively and rightfully implement the law</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Local advocacy towards informal justice actors to stop/change a negative practice and norms which create inequitable justice for a group of persons</a:t>
              </a:r>
            </a:p>
            <a:p>
              <a:pPr algn="just" marL="542924" indent="-271462" lvl="1">
                <a:lnSpc>
                  <a:spcPts val="4139"/>
                </a:lnSpc>
              </a:pPr>
              <a:r>
                <a:rPr lang="en-US" sz="2999">
                  <a:solidFill>
                    <a:srgbClr val="000000"/>
                  </a:solidFill>
                  <a:latin typeface="Arial Nova Condensed"/>
                  <a:ea typeface="Arial Nova Condensed"/>
                  <a:cs typeface="Arial Nova Condensed"/>
                  <a:sym typeface="Arial Nova Condensed"/>
                </a:rPr>
                <a:t> </a:t>
              </a:r>
            </a:p>
            <a:p>
              <a:pPr algn="just" marL="542924" indent="-271462" lvl="1">
                <a:lnSpc>
                  <a:spcPts val="4139"/>
                </a:lnSpc>
              </a:pPr>
              <a:r>
                <a:rPr lang="en-US" sz="2999">
                  <a:solidFill>
                    <a:srgbClr val="000000"/>
                  </a:solidFill>
                  <a:latin typeface="Arial Nova Condensed"/>
                  <a:ea typeface="Arial Nova Condensed"/>
                  <a:cs typeface="Arial Nova Condensed"/>
                  <a:sym typeface="Arial Nova Condensed"/>
                </a:rPr>
                <a:t>For instance, paralegal data can provide information about the number of people affected and how much they are affected. Key patterns from the paralegal information can inform realistic recommendations for legal amendments which can then be presented in policy discussion with high level decision makers such as government officials’ parliamentarians, ministers.</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575317"/>
            <a:ext cx="14808404" cy="1243496"/>
            <a:chOff x="0" y="0"/>
            <a:chExt cx="19744538" cy="1657995"/>
          </a:xfrm>
        </p:grpSpPr>
        <p:sp>
          <p:nvSpPr>
            <p:cNvPr name="Freeform 6" id="6"/>
            <p:cNvSpPr/>
            <p:nvPr/>
          </p:nvSpPr>
          <p:spPr>
            <a:xfrm flipH="false" flipV="false" rot="0">
              <a:off x="0" y="0"/>
              <a:ext cx="19744537" cy="1657995"/>
            </a:xfrm>
            <a:custGeom>
              <a:avLst/>
              <a:gdLst/>
              <a:ahLst/>
              <a:cxnLst/>
              <a:rect r="r" b="b" t="t" l="l"/>
              <a:pathLst>
                <a:path h="1657995" w="19744537">
                  <a:moveTo>
                    <a:pt x="0" y="0"/>
                  </a:moveTo>
                  <a:lnTo>
                    <a:pt x="19744537" y="0"/>
                  </a:lnTo>
                  <a:lnTo>
                    <a:pt x="19744537" y="1657995"/>
                  </a:lnTo>
                  <a:lnTo>
                    <a:pt x="0" y="1657995"/>
                  </a:lnTo>
                  <a:close/>
                </a:path>
              </a:pathLst>
            </a:custGeom>
            <a:solidFill>
              <a:srgbClr val="000000">
                <a:alpha val="0"/>
              </a:srgbClr>
            </a:solidFill>
          </p:spPr>
        </p:sp>
        <p:sp>
          <p:nvSpPr>
            <p:cNvPr name="TextBox 7" id="7"/>
            <p:cNvSpPr txBox="true"/>
            <p:nvPr/>
          </p:nvSpPr>
          <p:spPr>
            <a:xfrm>
              <a:off x="0" y="-200025"/>
              <a:ext cx="19744538" cy="1858020"/>
            </a:xfrm>
            <a:prstGeom prst="rect">
              <a:avLst/>
            </a:prstGeom>
          </p:spPr>
          <p:txBody>
            <a:bodyPr anchor="t" rtlCol="false" tIns="0" lIns="0" bIns="0" rIns="0"/>
            <a:lstStyle/>
            <a:p>
              <a:pPr algn="l">
                <a:lnSpc>
                  <a:spcPts val="10499"/>
                </a:lnSpc>
              </a:pPr>
              <a:r>
                <a:rPr lang="en-US" sz="6999" b="true">
                  <a:solidFill>
                    <a:srgbClr val="4E5FA7"/>
                  </a:solidFill>
                  <a:latin typeface="Arial Nova Condensed Bold"/>
                  <a:ea typeface="Arial Nova Condensed Bold"/>
                  <a:cs typeface="Arial Nova Condensed Bold"/>
                  <a:sym typeface="Arial Nova Condensed Bold"/>
                </a:rPr>
                <a:t>Activity 5: Incident Reporting Practice</a:t>
              </a:r>
            </a:p>
          </p:txBody>
        </p:sp>
      </p:grpSp>
      <p:grpSp>
        <p:nvGrpSpPr>
          <p:cNvPr name="Group 8" id="8"/>
          <p:cNvGrpSpPr/>
          <p:nvPr/>
        </p:nvGrpSpPr>
        <p:grpSpPr>
          <a:xfrm rot="0">
            <a:off x="1028700" y="2210120"/>
            <a:ext cx="15464517" cy="7685724"/>
            <a:chOff x="0" y="0"/>
            <a:chExt cx="20619356" cy="10247632"/>
          </a:xfrm>
        </p:grpSpPr>
        <p:sp>
          <p:nvSpPr>
            <p:cNvPr name="Freeform 9" id="9"/>
            <p:cNvSpPr/>
            <p:nvPr/>
          </p:nvSpPr>
          <p:spPr>
            <a:xfrm flipH="false" flipV="false" rot="0">
              <a:off x="19050" y="19050"/>
              <a:ext cx="20581238" cy="10209530"/>
            </a:xfrm>
            <a:custGeom>
              <a:avLst/>
              <a:gdLst/>
              <a:ahLst/>
              <a:cxnLst/>
              <a:rect r="r" b="b" t="t" l="l"/>
              <a:pathLst>
                <a:path h="10209530" w="20581238">
                  <a:moveTo>
                    <a:pt x="0" y="0"/>
                  </a:moveTo>
                  <a:lnTo>
                    <a:pt x="20581238" y="0"/>
                  </a:lnTo>
                  <a:lnTo>
                    <a:pt x="20581238" y="10209530"/>
                  </a:lnTo>
                  <a:lnTo>
                    <a:pt x="0" y="10209530"/>
                  </a:lnTo>
                  <a:close/>
                </a:path>
              </a:pathLst>
            </a:custGeom>
            <a:solidFill>
              <a:srgbClr val="FFFFFF"/>
            </a:solidFill>
          </p:spPr>
        </p:sp>
        <p:sp>
          <p:nvSpPr>
            <p:cNvPr name="Freeform 10" id="10"/>
            <p:cNvSpPr/>
            <p:nvPr/>
          </p:nvSpPr>
          <p:spPr>
            <a:xfrm flipH="false" flipV="false" rot="0">
              <a:off x="0" y="0"/>
              <a:ext cx="20619338" cy="10247630"/>
            </a:xfrm>
            <a:custGeom>
              <a:avLst/>
              <a:gdLst/>
              <a:ahLst/>
              <a:cxnLst/>
              <a:rect r="r" b="b" t="t" l="l"/>
              <a:pathLst>
                <a:path h="10247630" w="20619338">
                  <a:moveTo>
                    <a:pt x="19050" y="0"/>
                  </a:moveTo>
                  <a:lnTo>
                    <a:pt x="20600288" y="0"/>
                  </a:lnTo>
                  <a:cubicBezTo>
                    <a:pt x="20610829" y="0"/>
                    <a:pt x="20619338" y="8509"/>
                    <a:pt x="20619338" y="19050"/>
                  </a:cubicBezTo>
                  <a:lnTo>
                    <a:pt x="20619338" y="10228580"/>
                  </a:lnTo>
                  <a:cubicBezTo>
                    <a:pt x="20619338" y="10239122"/>
                    <a:pt x="20610829" y="10247630"/>
                    <a:pt x="20600288" y="10247630"/>
                  </a:cubicBezTo>
                  <a:lnTo>
                    <a:pt x="19050" y="10247630"/>
                  </a:lnTo>
                  <a:cubicBezTo>
                    <a:pt x="8509" y="10247630"/>
                    <a:pt x="0" y="10239122"/>
                    <a:pt x="0" y="10228580"/>
                  </a:cubicBezTo>
                  <a:lnTo>
                    <a:pt x="0" y="19050"/>
                  </a:lnTo>
                  <a:cubicBezTo>
                    <a:pt x="0" y="8509"/>
                    <a:pt x="8509" y="0"/>
                    <a:pt x="19050" y="0"/>
                  </a:cubicBezTo>
                  <a:moveTo>
                    <a:pt x="19050" y="38100"/>
                  </a:moveTo>
                  <a:lnTo>
                    <a:pt x="19050" y="19050"/>
                  </a:lnTo>
                  <a:lnTo>
                    <a:pt x="38100" y="19050"/>
                  </a:lnTo>
                  <a:lnTo>
                    <a:pt x="38100" y="10228580"/>
                  </a:lnTo>
                  <a:lnTo>
                    <a:pt x="19050" y="10228580"/>
                  </a:lnTo>
                  <a:lnTo>
                    <a:pt x="19050" y="10209530"/>
                  </a:lnTo>
                  <a:lnTo>
                    <a:pt x="20600288" y="10209530"/>
                  </a:lnTo>
                  <a:lnTo>
                    <a:pt x="20600288" y="10228580"/>
                  </a:lnTo>
                  <a:lnTo>
                    <a:pt x="20581238" y="10228580"/>
                  </a:lnTo>
                  <a:lnTo>
                    <a:pt x="20581238" y="19050"/>
                  </a:lnTo>
                  <a:lnTo>
                    <a:pt x="20600288" y="19050"/>
                  </a:lnTo>
                  <a:lnTo>
                    <a:pt x="20600288" y="38100"/>
                  </a:lnTo>
                  <a:lnTo>
                    <a:pt x="19050" y="38100"/>
                  </a:lnTo>
                  <a:close/>
                </a:path>
              </a:pathLst>
            </a:custGeom>
            <a:solidFill>
              <a:srgbClr val="FFFFFF"/>
            </a:solidFill>
          </p:spPr>
        </p:sp>
        <p:sp>
          <p:nvSpPr>
            <p:cNvPr name="TextBox 11" id="11"/>
            <p:cNvSpPr txBox="true"/>
            <p:nvPr/>
          </p:nvSpPr>
          <p:spPr>
            <a:xfrm>
              <a:off x="0" y="-47625"/>
              <a:ext cx="20619356" cy="10295257"/>
            </a:xfrm>
            <a:prstGeom prst="rect">
              <a:avLst/>
            </a:prstGeom>
          </p:spPr>
          <p:txBody>
            <a:bodyPr anchor="t" rtlCol="false" tIns="50800" lIns="50800" bIns="50800" rIns="50800"/>
            <a:lstStyle/>
            <a:p>
              <a:pPr algn="l">
                <a:lnSpc>
                  <a:spcPts val="3726"/>
                </a:lnSpc>
              </a:pPr>
              <a:r>
                <a:rPr lang="en-US" sz="2700" b="true">
                  <a:solidFill>
                    <a:srgbClr val="000000"/>
                  </a:solidFill>
                  <a:latin typeface="Arial Nova Condensed Bold"/>
                  <a:ea typeface="Arial Nova Condensed Bold"/>
                  <a:cs typeface="Arial Nova Condensed Bold"/>
                  <a:sym typeface="Arial Nova Condensed Bold"/>
                </a:rPr>
                <a:t>Time: 20 min </a:t>
              </a:r>
            </a:p>
            <a:p>
              <a:pPr algn="l">
                <a:lnSpc>
                  <a:spcPts val="3240"/>
                </a:lnSpc>
              </a:pPr>
              <a:r>
                <a:rPr lang="en-US" sz="2700" b="true">
                  <a:solidFill>
                    <a:srgbClr val="000000"/>
                  </a:solidFill>
                  <a:latin typeface="Arial Nova Condensed Bold"/>
                  <a:ea typeface="Arial Nova Condensed Bold"/>
                  <a:cs typeface="Arial Nova Condensed Bold"/>
                  <a:sym typeface="Arial Nova Condensed Bold"/>
                </a:rPr>
                <a:t>Objective:</a:t>
              </a:r>
              <a:r>
                <a:rPr lang="en-US" sz="2700">
                  <a:solidFill>
                    <a:srgbClr val="000000"/>
                  </a:solidFill>
                  <a:latin typeface="Arial Nova Condensed"/>
                  <a:ea typeface="Arial Nova Condensed"/>
                  <a:cs typeface="Arial Nova Condensed"/>
                  <a:sym typeface="Arial Nova Condensed"/>
                </a:rPr>
                <a:t> Train participants to use the </a:t>
              </a:r>
              <a:r>
                <a:rPr lang="en-US" sz="2700" b="true">
                  <a:solidFill>
                    <a:srgbClr val="000000"/>
                  </a:solidFill>
                  <a:latin typeface="Arial Nova Condensed Bold"/>
                  <a:ea typeface="Arial Nova Condensed Bold"/>
                  <a:cs typeface="Arial Nova Condensed Bold"/>
                  <a:sym typeface="Arial Nova Condensed Bold"/>
                </a:rPr>
                <a:t>Community Paralegal Incident Form</a:t>
              </a:r>
              <a:r>
                <a:rPr lang="en-US" sz="2700">
                  <a:solidFill>
                    <a:srgbClr val="000000"/>
                  </a:solidFill>
                  <a:latin typeface="Arial Nova Condensed"/>
                  <a:ea typeface="Arial Nova Condensed"/>
                  <a:cs typeface="Arial Nova Condensed"/>
                  <a:sym typeface="Arial Nova Condensed"/>
                </a:rPr>
                <a:t> to document incidents effectively and identify key advocacy opportunities.</a:t>
              </a:r>
            </a:p>
            <a:p>
              <a:pPr algn="l">
                <a:lnSpc>
                  <a:spcPts val="3240"/>
                </a:lnSpc>
              </a:pPr>
              <a:r>
                <a:rPr lang="en-US" sz="2700">
                  <a:solidFill>
                    <a:srgbClr val="000000"/>
                  </a:solidFill>
                  <a:latin typeface="Arial Nova Condensed"/>
                  <a:ea typeface="Arial Nova Condensed"/>
                  <a:cs typeface="Arial Nova Condensed"/>
                  <a:sym typeface="Arial Nova Condensed"/>
                </a:rPr>
                <a:t> </a:t>
              </a:r>
            </a:p>
            <a:p>
              <a:pPr algn="l">
                <a:lnSpc>
                  <a:spcPts val="3240"/>
                </a:lnSpc>
              </a:pPr>
              <a:r>
                <a:rPr lang="en-US" sz="2700" b="true">
                  <a:solidFill>
                    <a:srgbClr val="000000"/>
                  </a:solidFill>
                  <a:latin typeface="Arial Nova Condensed Bold"/>
                  <a:ea typeface="Arial Nova Condensed Bold"/>
                  <a:cs typeface="Arial Nova Condensed Bold"/>
                  <a:sym typeface="Arial Nova Condensed Bold"/>
                </a:rPr>
                <a:t>Scenario Simulation (5 minutes):</a:t>
              </a:r>
              <a:r>
                <a:rPr lang="en-US" sz="2700">
                  <a:solidFill>
                    <a:srgbClr val="000000"/>
                  </a:solidFill>
                  <a:latin typeface="Arial Nova Condensed"/>
                  <a:ea typeface="Arial Nova Condensed"/>
                  <a:cs typeface="Arial Nova Condensed"/>
                  <a:sym typeface="Arial Nova Condensed"/>
                </a:rPr>
                <a:t> Provide a fictional incident scenario, e.g.:</a:t>
              </a:r>
            </a:p>
            <a:p>
              <a:pPr algn="l">
                <a:lnSpc>
                  <a:spcPts val="3726"/>
                </a:lnSpc>
              </a:pPr>
              <a:r>
                <a:rPr lang="en-US" sz="2700">
                  <a:solidFill>
                    <a:srgbClr val="000000"/>
                  </a:solidFill>
                  <a:latin typeface="Arial Nova Condensed"/>
                  <a:ea typeface="Arial Nova Condensed"/>
                  <a:cs typeface="Arial Nova Condensed"/>
                  <a:sym typeface="Arial Nova Condensed"/>
                </a:rPr>
                <a:t>"In a village, armed groups attacked a school and looted property, leaving 30 children displaced. Some parents reported forced recruitment attempts of older students."</a:t>
              </a:r>
            </a:p>
            <a:p>
              <a:pPr algn="l">
                <a:lnSpc>
                  <a:spcPts val="3240"/>
                </a:lnSpc>
              </a:pPr>
              <a:r>
                <a:rPr lang="en-US" sz="2700">
                  <a:solidFill>
                    <a:srgbClr val="000000"/>
                  </a:solidFill>
                  <a:latin typeface="Arial Nova Condensed"/>
                  <a:ea typeface="Arial Nova Condensed"/>
                  <a:cs typeface="Arial Nova Condensed"/>
                  <a:sym typeface="Arial Nova Condensed"/>
                </a:rPr>
                <a:t> </a:t>
              </a:r>
            </a:p>
            <a:p>
              <a:pPr algn="l">
                <a:lnSpc>
                  <a:spcPts val="3240"/>
                </a:lnSpc>
              </a:pPr>
              <a:r>
                <a:rPr lang="en-US" sz="2700" b="true">
                  <a:solidFill>
                    <a:srgbClr val="FFC000"/>
                  </a:solidFill>
                  <a:latin typeface="Arial Nova Condensed Bold"/>
                  <a:ea typeface="Arial Nova Condensed Bold"/>
                  <a:cs typeface="Arial Nova Condensed Bold"/>
                  <a:sym typeface="Arial Nova Condensed Bold"/>
                </a:rPr>
                <a:t>Instructions:</a:t>
              </a:r>
            </a:p>
            <a:p>
              <a:pPr algn="l">
                <a:lnSpc>
                  <a:spcPts val="3726"/>
                </a:lnSpc>
              </a:pPr>
              <a:r>
                <a:rPr lang="en-US" sz="2700">
                  <a:solidFill>
                    <a:srgbClr val="000000"/>
                  </a:solidFill>
                  <a:latin typeface="Arial Nova Condensed"/>
                  <a:ea typeface="Arial Nova Condensed"/>
                  <a:cs typeface="Arial Nova Condensed"/>
                  <a:sym typeface="Arial Nova Condensed"/>
                </a:rPr>
                <a:t>Ask participants to complete the </a:t>
              </a:r>
              <a:r>
                <a:rPr lang="en-US" sz="2700" b="true">
                  <a:solidFill>
                    <a:srgbClr val="000000"/>
                  </a:solidFill>
                  <a:latin typeface="Arial Nova Condensed Bold"/>
                  <a:ea typeface="Arial Nova Condensed Bold"/>
                  <a:cs typeface="Arial Nova Condensed Bold"/>
                  <a:sym typeface="Arial Nova Condensed Bold"/>
                </a:rPr>
                <a:t>Community Paralegal Incident Form</a:t>
              </a:r>
              <a:r>
                <a:rPr lang="en-US" sz="2700">
                  <a:solidFill>
                    <a:srgbClr val="000000"/>
                  </a:solidFill>
                  <a:latin typeface="Arial Nova Condensed"/>
                  <a:ea typeface="Arial Nova Condensed"/>
                  <a:cs typeface="Arial Nova Condensed"/>
                  <a:sym typeface="Arial Nova Condensed"/>
                </a:rPr>
                <a:t> based on the scenario.</a:t>
              </a:r>
            </a:p>
            <a:p>
              <a:pPr algn="l">
                <a:lnSpc>
                  <a:spcPts val="3726"/>
                </a:lnSpc>
              </a:pPr>
              <a:r>
                <a:rPr lang="en-US" sz="2700">
                  <a:solidFill>
                    <a:srgbClr val="000000"/>
                  </a:solidFill>
                  <a:latin typeface="Arial Nova Condensed"/>
                  <a:ea typeface="Arial Nova Condensed"/>
                  <a:cs typeface="Arial Nova Condensed"/>
                  <a:sym typeface="Arial Nova Condensed"/>
                </a:rPr>
                <a:t>Emphasize fields like: Type of incident, Description of events, Rights violations, Recommendations</a:t>
              </a:r>
            </a:p>
            <a:p>
              <a:pPr algn="l">
                <a:lnSpc>
                  <a:spcPts val="3726"/>
                </a:lnSpc>
              </a:pPr>
              <a:r>
                <a:rPr lang="en-US" sz="2700" b="true">
                  <a:solidFill>
                    <a:srgbClr val="000000"/>
                  </a:solidFill>
                  <a:latin typeface="Arial Nova Condensed Bold"/>
                  <a:ea typeface="Arial Nova Condensed Bold"/>
                  <a:cs typeface="Arial Nova Condensed Bold"/>
                  <a:sym typeface="Arial Nova Condensed Bold"/>
                </a:rPr>
                <a:t> </a:t>
              </a:r>
            </a:p>
            <a:p>
              <a:pPr algn="l">
                <a:lnSpc>
                  <a:spcPts val="3726"/>
                </a:lnSpc>
              </a:pPr>
              <a:r>
                <a:rPr lang="en-US" sz="2700" b="true">
                  <a:solidFill>
                    <a:srgbClr val="000000"/>
                  </a:solidFill>
                  <a:latin typeface="Arial Nova Condensed Bold"/>
                  <a:ea typeface="Arial Nova Condensed Bold"/>
                  <a:cs typeface="Arial Nova Condensed Bold"/>
                  <a:sym typeface="Arial Nova Condensed Bold"/>
                </a:rPr>
                <a:t>Group Discussion (5 minutes):</a:t>
              </a:r>
            </a:p>
            <a:p>
              <a:pPr algn="l">
                <a:lnSpc>
                  <a:spcPts val="3726"/>
                </a:lnSpc>
              </a:pPr>
              <a:r>
                <a:rPr lang="en-US" sz="2700">
                  <a:solidFill>
                    <a:srgbClr val="000000"/>
                  </a:solidFill>
                  <a:latin typeface="Arial Nova Condensed"/>
                  <a:ea typeface="Arial Nova Condensed"/>
                  <a:cs typeface="Arial Nova Condensed"/>
                  <a:sym typeface="Arial Nova Condensed"/>
                </a:rPr>
                <a:t>Review completed forms in pairs or small groups.</a:t>
              </a:r>
            </a:p>
            <a:p>
              <a:pPr algn="l">
                <a:lnSpc>
                  <a:spcPts val="3726"/>
                </a:lnSpc>
              </a:pPr>
              <a:r>
                <a:rPr lang="en-US" sz="2700">
                  <a:solidFill>
                    <a:srgbClr val="000000"/>
                  </a:solidFill>
                  <a:latin typeface="Arial Nova Condensed"/>
                  <a:ea typeface="Arial Nova Condensed"/>
                  <a:cs typeface="Arial Nova Condensed"/>
                  <a:sym typeface="Arial Nova Condensed"/>
                </a:rPr>
                <a:t>Discuss how the data captured could be used to advocate for justice </a:t>
              </a:r>
            </a:p>
            <a:p>
              <a:pPr algn="l">
                <a:lnSpc>
                  <a:spcPts val="3726"/>
                </a:lnSpc>
              </a:pPr>
              <a:r>
                <a:rPr lang="en-US" sz="2700">
                  <a:solidFill>
                    <a:srgbClr val="000000"/>
                  </a:solidFill>
                  <a:latin typeface="Arial Nova Condensed"/>
                  <a:ea typeface="Arial Nova Condensed"/>
                  <a:cs typeface="Arial Nova Condensed"/>
                  <a:sym typeface="Arial Nova Condensed"/>
                </a:rPr>
                <a:t>(e.g., local meetings, policy briefs).</a:t>
              </a:r>
            </a:p>
          </p:txBody>
        </p:sp>
      </p:grpSp>
      <p:sp>
        <p:nvSpPr>
          <p:cNvPr name="Freeform 12" id="12"/>
          <p:cNvSpPr/>
          <p:nvPr/>
        </p:nvSpPr>
        <p:spPr>
          <a:xfrm flipH="false" flipV="false" rot="0">
            <a:off x="12223262" y="8090527"/>
            <a:ext cx="5818470" cy="2196473"/>
          </a:xfrm>
          <a:custGeom>
            <a:avLst/>
            <a:gdLst/>
            <a:ahLst/>
            <a:cxnLst/>
            <a:rect r="r" b="b" t="t" l="l"/>
            <a:pathLst>
              <a:path h="2196473" w="5818470">
                <a:moveTo>
                  <a:pt x="0" y="0"/>
                </a:moveTo>
                <a:lnTo>
                  <a:pt x="5818470" y="0"/>
                </a:lnTo>
                <a:lnTo>
                  <a:pt x="5818470" y="2196473"/>
                </a:lnTo>
                <a:lnTo>
                  <a:pt x="0" y="2196473"/>
                </a:lnTo>
                <a:lnTo>
                  <a:pt x="0" y="0"/>
                </a:lnTo>
                <a:close/>
              </a:path>
            </a:pathLst>
          </a:custGeom>
          <a:blipFill>
            <a:blip r:embed="rId3"/>
            <a:stretch>
              <a:fillRect l="0" t="0" r="0" b="0"/>
            </a:stretch>
          </a:blipFill>
        </p:spPr>
      </p:sp>
    </p:spTree>
  </p:cSld>
  <p:clrMapOvr>
    <a:masterClrMapping/>
  </p:clrMapOvr>
</p:sld>
</file>

<file path=ppt/slides/slide4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379"/>
            <a:ext cx="14637006" cy="2092370"/>
            <a:chOff x="0" y="0"/>
            <a:chExt cx="19516008" cy="2789827"/>
          </a:xfrm>
        </p:grpSpPr>
        <p:sp>
          <p:nvSpPr>
            <p:cNvPr name="Freeform 6" id="6"/>
            <p:cNvSpPr/>
            <p:nvPr/>
          </p:nvSpPr>
          <p:spPr>
            <a:xfrm flipH="false" flipV="false" rot="0">
              <a:off x="0" y="0"/>
              <a:ext cx="19516007" cy="2789827"/>
            </a:xfrm>
            <a:custGeom>
              <a:avLst/>
              <a:gdLst/>
              <a:ahLst/>
              <a:cxnLst/>
              <a:rect r="r" b="b" t="t" l="l"/>
              <a:pathLst>
                <a:path h="2789827" w="19516007">
                  <a:moveTo>
                    <a:pt x="0" y="0"/>
                  </a:moveTo>
                  <a:lnTo>
                    <a:pt x="19516007" y="0"/>
                  </a:lnTo>
                  <a:lnTo>
                    <a:pt x="19516007" y="2789827"/>
                  </a:lnTo>
                  <a:lnTo>
                    <a:pt x="0" y="2789827"/>
                  </a:lnTo>
                  <a:close/>
                </a:path>
              </a:pathLst>
            </a:custGeom>
            <a:solidFill>
              <a:srgbClr val="000000">
                <a:alpha val="0"/>
              </a:srgbClr>
            </a:solidFill>
          </p:spPr>
        </p:sp>
        <p:sp>
          <p:nvSpPr>
            <p:cNvPr name="TextBox 7" id="7"/>
            <p:cNvSpPr txBox="true"/>
            <p:nvPr/>
          </p:nvSpPr>
          <p:spPr>
            <a:xfrm>
              <a:off x="0" y="133350"/>
              <a:ext cx="19516008" cy="2656477"/>
            </a:xfrm>
            <a:prstGeom prst="rect">
              <a:avLst/>
            </a:prstGeom>
          </p:spPr>
          <p:txBody>
            <a:bodyPr anchor="t" rtlCol="false" tIns="0" lIns="0" bIns="0" rIns="0"/>
            <a:lstStyle/>
            <a:p>
              <a:pPr algn="l">
                <a:lnSpc>
                  <a:spcPts val="6899"/>
                </a:lnSpc>
              </a:pPr>
              <a:r>
                <a:rPr lang="en-US" sz="6899" b="true">
                  <a:solidFill>
                    <a:srgbClr val="4E5FA7"/>
                  </a:solidFill>
                  <a:latin typeface="Arial Nova Condensed Bold"/>
                  <a:ea typeface="Arial Nova Condensed Bold"/>
                  <a:cs typeface="Arial Nova Condensed Bold"/>
                  <a:sym typeface="Arial Nova Condensed Bold"/>
                </a:rPr>
                <a:t>Monitoring practice/barriers for system strengthening activities purposes</a:t>
              </a:r>
            </a:p>
          </p:txBody>
        </p:sp>
      </p:grpSp>
      <p:grpSp>
        <p:nvGrpSpPr>
          <p:cNvPr name="Group 8" id="8"/>
          <p:cNvGrpSpPr/>
          <p:nvPr/>
        </p:nvGrpSpPr>
        <p:grpSpPr>
          <a:xfrm rot="0">
            <a:off x="1028700" y="3245681"/>
            <a:ext cx="16230600" cy="6544256"/>
            <a:chOff x="0" y="0"/>
            <a:chExt cx="21640800" cy="8725675"/>
          </a:xfrm>
        </p:grpSpPr>
        <p:sp>
          <p:nvSpPr>
            <p:cNvPr name="Freeform 9" id="9"/>
            <p:cNvSpPr/>
            <p:nvPr/>
          </p:nvSpPr>
          <p:spPr>
            <a:xfrm flipH="false" flipV="false" rot="0">
              <a:off x="0" y="0"/>
              <a:ext cx="21640800" cy="8725674"/>
            </a:xfrm>
            <a:custGeom>
              <a:avLst/>
              <a:gdLst/>
              <a:ahLst/>
              <a:cxnLst/>
              <a:rect r="r" b="b" t="t" l="l"/>
              <a:pathLst>
                <a:path h="8725674" w="21640800">
                  <a:moveTo>
                    <a:pt x="0" y="0"/>
                  </a:moveTo>
                  <a:lnTo>
                    <a:pt x="21640800" y="0"/>
                  </a:lnTo>
                  <a:lnTo>
                    <a:pt x="21640800" y="8725674"/>
                  </a:lnTo>
                  <a:lnTo>
                    <a:pt x="0" y="8725674"/>
                  </a:lnTo>
                  <a:close/>
                </a:path>
              </a:pathLst>
            </a:custGeom>
            <a:solidFill>
              <a:srgbClr val="000000">
                <a:alpha val="0"/>
              </a:srgbClr>
            </a:solidFill>
          </p:spPr>
        </p:sp>
        <p:sp>
          <p:nvSpPr>
            <p:cNvPr name="TextBox 10" id="10"/>
            <p:cNvSpPr txBox="true"/>
            <p:nvPr/>
          </p:nvSpPr>
          <p:spPr>
            <a:xfrm>
              <a:off x="0" y="-47625"/>
              <a:ext cx="21640800" cy="8773300"/>
            </a:xfrm>
            <a:prstGeom prst="rect">
              <a:avLst/>
            </a:prstGeom>
          </p:spPr>
          <p:txBody>
            <a:bodyPr anchor="t" rtlCol="false" tIns="0" lIns="0" bIns="0" rIns="0"/>
            <a:lstStyle/>
            <a:p>
              <a:pPr algn="just">
                <a:lnSpc>
                  <a:spcPts val="3726"/>
                </a:lnSpc>
              </a:pPr>
              <a:r>
                <a:rPr lang="en-US" sz="2700">
                  <a:solidFill>
                    <a:srgbClr val="000000"/>
                  </a:solidFill>
                  <a:latin typeface="Arial Nova Condensed"/>
                  <a:ea typeface="Arial Nova Condensed"/>
                  <a:cs typeface="Arial Nova Condensed"/>
                  <a:sym typeface="Arial Nova Condensed"/>
                </a:rPr>
                <a:t>Focus for monitoring will depends of :</a:t>
              </a:r>
            </a:p>
            <a:p>
              <a:pPr algn="just" marL="1174432" indent="-391478" lvl="2">
                <a:lnSpc>
                  <a:spcPts val="3726"/>
                </a:lnSpc>
                <a:buAutoNum type="romanLcPeriod" startAt="1"/>
              </a:pPr>
              <a:r>
                <a:rPr lang="en-US" sz="2700">
                  <a:solidFill>
                    <a:srgbClr val="000000"/>
                  </a:solidFill>
                  <a:latin typeface="Arial Nova Condensed"/>
                  <a:ea typeface="Arial Nova Condensed"/>
                  <a:cs typeface="Arial Nova Condensed"/>
                  <a:sym typeface="Arial Nova Condensed"/>
                </a:rPr>
                <a:t> </a:t>
              </a:r>
              <a:r>
                <a:rPr lang="en-US" b="true" sz="2700">
                  <a:solidFill>
                    <a:srgbClr val="000000"/>
                  </a:solidFill>
                  <a:latin typeface="Arial Nova Condensed Bold"/>
                  <a:ea typeface="Arial Nova Condensed Bold"/>
                  <a:cs typeface="Arial Nova Condensed Bold"/>
                  <a:sym typeface="Arial Nova Condensed Bold"/>
                </a:rPr>
                <a:t>the risk and  legal needs prioritized </a:t>
              </a:r>
              <a:r>
                <a:rPr lang="en-US" sz="2700">
                  <a:solidFill>
                    <a:srgbClr val="000000"/>
                  </a:solidFill>
                  <a:latin typeface="Arial Nova Condensed"/>
                  <a:ea typeface="Arial Nova Condensed"/>
                  <a:cs typeface="Arial Nova Condensed"/>
                  <a:sym typeface="Arial Nova Condensed"/>
                </a:rPr>
                <a:t>and identified in their community and the type of institutions that rules and/or have decision power or influence over this prioritized risk</a:t>
              </a:r>
            </a:p>
            <a:p>
              <a:pPr algn="just" marL="1174432" indent="-391478" lvl="2">
                <a:lnSpc>
                  <a:spcPts val="3726"/>
                </a:lnSpc>
                <a:buAutoNum type="romanLcPeriod" startAt="1"/>
              </a:pPr>
              <a:r>
                <a:rPr lang="en-US" sz="2700">
                  <a:solidFill>
                    <a:srgbClr val="000000"/>
                  </a:solidFill>
                  <a:latin typeface="Arial Nova Condensed"/>
                  <a:ea typeface="Arial Nova Condensed"/>
                  <a:cs typeface="Arial Nova Condensed"/>
                  <a:sym typeface="Arial Nova Condensed"/>
                </a:rPr>
                <a:t>The </a:t>
              </a:r>
              <a:r>
                <a:rPr lang="en-US" b="true" sz="2700">
                  <a:solidFill>
                    <a:srgbClr val="000000"/>
                  </a:solidFill>
                  <a:latin typeface="Arial Nova Condensed Bold"/>
                  <a:ea typeface="Arial Nova Condensed Bold"/>
                  <a:cs typeface="Arial Nova Condensed Bold"/>
                  <a:sym typeface="Arial Nova Condensed Bold"/>
                </a:rPr>
                <a:t>physical access </a:t>
              </a:r>
              <a:r>
                <a:rPr lang="en-US" sz="2700">
                  <a:solidFill>
                    <a:srgbClr val="000000"/>
                  </a:solidFill>
                  <a:latin typeface="Arial Nova Condensed"/>
                  <a:ea typeface="Arial Nova Condensed"/>
                  <a:cs typeface="Arial Nova Condensed"/>
                  <a:sym typeface="Arial Nova Condensed"/>
                </a:rPr>
                <a:t>that a paralegal can have to this institutions (linking also to safety and security for paralegal as well as level of influence and impact of the work of the paralegal.)</a:t>
              </a:r>
            </a:p>
            <a:p>
              <a:pPr algn="just" marL="1174432" indent="-391478" lvl="2">
                <a:lnSpc>
                  <a:spcPts val="3726"/>
                </a:lnSpc>
              </a:pPr>
              <a:r>
                <a:rPr lang="en-US" sz="2700">
                  <a:solidFill>
                    <a:srgbClr val="000000"/>
                  </a:solidFill>
                  <a:latin typeface="Arial Nova Condensed"/>
                  <a:ea typeface="Arial Nova Condensed"/>
                  <a:cs typeface="Arial Nova Condensed"/>
                  <a:sym typeface="Arial Nova Condensed"/>
                </a:rPr>
                <a:t> </a:t>
              </a:r>
            </a:p>
            <a:p>
              <a:pPr algn="just" marL="1174432" indent="-391478" lvl="2">
                <a:lnSpc>
                  <a:spcPts val="3726"/>
                </a:lnSpc>
              </a:pPr>
              <a:r>
                <a:rPr lang="en-US" sz="2700">
                  <a:solidFill>
                    <a:srgbClr val="000000"/>
                  </a:solidFill>
                  <a:latin typeface="Arial Nova Condensed"/>
                  <a:ea typeface="Arial Nova Condensed"/>
                  <a:cs typeface="Arial Nova Condensed"/>
                  <a:sym typeface="Arial Nova Condensed"/>
                </a:rPr>
                <a:t>Those monitoring datas will then be analyzed and used by the paralegal to identfy multiple </a:t>
              </a:r>
              <a:r>
                <a:rPr lang="en-US" b="true" sz="2700">
                  <a:solidFill>
                    <a:srgbClr val="000000"/>
                  </a:solidFill>
                  <a:latin typeface="Arial Nova Condensed Bold"/>
                  <a:ea typeface="Arial Nova Condensed Bold"/>
                  <a:cs typeface="Arial Nova Condensed Bold"/>
                  <a:sym typeface="Arial Nova Condensed Bold"/>
                </a:rPr>
                <a:t>system strengtehning action </a:t>
              </a:r>
              <a:r>
                <a:rPr lang="en-US" sz="2700">
                  <a:solidFill>
                    <a:srgbClr val="000000"/>
                  </a:solidFill>
                  <a:latin typeface="Arial Nova Condensed"/>
                  <a:ea typeface="Arial Nova Condensed"/>
                  <a:cs typeface="Arial Nova Condensed"/>
                  <a:sym typeface="Arial Nova Condensed"/>
                </a:rPr>
                <a:t>that paralegal can take which can include : </a:t>
              </a:r>
            </a:p>
            <a:p>
              <a:pPr algn="just" marL="488632" indent="-244316" lvl="1">
                <a:lnSpc>
                  <a:spcPts val="3726"/>
                </a:lnSpc>
                <a:buFont typeface="Arial"/>
                <a:buChar char="•"/>
              </a:pPr>
              <a:r>
                <a:rPr lang="en-US" b="true" sz="2700">
                  <a:solidFill>
                    <a:srgbClr val="000000"/>
                  </a:solidFill>
                  <a:latin typeface="Arial Nova Condensed Bold"/>
                  <a:ea typeface="Arial Nova Condensed Bold"/>
                  <a:cs typeface="Arial Nova Condensed Bold"/>
                  <a:sym typeface="Arial Nova Condensed Bold"/>
                </a:rPr>
                <a:t>Training and capacity building on legal knowledge </a:t>
              </a:r>
              <a:r>
                <a:rPr lang="en-US" sz="2700">
                  <a:solidFill>
                    <a:srgbClr val="000000"/>
                  </a:solidFill>
                  <a:latin typeface="Arial Nova Condensed"/>
                  <a:ea typeface="Arial Nova Condensed"/>
                  <a:cs typeface="Arial Nova Condensed"/>
                  <a:sym typeface="Arial Nova Condensed"/>
                </a:rPr>
                <a:t>: training key actors on the applicable legal framework , what the law says and how to be compliant with it. </a:t>
              </a:r>
            </a:p>
            <a:p>
              <a:pPr algn="just" marL="488632" indent="-244316" lvl="1">
                <a:lnSpc>
                  <a:spcPts val="3726"/>
                </a:lnSpc>
                <a:buFont typeface="Arial"/>
                <a:buChar char="•"/>
              </a:pPr>
              <a:r>
                <a:rPr lang="en-US" b="true" sz="2700">
                  <a:solidFill>
                    <a:srgbClr val="000000"/>
                  </a:solidFill>
                  <a:latin typeface="Arial Nova Condensed Bold"/>
                  <a:ea typeface="Arial Nova Condensed Bold"/>
                  <a:cs typeface="Arial Nova Condensed Bold"/>
                  <a:sym typeface="Arial Nova Condensed Bold"/>
                </a:rPr>
                <a:t>Dialogue and exchange </a:t>
              </a:r>
              <a:r>
                <a:rPr lang="en-US" sz="2700">
                  <a:solidFill>
                    <a:srgbClr val="000000"/>
                  </a:solidFill>
                  <a:latin typeface="Arial Nova Condensed"/>
                  <a:ea typeface="Arial Nova Condensed"/>
                  <a:cs typeface="Arial Nova Condensed"/>
                  <a:sym typeface="Arial Nova Condensed"/>
                </a:rPr>
                <a:t>to better apply the law and key principles, if the barriers identified is not the lack of knowledge of the law but its application which is not done in the right way. </a:t>
              </a:r>
            </a:p>
            <a:p>
              <a:pPr algn="just" marL="488632" indent="-244316" lvl="1">
                <a:lnSpc>
                  <a:spcPts val="3726"/>
                </a:lnSpc>
                <a:buFont typeface="Arial"/>
                <a:buChar char="•"/>
              </a:pPr>
              <a:r>
                <a:rPr lang="en-US" b="true" sz="2700">
                  <a:solidFill>
                    <a:srgbClr val="000000"/>
                  </a:solidFill>
                  <a:latin typeface="Arial Nova Condensed Bold"/>
                  <a:ea typeface="Arial Nova Condensed Bold"/>
                  <a:cs typeface="Arial Nova Condensed Bold"/>
                  <a:sym typeface="Arial Nova Condensed Bold"/>
                </a:rPr>
                <a:t>Building networks and support strong collaboration </a:t>
              </a:r>
              <a:r>
                <a:rPr lang="en-US" sz="2700">
                  <a:solidFill>
                    <a:srgbClr val="000000"/>
                  </a:solidFill>
                  <a:latin typeface="Arial Nova Condensed"/>
                  <a:ea typeface="Arial Nova Condensed"/>
                  <a:cs typeface="Arial Nova Condensed"/>
                  <a:sym typeface="Arial Nova Condensed"/>
                </a:rPr>
                <a:t>between institutions if the problem and barriers identified is linked to the lack of knowledge and coordination between institutions and how to collaborate and be linked.</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164771" y="3238026"/>
            <a:ext cx="15958456" cy="6297729"/>
            <a:chOff x="0" y="0"/>
            <a:chExt cx="21277942" cy="8396972"/>
          </a:xfrm>
        </p:grpSpPr>
        <p:sp>
          <p:nvSpPr>
            <p:cNvPr name="Freeform 6" id="6"/>
            <p:cNvSpPr/>
            <p:nvPr/>
          </p:nvSpPr>
          <p:spPr>
            <a:xfrm flipH="false" flipV="false" rot="0">
              <a:off x="0" y="0"/>
              <a:ext cx="21277942" cy="8396973"/>
            </a:xfrm>
            <a:custGeom>
              <a:avLst/>
              <a:gdLst/>
              <a:ahLst/>
              <a:cxnLst/>
              <a:rect r="r" b="b" t="t" l="l"/>
              <a:pathLst>
                <a:path h="8396973" w="21277942">
                  <a:moveTo>
                    <a:pt x="0" y="0"/>
                  </a:moveTo>
                  <a:lnTo>
                    <a:pt x="21277942" y="0"/>
                  </a:lnTo>
                  <a:lnTo>
                    <a:pt x="21277942" y="8396973"/>
                  </a:lnTo>
                  <a:lnTo>
                    <a:pt x="0" y="8396973"/>
                  </a:lnTo>
                  <a:close/>
                </a:path>
              </a:pathLst>
            </a:custGeom>
            <a:solidFill>
              <a:srgbClr val="000000">
                <a:alpha val="0"/>
              </a:srgbClr>
            </a:solidFill>
          </p:spPr>
        </p:sp>
        <p:sp>
          <p:nvSpPr>
            <p:cNvPr name="TextBox 7" id="7"/>
            <p:cNvSpPr txBox="true"/>
            <p:nvPr/>
          </p:nvSpPr>
          <p:spPr>
            <a:xfrm>
              <a:off x="0" y="-57150"/>
              <a:ext cx="21277942" cy="8454122"/>
            </a:xfrm>
            <a:prstGeom prst="rect">
              <a:avLst/>
            </a:prstGeom>
          </p:spPr>
          <p:txBody>
            <a:bodyPr anchor="t" rtlCol="false" tIns="0" lIns="0" bIns="0" rIns="0"/>
            <a:lstStyle/>
            <a:p>
              <a:pPr algn="just">
                <a:lnSpc>
                  <a:spcPts val="4139"/>
                </a:lnSpc>
              </a:pPr>
              <a:r>
                <a:rPr lang="en-US" sz="2999" b="true">
                  <a:solidFill>
                    <a:srgbClr val="F9B428"/>
                  </a:solidFill>
                  <a:latin typeface="Arial Nova Condensed Bold"/>
                  <a:ea typeface="Arial Nova Condensed Bold"/>
                  <a:cs typeface="Arial Nova Condensed Bold"/>
                  <a:sym typeface="Arial Nova Condensed Bold"/>
                </a:rPr>
                <a:t>Example 1 – Monitoring detention and court </a:t>
              </a:r>
            </a:p>
            <a:p>
              <a:pPr algn="just">
                <a:lnSpc>
                  <a:spcPts val="4139"/>
                </a:lnSpc>
              </a:pPr>
              <a:r>
                <a:rPr lang="en-US" sz="2999">
                  <a:solidFill>
                    <a:srgbClr val="000000"/>
                  </a:solidFill>
                  <a:latin typeface="Arial Nova Condensed"/>
                  <a:ea typeface="Arial Nova Condensed"/>
                  <a:cs typeface="Arial Nova Condensed"/>
                  <a:sym typeface="Arial Nova Condensed"/>
                </a:rPr>
                <a:t>To monitor detention and courts, the paralegal would look out of the following:</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The length of detention before trial. </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The manner of arrests targeting undocumented and documented displaced persons.</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Whether there are any detainees in police stations, correctional facilities and remand homes.</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The detention conditions are respectful and adapted to gender and age.</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The conditions within the detention facilities to make sure they respect human rights</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The principles and right of the prosecuted are respected during the trial (i.e: right to defense; right to appeal ect…)</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The number of cases in court involving displaced persons and or asylum seekers. </a:t>
              </a:r>
            </a:p>
            <a:p>
              <a:pPr algn="just"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The existence of dep</a:t>
              </a:r>
              <a:r>
                <a:rPr lang="en-US" sz="2999">
                  <a:solidFill>
                    <a:srgbClr val="000000"/>
                  </a:solidFill>
                  <a:latin typeface="Arial Nova Condensed"/>
                  <a:ea typeface="Arial Nova Condensed"/>
                  <a:cs typeface="Arial Nova Condensed"/>
                  <a:sym typeface="Arial Nova Condensed"/>
                </a:rPr>
                <a:t>ortation or repatriation orders in cases involving refugees and or asylum seekers.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758379"/>
            <a:ext cx="14508701" cy="2092370"/>
            <a:chOff x="0" y="0"/>
            <a:chExt cx="19344934" cy="2789827"/>
          </a:xfrm>
        </p:grpSpPr>
        <p:sp>
          <p:nvSpPr>
            <p:cNvPr name="Freeform 19" id="19"/>
            <p:cNvSpPr/>
            <p:nvPr/>
          </p:nvSpPr>
          <p:spPr>
            <a:xfrm flipH="false" flipV="false" rot="0">
              <a:off x="0" y="0"/>
              <a:ext cx="19344934" cy="2789827"/>
            </a:xfrm>
            <a:custGeom>
              <a:avLst/>
              <a:gdLst/>
              <a:ahLst/>
              <a:cxnLst/>
              <a:rect r="r" b="b" t="t" l="l"/>
              <a:pathLst>
                <a:path h="2789827" w="19344934">
                  <a:moveTo>
                    <a:pt x="0" y="0"/>
                  </a:moveTo>
                  <a:lnTo>
                    <a:pt x="19344934" y="0"/>
                  </a:lnTo>
                  <a:lnTo>
                    <a:pt x="19344934" y="2789827"/>
                  </a:lnTo>
                  <a:lnTo>
                    <a:pt x="0" y="2789827"/>
                  </a:lnTo>
                  <a:close/>
                </a:path>
              </a:pathLst>
            </a:custGeom>
            <a:solidFill>
              <a:srgbClr val="000000">
                <a:alpha val="0"/>
              </a:srgbClr>
            </a:solidFill>
          </p:spPr>
        </p:sp>
        <p:sp>
          <p:nvSpPr>
            <p:cNvPr name="TextBox 20" id="20"/>
            <p:cNvSpPr txBox="true"/>
            <p:nvPr/>
          </p:nvSpPr>
          <p:spPr>
            <a:xfrm>
              <a:off x="0" y="133350"/>
              <a:ext cx="19344934" cy="2656477"/>
            </a:xfrm>
            <a:prstGeom prst="rect">
              <a:avLst/>
            </a:prstGeom>
          </p:spPr>
          <p:txBody>
            <a:bodyPr anchor="t" rtlCol="false" tIns="0" lIns="0" bIns="0" rIns="0"/>
            <a:lstStyle/>
            <a:p>
              <a:pPr algn="l">
                <a:lnSpc>
                  <a:spcPts val="6899"/>
                </a:lnSpc>
              </a:pPr>
              <a:r>
                <a:rPr lang="en-US" sz="6899" b="true">
                  <a:solidFill>
                    <a:srgbClr val="4E5FA7"/>
                  </a:solidFill>
                  <a:latin typeface="Arial Nova Condensed Bold"/>
                  <a:ea typeface="Arial Nova Condensed Bold"/>
                  <a:cs typeface="Arial Nova Condensed Bold"/>
                  <a:sym typeface="Arial Nova Condensed Bold"/>
                </a:rPr>
                <a:t>Monitoring practice/barriers for system strengthening activities purposes</a:t>
              </a:r>
            </a:p>
          </p:txBody>
        </p:sp>
      </p:grpSp>
    </p:spTree>
  </p:cSld>
  <p:clrMapOvr>
    <a:masterClrMapping/>
  </p:clrMapOvr>
</p:sld>
</file>

<file path=ppt/slides/slide4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4587926"/>
            <a:ext cx="16138071" cy="2946052"/>
            <a:chOff x="0" y="0"/>
            <a:chExt cx="21517428" cy="3928069"/>
          </a:xfrm>
        </p:grpSpPr>
        <p:sp>
          <p:nvSpPr>
            <p:cNvPr name="Freeform 6" id="6"/>
            <p:cNvSpPr/>
            <p:nvPr/>
          </p:nvSpPr>
          <p:spPr>
            <a:xfrm flipH="false" flipV="false" rot="0">
              <a:off x="0" y="0"/>
              <a:ext cx="21517409" cy="3928131"/>
            </a:xfrm>
            <a:custGeom>
              <a:avLst/>
              <a:gdLst/>
              <a:ahLst/>
              <a:cxnLst/>
              <a:rect r="r" b="b" t="t" l="l"/>
              <a:pathLst>
                <a:path h="3928131" w="21517409">
                  <a:moveTo>
                    <a:pt x="0" y="0"/>
                  </a:moveTo>
                  <a:lnTo>
                    <a:pt x="21517409" y="0"/>
                  </a:lnTo>
                  <a:lnTo>
                    <a:pt x="21517409" y="3928131"/>
                  </a:lnTo>
                  <a:lnTo>
                    <a:pt x="0" y="3928131"/>
                  </a:lnTo>
                  <a:close/>
                </a:path>
              </a:pathLst>
            </a:custGeom>
            <a:solidFill>
              <a:srgbClr val="FFFFFF"/>
            </a:solidFill>
          </p:spPr>
        </p:sp>
        <p:sp>
          <p:nvSpPr>
            <p:cNvPr name="TextBox 7" id="7"/>
            <p:cNvSpPr txBox="true"/>
            <p:nvPr/>
          </p:nvSpPr>
          <p:spPr>
            <a:xfrm>
              <a:off x="0" y="-57150"/>
              <a:ext cx="21517428" cy="3985219"/>
            </a:xfrm>
            <a:prstGeom prst="rect">
              <a:avLst/>
            </a:prstGeom>
          </p:spPr>
          <p:txBody>
            <a:bodyPr anchor="t" rtlCol="false" tIns="50800" lIns="50800" bIns="50800" rIns="50800"/>
            <a:lstStyle/>
            <a:p>
              <a:pPr algn="just">
                <a:lnSpc>
                  <a:spcPts val="4553"/>
                </a:lnSpc>
              </a:pPr>
              <a:r>
                <a:rPr lang="en-US" sz="3299">
                  <a:solidFill>
                    <a:srgbClr val="000000"/>
                  </a:solidFill>
                  <a:latin typeface="Arial Nova Condensed"/>
                  <a:ea typeface="Arial Nova Condensed"/>
                  <a:cs typeface="Arial Nova Condensed"/>
                  <a:sym typeface="Arial Nova Condensed"/>
                </a:rPr>
                <a:t>For effective monitoring of detention and courts, the paralegal ought to have a working relationship with other justice actors. Participation in platforms that bring together justice and build actors to share observations and challenges is a good way to monitor the delivery of justice services. Also, an effective referral system between the court, police, prisons, lawyers, legal empowerment organizations and paralegals will enhance administration of formal justice.</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758379"/>
            <a:ext cx="13792775" cy="3021496"/>
            <a:chOff x="0" y="0"/>
            <a:chExt cx="18390367" cy="4028661"/>
          </a:xfrm>
        </p:grpSpPr>
        <p:sp>
          <p:nvSpPr>
            <p:cNvPr name="Freeform 19" id="19"/>
            <p:cNvSpPr/>
            <p:nvPr/>
          </p:nvSpPr>
          <p:spPr>
            <a:xfrm flipH="false" flipV="false" rot="0">
              <a:off x="0" y="0"/>
              <a:ext cx="18390366" cy="4028661"/>
            </a:xfrm>
            <a:custGeom>
              <a:avLst/>
              <a:gdLst/>
              <a:ahLst/>
              <a:cxnLst/>
              <a:rect r="r" b="b" t="t" l="l"/>
              <a:pathLst>
                <a:path h="4028661" w="18390366">
                  <a:moveTo>
                    <a:pt x="0" y="0"/>
                  </a:moveTo>
                  <a:lnTo>
                    <a:pt x="18390366" y="0"/>
                  </a:lnTo>
                  <a:lnTo>
                    <a:pt x="18390366" y="4028661"/>
                  </a:lnTo>
                  <a:lnTo>
                    <a:pt x="0" y="4028661"/>
                  </a:lnTo>
                  <a:close/>
                </a:path>
              </a:pathLst>
            </a:custGeom>
            <a:solidFill>
              <a:srgbClr val="000000">
                <a:alpha val="0"/>
              </a:srgbClr>
            </a:solidFill>
          </p:spPr>
        </p:sp>
        <p:sp>
          <p:nvSpPr>
            <p:cNvPr name="TextBox 20" id="20"/>
            <p:cNvSpPr txBox="true"/>
            <p:nvPr/>
          </p:nvSpPr>
          <p:spPr>
            <a:xfrm>
              <a:off x="0" y="133350"/>
              <a:ext cx="18390367" cy="3895311"/>
            </a:xfrm>
            <a:prstGeom prst="rect">
              <a:avLst/>
            </a:prstGeom>
          </p:spPr>
          <p:txBody>
            <a:bodyPr anchor="t" rtlCol="false" tIns="0" lIns="0" bIns="0" rIns="0"/>
            <a:lstStyle/>
            <a:p>
              <a:pPr algn="l">
                <a:lnSpc>
                  <a:spcPts val="6999"/>
                </a:lnSpc>
              </a:pPr>
              <a:r>
                <a:rPr lang="en-US" sz="6999" b="true">
                  <a:solidFill>
                    <a:srgbClr val="4E5FA7"/>
                  </a:solidFill>
                  <a:latin typeface="Arial Nova Condensed Bold"/>
                  <a:ea typeface="Arial Nova Condensed Bold"/>
                  <a:cs typeface="Arial Nova Condensed Bold"/>
                  <a:sym typeface="Arial Nova Condensed Bold"/>
                </a:rPr>
                <a:t>Monitoring practice/barriers for system strengthening activities purposes</a:t>
              </a:r>
            </a:p>
          </p:txBody>
        </p:sp>
      </p:grpSp>
    </p:spTree>
  </p:cSld>
  <p:clrMapOvr>
    <a:masterClrMapping/>
  </p:clrMapOvr>
</p:sld>
</file>

<file path=ppt/slides/slide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77148"/>
            <a:ext cx="11514611" cy="2125511"/>
            <a:chOff x="0" y="0"/>
            <a:chExt cx="15352814" cy="2834014"/>
          </a:xfrm>
        </p:grpSpPr>
        <p:sp>
          <p:nvSpPr>
            <p:cNvPr name="Freeform 6" id="6"/>
            <p:cNvSpPr/>
            <p:nvPr/>
          </p:nvSpPr>
          <p:spPr>
            <a:xfrm flipH="false" flipV="false" rot="0">
              <a:off x="0" y="0"/>
              <a:ext cx="15352815" cy="2834014"/>
            </a:xfrm>
            <a:custGeom>
              <a:avLst/>
              <a:gdLst/>
              <a:ahLst/>
              <a:cxnLst/>
              <a:rect r="r" b="b" t="t" l="l"/>
              <a:pathLst>
                <a:path h="2834014" w="15352815">
                  <a:moveTo>
                    <a:pt x="0" y="0"/>
                  </a:moveTo>
                  <a:lnTo>
                    <a:pt x="15352815" y="0"/>
                  </a:lnTo>
                  <a:lnTo>
                    <a:pt x="15352815" y="2834014"/>
                  </a:lnTo>
                  <a:lnTo>
                    <a:pt x="0" y="2834014"/>
                  </a:lnTo>
                  <a:close/>
                </a:path>
              </a:pathLst>
            </a:custGeom>
            <a:solidFill>
              <a:srgbClr val="000000">
                <a:alpha val="0"/>
              </a:srgbClr>
            </a:solidFill>
          </p:spPr>
        </p:sp>
        <p:sp>
          <p:nvSpPr>
            <p:cNvPr name="TextBox 7" id="7"/>
            <p:cNvSpPr txBox="true"/>
            <p:nvPr/>
          </p:nvSpPr>
          <p:spPr>
            <a:xfrm>
              <a:off x="0" y="133350"/>
              <a:ext cx="15352814" cy="2700664"/>
            </a:xfrm>
            <a:prstGeom prst="rect">
              <a:avLst/>
            </a:prstGeom>
          </p:spPr>
          <p:txBody>
            <a:bodyPr anchor="t" rtlCol="false" tIns="0" lIns="0" bIns="0" rIns="0"/>
            <a:lstStyle/>
            <a:p>
              <a:pPr algn="l">
                <a:lnSpc>
                  <a:spcPts val="6929"/>
                </a:lnSpc>
              </a:pPr>
              <a:r>
                <a:rPr lang="en-US" sz="6999" b="true">
                  <a:solidFill>
                    <a:srgbClr val="4E5FA7"/>
                  </a:solidFill>
                  <a:latin typeface="Arial Nova Condensed Bold"/>
                  <a:ea typeface="Arial Nova Condensed Bold"/>
                  <a:cs typeface="Arial Nova Condensed Bold"/>
                  <a:sym typeface="Arial Nova Condensed Bold"/>
                </a:rPr>
                <a:t>Understanding human rights &amp;</a:t>
              </a:r>
            </a:p>
            <a:p>
              <a:pPr algn="l">
                <a:lnSpc>
                  <a:spcPts val="6929"/>
                </a:lnSpc>
              </a:pPr>
              <a:r>
                <a:rPr lang="en-US" sz="6999" b="true">
                  <a:solidFill>
                    <a:srgbClr val="4E5FA7"/>
                  </a:solidFill>
                  <a:latin typeface="Arial Nova Condensed Bold"/>
                  <a:ea typeface="Arial Nova Condensed Bold"/>
                  <a:cs typeface="Arial Nova Condensed Bold"/>
                  <a:sym typeface="Arial Nova Condensed Bold"/>
                </a:rPr>
                <a:t>Legal monitoring </a:t>
              </a:r>
            </a:p>
          </p:txBody>
        </p:sp>
      </p:grpSp>
      <p:grpSp>
        <p:nvGrpSpPr>
          <p:cNvPr name="Group 8" id="8"/>
          <p:cNvGrpSpPr/>
          <p:nvPr/>
        </p:nvGrpSpPr>
        <p:grpSpPr>
          <a:xfrm rot="0">
            <a:off x="1028700" y="3817447"/>
            <a:ext cx="16230600" cy="5440853"/>
            <a:chOff x="0" y="0"/>
            <a:chExt cx="21640800" cy="7254471"/>
          </a:xfrm>
        </p:grpSpPr>
        <p:sp>
          <p:nvSpPr>
            <p:cNvPr name="Freeform 9" id="9"/>
            <p:cNvSpPr/>
            <p:nvPr/>
          </p:nvSpPr>
          <p:spPr>
            <a:xfrm flipH="false" flipV="false" rot="0">
              <a:off x="0" y="0"/>
              <a:ext cx="21640800" cy="7254471"/>
            </a:xfrm>
            <a:custGeom>
              <a:avLst/>
              <a:gdLst/>
              <a:ahLst/>
              <a:cxnLst/>
              <a:rect r="r" b="b" t="t" l="l"/>
              <a:pathLst>
                <a:path h="7254471" w="21640800">
                  <a:moveTo>
                    <a:pt x="0" y="0"/>
                  </a:moveTo>
                  <a:lnTo>
                    <a:pt x="21640800" y="0"/>
                  </a:lnTo>
                  <a:lnTo>
                    <a:pt x="21640800" y="7254471"/>
                  </a:lnTo>
                  <a:lnTo>
                    <a:pt x="0" y="7254471"/>
                  </a:lnTo>
                  <a:close/>
                </a:path>
              </a:pathLst>
            </a:custGeom>
            <a:solidFill>
              <a:srgbClr val="000000">
                <a:alpha val="0"/>
              </a:srgbClr>
            </a:solidFill>
          </p:spPr>
        </p:sp>
        <p:sp>
          <p:nvSpPr>
            <p:cNvPr name="TextBox 10" id="10"/>
            <p:cNvSpPr txBox="true"/>
            <p:nvPr/>
          </p:nvSpPr>
          <p:spPr>
            <a:xfrm>
              <a:off x="0" y="-47625"/>
              <a:ext cx="21640800" cy="7302096"/>
            </a:xfrm>
            <a:prstGeom prst="rect">
              <a:avLst/>
            </a:prstGeom>
          </p:spPr>
          <p:txBody>
            <a:bodyPr anchor="t" rtlCol="false" tIns="0" lIns="0" bIns="0" rIns="0"/>
            <a:lstStyle/>
            <a:p>
              <a:pPr algn="l" marL="561021" indent="-280510" lvl="1">
                <a:lnSpc>
                  <a:spcPts val="4277"/>
                </a:lnSpc>
                <a:buFont typeface="Arial"/>
                <a:buChar char="•"/>
              </a:pPr>
              <a:r>
                <a:rPr lang="en-US" sz="3099">
                  <a:solidFill>
                    <a:srgbClr val="000000"/>
                  </a:solidFill>
                  <a:latin typeface="Arial Nova Condensed"/>
                  <a:ea typeface="Arial Nova Condensed"/>
                  <a:cs typeface="Arial Nova Condensed"/>
                  <a:sym typeface="Arial Nova Condensed"/>
                </a:rPr>
                <a:t>Monitoring, whether legal or related to other topics, is </a:t>
              </a:r>
              <a:r>
                <a:rPr lang="en-US" b="true" sz="3099">
                  <a:solidFill>
                    <a:srgbClr val="000000"/>
                  </a:solidFill>
                  <a:latin typeface="Arial Nova Condensed Bold"/>
                  <a:ea typeface="Arial Nova Condensed Bold"/>
                  <a:cs typeface="Arial Nova Condensed Bold"/>
                  <a:sym typeface="Arial Nova Condensed Bold"/>
                </a:rPr>
                <a:t>a process and methodology</a:t>
              </a:r>
              <a:r>
                <a:rPr lang="en-US" sz="3099">
                  <a:solidFill>
                    <a:srgbClr val="000000"/>
                  </a:solidFill>
                  <a:latin typeface="Arial Nova Condensed"/>
                  <a:ea typeface="Arial Nova Condensed"/>
                  <a:cs typeface="Arial Nova Condensed"/>
                  <a:sym typeface="Arial Nova Condensed"/>
                </a:rPr>
                <a:t>. </a:t>
              </a:r>
            </a:p>
            <a:p>
              <a:pPr algn="l" marL="561021" indent="-280510" lvl="1">
                <a:lnSpc>
                  <a:spcPts val="4277"/>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It is a continuous and systematic process to regularly collect data and information to inform strategies and responses. </a:t>
              </a:r>
            </a:p>
            <a:p>
              <a:pPr algn="l" marL="561021" indent="-280510" lvl="1">
                <a:lnSpc>
                  <a:spcPts val="4277"/>
                </a:lnSpc>
                <a:buFont typeface="Arial"/>
                <a:buChar char="•"/>
              </a:pPr>
              <a:r>
                <a:rPr lang="en-US" sz="3099">
                  <a:solidFill>
                    <a:srgbClr val="000000"/>
                  </a:solidFill>
                  <a:latin typeface="Arial Nova Condensed"/>
                  <a:ea typeface="Arial Nova Condensed"/>
                  <a:cs typeface="Arial Nova Condensed"/>
                  <a:sym typeface="Arial Nova Condensed"/>
                </a:rPr>
                <a:t>When we refer to legal Monitoring or Rights Violations, we simply specify </a:t>
              </a:r>
              <a:r>
                <a:rPr lang="en-US" b="true" sz="3099">
                  <a:solidFill>
                    <a:srgbClr val="000000"/>
                  </a:solidFill>
                  <a:latin typeface="Arial Nova Condensed Bold"/>
                  <a:ea typeface="Arial Nova Condensed Bold"/>
                  <a:cs typeface="Arial Nova Condensed Bold"/>
                  <a:sym typeface="Arial Nova Condensed Bold"/>
                </a:rPr>
                <a:t>WHAT </a:t>
              </a:r>
              <a:r>
                <a:rPr lang="en-US" sz="3099">
                  <a:solidFill>
                    <a:srgbClr val="000000"/>
                  </a:solidFill>
                  <a:latin typeface="Arial Nova Condensed"/>
                  <a:ea typeface="Arial Nova Condensed"/>
                  <a:cs typeface="Arial Nova Condensed"/>
                  <a:sym typeface="Arial Nova Condensed"/>
                </a:rPr>
                <a:t>information need to be collected: </a:t>
              </a:r>
            </a:p>
            <a:p>
              <a:pPr algn="just" marL="561021" indent="-280510" lvl="1">
                <a:lnSpc>
                  <a:spcPts val="4277"/>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Human Rights Monitoring collects information and data on rights violations occurring in specific locations.</a:t>
              </a:r>
              <a:r>
                <a:rPr lang="en-US" sz="3099">
                  <a:solidFill>
                    <a:srgbClr val="000000"/>
                  </a:solidFill>
                  <a:latin typeface="Arial Nova Condensed"/>
                  <a:ea typeface="Arial Nova Condensed"/>
                  <a:cs typeface="Arial Nova Condensed"/>
                  <a:sym typeface="Arial Nova Condensed"/>
                </a:rPr>
                <a:t> Ex. conditions in detention facilities to ensure there are no violations of basic rights.</a:t>
              </a:r>
            </a:p>
            <a:p>
              <a:pPr algn="just" marL="561021" indent="-280510" lvl="1">
                <a:lnSpc>
                  <a:spcPts val="4277"/>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Legal monitoring collects information on barriers to justice, remedies, and exercise of rights. It is therefore a portion of human rights monitoring. Ex. </a:t>
              </a:r>
              <a:r>
                <a:rPr lang="en-US" sz="3099">
                  <a:solidFill>
                    <a:srgbClr val="000000"/>
                  </a:solidFill>
                  <a:latin typeface="Arial Nova Condensed"/>
                  <a:ea typeface="Arial Nova Condensed"/>
                  <a:cs typeface="Arial Nova Condensed"/>
                  <a:sym typeface="Arial Nova Condensed"/>
                </a:rPr>
                <a:t>lack of legal representation or inaccessible courts.</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5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5246452" cy="2567471"/>
            <a:chOff x="0" y="0"/>
            <a:chExt cx="6995269" cy="3423295"/>
          </a:xfrm>
        </p:grpSpPr>
        <p:sp>
          <p:nvSpPr>
            <p:cNvPr name="Freeform 6" id="6"/>
            <p:cNvSpPr/>
            <p:nvPr/>
          </p:nvSpPr>
          <p:spPr>
            <a:xfrm flipH="false" flipV="false" rot="0">
              <a:off x="0" y="0"/>
              <a:ext cx="6995269" cy="3423295"/>
            </a:xfrm>
            <a:custGeom>
              <a:avLst/>
              <a:gdLst/>
              <a:ahLst/>
              <a:cxnLst/>
              <a:rect r="r" b="b" t="t" l="l"/>
              <a:pathLst>
                <a:path h="3423295" w="6995269">
                  <a:moveTo>
                    <a:pt x="0" y="0"/>
                  </a:moveTo>
                  <a:lnTo>
                    <a:pt x="6995269" y="0"/>
                  </a:lnTo>
                  <a:lnTo>
                    <a:pt x="6995269" y="3423295"/>
                  </a:lnTo>
                  <a:lnTo>
                    <a:pt x="0" y="3423295"/>
                  </a:lnTo>
                  <a:close/>
                </a:path>
              </a:pathLst>
            </a:custGeom>
            <a:solidFill>
              <a:srgbClr val="000000">
                <a:alpha val="0"/>
              </a:srgbClr>
            </a:solidFill>
          </p:spPr>
        </p:sp>
        <p:sp>
          <p:nvSpPr>
            <p:cNvPr name="TextBox 7" id="7"/>
            <p:cNvSpPr txBox="true"/>
            <p:nvPr/>
          </p:nvSpPr>
          <p:spPr>
            <a:xfrm>
              <a:off x="0" y="-200025"/>
              <a:ext cx="6995269" cy="3623320"/>
            </a:xfrm>
            <a:prstGeom prst="rect">
              <a:avLst/>
            </a:prstGeom>
          </p:spPr>
          <p:txBody>
            <a:bodyPr anchor="t" rtlCol="false" tIns="0" lIns="0" bIns="0" rIns="0"/>
            <a:lstStyle/>
            <a:p>
              <a:pPr algn="l">
                <a:lnSpc>
                  <a:spcPts val="10499"/>
                </a:lnSpc>
              </a:pPr>
              <a:r>
                <a:rPr lang="en-US" sz="6999" b="true">
                  <a:solidFill>
                    <a:srgbClr val="4E5FA7"/>
                  </a:solidFill>
                  <a:latin typeface="Arial Nova Condensed Bold"/>
                  <a:ea typeface="Arial Nova Condensed Bold"/>
                  <a:cs typeface="Arial Nova Condensed Bold"/>
                  <a:sym typeface="Arial Nova Condensed Bold"/>
                </a:rPr>
                <a:t>KEY MESSAGE</a:t>
              </a:r>
            </a:p>
          </p:txBody>
        </p:sp>
      </p:grpSp>
      <p:grpSp>
        <p:nvGrpSpPr>
          <p:cNvPr name="Group 8" id="8"/>
          <p:cNvGrpSpPr/>
          <p:nvPr/>
        </p:nvGrpSpPr>
        <p:grpSpPr>
          <a:xfrm rot="0">
            <a:off x="1028700" y="2650608"/>
            <a:ext cx="16392466" cy="6949377"/>
            <a:chOff x="0" y="0"/>
            <a:chExt cx="21856622" cy="9265836"/>
          </a:xfrm>
        </p:grpSpPr>
        <p:sp>
          <p:nvSpPr>
            <p:cNvPr name="Freeform 9" id="9"/>
            <p:cNvSpPr/>
            <p:nvPr/>
          </p:nvSpPr>
          <p:spPr>
            <a:xfrm flipH="false" flipV="false" rot="0">
              <a:off x="30603" y="28575"/>
              <a:ext cx="21795423" cy="9208643"/>
            </a:xfrm>
            <a:custGeom>
              <a:avLst/>
              <a:gdLst/>
              <a:ahLst/>
              <a:cxnLst/>
              <a:rect r="r" b="b" t="t" l="l"/>
              <a:pathLst>
                <a:path h="9208643" w="21795423">
                  <a:moveTo>
                    <a:pt x="0" y="0"/>
                  </a:moveTo>
                  <a:lnTo>
                    <a:pt x="21795423" y="0"/>
                  </a:lnTo>
                  <a:lnTo>
                    <a:pt x="21795423" y="9208643"/>
                  </a:lnTo>
                  <a:lnTo>
                    <a:pt x="0" y="9208643"/>
                  </a:lnTo>
                  <a:close/>
                </a:path>
              </a:pathLst>
            </a:custGeom>
            <a:solidFill>
              <a:srgbClr val="FFFFFF"/>
            </a:solidFill>
          </p:spPr>
        </p:sp>
        <p:sp>
          <p:nvSpPr>
            <p:cNvPr name="Freeform 10" id="10"/>
            <p:cNvSpPr/>
            <p:nvPr/>
          </p:nvSpPr>
          <p:spPr>
            <a:xfrm flipH="false" flipV="false" rot="0">
              <a:off x="0" y="0"/>
              <a:ext cx="21856629" cy="9265793"/>
            </a:xfrm>
            <a:custGeom>
              <a:avLst/>
              <a:gdLst/>
              <a:ahLst/>
              <a:cxnLst/>
              <a:rect r="r" b="b" t="t" l="l"/>
              <a:pathLst>
                <a:path h="9265793" w="21856629">
                  <a:moveTo>
                    <a:pt x="30603" y="0"/>
                  </a:moveTo>
                  <a:lnTo>
                    <a:pt x="21826026" y="0"/>
                  </a:lnTo>
                  <a:cubicBezTo>
                    <a:pt x="21842892" y="0"/>
                    <a:pt x="21856629" y="12827"/>
                    <a:pt x="21856629" y="28575"/>
                  </a:cubicBezTo>
                  <a:lnTo>
                    <a:pt x="21856629" y="9237218"/>
                  </a:lnTo>
                  <a:cubicBezTo>
                    <a:pt x="21856629" y="9252966"/>
                    <a:pt x="21842892" y="9265793"/>
                    <a:pt x="21826026" y="9265793"/>
                  </a:cubicBezTo>
                  <a:lnTo>
                    <a:pt x="30603" y="9265793"/>
                  </a:lnTo>
                  <a:cubicBezTo>
                    <a:pt x="13737" y="9265793"/>
                    <a:pt x="0" y="9252966"/>
                    <a:pt x="0" y="9237218"/>
                  </a:cubicBezTo>
                  <a:lnTo>
                    <a:pt x="0" y="28575"/>
                  </a:lnTo>
                  <a:cubicBezTo>
                    <a:pt x="0" y="12827"/>
                    <a:pt x="13737" y="0"/>
                    <a:pt x="30603" y="0"/>
                  </a:cubicBezTo>
                  <a:moveTo>
                    <a:pt x="30603" y="57150"/>
                  </a:moveTo>
                  <a:lnTo>
                    <a:pt x="30603" y="28575"/>
                  </a:lnTo>
                  <a:lnTo>
                    <a:pt x="61206" y="28575"/>
                  </a:lnTo>
                  <a:lnTo>
                    <a:pt x="61206" y="9237218"/>
                  </a:lnTo>
                  <a:lnTo>
                    <a:pt x="30603" y="9237218"/>
                  </a:lnTo>
                  <a:lnTo>
                    <a:pt x="30603" y="9208643"/>
                  </a:lnTo>
                  <a:lnTo>
                    <a:pt x="21826026" y="9208643"/>
                  </a:lnTo>
                  <a:lnTo>
                    <a:pt x="21826026" y="9237218"/>
                  </a:lnTo>
                  <a:lnTo>
                    <a:pt x="21795423" y="9237218"/>
                  </a:lnTo>
                  <a:lnTo>
                    <a:pt x="21795423" y="28575"/>
                  </a:lnTo>
                  <a:lnTo>
                    <a:pt x="21826026" y="28575"/>
                  </a:lnTo>
                  <a:lnTo>
                    <a:pt x="21826026" y="57150"/>
                  </a:lnTo>
                  <a:lnTo>
                    <a:pt x="30603" y="57150"/>
                  </a:lnTo>
                  <a:close/>
                </a:path>
              </a:pathLst>
            </a:custGeom>
            <a:solidFill>
              <a:srgbClr val="FFFFFF"/>
            </a:solidFill>
          </p:spPr>
        </p:sp>
        <p:sp>
          <p:nvSpPr>
            <p:cNvPr name="TextBox 11" id="11"/>
            <p:cNvSpPr txBox="true"/>
            <p:nvPr/>
          </p:nvSpPr>
          <p:spPr>
            <a:xfrm>
              <a:off x="0" y="-57150"/>
              <a:ext cx="21856622" cy="9322986"/>
            </a:xfrm>
            <a:prstGeom prst="rect">
              <a:avLst/>
            </a:prstGeom>
          </p:spPr>
          <p:txBody>
            <a:bodyPr anchor="t" rtlCol="false" tIns="50800" lIns="50800" bIns="50800" rIns="50800"/>
            <a:lstStyle/>
            <a:p>
              <a:pPr algn="l">
                <a:lnSpc>
                  <a:spcPts val="4001"/>
                </a:lnSpc>
              </a:pPr>
              <a:r>
                <a:rPr lang="en-US" sz="2899" b="true">
                  <a:solidFill>
                    <a:srgbClr val="F9B428"/>
                  </a:solidFill>
                  <a:latin typeface="Arial Nova Condensed Bold"/>
                  <a:ea typeface="Arial Nova Condensed Bold"/>
                  <a:cs typeface="Arial Nova Condensed Bold"/>
                  <a:sym typeface="Arial Nova Condensed Bold"/>
                </a:rPr>
                <a:t>Roles of Community-based paralegals in monitoring the formal justice system: </a:t>
              </a:r>
            </a:p>
            <a:p>
              <a:pPr algn="l">
                <a:lnSpc>
                  <a:spcPts val="4001"/>
                </a:lnSpc>
              </a:pPr>
              <a:r>
                <a:rPr lang="en-US" sz="2899">
                  <a:solidFill>
                    <a:srgbClr val="FF9F00"/>
                  </a:solidFill>
                  <a:latin typeface="Arial Nova Condensed"/>
                  <a:ea typeface="Arial Nova Condensed"/>
                  <a:cs typeface="Arial Nova Condensed"/>
                  <a:sym typeface="Arial Nova Condensed"/>
                </a:rPr>
                <a:t> </a:t>
              </a:r>
            </a:p>
            <a:p>
              <a:pPr algn="l" marL="524827" indent="-262413"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Provide legal aid services and assistance to detainees at all stages of the criminal process</a:t>
              </a:r>
            </a:p>
            <a:p>
              <a:pPr algn="l" marL="524827" indent="-262413"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Assist in locating family members of the detainees in police stations or prisons</a:t>
              </a:r>
            </a:p>
            <a:p>
              <a:pPr algn="l" marL="524827" indent="-262413"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Facilitate the release of detainees on bail or bond</a:t>
              </a:r>
            </a:p>
            <a:p>
              <a:pPr algn="l" marL="524827" indent="-262413"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Assisting detainees with their bail and bond applications</a:t>
              </a:r>
            </a:p>
            <a:p>
              <a:pPr algn="l" marL="524827" indent="-262413"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Monitoring the conduct of police or prison officers to avoid mistreatment and any other violations</a:t>
              </a:r>
            </a:p>
            <a:p>
              <a:pPr algn="l" marL="524827" indent="-262413"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Ensure that the procedures and safeguards for children and young people are upheld in both pre-trial and trial stages</a:t>
              </a:r>
            </a:p>
            <a:p>
              <a:pPr algn="l" marL="524827" indent="-262413"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Provide legal advice to detainees in prisons on court procedures and their rights</a:t>
              </a:r>
            </a:p>
            <a:p>
              <a:pPr algn="l" marL="524827" indent="-262413"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Train detainees and remandees on criminal processes through role-playing</a:t>
              </a:r>
            </a:p>
            <a:p>
              <a:pPr algn="l" marL="524827" indent="-262413"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Identify pre-trial detainees who have been in detention longer than the maximum period in law, the terminally and mentally ill and those who wish to adopt plea bargaining. </a:t>
              </a:r>
            </a:p>
          </p:txBody>
        </p:sp>
      </p:grpSp>
      <p:grpSp>
        <p:nvGrpSpPr>
          <p:cNvPr name="Group 12" id="12"/>
          <p:cNvGrpSpPr/>
          <p:nvPr/>
        </p:nvGrpSpPr>
        <p:grpSpPr>
          <a:xfrm rot="0">
            <a:off x="15537401" y="-1303500"/>
            <a:ext cx="3767531" cy="4123759"/>
            <a:chOff x="0" y="0"/>
            <a:chExt cx="5023375" cy="5498345"/>
          </a:xfrm>
        </p:grpSpPr>
        <p:grpSp>
          <p:nvGrpSpPr>
            <p:cNvPr name="Group 13" id="13"/>
            <p:cNvGrpSpPr/>
            <p:nvPr/>
          </p:nvGrpSpPr>
          <p:grpSpPr>
            <a:xfrm rot="-104776">
              <a:off x="297380" y="1759711"/>
              <a:ext cx="4032000" cy="3678054"/>
              <a:chOff x="0" y="0"/>
              <a:chExt cx="893117" cy="814716"/>
            </a:xfrm>
          </p:grpSpPr>
          <p:sp>
            <p:nvSpPr>
              <p:cNvPr name="Freeform 14" id="14"/>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5" id="15"/>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6" id="16"/>
            <p:cNvGrpSpPr/>
            <p:nvPr/>
          </p:nvGrpSpPr>
          <p:grpSpPr>
            <a:xfrm rot="-162844">
              <a:off x="84820" y="93399"/>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0629642">
              <a:off x="902754" y="1722687"/>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590951"/>
            <a:ext cx="15754994" cy="2135671"/>
            <a:chOff x="0" y="0"/>
            <a:chExt cx="21006658" cy="2847561"/>
          </a:xfrm>
        </p:grpSpPr>
        <p:sp>
          <p:nvSpPr>
            <p:cNvPr name="Freeform 6" id="6"/>
            <p:cNvSpPr/>
            <p:nvPr/>
          </p:nvSpPr>
          <p:spPr>
            <a:xfrm flipH="false" flipV="false" rot="0">
              <a:off x="0" y="0"/>
              <a:ext cx="21006657" cy="2847561"/>
            </a:xfrm>
            <a:custGeom>
              <a:avLst/>
              <a:gdLst/>
              <a:ahLst/>
              <a:cxnLst/>
              <a:rect r="r" b="b" t="t" l="l"/>
              <a:pathLst>
                <a:path h="2847561" w="21006657">
                  <a:moveTo>
                    <a:pt x="0" y="0"/>
                  </a:moveTo>
                  <a:lnTo>
                    <a:pt x="21006657" y="0"/>
                  </a:lnTo>
                  <a:lnTo>
                    <a:pt x="21006657" y="2847561"/>
                  </a:lnTo>
                  <a:lnTo>
                    <a:pt x="0" y="2847561"/>
                  </a:lnTo>
                  <a:close/>
                </a:path>
              </a:pathLst>
            </a:custGeom>
            <a:solidFill>
              <a:srgbClr val="000000">
                <a:alpha val="0"/>
              </a:srgbClr>
            </a:solidFill>
          </p:spPr>
        </p:sp>
        <p:sp>
          <p:nvSpPr>
            <p:cNvPr name="TextBox 7" id="7"/>
            <p:cNvSpPr txBox="true"/>
            <p:nvPr/>
          </p:nvSpPr>
          <p:spPr>
            <a:xfrm>
              <a:off x="0" y="133350"/>
              <a:ext cx="21006658" cy="2714211"/>
            </a:xfrm>
            <a:prstGeom prst="rect">
              <a:avLst/>
            </a:prstGeom>
          </p:spPr>
          <p:txBody>
            <a:bodyPr anchor="t" rtlCol="false" tIns="0" lIns="0" bIns="0" rIns="0"/>
            <a:lstStyle/>
            <a:p>
              <a:pPr algn="l">
                <a:lnSpc>
                  <a:spcPts val="6999"/>
                </a:lnSpc>
              </a:pPr>
              <a:r>
                <a:rPr lang="en-US" sz="6999" b="true">
                  <a:solidFill>
                    <a:srgbClr val="4E5FA7"/>
                  </a:solidFill>
                  <a:latin typeface="Arial Nova Condensed Bold"/>
                  <a:ea typeface="Arial Nova Condensed Bold"/>
                  <a:cs typeface="Arial Nova Condensed Bold"/>
                  <a:sym typeface="Arial Nova Condensed Bold"/>
                </a:rPr>
                <a:t>Activity 6 : Monitoring Formal Justice Processes</a:t>
              </a:r>
            </a:p>
          </p:txBody>
        </p:sp>
      </p:grpSp>
      <p:grpSp>
        <p:nvGrpSpPr>
          <p:cNvPr name="Group 8" id="8"/>
          <p:cNvGrpSpPr/>
          <p:nvPr/>
        </p:nvGrpSpPr>
        <p:grpSpPr>
          <a:xfrm rot="0">
            <a:off x="1028700" y="3048320"/>
            <a:ext cx="15754994" cy="6236087"/>
            <a:chOff x="0" y="0"/>
            <a:chExt cx="21006658" cy="8314783"/>
          </a:xfrm>
        </p:grpSpPr>
        <p:sp>
          <p:nvSpPr>
            <p:cNvPr name="Freeform 9" id="9"/>
            <p:cNvSpPr/>
            <p:nvPr/>
          </p:nvSpPr>
          <p:spPr>
            <a:xfrm flipH="false" flipV="false" rot="0">
              <a:off x="19050" y="15448"/>
              <a:ext cx="20968588" cy="8283844"/>
            </a:xfrm>
            <a:custGeom>
              <a:avLst/>
              <a:gdLst/>
              <a:ahLst/>
              <a:cxnLst/>
              <a:rect r="r" b="b" t="t" l="l"/>
              <a:pathLst>
                <a:path h="8283844" w="20968588">
                  <a:moveTo>
                    <a:pt x="0" y="0"/>
                  </a:moveTo>
                  <a:lnTo>
                    <a:pt x="20968588" y="0"/>
                  </a:lnTo>
                  <a:lnTo>
                    <a:pt x="20968588" y="8283845"/>
                  </a:lnTo>
                  <a:lnTo>
                    <a:pt x="0" y="8283845"/>
                  </a:lnTo>
                  <a:close/>
                </a:path>
              </a:pathLst>
            </a:custGeom>
            <a:solidFill>
              <a:srgbClr val="FFFFFF"/>
            </a:solidFill>
          </p:spPr>
        </p:sp>
        <p:sp>
          <p:nvSpPr>
            <p:cNvPr name="Freeform 10" id="10"/>
            <p:cNvSpPr/>
            <p:nvPr/>
          </p:nvSpPr>
          <p:spPr>
            <a:xfrm flipH="false" flipV="false" rot="0">
              <a:off x="0" y="0"/>
              <a:ext cx="21006688" cy="8314741"/>
            </a:xfrm>
            <a:custGeom>
              <a:avLst/>
              <a:gdLst/>
              <a:ahLst/>
              <a:cxnLst/>
              <a:rect r="r" b="b" t="t" l="l"/>
              <a:pathLst>
                <a:path h="8314741" w="21006688">
                  <a:moveTo>
                    <a:pt x="19050" y="0"/>
                  </a:moveTo>
                  <a:lnTo>
                    <a:pt x="20987638" y="0"/>
                  </a:lnTo>
                  <a:cubicBezTo>
                    <a:pt x="20998179" y="0"/>
                    <a:pt x="21006688" y="6900"/>
                    <a:pt x="21006688" y="15448"/>
                  </a:cubicBezTo>
                  <a:lnTo>
                    <a:pt x="21006688" y="8299293"/>
                  </a:lnTo>
                  <a:cubicBezTo>
                    <a:pt x="21006688" y="8307841"/>
                    <a:pt x="20998179" y="8314741"/>
                    <a:pt x="20987638" y="8314741"/>
                  </a:cubicBezTo>
                  <a:lnTo>
                    <a:pt x="19050" y="8314741"/>
                  </a:lnTo>
                  <a:cubicBezTo>
                    <a:pt x="8509" y="8314741"/>
                    <a:pt x="0" y="8307841"/>
                    <a:pt x="0" y="8299293"/>
                  </a:cubicBezTo>
                  <a:lnTo>
                    <a:pt x="0" y="15448"/>
                  </a:lnTo>
                  <a:cubicBezTo>
                    <a:pt x="0" y="6900"/>
                    <a:pt x="8509" y="0"/>
                    <a:pt x="19050" y="0"/>
                  </a:cubicBezTo>
                  <a:moveTo>
                    <a:pt x="19050" y="30897"/>
                  </a:moveTo>
                  <a:lnTo>
                    <a:pt x="19050" y="15448"/>
                  </a:lnTo>
                  <a:lnTo>
                    <a:pt x="38100" y="15448"/>
                  </a:lnTo>
                  <a:lnTo>
                    <a:pt x="38100" y="8299293"/>
                  </a:lnTo>
                  <a:lnTo>
                    <a:pt x="19050" y="8299293"/>
                  </a:lnTo>
                  <a:lnTo>
                    <a:pt x="19050" y="8283845"/>
                  </a:lnTo>
                  <a:lnTo>
                    <a:pt x="20987638" y="8283845"/>
                  </a:lnTo>
                  <a:lnTo>
                    <a:pt x="20987638" y="8299293"/>
                  </a:lnTo>
                  <a:lnTo>
                    <a:pt x="20968588" y="8299293"/>
                  </a:lnTo>
                  <a:lnTo>
                    <a:pt x="20968588" y="15448"/>
                  </a:lnTo>
                  <a:lnTo>
                    <a:pt x="20987638" y="15448"/>
                  </a:lnTo>
                  <a:lnTo>
                    <a:pt x="20987638" y="30897"/>
                  </a:lnTo>
                  <a:lnTo>
                    <a:pt x="19050" y="30897"/>
                  </a:lnTo>
                  <a:close/>
                </a:path>
              </a:pathLst>
            </a:custGeom>
            <a:solidFill>
              <a:srgbClr val="FFFFFF"/>
            </a:solidFill>
          </p:spPr>
        </p:sp>
        <p:sp>
          <p:nvSpPr>
            <p:cNvPr name="TextBox 11" id="11"/>
            <p:cNvSpPr txBox="true"/>
            <p:nvPr/>
          </p:nvSpPr>
          <p:spPr>
            <a:xfrm>
              <a:off x="0" y="-47625"/>
              <a:ext cx="21006658" cy="8362408"/>
            </a:xfrm>
            <a:prstGeom prst="rect">
              <a:avLst/>
            </a:prstGeom>
          </p:spPr>
          <p:txBody>
            <a:bodyPr anchor="t" rtlCol="false" tIns="50800" lIns="50800" bIns="50800" rIns="50800"/>
            <a:lstStyle/>
            <a:p>
              <a:pPr algn="l">
                <a:lnSpc>
                  <a:spcPts val="3312"/>
                </a:lnSpc>
              </a:pPr>
              <a:r>
                <a:rPr lang="en-US" sz="2400">
                  <a:solidFill>
                    <a:srgbClr val="000000"/>
                  </a:solidFill>
                  <a:latin typeface="Arial Nova Condensed"/>
                  <a:ea typeface="Arial Nova Condensed"/>
                  <a:cs typeface="Arial Nova Condensed"/>
                  <a:sym typeface="Arial Nova Condensed"/>
                </a:rPr>
                <a:t> </a:t>
              </a:r>
              <a:r>
                <a:rPr lang="en-US" sz="2400" b="true">
                  <a:solidFill>
                    <a:srgbClr val="000000"/>
                  </a:solidFill>
                  <a:latin typeface="Arial Nova Condensed Bold"/>
                  <a:ea typeface="Arial Nova Condensed Bold"/>
                  <a:cs typeface="Arial Nova Condensed Bold"/>
                  <a:sym typeface="Arial Nova Condensed Bold"/>
                </a:rPr>
                <a:t>Time: 30 min </a:t>
              </a:r>
            </a:p>
            <a:p>
              <a:pPr algn="l">
                <a:lnSpc>
                  <a:spcPts val="2880"/>
                </a:lnSpc>
              </a:pPr>
              <a:r>
                <a:rPr lang="en-US" sz="2400" b="true">
                  <a:solidFill>
                    <a:srgbClr val="000000"/>
                  </a:solidFill>
                  <a:latin typeface="Arial Nova Condensed Bold"/>
                  <a:ea typeface="Arial Nova Condensed Bold"/>
                  <a:cs typeface="Arial Nova Condensed Bold"/>
                  <a:sym typeface="Arial Nova Condensed Bold"/>
                </a:rPr>
                <a:t>Objective:</a:t>
              </a:r>
              <a:r>
                <a:rPr lang="en-US" sz="2400">
                  <a:solidFill>
                    <a:srgbClr val="000000"/>
                  </a:solidFill>
                  <a:latin typeface="Arial Nova Condensed"/>
                  <a:ea typeface="Arial Nova Condensed"/>
                  <a:cs typeface="Arial Nova Condensed"/>
                  <a:sym typeface="Arial Nova Condensed"/>
                </a:rPr>
                <a:t> Enhance participants’ ability to use the </a:t>
              </a:r>
              <a:r>
                <a:rPr lang="en-US" sz="2400" b="true">
                  <a:solidFill>
                    <a:srgbClr val="000000"/>
                  </a:solidFill>
                  <a:latin typeface="Arial Nova Condensed Bold"/>
                  <a:ea typeface="Arial Nova Condensed Bold"/>
                  <a:cs typeface="Arial Nova Condensed Bold"/>
                  <a:sym typeface="Arial Nova Condensed Bold"/>
                </a:rPr>
                <a:t>Community Paralegal Legal Monitoring Form</a:t>
              </a:r>
              <a:r>
                <a:rPr lang="en-US" sz="2400">
                  <a:solidFill>
                    <a:srgbClr val="000000"/>
                  </a:solidFill>
                  <a:latin typeface="Arial Nova Condensed"/>
                  <a:ea typeface="Arial Nova Condensed"/>
                  <a:cs typeface="Arial Nova Condensed"/>
                  <a:sym typeface="Arial Nova Condensed"/>
                </a:rPr>
                <a:t> to track justice system processes.</a:t>
              </a:r>
            </a:p>
            <a:p>
              <a:pPr algn="l">
                <a:lnSpc>
                  <a:spcPts val="2880"/>
                </a:lnSpc>
              </a:pPr>
              <a:r>
                <a:rPr lang="en-US" sz="2400">
                  <a:solidFill>
                    <a:srgbClr val="000000"/>
                  </a:solidFill>
                  <a:latin typeface="Arial Nova Condensed"/>
                  <a:ea typeface="Arial Nova Condensed"/>
                  <a:cs typeface="Arial Nova Condensed"/>
                  <a:sym typeface="Arial Nova Condensed"/>
                </a:rPr>
                <a:t> </a:t>
              </a:r>
            </a:p>
            <a:p>
              <a:pPr algn="l">
                <a:lnSpc>
                  <a:spcPts val="3312"/>
                </a:lnSpc>
              </a:pPr>
              <a:r>
                <a:rPr lang="en-US" sz="2400">
                  <a:solidFill>
                    <a:srgbClr val="000000"/>
                  </a:solidFill>
                  <a:latin typeface="Arial Nova Condensed"/>
                  <a:ea typeface="Arial Nova Condensed"/>
                  <a:cs typeface="Arial Nova Condensed"/>
                  <a:sym typeface="Arial Nova Condensed"/>
                </a:rPr>
                <a:t>Divide participants into groups and assign roles: one group acts as paralegals, and others act as justice actors (e.g., judges, police). Simulate a scenario: A GBV survivor is seeking justice, and the paralegals observe a court session.</a:t>
              </a:r>
            </a:p>
            <a:p>
              <a:pPr algn="l">
                <a:lnSpc>
                  <a:spcPts val="3312"/>
                </a:lnSpc>
              </a:pPr>
              <a:r>
                <a:rPr lang="en-US" sz="2400">
                  <a:solidFill>
                    <a:srgbClr val="000000"/>
                  </a:solidFill>
                  <a:latin typeface="Arial Nova Condensed"/>
                  <a:ea typeface="Arial Nova Condensed"/>
                  <a:cs typeface="Arial Nova Condensed"/>
                  <a:sym typeface="Arial Nova Condensed"/>
                </a:rPr>
                <a:t> </a:t>
              </a:r>
            </a:p>
            <a:p>
              <a:pPr algn="l">
                <a:lnSpc>
                  <a:spcPts val="2880"/>
                </a:lnSpc>
              </a:pPr>
              <a:r>
                <a:rPr lang="en-US" sz="2400" b="true">
                  <a:solidFill>
                    <a:srgbClr val="F9B428"/>
                  </a:solidFill>
                  <a:latin typeface="Arial Nova Condensed Bold"/>
                  <a:ea typeface="Arial Nova Condensed Bold"/>
                  <a:cs typeface="Arial Nova Condensed Bold"/>
                  <a:sym typeface="Arial Nova Condensed Bold"/>
                </a:rPr>
                <a:t>Instructions:</a:t>
              </a:r>
            </a:p>
            <a:p>
              <a:pPr algn="l">
                <a:lnSpc>
                  <a:spcPts val="2880"/>
                </a:lnSpc>
              </a:pPr>
              <a:r>
                <a:rPr lang="en-US" sz="2400" b="true">
                  <a:solidFill>
                    <a:srgbClr val="000000"/>
                  </a:solidFill>
                  <a:latin typeface="Arial Nova Condensed Bold"/>
                  <a:ea typeface="Arial Nova Condensed Bold"/>
                  <a:cs typeface="Arial Nova Condensed Bold"/>
                  <a:sym typeface="Arial Nova Condensed Bold"/>
                </a:rPr>
                <a:t>Ask the participants to </a:t>
              </a:r>
              <a:r>
                <a:rPr lang="en-US" sz="2400">
                  <a:solidFill>
                    <a:srgbClr val="000000"/>
                  </a:solidFill>
                  <a:latin typeface="Arial Nova Condensed"/>
                  <a:ea typeface="Arial Nova Condensed"/>
                  <a:cs typeface="Arial Nova Condensed"/>
                  <a:sym typeface="Arial Nova Condensed"/>
                </a:rPr>
                <a:t>use the </a:t>
              </a:r>
              <a:r>
                <a:rPr lang="en-US" sz="2400" b="true">
                  <a:solidFill>
                    <a:srgbClr val="000000"/>
                  </a:solidFill>
                  <a:latin typeface="Arial Nova Condensed Bold"/>
                  <a:ea typeface="Arial Nova Condensed Bold"/>
                  <a:cs typeface="Arial Nova Condensed Bold"/>
                  <a:sym typeface="Arial Nova Condensed Bold"/>
                </a:rPr>
                <a:t>Legal Monitoring Form</a:t>
              </a:r>
              <a:r>
                <a:rPr lang="en-US" sz="2400">
                  <a:solidFill>
                    <a:srgbClr val="000000"/>
                  </a:solidFill>
                  <a:latin typeface="Arial Nova Condensed"/>
                  <a:ea typeface="Arial Nova Condensed"/>
                  <a:cs typeface="Arial Nova Condensed"/>
                  <a:sym typeface="Arial Nova Condensed"/>
                </a:rPr>
                <a:t> to document:</a:t>
              </a:r>
            </a:p>
            <a:p>
              <a:pPr algn="l">
                <a:lnSpc>
                  <a:spcPts val="3312"/>
                </a:lnSpc>
              </a:pPr>
              <a:r>
                <a:rPr lang="en-US" sz="2400">
                  <a:solidFill>
                    <a:srgbClr val="000000"/>
                  </a:solidFill>
                  <a:latin typeface="Arial Nova Condensed"/>
                  <a:ea typeface="Arial Nova Condensed"/>
                  <a:cs typeface="Arial Nova Condensed"/>
                  <a:sym typeface="Arial Nova Condensed"/>
                </a:rPr>
                <a:t>Description of the process (e.g., fairness, delays, access to defense).</a:t>
              </a:r>
            </a:p>
            <a:p>
              <a:pPr algn="l">
                <a:lnSpc>
                  <a:spcPts val="3312"/>
                </a:lnSpc>
              </a:pPr>
              <a:r>
                <a:rPr lang="en-US" sz="2400">
                  <a:solidFill>
                    <a:srgbClr val="000000"/>
                  </a:solidFill>
                  <a:latin typeface="Arial Nova Condensed"/>
                  <a:ea typeface="Arial Nova Condensed"/>
                  <a:cs typeface="Arial Nova Condensed"/>
                  <a:sym typeface="Arial Nova Condensed"/>
                </a:rPr>
                <a:t>Actors involved.</a:t>
              </a:r>
            </a:p>
            <a:p>
              <a:pPr algn="l">
                <a:lnSpc>
                  <a:spcPts val="3312"/>
                </a:lnSpc>
              </a:pPr>
              <a:r>
                <a:rPr lang="en-US" sz="2400">
                  <a:solidFill>
                    <a:srgbClr val="000000"/>
                  </a:solidFill>
                  <a:latin typeface="Arial Nova Condensed"/>
                  <a:ea typeface="Arial Nova Condensed"/>
                  <a:cs typeface="Arial Nova Condensed"/>
                  <a:sym typeface="Arial Nova Condensed"/>
                </a:rPr>
                <a:t>Gaps or barriers (e.g., lack of interpreters, discriminatory practices).</a:t>
              </a:r>
            </a:p>
            <a:p>
              <a:pPr algn="l">
                <a:lnSpc>
                  <a:spcPts val="2880"/>
                </a:lnSpc>
              </a:pPr>
              <a:r>
                <a:rPr lang="en-US" sz="2400" b="true">
                  <a:solidFill>
                    <a:srgbClr val="000000"/>
                  </a:solidFill>
                  <a:latin typeface="Arial Nova Condensed Bold"/>
                  <a:ea typeface="Arial Nova Condensed Bold"/>
                  <a:cs typeface="Arial Nova Condensed Bold"/>
                  <a:sym typeface="Arial Nova Condensed Bold"/>
                </a:rPr>
                <a:t>Debrief (5 minutes):</a:t>
              </a:r>
            </a:p>
            <a:p>
              <a:pPr algn="l">
                <a:lnSpc>
                  <a:spcPts val="3312"/>
                </a:lnSpc>
              </a:pPr>
              <a:r>
                <a:rPr lang="en-US" sz="2400">
                  <a:solidFill>
                    <a:srgbClr val="000000"/>
                  </a:solidFill>
                  <a:latin typeface="Arial Nova Condensed"/>
                  <a:ea typeface="Arial Nova Condensed"/>
                  <a:cs typeface="Arial Nova Condensed"/>
                  <a:sym typeface="Arial Nova Condensed"/>
                </a:rPr>
                <a:t>Groups present findings and discuss how to use the monitoring data for advocacy or improvements (e.g., sharing findings with legal aid organizations).</a:t>
              </a:r>
            </a:p>
            <a:p>
              <a:pPr algn="l">
                <a:lnSpc>
                  <a:spcPts val="1656"/>
                </a:lnSpc>
              </a:pPr>
              <a:r>
                <a:rPr lang="en-US" sz="1200">
                  <a:solidFill>
                    <a:srgbClr val="000000"/>
                  </a:solidFill>
                  <a:latin typeface="Arial Nova Condensed"/>
                  <a:ea typeface="Arial Nova Condensed"/>
                  <a:cs typeface="Arial Nova Condensed"/>
                  <a:sym typeface="Arial Nova Condensed"/>
                </a:rPr>
                <a:t> </a:t>
              </a:r>
            </a:p>
          </p:txBody>
        </p:sp>
      </p:grpSp>
      <p:sp>
        <p:nvSpPr>
          <p:cNvPr name="Freeform 12" id="12"/>
          <p:cNvSpPr/>
          <p:nvPr/>
        </p:nvSpPr>
        <p:spPr>
          <a:xfrm flipH="false" flipV="false" rot="0">
            <a:off x="10318208" y="5500363"/>
            <a:ext cx="6941092" cy="2620262"/>
          </a:xfrm>
          <a:custGeom>
            <a:avLst/>
            <a:gdLst/>
            <a:ahLst/>
            <a:cxnLst/>
            <a:rect r="r" b="b" t="t" l="l"/>
            <a:pathLst>
              <a:path h="2620262" w="6941092">
                <a:moveTo>
                  <a:pt x="0" y="0"/>
                </a:moveTo>
                <a:lnTo>
                  <a:pt x="6941092" y="0"/>
                </a:lnTo>
                <a:lnTo>
                  <a:pt x="6941092" y="2620262"/>
                </a:lnTo>
                <a:lnTo>
                  <a:pt x="0" y="2620262"/>
                </a:lnTo>
                <a:lnTo>
                  <a:pt x="0" y="0"/>
                </a:lnTo>
                <a:close/>
              </a:path>
            </a:pathLst>
          </a:custGeom>
          <a:blipFill>
            <a:blip r:embed="rId3"/>
            <a:stretch>
              <a:fillRect l="0" t="0" r="0" b="0"/>
            </a:stretch>
          </a:blipFill>
        </p:spPr>
      </p:sp>
    </p:spTree>
  </p:cSld>
  <p:clrMapOvr>
    <a:masterClrMapping/>
  </p:clrMapOvr>
</p:sld>
</file>

<file path=ppt/slides/slide5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163933"/>
            <a:ext cx="16230600" cy="5489040"/>
            <a:chOff x="0" y="0"/>
            <a:chExt cx="21640800" cy="7318720"/>
          </a:xfrm>
        </p:grpSpPr>
        <p:sp>
          <p:nvSpPr>
            <p:cNvPr name="Freeform 6" id="6"/>
            <p:cNvSpPr/>
            <p:nvPr/>
          </p:nvSpPr>
          <p:spPr>
            <a:xfrm flipH="false" flipV="false" rot="0">
              <a:off x="0" y="0"/>
              <a:ext cx="21640800" cy="7318720"/>
            </a:xfrm>
            <a:custGeom>
              <a:avLst/>
              <a:gdLst/>
              <a:ahLst/>
              <a:cxnLst/>
              <a:rect r="r" b="b" t="t" l="l"/>
              <a:pathLst>
                <a:path h="7318720" w="21640800">
                  <a:moveTo>
                    <a:pt x="0" y="0"/>
                  </a:moveTo>
                  <a:lnTo>
                    <a:pt x="21640800" y="0"/>
                  </a:lnTo>
                  <a:lnTo>
                    <a:pt x="21640800" y="7318720"/>
                  </a:lnTo>
                  <a:lnTo>
                    <a:pt x="0" y="7318720"/>
                  </a:lnTo>
                  <a:close/>
                </a:path>
              </a:pathLst>
            </a:custGeom>
            <a:solidFill>
              <a:srgbClr val="000000">
                <a:alpha val="0"/>
              </a:srgbClr>
            </a:solidFill>
          </p:spPr>
        </p:sp>
        <p:sp>
          <p:nvSpPr>
            <p:cNvPr name="TextBox 7" id="7"/>
            <p:cNvSpPr txBox="true"/>
            <p:nvPr/>
          </p:nvSpPr>
          <p:spPr>
            <a:xfrm>
              <a:off x="0" y="-57150"/>
              <a:ext cx="21640800" cy="7375870"/>
            </a:xfrm>
            <a:prstGeom prst="rect">
              <a:avLst/>
            </a:prstGeom>
          </p:spPr>
          <p:txBody>
            <a:bodyPr anchor="t" rtlCol="false" tIns="0" lIns="0" bIns="0" rIns="0"/>
            <a:lstStyle/>
            <a:p>
              <a:pPr algn="l">
                <a:lnSpc>
                  <a:spcPts val="4691"/>
                </a:lnSpc>
              </a:pPr>
              <a:r>
                <a:rPr lang="en-US" sz="3399" b="true">
                  <a:solidFill>
                    <a:srgbClr val="F9B428"/>
                  </a:solidFill>
                  <a:latin typeface="Arial Nova Condensed Bold"/>
                  <a:ea typeface="Arial Nova Condensed Bold"/>
                  <a:cs typeface="Arial Nova Condensed Bold"/>
                  <a:sym typeface="Arial Nova Condensed Bold"/>
                </a:rPr>
                <a:t>Example 2 – Monitoring of informal justice </a:t>
              </a:r>
            </a:p>
            <a:p>
              <a:pPr algn="just">
                <a:lnSpc>
                  <a:spcPts val="4277"/>
                </a:lnSpc>
              </a:pPr>
              <a:r>
                <a:rPr lang="en-US" sz="3099">
                  <a:solidFill>
                    <a:srgbClr val="000000"/>
                  </a:solidFill>
                  <a:latin typeface="Arial Nova Condensed"/>
                  <a:ea typeface="Arial Nova Condensed"/>
                  <a:cs typeface="Arial Nova Condensed"/>
                  <a:sym typeface="Arial Nova Condensed"/>
                </a:rPr>
                <a:t>Informal justice systems are more accessible to vulnerable and marginalized communities such as refugees especially in emergency situations. Therefore, community paralegals are critical actors within the informal justice system. To promote access to justice for all within the informal justice system, paralegals can:</a:t>
              </a:r>
            </a:p>
            <a:p>
              <a:pPr algn="just" marL="561021" indent="-280510" lvl="1">
                <a:lnSpc>
                  <a:spcPts val="4277"/>
                </a:lnSpc>
                <a:buFont typeface="Arial"/>
                <a:buChar char="•"/>
              </a:pPr>
              <a:r>
                <a:rPr lang="en-US" sz="3099">
                  <a:solidFill>
                    <a:srgbClr val="000000"/>
                  </a:solidFill>
                  <a:latin typeface="Arial Nova Condensed"/>
                  <a:ea typeface="Arial Nova Condensed"/>
                  <a:cs typeface="Arial Nova Condensed"/>
                  <a:sym typeface="Arial Nova Condensed"/>
                </a:rPr>
                <a:t>Provide technical support to informal justice actors</a:t>
              </a:r>
            </a:p>
            <a:p>
              <a:pPr algn="just" marL="561021" indent="-280510" lvl="1">
                <a:lnSpc>
                  <a:spcPts val="4277"/>
                </a:lnSpc>
                <a:buFont typeface="Arial"/>
                <a:buChar char="•"/>
              </a:pPr>
              <a:r>
                <a:rPr lang="en-US" sz="3099">
                  <a:solidFill>
                    <a:srgbClr val="000000"/>
                  </a:solidFill>
                  <a:latin typeface="Arial Nova Condensed"/>
                  <a:ea typeface="Arial Nova Condensed"/>
                  <a:cs typeface="Arial Nova Condensed"/>
                  <a:sym typeface="Arial Nova Condensed"/>
                </a:rPr>
                <a:t>Facilitate access to justice for women and vulnerable groups</a:t>
              </a:r>
            </a:p>
            <a:p>
              <a:pPr algn="just" marL="561021" indent="-280510" lvl="1">
                <a:lnSpc>
                  <a:spcPts val="4277"/>
                </a:lnSpc>
                <a:buFont typeface="Arial"/>
                <a:buChar char="•"/>
              </a:pPr>
              <a:r>
                <a:rPr lang="en-US" sz="3099">
                  <a:solidFill>
                    <a:srgbClr val="000000"/>
                  </a:solidFill>
                  <a:latin typeface="Arial Nova Condensed"/>
                  <a:ea typeface="Arial Nova Condensed"/>
                  <a:cs typeface="Arial Nova Condensed"/>
                  <a:sym typeface="Arial Nova Condensed"/>
                </a:rPr>
                <a:t>Promote positive change at community level</a:t>
              </a:r>
            </a:p>
            <a:p>
              <a:pPr algn="just" marL="561021" indent="-280510" lvl="1">
                <a:lnSpc>
                  <a:spcPts val="4277"/>
                </a:lnSpc>
                <a:buFont typeface="Arial"/>
                <a:buChar char="•"/>
              </a:pPr>
              <a:r>
                <a:rPr lang="en-US" sz="3099">
                  <a:solidFill>
                    <a:srgbClr val="000000"/>
                  </a:solidFill>
                  <a:latin typeface="Arial Nova Condensed"/>
                  <a:ea typeface="Arial Nova Condensed"/>
                  <a:cs typeface="Arial Nova Condensed"/>
                  <a:sym typeface="Arial Nova Condensed"/>
                </a:rPr>
                <a:t>Support recording of cases and data collection </a:t>
              </a:r>
            </a:p>
            <a:p>
              <a:pPr algn="just" marL="561021" indent="-280510" lvl="1">
                <a:lnSpc>
                  <a:spcPts val="4277"/>
                </a:lnSpc>
                <a:buFont typeface="Arial"/>
                <a:buChar char="•"/>
              </a:pPr>
              <a:r>
                <a:rPr lang="en-US" sz="3099">
                  <a:solidFill>
                    <a:srgbClr val="000000"/>
                  </a:solidFill>
                  <a:latin typeface="Arial Nova Condensed"/>
                  <a:ea typeface="Arial Nova Condensed"/>
                  <a:cs typeface="Arial Nova Condensed"/>
                  <a:sym typeface="Arial Nova Condensed"/>
                </a:rPr>
                <a:t>Coordinate with stakeholders and build strategic networks</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758379"/>
            <a:ext cx="14508701" cy="2135671"/>
            <a:chOff x="0" y="0"/>
            <a:chExt cx="19344934" cy="2847561"/>
          </a:xfrm>
        </p:grpSpPr>
        <p:sp>
          <p:nvSpPr>
            <p:cNvPr name="Freeform 19" id="19"/>
            <p:cNvSpPr/>
            <p:nvPr/>
          </p:nvSpPr>
          <p:spPr>
            <a:xfrm flipH="false" flipV="false" rot="0">
              <a:off x="0" y="0"/>
              <a:ext cx="19344934" cy="2847561"/>
            </a:xfrm>
            <a:custGeom>
              <a:avLst/>
              <a:gdLst/>
              <a:ahLst/>
              <a:cxnLst/>
              <a:rect r="r" b="b" t="t" l="l"/>
              <a:pathLst>
                <a:path h="2847561" w="19344934">
                  <a:moveTo>
                    <a:pt x="0" y="0"/>
                  </a:moveTo>
                  <a:lnTo>
                    <a:pt x="19344934" y="0"/>
                  </a:lnTo>
                  <a:lnTo>
                    <a:pt x="19344934" y="2847561"/>
                  </a:lnTo>
                  <a:lnTo>
                    <a:pt x="0" y="2847561"/>
                  </a:lnTo>
                  <a:close/>
                </a:path>
              </a:pathLst>
            </a:custGeom>
            <a:solidFill>
              <a:srgbClr val="000000">
                <a:alpha val="0"/>
              </a:srgbClr>
            </a:solidFill>
          </p:spPr>
        </p:sp>
        <p:sp>
          <p:nvSpPr>
            <p:cNvPr name="TextBox 20" id="20"/>
            <p:cNvSpPr txBox="true"/>
            <p:nvPr/>
          </p:nvSpPr>
          <p:spPr>
            <a:xfrm>
              <a:off x="0" y="133350"/>
              <a:ext cx="19344934" cy="2714211"/>
            </a:xfrm>
            <a:prstGeom prst="rect">
              <a:avLst/>
            </a:prstGeom>
          </p:spPr>
          <p:txBody>
            <a:bodyPr anchor="t" rtlCol="false" tIns="0" lIns="0" bIns="0" rIns="0"/>
            <a:lstStyle/>
            <a:p>
              <a:pPr algn="l">
                <a:lnSpc>
                  <a:spcPts val="6999"/>
                </a:lnSpc>
              </a:pPr>
              <a:r>
                <a:rPr lang="en-US" sz="6999" b="true">
                  <a:solidFill>
                    <a:srgbClr val="4E5FA7"/>
                  </a:solidFill>
                  <a:latin typeface="Arial Nova Condensed Bold"/>
                  <a:ea typeface="Arial Nova Condensed Bold"/>
                  <a:cs typeface="Arial Nova Condensed Bold"/>
                  <a:sym typeface="Arial Nova Condensed Bold"/>
                </a:rPr>
                <a:t>Monitoring practice/barriers for system strengthening activities purposes</a:t>
              </a:r>
            </a:p>
          </p:txBody>
        </p:sp>
      </p:grpSp>
    </p:spTree>
  </p:cSld>
  <p:clrMapOvr>
    <a:masterClrMapping/>
  </p:clrMapOvr>
</p:sld>
</file>

<file path=ppt/slides/slide5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2911744" cy="1243497"/>
            <a:chOff x="0" y="0"/>
            <a:chExt cx="17215659" cy="1657995"/>
          </a:xfrm>
        </p:grpSpPr>
        <p:sp>
          <p:nvSpPr>
            <p:cNvPr name="Freeform 6" id="6"/>
            <p:cNvSpPr/>
            <p:nvPr/>
          </p:nvSpPr>
          <p:spPr>
            <a:xfrm flipH="false" flipV="false" rot="0">
              <a:off x="0" y="0"/>
              <a:ext cx="17215659" cy="1657995"/>
            </a:xfrm>
            <a:custGeom>
              <a:avLst/>
              <a:gdLst/>
              <a:ahLst/>
              <a:cxnLst/>
              <a:rect r="r" b="b" t="t" l="l"/>
              <a:pathLst>
                <a:path h="1657995" w="17215659">
                  <a:moveTo>
                    <a:pt x="0" y="0"/>
                  </a:moveTo>
                  <a:lnTo>
                    <a:pt x="17215659" y="0"/>
                  </a:lnTo>
                  <a:lnTo>
                    <a:pt x="17215659" y="1657995"/>
                  </a:lnTo>
                  <a:lnTo>
                    <a:pt x="0" y="1657995"/>
                  </a:lnTo>
                  <a:close/>
                </a:path>
              </a:pathLst>
            </a:custGeom>
            <a:solidFill>
              <a:srgbClr val="000000">
                <a:alpha val="0"/>
              </a:srgbClr>
            </a:solidFill>
          </p:spPr>
        </p:sp>
        <p:sp>
          <p:nvSpPr>
            <p:cNvPr name="TextBox 7" id="7"/>
            <p:cNvSpPr txBox="true"/>
            <p:nvPr/>
          </p:nvSpPr>
          <p:spPr>
            <a:xfrm>
              <a:off x="0" y="-342900"/>
              <a:ext cx="17215659"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Data to support strategic litigation</a:t>
              </a:r>
            </a:p>
          </p:txBody>
        </p:sp>
      </p:grpSp>
      <p:grpSp>
        <p:nvGrpSpPr>
          <p:cNvPr name="Group 8" id="8"/>
          <p:cNvGrpSpPr/>
          <p:nvPr/>
        </p:nvGrpSpPr>
        <p:grpSpPr>
          <a:xfrm rot="0">
            <a:off x="1028700" y="2978492"/>
            <a:ext cx="16148956" cy="5831694"/>
            <a:chOff x="0" y="0"/>
            <a:chExt cx="21531942" cy="7775592"/>
          </a:xfrm>
        </p:grpSpPr>
        <p:sp>
          <p:nvSpPr>
            <p:cNvPr name="Freeform 9" id="9"/>
            <p:cNvSpPr/>
            <p:nvPr/>
          </p:nvSpPr>
          <p:spPr>
            <a:xfrm flipH="false" flipV="false" rot="0">
              <a:off x="0" y="0"/>
              <a:ext cx="21531943" cy="7775592"/>
            </a:xfrm>
            <a:custGeom>
              <a:avLst/>
              <a:gdLst/>
              <a:ahLst/>
              <a:cxnLst/>
              <a:rect r="r" b="b" t="t" l="l"/>
              <a:pathLst>
                <a:path h="7775592" w="21531943">
                  <a:moveTo>
                    <a:pt x="0" y="0"/>
                  </a:moveTo>
                  <a:lnTo>
                    <a:pt x="21531943" y="0"/>
                  </a:lnTo>
                  <a:lnTo>
                    <a:pt x="21531943" y="7775592"/>
                  </a:lnTo>
                  <a:lnTo>
                    <a:pt x="0" y="7775592"/>
                  </a:lnTo>
                  <a:close/>
                </a:path>
              </a:pathLst>
            </a:custGeom>
            <a:solidFill>
              <a:srgbClr val="000000">
                <a:alpha val="0"/>
              </a:srgbClr>
            </a:solidFill>
          </p:spPr>
        </p:sp>
        <p:sp>
          <p:nvSpPr>
            <p:cNvPr name="TextBox 10" id="10"/>
            <p:cNvSpPr txBox="true"/>
            <p:nvPr/>
          </p:nvSpPr>
          <p:spPr>
            <a:xfrm>
              <a:off x="0" y="-47625"/>
              <a:ext cx="21531942" cy="7823217"/>
            </a:xfrm>
            <a:prstGeom prst="rect">
              <a:avLst/>
            </a:prstGeom>
          </p:spPr>
          <p:txBody>
            <a:bodyPr anchor="t" rtlCol="false" tIns="0" lIns="0" bIns="0" rIns="0"/>
            <a:lstStyle/>
            <a:p>
              <a:pPr algn="just">
                <a:lnSpc>
                  <a:spcPts val="3726"/>
                </a:lnSpc>
              </a:pPr>
              <a:r>
                <a:rPr lang="en-US" sz="2700">
                  <a:solidFill>
                    <a:srgbClr val="000000"/>
                  </a:solidFill>
                  <a:latin typeface="Arial Nova Condensed"/>
                  <a:ea typeface="Arial Nova Condensed"/>
                  <a:cs typeface="Arial Nova Condensed"/>
                  <a:sym typeface="Arial Nova Condensed"/>
                </a:rPr>
                <a:t>IRC’s paralegal program is linked to other legal aid/ access to justice programs within the organization and other networks of lawyers to whom cases can be referred to if necessary. These relationships form the basis of paralegal support for strategic litigation.</a:t>
              </a:r>
            </a:p>
            <a:p>
              <a:pPr algn="just">
                <a:lnSpc>
                  <a:spcPts val="3726"/>
                </a:lnSpc>
              </a:pPr>
              <a:r>
                <a:rPr lang="en-US" sz="2700">
                  <a:solidFill>
                    <a:srgbClr val="000000"/>
                  </a:solidFill>
                  <a:latin typeface="Arial Nova Condensed"/>
                  <a:ea typeface="Arial Nova Condensed"/>
                  <a:cs typeface="Arial Nova Condensed"/>
                  <a:sym typeface="Arial Nova Condensed"/>
                </a:rPr>
                <a:t> </a:t>
              </a:r>
            </a:p>
            <a:p>
              <a:pPr algn="just">
                <a:lnSpc>
                  <a:spcPts val="3726"/>
                </a:lnSpc>
              </a:pPr>
              <a:r>
                <a:rPr lang="en-US" sz="2700">
                  <a:solidFill>
                    <a:srgbClr val="000000"/>
                  </a:solidFill>
                  <a:latin typeface="Arial Nova Condensed"/>
                  <a:ea typeface="Arial Nova Condensed"/>
                  <a:cs typeface="Arial Nova Condensed"/>
                  <a:sym typeface="Arial Nova Condensed"/>
                </a:rPr>
                <a:t>Paralegals’ role in supporting litigation can often include:</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Sharing their data with advocates to support the development/building of the cases</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Supporting communication between lawyers and communities.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Helping communities understand the litigation and inviting their input to shape the litigation strategy. </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Working with communities in monitoring and implementation of decisions. This may involve local level advocacy with local authorities or organizing collective action to ensure implementation.</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Helping clients understand what they will need to do and how to be prepared in case the case fails.</a:t>
              </a:r>
            </a:p>
            <a:p>
              <a:pPr algn="just" marL="488632" indent="-244316"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Accompanying litigants to court an</a:t>
              </a:r>
              <a:r>
                <a:rPr lang="en-US" sz="2700">
                  <a:solidFill>
                    <a:srgbClr val="000000"/>
                  </a:solidFill>
                  <a:latin typeface="Arial Nova Condensed"/>
                  <a:ea typeface="Arial Nova Condensed"/>
                  <a:cs typeface="Arial Nova Condensed"/>
                  <a:sym typeface="Arial Nova Condensed"/>
                </a:rPr>
                <a:t>d explaining the process to them.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5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209254"/>
            <a:ext cx="3648387" cy="1243497"/>
            <a:chOff x="0" y="0"/>
            <a:chExt cx="4864516" cy="1657995"/>
          </a:xfrm>
        </p:grpSpPr>
        <p:sp>
          <p:nvSpPr>
            <p:cNvPr name="Freeform 6" id="6"/>
            <p:cNvSpPr/>
            <p:nvPr/>
          </p:nvSpPr>
          <p:spPr>
            <a:xfrm flipH="false" flipV="false" rot="0">
              <a:off x="0" y="0"/>
              <a:ext cx="4864515" cy="1657995"/>
            </a:xfrm>
            <a:custGeom>
              <a:avLst/>
              <a:gdLst/>
              <a:ahLst/>
              <a:cxnLst/>
              <a:rect r="r" b="b" t="t" l="l"/>
              <a:pathLst>
                <a:path h="1657995" w="4864515">
                  <a:moveTo>
                    <a:pt x="0" y="0"/>
                  </a:moveTo>
                  <a:lnTo>
                    <a:pt x="4864515" y="0"/>
                  </a:lnTo>
                  <a:lnTo>
                    <a:pt x="4864515" y="1657995"/>
                  </a:lnTo>
                  <a:lnTo>
                    <a:pt x="0" y="1657995"/>
                  </a:lnTo>
                  <a:close/>
                </a:path>
              </a:pathLst>
            </a:custGeom>
            <a:solidFill>
              <a:srgbClr val="000000">
                <a:alpha val="0"/>
              </a:srgbClr>
            </a:solidFill>
          </p:spPr>
        </p:sp>
        <p:sp>
          <p:nvSpPr>
            <p:cNvPr name="TextBox 7" id="7"/>
            <p:cNvSpPr txBox="true"/>
            <p:nvPr/>
          </p:nvSpPr>
          <p:spPr>
            <a:xfrm>
              <a:off x="0" y="-342900"/>
              <a:ext cx="4864516" cy="2000895"/>
            </a:xfrm>
            <a:prstGeom prst="rect">
              <a:avLst/>
            </a:prstGeom>
          </p:spPr>
          <p:txBody>
            <a:bodyPr anchor="t" rtlCol="false" tIns="0" lIns="0" bIns="0" rIns="0"/>
            <a:lstStyle/>
            <a:p>
              <a:pPr algn="l">
                <a:lnSpc>
                  <a:spcPts val="11999"/>
                </a:lnSpc>
              </a:pPr>
              <a:r>
                <a:rPr lang="en-US" sz="6999" b="true">
                  <a:solidFill>
                    <a:srgbClr val="4E5FA7"/>
                  </a:solidFill>
                  <a:latin typeface="Arial Nova Condensed Bold"/>
                  <a:ea typeface="Arial Nova Condensed Bold"/>
                  <a:cs typeface="Arial Nova Condensed Bold"/>
                  <a:sym typeface="Arial Nova Condensed Bold"/>
                </a:rPr>
                <a:t>Reporting</a:t>
              </a:r>
            </a:p>
          </p:txBody>
        </p:sp>
      </p:grpSp>
      <p:grpSp>
        <p:nvGrpSpPr>
          <p:cNvPr name="Group 8" id="8"/>
          <p:cNvGrpSpPr/>
          <p:nvPr/>
        </p:nvGrpSpPr>
        <p:grpSpPr>
          <a:xfrm rot="0">
            <a:off x="1028700" y="3102517"/>
            <a:ext cx="16230600" cy="6573580"/>
            <a:chOff x="0" y="0"/>
            <a:chExt cx="21640800" cy="8764773"/>
          </a:xfrm>
        </p:grpSpPr>
        <p:sp>
          <p:nvSpPr>
            <p:cNvPr name="Freeform 9" id="9"/>
            <p:cNvSpPr/>
            <p:nvPr/>
          </p:nvSpPr>
          <p:spPr>
            <a:xfrm flipH="false" flipV="false" rot="0">
              <a:off x="0" y="0"/>
              <a:ext cx="21640800" cy="8764774"/>
            </a:xfrm>
            <a:custGeom>
              <a:avLst/>
              <a:gdLst/>
              <a:ahLst/>
              <a:cxnLst/>
              <a:rect r="r" b="b" t="t" l="l"/>
              <a:pathLst>
                <a:path h="8764774" w="21640800">
                  <a:moveTo>
                    <a:pt x="0" y="0"/>
                  </a:moveTo>
                  <a:lnTo>
                    <a:pt x="21640800" y="0"/>
                  </a:lnTo>
                  <a:lnTo>
                    <a:pt x="21640800" y="8764774"/>
                  </a:lnTo>
                  <a:lnTo>
                    <a:pt x="0" y="8764774"/>
                  </a:lnTo>
                  <a:close/>
                </a:path>
              </a:pathLst>
            </a:custGeom>
            <a:solidFill>
              <a:srgbClr val="000000">
                <a:alpha val="0"/>
              </a:srgbClr>
            </a:solidFill>
          </p:spPr>
        </p:sp>
        <p:sp>
          <p:nvSpPr>
            <p:cNvPr name="TextBox 10" id="10"/>
            <p:cNvSpPr txBox="true"/>
            <p:nvPr/>
          </p:nvSpPr>
          <p:spPr>
            <a:xfrm>
              <a:off x="0" y="-57150"/>
              <a:ext cx="21640800" cy="8821923"/>
            </a:xfrm>
            <a:prstGeom prst="rect">
              <a:avLst/>
            </a:prstGeom>
          </p:spPr>
          <p:txBody>
            <a:bodyPr anchor="t" rtlCol="false" tIns="0" lIns="0" bIns="0" rIns="0"/>
            <a:lstStyle/>
            <a:p>
              <a:pPr algn="just">
                <a:lnSpc>
                  <a:spcPts val="4001"/>
                </a:lnSpc>
              </a:pPr>
              <a:r>
                <a:rPr lang="en-US" sz="2899">
                  <a:solidFill>
                    <a:srgbClr val="000000"/>
                  </a:solidFill>
                  <a:latin typeface="Arial Nova Condensed"/>
                  <a:ea typeface="Arial Nova Condensed"/>
                  <a:cs typeface="Arial Nova Condensed"/>
                  <a:sym typeface="Arial Nova Condensed"/>
                </a:rPr>
                <a:t>Reporting is a tool that paralegals can use to document their cases, interventions, patterns and trends. You would want to know if your advocacy has been successful and has achieved the objectives that you set at the beginning. Advocacy is difficult to monitor and evaluate including attributing any gains to your specific actions due to the complexity of the processes, institutions and attitude change. Change often takes place over a long period of time and can be unpredictable. Also, achieving all the objectives of an advocacy strategy is rare. </a:t>
              </a:r>
            </a:p>
            <a:p>
              <a:pPr algn="just">
                <a:lnSpc>
                  <a:spcPts val="4001"/>
                </a:lnSpc>
              </a:pPr>
              <a:r>
                <a:rPr lang="en-US" sz="2899">
                  <a:solidFill>
                    <a:srgbClr val="000000"/>
                  </a:solidFill>
                  <a:latin typeface="Arial Nova Condensed"/>
                  <a:ea typeface="Arial Nova Condensed"/>
                  <a:cs typeface="Arial Nova Condensed"/>
                  <a:sym typeface="Arial Nova Condensed"/>
                </a:rPr>
                <a:t> </a:t>
              </a:r>
            </a:p>
            <a:p>
              <a:pPr algn="just">
                <a:lnSpc>
                  <a:spcPts val="4001"/>
                </a:lnSpc>
              </a:pPr>
              <a:r>
                <a:rPr lang="en-US" sz="2899">
                  <a:solidFill>
                    <a:srgbClr val="000000"/>
                  </a:solidFill>
                  <a:latin typeface="Arial Nova Condensed"/>
                  <a:ea typeface="Arial Nova Condensed"/>
                  <a:cs typeface="Arial Nova Condensed"/>
                  <a:sym typeface="Arial Nova Condensed"/>
                </a:rPr>
                <a:t>Community-based paralegals should use reporting to closely monitor the progress of their advocacy strategy. The reporting will be based on a clear set of indicators against which progress can be monitored, evaluated and documented. The indicators will also assist the community-based paralegals to measure the impact on a periodic basis. In developing indicators, you need to consider the following:</a:t>
              </a:r>
            </a:p>
            <a:p>
              <a:pPr algn="just" marL="524827" indent="-262413"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Keep indicators simple for easy monitoring</a:t>
              </a:r>
            </a:p>
            <a:p>
              <a:pPr algn="just" marL="524827" indent="-262413"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Indicators should be measurable</a:t>
              </a:r>
            </a:p>
            <a:p>
              <a:pPr algn="just" marL="524827" indent="-262413"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Ensure </a:t>
              </a:r>
              <a:r>
                <a:rPr lang="en-US" sz="2899">
                  <a:solidFill>
                    <a:srgbClr val="000000"/>
                  </a:solidFill>
                  <a:latin typeface="Arial Nova Condensed"/>
                  <a:ea typeface="Arial Nova Condensed"/>
                  <a:cs typeface="Arial Nova Condensed"/>
                  <a:sym typeface="Arial Nova Condensed"/>
                </a:rPr>
                <a:t>that the indicators are measuring what needs to be tracked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5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379"/>
            <a:ext cx="13240150" cy="2135671"/>
            <a:chOff x="0" y="0"/>
            <a:chExt cx="17653534" cy="2847561"/>
          </a:xfrm>
        </p:grpSpPr>
        <p:sp>
          <p:nvSpPr>
            <p:cNvPr name="Freeform 6" id="6"/>
            <p:cNvSpPr/>
            <p:nvPr/>
          </p:nvSpPr>
          <p:spPr>
            <a:xfrm flipH="false" flipV="false" rot="0">
              <a:off x="0" y="0"/>
              <a:ext cx="17653533" cy="2847561"/>
            </a:xfrm>
            <a:custGeom>
              <a:avLst/>
              <a:gdLst/>
              <a:ahLst/>
              <a:cxnLst/>
              <a:rect r="r" b="b" t="t" l="l"/>
              <a:pathLst>
                <a:path h="2847561" w="17653533">
                  <a:moveTo>
                    <a:pt x="0" y="0"/>
                  </a:moveTo>
                  <a:lnTo>
                    <a:pt x="17653533" y="0"/>
                  </a:lnTo>
                  <a:lnTo>
                    <a:pt x="17653533" y="2847561"/>
                  </a:lnTo>
                  <a:lnTo>
                    <a:pt x="0" y="2847561"/>
                  </a:lnTo>
                  <a:close/>
                </a:path>
              </a:pathLst>
            </a:custGeom>
            <a:solidFill>
              <a:srgbClr val="000000">
                <a:alpha val="0"/>
              </a:srgbClr>
            </a:solidFill>
          </p:spPr>
        </p:sp>
        <p:sp>
          <p:nvSpPr>
            <p:cNvPr name="TextBox 7" id="7"/>
            <p:cNvSpPr txBox="true"/>
            <p:nvPr/>
          </p:nvSpPr>
          <p:spPr>
            <a:xfrm>
              <a:off x="0" y="133350"/>
              <a:ext cx="17653534" cy="2714211"/>
            </a:xfrm>
            <a:prstGeom prst="rect">
              <a:avLst/>
            </a:prstGeom>
          </p:spPr>
          <p:txBody>
            <a:bodyPr anchor="t" rtlCol="false" tIns="0" lIns="0" bIns="0" rIns="0"/>
            <a:lstStyle/>
            <a:p>
              <a:pPr algn="l">
                <a:lnSpc>
                  <a:spcPts val="6999"/>
                </a:lnSpc>
              </a:pPr>
              <a:r>
                <a:rPr lang="en-US" sz="6999" b="true">
                  <a:solidFill>
                    <a:srgbClr val="4E5FA7"/>
                  </a:solidFill>
                  <a:latin typeface="Arial Nova Condensed Bold"/>
                  <a:ea typeface="Arial Nova Condensed Bold"/>
                  <a:cs typeface="Arial Nova Condensed Bold"/>
                  <a:sym typeface="Arial Nova Condensed Bold"/>
                </a:rPr>
                <a:t>Data to Support Quality Legal Programming </a:t>
              </a:r>
            </a:p>
          </p:txBody>
        </p:sp>
      </p:grpSp>
      <p:grpSp>
        <p:nvGrpSpPr>
          <p:cNvPr name="Group 8" id="8"/>
          <p:cNvGrpSpPr/>
          <p:nvPr/>
        </p:nvGrpSpPr>
        <p:grpSpPr>
          <a:xfrm rot="0">
            <a:off x="1028700" y="3178437"/>
            <a:ext cx="16230600" cy="6250853"/>
            <a:chOff x="0" y="0"/>
            <a:chExt cx="21640800" cy="8334470"/>
          </a:xfrm>
        </p:grpSpPr>
        <p:sp>
          <p:nvSpPr>
            <p:cNvPr name="Freeform 9" id="9"/>
            <p:cNvSpPr/>
            <p:nvPr/>
          </p:nvSpPr>
          <p:spPr>
            <a:xfrm flipH="false" flipV="false" rot="0">
              <a:off x="0" y="0"/>
              <a:ext cx="21640800" cy="8334470"/>
            </a:xfrm>
            <a:custGeom>
              <a:avLst/>
              <a:gdLst/>
              <a:ahLst/>
              <a:cxnLst/>
              <a:rect r="r" b="b" t="t" l="l"/>
              <a:pathLst>
                <a:path h="8334470" w="21640800">
                  <a:moveTo>
                    <a:pt x="0" y="0"/>
                  </a:moveTo>
                  <a:lnTo>
                    <a:pt x="21640800" y="0"/>
                  </a:lnTo>
                  <a:lnTo>
                    <a:pt x="21640800" y="8334470"/>
                  </a:lnTo>
                  <a:lnTo>
                    <a:pt x="0" y="8334470"/>
                  </a:lnTo>
                  <a:close/>
                </a:path>
              </a:pathLst>
            </a:custGeom>
            <a:solidFill>
              <a:srgbClr val="000000">
                <a:alpha val="0"/>
              </a:srgbClr>
            </a:solidFill>
          </p:spPr>
        </p:sp>
        <p:sp>
          <p:nvSpPr>
            <p:cNvPr name="TextBox 10" id="10"/>
            <p:cNvSpPr txBox="true"/>
            <p:nvPr/>
          </p:nvSpPr>
          <p:spPr>
            <a:xfrm>
              <a:off x="0" y="-57150"/>
              <a:ext cx="21640800" cy="8391620"/>
            </a:xfrm>
            <a:prstGeom prst="rect">
              <a:avLst/>
            </a:prstGeom>
          </p:spPr>
          <p:txBody>
            <a:bodyPr anchor="t" rtlCol="false" tIns="0" lIns="0" bIns="0" rIns="0"/>
            <a:lstStyle/>
            <a:p>
              <a:pPr algn="just">
                <a:lnSpc>
                  <a:spcPts val="4415"/>
                </a:lnSpc>
              </a:pPr>
              <a:r>
                <a:rPr lang="en-US" sz="3199">
                  <a:solidFill>
                    <a:srgbClr val="3F3F3F"/>
                  </a:solidFill>
                  <a:latin typeface="Arial Nova Condensed"/>
                  <a:ea typeface="Arial Nova Condensed"/>
                  <a:cs typeface="Arial Nova Condensed"/>
                  <a:sym typeface="Arial Nova Condensed"/>
                </a:rPr>
                <a:t>It is also important to use data for the own monitoring of your programme. </a:t>
              </a:r>
              <a:r>
                <a:rPr lang="en-US" sz="3199">
                  <a:solidFill>
                    <a:srgbClr val="000000"/>
                  </a:solidFill>
                  <a:latin typeface="Arial Nova Condensed"/>
                  <a:ea typeface="Arial Nova Condensed"/>
                  <a:cs typeface="Arial Nova Condensed"/>
                  <a:sym typeface="Arial Nova Condensed"/>
                </a:rPr>
                <a:t>Monitoring is the continuous assessment of progress over time. </a:t>
              </a:r>
            </a:p>
            <a:p>
              <a:pPr algn="just">
                <a:lnSpc>
                  <a:spcPts val="4415"/>
                </a:lnSpc>
              </a:pPr>
              <a:r>
                <a:rPr lang="en-US" sz="3199">
                  <a:solidFill>
                    <a:srgbClr val="000000"/>
                  </a:solidFill>
                  <a:latin typeface="Arial Nova Condensed"/>
                  <a:ea typeface="Arial Nova Condensed"/>
                  <a:cs typeface="Arial Nova Condensed"/>
                  <a:sym typeface="Arial Nova Condensed"/>
                </a:rPr>
                <a:t> </a:t>
              </a:r>
            </a:p>
            <a:p>
              <a:pPr algn="just">
                <a:lnSpc>
                  <a:spcPts val="4415"/>
                </a:lnSpc>
              </a:pPr>
              <a:r>
                <a:rPr lang="en-US" sz="3199">
                  <a:solidFill>
                    <a:srgbClr val="000000"/>
                  </a:solidFill>
                  <a:latin typeface="Arial Nova Condensed"/>
                  <a:ea typeface="Arial Nova Condensed"/>
                  <a:cs typeface="Arial Nova Condensed"/>
                  <a:sym typeface="Arial Nova Condensed"/>
                </a:rPr>
                <a:t>It allows you to do the following:</a:t>
              </a:r>
            </a:p>
            <a:p>
              <a:pPr algn="just" marL="579118" indent="-289559" lvl="1">
                <a:lnSpc>
                  <a:spcPts val="4415"/>
                </a:lnSpc>
                <a:buFont typeface="Arial"/>
                <a:buChar char="•"/>
              </a:pPr>
              <a:r>
                <a:rPr lang="en-US" sz="3199">
                  <a:solidFill>
                    <a:srgbClr val="000000"/>
                  </a:solidFill>
                  <a:latin typeface="Arial Nova Condensed"/>
                  <a:ea typeface="Arial Nova Condensed"/>
                  <a:cs typeface="Arial Nova Condensed"/>
                  <a:sym typeface="Arial Nova Condensed"/>
                </a:rPr>
                <a:t>Follow progress as against the objectives set</a:t>
              </a:r>
            </a:p>
            <a:p>
              <a:pPr algn="just" marL="579118" indent="-289559" lvl="1">
                <a:lnSpc>
                  <a:spcPts val="4415"/>
                </a:lnSpc>
                <a:buFont typeface="Arial"/>
                <a:buChar char="•"/>
              </a:pPr>
              <a:r>
                <a:rPr lang="en-US" sz="3199">
                  <a:solidFill>
                    <a:srgbClr val="000000"/>
                  </a:solidFill>
                  <a:latin typeface="Arial Nova Condensed"/>
                  <a:ea typeface="Arial Nova Condensed"/>
                  <a:cs typeface="Arial Nova Condensed"/>
                  <a:sym typeface="Arial Nova Condensed"/>
                </a:rPr>
                <a:t>Recognize when you need to adjust the initial strategy for improved results</a:t>
              </a:r>
            </a:p>
            <a:p>
              <a:pPr algn="just" marL="579118" indent="-289559" lvl="1">
                <a:lnSpc>
                  <a:spcPts val="4415"/>
                </a:lnSpc>
                <a:buFont typeface="Arial"/>
                <a:buChar char="•"/>
              </a:pPr>
              <a:r>
                <a:rPr lang="en-US" sz="3199">
                  <a:solidFill>
                    <a:srgbClr val="000000"/>
                  </a:solidFill>
                  <a:latin typeface="Arial Nova Condensed"/>
                  <a:ea typeface="Arial Nova Condensed"/>
                  <a:cs typeface="Arial Nova Condensed"/>
                  <a:sym typeface="Arial Nova Condensed"/>
                </a:rPr>
                <a:t>Ho</a:t>
              </a:r>
              <a:r>
                <a:rPr lang="en-US" sz="3199">
                  <a:solidFill>
                    <a:srgbClr val="000000"/>
                  </a:solidFill>
                  <a:latin typeface="Arial Nova Condensed"/>
                  <a:ea typeface="Arial Nova Condensed"/>
                  <a:cs typeface="Arial Nova Condensed"/>
                  <a:sym typeface="Arial Nova Condensed"/>
                </a:rPr>
                <a:t>ld yourself accountable to doing the things you said you would in the strategy. </a:t>
              </a:r>
            </a:p>
            <a:p>
              <a:pPr algn="just" marL="579118" indent="-289559" lvl="1">
                <a:lnSpc>
                  <a:spcPts val="4415"/>
                </a:lnSpc>
              </a:pPr>
              <a:r>
                <a:rPr lang="en-US" sz="3199">
                  <a:solidFill>
                    <a:srgbClr val="000000"/>
                  </a:solidFill>
                  <a:latin typeface="Arial Nova Condensed"/>
                  <a:ea typeface="Arial Nova Condensed"/>
                  <a:cs typeface="Arial Nova Condensed"/>
                  <a:sym typeface="Arial Nova Condensed"/>
                </a:rPr>
                <a:t> </a:t>
              </a:r>
            </a:p>
            <a:p>
              <a:pPr algn="just" marL="579118" indent="-289559" lvl="1">
                <a:lnSpc>
                  <a:spcPts val="4415"/>
                </a:lnSpc>
              </a:pPr>
              <a:r>
                <a:rPr lang="en-US" sz="3199">
                  <a:solidFill>
                    <a:srgbClr val="000000"/>
                  </a:solidFill>
                  <a:latin typeface="Arial Nova Condensed"/>
                  <a:ea typeface="Arial Nova Condensed"/>
                  <a:cs typeface="Arial Nova Condensed"/>
                  <a:sym typeface="Arial Nova Condensed"/>
                </a:rPr>
                <a:t>It is essential to identify key indicators that would help to tack those results. </a:t>
              </a:r>
            </a:p>
            <a:p>
              <a:pPr algn="just" marL="741995" indent="-370998" lvl="1">
                <a:lnSpc>
                  <a:spcPts val="5657"/>
                </a:lnSpc>
              </a:pPr>
              <a:r>
                <a:rPr lang="en-US" sz="4099">
                  <a:solidFill>
                    <a:srgbClr val="000000"/>
                  </a:solidFill>
                  <a:latin typeface="Arial Nova Condensed"/>
                  <a:ea typeface="Arial Nova Condensed"/>
                  <a:cs typeface="Arial Nova Condensed"/>
                  <a:sym typeface="Arial Nova Condensed"/>
                </a:rPr>
                <a:t> </a:t>
              </a:r>
            </a:p>
            <a:p>
              <a:pPr algn="l" marL="579118" indent="-289559" lvl="1">
                <a:lnSpc>
                  <a:spcPts val="4415"/>
                </a:lnSpc>
              </a:pPr>
              <a:r>
                <a:rPr lang="en-US" sz="3199" i="true">
                  <a:solidFill>
                    <a:srgbClr val="000000"/>
                  </a:solidFill>
                  <a:latin typeface="Arial Nova Condensed Italics"/>
                  <a:ea typeface="Arial Nova Condensed Italics"/>
                  <a:cs typeface="Arial Nova Condensed Italics"/>
                  <a:sym typeface="Arial Nova Condensed Italics"/>
                </a:rPr>
                <a:t>Note: See Module 14 for more details.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6957" y="-1641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339357" y="-316594"/>
            <a:ext cx="18966714" cy="10920189"/>
            <a:chOff x="0" y="0"/>
            <a:chExt cx="4995349" cy="2876099"/>
          </a:xfrm>
        </p:grpSpPr>
        <p:sp>
          <p:nvSpPr>
            <p:cNvPr name="Freeform 6" id="6"/>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7" id="7"/>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028700" y="1181100"/>
            <a:ext cx="9367347" cy="2446529"/>
          </a:xfrm>
          <a:prstGeom prst="rect">
            <a:avLst/>
          </a:prstGeom>
        </p:spPr>
        <p:txBody>
          <a:bodyPr anchor="t" rtlCol="false" tIns="0" lIns="0" bIns="0" rIns="0">
            <a:spAutoFit/>
          </a:bodyPr>
          <a:lstStyle/>
          <a:p>
            <a:pPr algn="l">
              <a:lnSpc>
                <a:spcPts val="9476"/>
              </a:lnSpc>
            </a:pPr>
            <a:r>
              <a:rPr lang="en-US" sz="9200" b="true">
                <a:solidFill>
                  <a:srgbClr val="004AAD"/>
                </a:solidFill>
                <a:latin typeface="Arial Nova Condensed Bold"/>
                <a:ea typeface="Arial Nova Condensed Bold"/>
                <a:cs typeface="Arial Nova Condensed Bold"/>
                <a:sym typeface="Arial Nova Condensed Bold"/>
              </a:rPr>
              <a:t>Thank you for your Attention! </a:t>
            </a:r>
          </a:p>
        </p:txBody>
      </p:sp>
      <p:sp>
        <p:nvSpPr>
          <p:cNvPr name="TextBox 9" id="9"/>
          <p:cNvSpPr txBox="true"/>
          <p:nvPr/>
        </p:nvSpPr>
        <p:spPr>
          <a:xfrm rot="0">
            <a:off x="1028700" y="4637771"/>
            <a:ext cx="9367347" cy="2457968"/>
          </a:xfrm>
          <a:prstGeom prst="rect">
            <a:avLst/>
          </a:prstGeom>
        </p:spPr>
        <p:txBody>
          <a:bodyPr anchor="t" rtlCol="false" tIns="0" lIns="0" bIns="0" rIns="0">
            <a:spAutoFit/>
          </a:bodyPr>
          <a:lstStyle/>
          <a:p>
            <a:pPr algn="l">
              <a:lnSpc>
                <a:spcPts val="6386"/>
              </a:lnSpc>
            </a:pPr>
            <a:r>
              <a:rPr lang="en-US" sz="6200" b="true">
                <a:solidFill>
                  <a:srgbClr val="4E5FA7"/>
                </a:solidFill>
                <a:latin typeface="Arial Nova Condensed Bold"/>
                <a:ea typeface="Arial Nova Condensed Bold"/>
                <a:cs typeface="Arial Nova Condensed Bold"/>
                <a:sym typeface="Arial Nova Condensed Bold"/>
              </a:rPr>
              <a:t>Questions, Comments, or requests for further information? </a:t>
            </a:r>
          </a:p>
        </p:txBody>
      </p:sp>
      <p:sp>
        <p:nvSpPr>
          <p:cNvPr name="Freeform 10" id="10"/>
          <p:cNvSpPr/>
          <p:nvPr/>
        </p:nvSpPr>
        <p:spPr>
          <a:xfrm flipH="false" flipV="false" rot="125426">
            <a:off x="10911780" y="2182826"/>
            <a:ext cx="6347520" cy="5921347"/>
          </a:xfrm>
          <a:custGeom>
            <a:avLst/>
            <a:gdLst/>
            <a:ahLst/>
            <a:cxnLst/>
            <a:rect r="r" b="b" t="t" l="l"/>
            <a:pathLst>
              <a:path h="5921347" w="6347520">
                <a:moveTo>
                  <a:pt x="0" y="0"/>
                </a:moveTo>
                <a:lnTo>
                  <a:pt x="6347520" y="0"/>
                </a:lnTo>
                <a:lnTo>
                  <a:pt x="6347520" y="5921348"/>
                </a:lnTo>
                <a:lnTo>
                  <a:pt x="0" y="59213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717895"/>
            <a:ext cx="16230600" cy="3630988"/>
            <a:chOff x="0" y="0"/>
            <a:chExt cx="21640800" cy="4841318"/>
          </a:xfrm>
        </p:grpSpPr>
        <p:sp>
          <p:nvSpPr>
            <p:cNvPr name="Freeform 6" id="6"/>
            <p:cNvSpPr/>
            <p:nvPr/>
          </p:nvSpPr>
          <p:spPr>
            <a:xfrm flipH="false" flipV="false" rot="0">
              <a:off x="30771" y="28575"/>
              <a:ext cx="21579257" cy="4784217"/>
            </a:xfrm>
            <a:custGeom>
              <a:avLst/>
              <a:gdLst/>
              <a:ahLst/>
              <a:cxnLst/>
              <a:rect r="r" b="b" t="t" l="l"/>
              <a:pathLst>
                <a:path h="4784217" w="21579257">
                  <a:moveTo>
                    <a:pt x="0" y="0"/>
                  </a:moveTo>
                  <a:lnTo>
                    <a:pt x="21579257" y="0"/>
                  </a:lnTo>
                  <a:lnTo>
                    <a:pt x="21579257" y="4784217"/>
                  </a:lnTo>
                  <a:lnTo>
                    <a:pt x="0" y="4784217"/>
                  </a:lnTo>
                  <a:close/>
                </a:path>
              </a:pathLst>
            </a:custGeom>
            <a:solidFill>
              <a:srgbClr val="FFFFFF"/>
            </a:solidFill>
          </p:spPr>
        </p:sp>
        <p:sp>
          <p:nvSpPr>
            <p:cNvPr name="Freeform 7" id="7"/>
            <p:cNvSpPr/>
            <p:nvPr/>
          </p:nvSpPr>
          <p:spPr>
            <a:xfrm flipH="false" flipV="false" rot="0">
              <a:off x="0" y="0"/>
              <a:ext cx="21640800" cy="4841367"/>
            </a:xfrm>
            <a:custGeom>
              <a:avLst/>
              <a:gdLst/>
              <a:ahLst/>
              <a:cxnLst/>
              <a:rect r="r" b="b" t="t" l="l"/>
              <a:pathLst>
                <a:path h="4841367" w="21640800">
                  <a:moveTo>
                    <a:pt x="30771" y="0"/>
                  </a:moveTo>
                  <a:lnTo>
                    <a:pt x="21610028" y="0"/>
                  </a:lnTo>
                  <a:cubicBezTo>
                    <a:pt x="21626987" y="0"/>
                    <a:pt x="21640800" y="12827"/>
                    <a:pt x="21640800" y="28575"/>
                  </a:cubicBezTo>
                  <a:lnTo>
                    <a:pt x="21640800" y="4812792"/>
                  </a:lnTo>
                  <a:cubicBezTo>
                    <a:pt x="21640800" y="4828540"/>
                    <a:pt x="21626987" y="4841367"/>
                    <a:pt x="21610028" y="4841367"/>
                  </a:cubicBezTo>
                  <a:lnTo>
                    <a:pt x="30771" y="4841367"/>
                  </a:lnTo>
                  <a:cubicBezTo>
                    <a:pt x="13813" y="4841367"/>
                    <a:pt x="0" y="4828540"/>
                    <a:pt x="0" y="4812792"/>
                  </a:cubicBezTo>
                  <a:lnTo>
                    <a:pt x="0" y="28575"/>
                  </a:lnTo>
                  <a:cubicBezTo>
                    <a:pt x="0" y="12827"/>
                    <a:pt x="13813" y="0"/>
                    <a:pt x="30771" y="0"/>
                  </a:cubicBezTo>
                  <a:moveTo>
                    <a:pt x="30771" y="57150"/>
                  </a:moveTo>
                  <a:lnTo>
                    <a:pt x="30771" y="28575"/>
                  </a:lnTo>
                  <a:lnTo>
                    <a:pt x="61542" y="28575"/>
                  </a:lnTo>
                  <a:lnTo>
                    <a:pt x="61542" y="4812792"/>
                  </a:lnTo>
                  <a:lnTo>
                    <a:pt x="30771" y="4812792"/>
                  </a:lnTo>
                  <a:lnTo>
                    <a:pt x="30771" y="4784217"/>
                  </a:lnTo>
                  <a:lnTo>
                    <a:pt x="21610028" y="4784217"/>
                  </a:lnTo>
                  <a:lnTo>
                    <a:pt x="21610028" y="4812792"/>
                  </a:lnTo>
                  <a:lnTo>
                    <a:pt x="21579258" y="4812792"/>
                  </a:lnTo>
                  <a:lnTo>
                    <a:pt x="21579258" y="28575"/>
                  </a:lnTo>
                  <a:lnTo>
                    <a:pt x="21610028" y="28575"/>
                  </a:lnTo>
                  <a:lnTo>
                    <a:pt x="21610028" y="57150"/>
                  </a:lnTo>
                  <a:lnTo>
                    <a:pt x="30771" y="57150"/>
                  </a:lnTo>
                  <a:close/>
                </a:path>
              </a:pathLst>
            </a:custGeom>
            <a:solidFill>
              <a:srgbClr val="FFFFFF"/>
            </a:solidFill>
          </p:spPr>
        </p:sp>
        <p:sp>
          <p:nvSpPr>
            <p:cNvPr name="TextBox 8" id="8"/>
            <p:cNvSpPr txBox="true"/>
            <p:nvPr/>
          </p:nvSpPr>
          <p:spPr>
            <a:xfrm>
              <a:off x="0" y="-57150"/>
              <a:ext cx="21640800" cy="4898468"/>
            </a:xfrm>
            <a:prstGeom prst="rect">
              <a:avLst/>
            </a:prstGeom>
          </p:spPr>
          <p:txBody>
            <a:bodyPr anchor="t" rtlCol="false" tIns="50800" lIns="50800" bIns="50800" rIns="50800"/>
            <a:lstStyle/>
            <a:p>
              <a:pPr algn="l">
                <a:lnSpc>
                  <a:spcPts val="4140"/>
                </a:lnSpc>
              </a:pPr>
              <a:r>
                <a:rPr lang="en-US" sz="3000" b="true">
                  <a:solidFill>
                    <a:srgbClr val="FF9F00"/>
                  </a:solidFill>
                  <a:latin typeface="Arial Nova Condensed Bold"/>
                  <a:ea typeface="Arial Nova Condensed Bold"/>
                  <a:cs typeface="Arial Nova Condensed Bold"/>
                  <a:sym typeface="Arial Nova Condensed Bold"/>
                </a:rPr>
                <a:t>Monitoring has multiple purposes:</a:t>
              </a:r>
              <a:r>
                <a:rPr lang="en-US" sz="3000" b="true">
                  <a:solidFill>
                    <a:srgbClr val="000000"/>
                  </a:solidFill>
                  <a:latin typeface="Arial Nova Condensed Bold"/>
                  <a:ea typeface="Arial Nova Condensed Bold"/>
                  <a:cs typeface="Arial Nova Condensed Bold"/>
                  <a:sym typeface="Arial Nova Condensed Bold"/>
                </a:rPr>
                <a:t> </a:t>
              </a:r>
            </a:p>
            <a:p>
              <a:pPr algn="l">
                <a:lnSpc>
                  <a:spcPts val="4140"/>
                </a:lnSpc>
              </a:pPr>
            </a:p>
            <a:p>
              <a:pPr algn="l"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Collect evidence to hold perpetrators accountable.</a:t>
              </a:r>
            </a:p>
            <a:p>
              <a:pPr algn="l"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Collect evidence to inform legal reforms/strategies/policies/programming. </a:t>
              </a:r>
            </a:p>
            <a:p>
              <a:pPr algn="l"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Prevent Human Rights Violations.  </a:t>
              </a:r>
            </a:p>
            <a:p>
              <a:pPr algn="l" marL="542925" indent="-271462"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In some circumstances, it can be used as an identification system to identify and support victims. </a:t>
              </a:r>
            </a:p>
          </p:txBody>
        </p:sp>
      </p:grpSp>
      <p:grpSp>
        <p:nvGrpSpPr>
          <p:cNvPr name="Group 9" id="9"/>
          <p:cNvGrpSpPr/>
          <p:nvPr/>
        </p:nvGrpSpPr>
        <p:grpSpPr>
          <a:xfrm rot="0">
            <a:off x="1028700" y="7980679"/>
            <a:ext cx="16230600" cy="1531381"/>
            <a:chOff x="0" y="0"/>
            <a:chExt cx="21640800" cy="2041842"/>
          </a:xfrm>
        </p:grpSpPr>
        <p:sp>
          <p:nvSpPr>
            <p:cNvPr name="Freeform 10" id="10"/>
            <p:cNvSpPr/>
            <p:nvPr/>
          </p:nvSpPr>
          <p:spPr>
            <a:xfrm flipH="false" flipV="false" rot="0">
              <a:off x="0" y="0"/>
              <a:ext cx="21640800" cy="2041779"/>
            </a:xfrm>
            <a:custGeom>
              <a:avLst/>
              <a:gdLst/>
              <a:ahLst/>
              <a:cxnLst/>
              <a:rect r="r" b="b" t="t" l="l"/>
              <a:pathLst>
                <a:path h="2041779" w="21640800">
                  <a:moveTo>
                    <a:pt x="0" y="0"/>
                  </a:moveTo>
                  <a:lnTo>
                    <a:pt x="21640800" y="0"/>
                  </a:lnTo>
                  <a:lnTo>
                    <a:pt x="21640800" y="2041779"/>
                  </a:lnTo>
                  <a:lnTo>
                    <a:pt x="0" y="2041779"/>
                  </a:lnTo>
                  <a:close/>
                </a:path>
              </a:pathLst>
            </a:custGeom>
            <a:solidFill>
              <a:srgbClr val="F7E5DD"/>
            </a:solidFill>
          </p:spPr>
        </p:sp>
        <p:sp>
          <p:nvSpPr>
            <p:cNvPr name="TextBox 11" id="11"/>
            <p:cNvSpPr txBox="true"/>
            <p:nvPr/>
          </p:nvSpPr>
          <p:spPr>
            <a:xfrm>
              <a:off x="0" y="-47625"/>
              <a:ext cx="21640800" cy="2089467"/>
            </a:xfrm>
            <a:prstGeom prst="rect">
              <a:avLst/>
            </a:prstGeom>
          </p:spPr>
          <p:txBody>
            <a:bodyPr anchor="t" rtlCol="false" tIns="50800" lIns="50800" bIns="50800" rIns="50800"/>
            <a:lstStyle/>
            <a:p>
              <a:pPr algn="l">
                <a:lnSpc>
                  <a:spcPts val="3726"/>
                </a:lnSpc>
              </a:pPr>
              <a:r>
                <a:rPr lang="en-US" sz="2700">
                  <a:solidFill>
                    <a:srgbClr val="000000"/>
                  </a:solidFill>
                  <a:latin typeface="Arial Nova Condensed"/>
                  <a:ea typeface="Arial Nova Condensed"/>
                  <a:cs typeface="Arial Nova Condensed"/>
                  <a:sym typeface="Arial Nova Condensed"/>
                </a:rPr>
                <a:t>Paralegals provide a bridge </a:t>
              </a:r>
              <a:r>
                <a:rPr lang="en-US" sz="2700" b="true">
                  <a:solidFill>
                    <a:srgbClr val="000000"/>
                  </a:solidFill>
                  <a:latin typeface="Arial Nova Condensed Bold"/>
                  <a:ea typeface="Arial Nova Condensed Bold"/>
                  <a:cs typeface="Arial Nova Condensed Bold"/>
                  <a:sym typeface="Arial Nova Condensed Bold"/>
                </a:rPr>
                <a:t>between the formal/informal justice system and the society </a:t>
              </a:r>
              <a:r>
                <a:rPr lang="en-US" sz="2700">
                  <a:solidFill>
                    <a:srgbClr val="000000"/>
                  </a:solidFill>
                  <a:latin typeface="Arial Nova Condensed"/>
                  <a:ea typeface="Arial Nova Condensed"/>
                  <a:cs typeface="Arial Nova Condensed"/>
                  <a:sym typeface="Arial Nova Condensed"/>
                </a:rPr>
                <a:t>making the system more accessible. They understand the community needs, dynamics, interests and whether there is a need to monitor/document issues. </a:t>
              </a:r>
            </a:p>
          </p:txBody>
        </p:sp>
      </p:grpSp>
      <p:grpSp>
        <p:nvGrpSpPr>
          <p:cNvPr name="Group 12" id="12"/>
          <p:cNvGrpSpPr/>
          <p:nvPr/>
        </p:nvGrpSpPr>
        <p:grpSpPr>
          <a:xfrm rot="0">
            <a:off x="15537401" y="-1303500"/>
            <a:ext cx="3767531" cy="4123759"/>
            <a:chOff x="0" y="0"/>
            <a:chExt cx="5023375" cy="5498345"/>
          </a:xfrm>
        </p:grpSpPr>
        <p:grpSp>
          <p:nvGrpSpPr>
            <p:cNvPr name="Group 13" id="13"/>
            <p:cNvGrpSpPr/>
            <p:nvPr/>
          </p:nvGrpSpPr>
          <p:grpSpPr>
            <a:xfrm rot="-104776">
              <a:off x="297380" y="1759711"/>
              <a:ext cx="4032000" cy="3678054"/>
              <a:chOff x="0" y="0"/>
              <a:chExt cx="893117" cy="814716"/>
            </a:xfrm>
          </p:grpSpPr>
          <p:sp>
            <p:nvSpPr>
              <p:cNvPr name="Freeform 14" id="14"/>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5" id="15"/>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6" id="16"/>
            <p:cNvGrpSpPr/>
            <p:nvPr/>
          </p:nvGrpSpPr>
          <p:grpSpPr>
            <a:xfrm rot="-162844">
              <a:off x="84820" y="93399"/>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0629642">
              <a:off x="902754" y="1722687"/>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22" id="22"/>
          <p:cNvGrpSpPr/>
          <p:nvPr/>
        </p:nvGrpSpPr>
        <p:grpSpPr>
          <a:xfrm rot="0">
            <a:off x="1028700" y="1077148"/>
            <a:ext cx="11327857" cy="2125511"/>
            <a:chOff x="0" y="0"/>
            <a:chExt cx="15103809" cy="2834014"/>
          </a:xfrm>
        </p:grpSpPr>
        <p:sp>
          <p:nvSpPr>
            <p:cNvPr name="Freeform 23" id="23"/>
            <p:cNvSpPr/>
            <p:nvPr/>
          </p:nvSpPr>
          <p:spPr>
            <a:xfrm flipH="false" flipV="false" rot="0">
              <a:off x="0" y="0"/>
              <a:ext cx="15103810" cy="2834014"/>
            </a:xfrm>
            <a:custGeom>
              <a:avLst/>
              <a:gdLst/>
              <a:ahLst/>
              <a:cxnLst/>
              <a:rect r="r" b="b" t="t" l="l"/>
              <a:pathLst>
                <a:path h="2834014" w="15103810">
                  <a:moveTo>
                    <a:pt x="0" y="0"/>
                  </a:moveTo>
                  <a:lnTo>
                    <a:pt x="15103810" y="0"/>
                  </a:lnTo>
                  <a:lnTo>
                    <a:pt x="15103810" y="2834014"/>
                  </a:lnTo>
                  <a:lnTo>
                    <a:pt x="0" y="2834014"/>
                  </a:lnTo>
                  <a:close/>
                </a:path>
              </a:pathLst>
            </a:custGeom>
            <a:solidFill>
              <a:srgbClr val="000000">
                <a:alpha val="0"/>
              </a:srgbClr>
            </a:solidFill>
          </p:spPr>
        </p:sp>
        <p:sp>
          <p:nvSpPr>
            <p:cNvPr name="TextBox 24" id="24"/>
            <p:cNvSpPr txBox="true"/>
            <p:nvPr/>
          </p:nvSpPr>
          <p:spPr>
            <a:xfrm>
              <a:off x="0" y="133350"/>
              <a:ext cx="15103809" cy="2700664"/>
            </a:xfrm>
            <a:prstGeom prst="rect">
              <a:avLst/>
            </a:prstGeom>
          </p:spPr>
          <p:txBody>
            <a:bodyPr anchor="t" rtlCol="false" tIns="0" lIns="0" bIns="0" rIns="0"/>
            <a:lstStyle/>
            <a:p>
              <a:pPr algn="l">
                <a:lnSpc>
                  <a:spcPts val="6929"/>
                </a:lnSpc>
              </a:pPr>
              <a:r>
                <a:rPr lang="en-US" sz="6999" b="true">
                  <a:solidFill>
                    <a:srgbClr val="4E5FA7"/>
                  </a:solidFill>
                  <a:latin typeface="Arial Nova Condensed Bold"/>
                  <a:ea typeface="Arial Nova Condensed Bold"/>
                  <a:cs typeface="Arial Nova Condensed Bold"/>
                  <a:sym typeface="Arial Nova Condensed Bold"/>
                </a:rPr>
                <a:t>Understanding human rights &amp;</a:t>
              </a:r>
            </a:p>
            <a:p>
              <a:pPr algn="l">
                <a:lnSpc>
                  <a:spcPts val="6929"/>
                </a:lnSpc>
              </a:pPr>
              <a:r>
                <a:rPr lang="en-US" sz="6999" b="true">
                  <a:solidFill>
                    <a:srgbClr val="4E5FA7"/>
                  </a:solidFill>
                  <a:latin typeface="Arial Nova Condensed Bold"/>
                  <a:ea typeface="Arial Nova Condensed Bold"/>
                  <a:cs typeface="Arial Nova Condensed Bold"/>
                  <a:sym typeface="Arial Nova Condensed Bold"/>
                </a:rPr>
                <a:t>Legal monitoring </a:t>
              </a:r>
            </a:p>
          </p:txBody>
        </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252787"/>
            <a:ext cx="13351022" cy="2567471"/>
            <a:chOff x="0" y="0"/>
            <a:chExt cx="17801362" cy="3423295"/>
          </a:xfrm>
        </p:grpSpPr>
        <p:sp>
          <p:nvSpPr>
            <p:cNvPr name="Freeform 6" id="6"/>
            <p:cNvSpPr/>
            <p:nvPr/>
          </p:nvSpPr>
          <p:spPr>
            <a:xfrm flipH="false" flipV="false" rot="0">
              <a:off x="0" y="0"/>
              <a:ext cx="17801363" cy="3423295"/>
            </a:xfrm>
            <a:custGeom>
              <a:avLst/>
              <a:gdLst/>
              <a:ahLst/>
              <a:cxnLst/>
              <a:rect r="r" b="b" t="t" l="l"/>
              <a:pathLst>
                <a:path h="3423295" w="17801363">
                  <a:moveTo>
                    <a:pt x="0" y="0"/>
                  </a:moveTo>
                  <a:lnTo>
                    <a:pt x="17801363" y="0"/>
                  </a:lnTo>
                  <a:lnTo>
                    <a:pt x="17801363" y="3423295"/>
                  </a:lnTo>
                  <a:lnTo>
                    <a:pt x="0" y="3423295"/>
                  </a:lnTo>
                  <a:close/>
                </a:path>
              </a:pathLst>
            </a:custGeom>
            <a:solidFill>
              <a:srgbClr val="000000">
                <a:alpha val="0"/>
              </a:srgbClr>
            </a:solidFill>
          </p:spPr>
        </p:sp>
        <p:sp>
          <p:nvSpPr>
            <p:cNvPr name="TextBox 7" id="7"/>
            <p:cNvSpPr txBox="true"/>
            <p:nvPr/>
          </p:nvSpPr>
          <p:spPr>
            <a:xfrm>
              <a:off x="0" y="-200025"/>
              <a:ext cx="17801362" cy="3623320"/>
            </a:xfrm>
            <a:prstGeom prst="rect">
              <a:avLst/>
            </a:prstGeom>
          </p:spPr>
          <p:txBody>
            <a:bodyPr anchor="t" rtlCol="false" tIns="0" lIns="0" bIns="0" rIns="0"/>
            <a:lstStyle/>
            <a:p>
              <a:pPr algn="l">
                <a:lnSpc>
                  <a:spcPts val="10499"/>
                </a:lnSpc>
              </a:pPr>
              <a:r>
                <a:rPr lang="en-US" sz="6999" b="true">
                  <a:solidFill>
                    <a:srgbClr val="4E5FA7"/>
                  </a:solidFill>
                  <a:latin typeface="Arial Nova Condensed Bold"/>
                  <a:ea typeface="Arial Nova Condensed Bold"/>
                  <a:cs typeface="Arial Nova Condensed Bold"/>
                  <a:sym typeface="Arial Nova Condensed Bold"/>
                </a:rPr>
                <a:t>Multiple opportunities in legal monitoring</a:t>
              </a:r>
            </a:p>
          </p:txBody>
        </p:sp>
      </p:grpSp>
      <p:grpSp>
        <p:nvGrpSpPr>
          <p:cNvPr name="Group 8" id="8"/>
          <p:cNvGrpSpPr/>
          <p:nvPr/>
        </p:nvGrpSpPr>
        <p:grpSpPr>
          <a:xfrm rot="0">
            <a:off x="1028700" y="2705429"/>
            <a:ext cx="8572500" cy="6870352"/>
            <a:chOff x="0" y="0"/>
            <a:chExt cx="11430000" cy="9160469"/>
          </a:xfrm>
        </p:grpSpPr>
        <p:sp>
          <p:nvSpPr>
            <p:cNvPr name="Freeform 9" id="9"/>
            <p:cNvSpPr/>
            <p:nvPr/>
          </p:nvSpPr>
          <p:spPr>
            <a:xfrm flipH="false" flipV="false" rot="0">
              <a:off x="0" y="0"/>
              <a:ext cx="11430000" cy="9160470"/>
            </a:xfrm>
            <a:custGeom>
              <a:avLst/>
              <a:gdLst/>
              <a:ahLst/>
              <a:cxnLst/>
              <a:rect r="r" b="b" t="t" l="l"/>
              <a:pathLst>
                <a:path h="9160470" w="11430000">
                  <a:moveTo>
                    <a:pt x="0" y="0"/>
                  </a:moveTo>
                  <a:lnTo>
                    <a:pt x="11430000" y="0"/>
                  </a:lnTo>
                  <a:lnTo>
                    <a:pt x="11430000" y="9160470"/>
                  </a:lnTo>
                  <a:lnTo>
                    <a:pt x="0" y="9160470"/>
                  </a:lnTo>
                  <a:close/>
                </a:path>
              </a:pathLst>
            </a:custGeom>
            <a:solidFill>
              <a:srgbClr val="000000">
                <a:alpha val="0"/>
              </a:srgbClr>
            </a:solidFill>
          </p:spPr>
        </p:sp>
        <p:sp>
          <p:nvSpPr>
            <p:cNvPr name="TextBox 10" id="10"/>
            <p:cNvSpPr txBox="true"/>
            <p:nvPr/>
          </p:nvSpPr>
          <p:spPr>
            <a:xfrm>
              <a:off x="0" y="-57150"/>
              <a:ext cx="11430000" cy="9217619"/>
            </a:xfrm>
            <a:prstGeom prst="rect">
              <a:avLst/>
            </a:prstGeom>
          </p:spPr>
          <p:txBody>
            <a:bodyPr anchor="t" rtlCol="false" tIns="0" lIns="0" bIns="0" rIns="0"/>
            <a:lstStyle/>
            <a:p>
              <a:pPr algn="l"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Observers help </a:t>
              </a:r>
              <a:r>
                <a:rPr lang="en-US" b="true" sz="3299">
                  <a:solidFill>
                    <a:srgbClr val="000000"/>
                  </a:solidFill>
                  <a:latin typeface="Arial Nova Condensed Bold"/>
                  <a:ea typeface="Arial Nova Condensed Bold"/>
                  <a:cs typeface="Arial Nova Condensed Bold"/>
                  <a:sym typeface="Arial Nova Condensed Bold"/>
                </a:rPr>
                <a:t>uncover the truth in conflicts </a:t>
              </a:r>
              <a:r>
                <a:rPr lang="en-US" sz="3299">
                  <a:solidFill>
                    <a:srgbClr val="000000"/>
                  </a:solidFill>
                  <a:latin typeface="Arial Nova Condensed"/>
                  <a:ea typeface="Arial Nova Condensed"/>
                  <a:cs typeface="Arial Nova Condensed"/>
                  <a:sym typeface="Arial Nova Condensed"/>
                </a:rPr>
                <a:t>by providing an unbiased perspective.</a:t>
              </a:r>
            </a:p>
            <a:p>
              <a:pPr algn="l"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Monitoring can be </a:t>
              </a:r>
              <a:r>
                <a:rPr lang="en-US" b="true" sz="3299">
                  <a:solidFill>
                    <a:srgbClr val="000000"/>
                  </a:solidFill>
                  <a:latin typeface="Arial Nova Condensed Bold"/>
                  <a:ea typeface="Arial Nova Condensed Bold"/>
                  <a:cs typeface="Arial Nova Condensed Bold"/>
                  <a:sym typeface="Arial Nova Condensed Bold"/>
                </a:rPr>
                <a:t>ongoing or situation-specific</a:t>
              </a:r>
              <a:r>
                <a:rPr lang="en-US" sz="3299">
                  <a:solidFill>
                    <a:srgbClr val="000000"/>
                  </a:solidFill>
                  <a:latin typeface="Arial Nova Condensed"/>
                  <a:ea typeface="Arial Nova Condensed"/>
                  <a:cs typeface="Arial Nova Condensed"/>
                  <a:sym typeface="Arial Nova Condensed"/>
                </a:rPr>
                <a:t>, such as enforcing GBV laws or labor rights.</a:t>
              </a:r>
            </a:p>
            <a:p>
              <a:pPr algn="l" marL="597215" indent="-298607"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Observation and monitoring of legal issues at community level can be essential for activities that complement information, rights awareness, and legal advice. Indeed, </a:t>
              </a:r>
              <a:r>
                <a:rPr lang="en-US" b="true" sz="3299">
                  <a:solidFill>
                    <a:srgbClr val="000000"/>
                  </a:solidFill>
                  <a:latin typeface="Arial Nova Condensed Bold"/>
                  <a:ea typeface="Arial Nova Condensed Bold"/>
                  <a:cs typeface="Arial Nova Condensed Bold"/>
                  <a:sym typeface="Arial Nova Condensed Bold"/>
                </a:rPr>
                <a:t>legal practice and the legal obstacles</a:t>
              </a:r>
              <a:r>
                <a:rPr lang="en-US" sz="3299">
                  <a:solidFill>
                    <a:srgbClr val="000000"/>
                  </a:solidFill>
                  <a:latin typeface="Arial Nova Condensed"/>
                  <a:ea typeface="Arial Nova Condensed"/>
                  <a:cs typeface="Arial Nova Condensed"/>
                  <a:sym typeface="Arial Nova Condensed"/>
                </a:rPr>
                <a:t> encountered by populations </a:t>
              </a:r>
              <a:r>
                <a:rPr lang="en-US" b="true" sz="3299">
                  <a:solidFill>
                    <a:srgbClr val="000000"/>
                  </a:solidFill>
                  <a:latin typeface="Arial Nova Condensed Bold"/>
                  <a:ea typeface="Arial Nova Condensed Bold"/>
                  <a:cs typeface="Arial Nova Condensed Bold"/>
                  <a:sym typeface="Arial Nova Condensed Bold"/>
                </a:rPr>
                <a:t>are as important as the legal framework itself. </a:t>
              </a:r>
            </a:p>
          </p:txBody>
        </p:sp>
      </p:grpSp>
      <p:grpSp>
        <p:nvGrpSpPr>
          <p:cNvPr name="Group 11" id="11"/>
          <p:cNvGrpSpPr/>
          <p:nvPr/>
        </p:nvGrpSpPr>
        <p:grpSpPr>
          <a:xfrm rot="0">
            <a:off x="9801225" y="3676630"/>
            <a:ext cx="7458075" cy="5581670"/>
            <a:chOff x="0" y="0"/>
            <a:chExt cx="9944100" cy="7442226"/>
          </a:xfrm>
        </p:grpSpPr>
        <p:sp>
          <p:nvSpPr>
            <p:cNvPr name="Freeform 12" id="12"/>
            <p:cNvSpPr/>
            <p:nvPr/>
          </p:nvSpPr>
          <p:spPr>
            <a:xfrm flipH="false" flipV="false" rot="0">
              <a:off x="0" y="0"/>
              <a:ext cx="9944100" cy="7442225"/>
            </a:xfrm>
            <a:custGeom>
              <a:avLst/>
              <a:gdLst/>
              <a:ahLst/>
              <a:cxnLst/>
              <a:rect r="r" b="b" t="t" l="l"/>
              <a:pathLst>
                <a:path h="7442225" w="9944100">
                  <a:moveTo>
                    <a:pt x="0" y="0"/>
                  </a:moveTo>
                  <a:lnTo>
                    <a:pt x="9944100" y="0"/>
                  </a:lnTo>
                  <a:lnTo>
                    <a:pt x="9944100" y="7442225"/>
                  </a:lnTo>
                  <a:lnTo>
                    <a:pt x="0" y="7442225"/>
                  </a:lnTo>
                  <a:close/>
                </a:path>
              </a:pathLst>
            </a:custGeom>
            <a:solidFill>
              <a:srgbClr val="F7E5DD"/>
            </a:solidFill>
          </p:spPr>
        </p:sp>
        <p:sp>
          <p:nvSpPr>
            <p:cNvPr name="TextBox 13" id="13"/>
            <p:cNvSpPr txBox="true"/>
            <p:nvPr/>
          </p:nvSpPr>
          <p:spPr>
            <a:xfrm>
              <a:off x="0" y="-47625"/>
              <a:ext cx="9944100" cy="7489851"/>
            </a:xfrm>
            <a:prstGeom prst="rect">
              <a:avLst/>
            </a:prstGeom>
          </p:spPr>
          <p:txBody>
            <a:bodyPr anchor="t" rtlCol="false" tIns="50800" lIns="50800" bIns="50800" rIns="50800"/>
            <a:lstStyle/>
            <a:p>
              <a:pPr algn="just">
                <a:lnSpc>
                  <a:spcPts val="3726"/>
                </a:lnSpc>
              </a:pPr>
              <a:r>
                <a:rPr lang="en-US" sz="2700" b="true">
                  <a:solidFill>
                    <a:srgbClr val="000000"/>
                  </a:solidFill>
                  <a:latin typeface="Arial Nova Condensed Bold"/>
                  <a:ea typeface="Arial Nova Condensed Bold"/>
                  <a:cs typeface="Arial Nova Condensed Bold"/>
                  <a:sym typeface="Arial Nova Condensed Bold"/>
                </a:rPr>
                <a:t>Example of Monitoring </a:t>
              </a:r>
            </a:p>
            <a:p>
              <a:pPr algn="just">
                <a:lnSpc>
                  <a:spcPts val="3312"/>
                </a:lnSpc>
              </a:pPr>
              <a:r>
                <a:rPr lang="en-US" sz="2400" i="true">
                  <a:solidFill>
                    <a:srgbClr val="000000"/>
                  </a:solidFill>
                  <a:latin typeface="Arial Nova Condensed Italics"/>
                  <a:ea typeface="Arial Nova Condensed Italics"/>
                  <a:cs typeface="Arial Nova Condensed Italics"/>
                  <a:sym typeface="Arial Nova Condensed Italics"/>
                </a:rPr>
                <a:t>When there are conflicts between different groups, for example in a community, or between the police and other people, it’s useful to have observers to witness what happened from an uninvolved point of view. In any conflict, each side tells a different story. Observers can help uncover the truth. You can also monitor situations in your community on an ongoing basis. Monitoring is also useful in specific situations. For example, to observe the enforcement of gender-based violence laws or how GBV cases are processed and decided upon by informal justice actors and traditional norms or monitoring labor rights violations in local businesses.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2779" y="404633"/>
            <a:ext cx="14514622" cy="2176311"/>
            <a:chOff x="0" y="0"/>
            <a:chExt cx="19352829" cy="2901748"/>
          </a:xfrm>
        </p:grpSpPr>
        <p:sp>
          <p:nvSpPr>
            <p:cNvPr name="Freeform 6" id="6"/>
            <p:cNvSpPr/>
            <p:nvPr/>
          </p:nvSpPr>
          <p:spPr>
            <a:xfrm flipH="false" flipV="false" rot="0">
              <a:off x="0" y="0"/>
              <a:ext cx="19352828" cy="2901748"/>
            </a:xfrm>
            <a:custGeom>
              <a:avLst/>
              <a:gdLst/>
              <a:ahLst/>
              <a:cxnLst/>
              <a:rect r="r" b="b" t="t" l="l"/>
              <a:pathLst>
                <a:path h="2901748" w="19352828">
                  <a:moveTo>
                    <a:pt x="0" y="0"/>
                  </a:moveTo>
                  <a:lnTo>
                    <a:pt x="19352828" y="0"/>
                  </a:lnTo>
                  <a:lnTo>
                    <a:pt x="19352828" y="2901748"/>
                  </a:lnTo>
                  <a:lnTo>
                    <a:pt x="0" y="2901748"/>
                  </a:lnTo>
                  <a:close/>
                </a:path>
              </a:pathLst>
            </a:custGeom>
            <a:solidFill>
              <a:srgbClr val="000000">
                <a:alpha val="0"/>
              </a:srgbClr>
            </a:solidFill>
          </p:spPr>
        </p:sp>
        <p:sp>
          <p:nvSpPr>
            <p:cNvPr name="TextBox 7" id="7"/>
            <p:cNvSpPr txBox="true"/>
            <p:nvPr/>
          </p:nvSpPr>
          <p:spPr>
            <a:xfrm>
              <a:off x="0" y="104775"/>
              <a:ext cx="19352829" cy="2796973"/>
            </a:xfrm>
            <a:prstGeom prst="rect">
              <a:avLst/>
            </a:prstGeom>
          </p:spPr>
          <p:txBody>
            <a:bodyPr anchor="t" rtlCol="false" tIns="0" lIns="0" bIns="0" rIns="0"/>
            <a:lstStyle/>
            <a:p>
              <a:pPr algn="l">
                <a:lnSpc>
                  <a:spcPts val="7279"/>
                </a:lnSpc>
              </a:pPr>
              <a:r>
                <a:rPr lang="en-US" sz="6999" b="true">
                  <a:solidFill>
                    <a:srgbClr val="4E5FA7"/>
                  </a:solidFill>
                  <a:latin typeface="Arial Nova Condensed Bold"/>
                  <a:ea typeface="Arial Nova Condensed Bold"/>
                  <a:cs typeface="Arial Nova Condensed Bold"/>
                  <a:sym typeface="Arial Nova Condensed Bold"/>
                </a:rPr>
                <a:t>Multiple opportunities in legal monitoring</a:t>
              </a:r>
            </a:p>
          </p:txBody>
        </p:sp>
      </p:grpSp>
      <p:grpSp>
        <p:nvGrpSpPr>
          <p:cNvPr name="Group 8" id="8"/>
          <p:cNvGrpSpPr/>
          <p:nvPr/>
        </p:nvGrpSpPr>
        <p:grpSpPr>
          <a:xfrm rot="0">
            <a:off x="1028700" y="2676713"/>
            <a:ext cx="14722476" cy="7297105"/>
            <a:chOff x="0" y="0"/>
            <a:chExt cx="19629967" cy="9729474"/>
          </a:xfrm>
        </p:grpSpPr>
        <p:sp>
          <p:nvSpPr>
            <p:cNvPr name="Freeform 9" id="9"/>
            <p:cNvSpPr/>
            <p:nvPr/>
          </p:nvSpPr>
          <p:spPr>
            <a:xfrm flipH="false" flipV="false" rot="0">
              <a:off x="0" y="0"/>
              <a:ext cx="19629968" cy="9729474"/>
            </a:xfrm>
            <a:custGeom>
              <a:avLst/>
              <a:gdLst/>
              <a:ahLst/>
              <a:cxnLst/>
              <a:rect r="r" b="b" t="t" l="l"/>
              <a:pathLst>
                <a:path h="9729474" w="19629968">
                  <a:moveTo>
                    <a:pt x="0" y="0"/>
                  </a:moveTo>
                  <a:lnTo>
                    <a:pt x="19629968" y="0"/>
                  </a:lnTo>
                  <a:lnTo>
                    <a:pt x="19629968" y="9729474"/>
                  </a:lnTo>
                  <a:lnTo>
                    <a:pt x="0" y="9729474"/>
                  </a:lnTo>
                  <a:close/>
                </a:path>
              </a:pathLst>
            </a:custGeom>
            <a:solidFill>
              <a:srgbClr val="000000">
                <a:alpha val="0"/>
              </a:srgbClr>
            </a:solidFill>
          </p:spPr>
        </p:sp>
        <p:sp>
          <p:nvSpPr>
            <p:cNvPr name="TextBox 10" id="10"/>
            <p:cNvSpPr txBox="true"/>
            <p:nvPr/>
          </p:nvSpPr>
          <p:spPr>
            <a:xfrm>
              <a:off x="0" y="-47625"/>
              <a:ext cx="19629967" cy="9777099"/>
            </a:xfrm>
            <a:prstGeom prst="rect">
              <a:avLst/>
            </a:prstGeom>
          </p:spPr>
          <p:txBody>
            <a:bodyPr anchor="t" rtlCol="false" tIns="0" lIns="0" bIns="0" rIns="0"/>
            <a:lstStyle/>
            <a:p>
              <a:pPr algn="l">
                <a:lnSpc>
                  <a:spcPts val="3863"/>
                </a:lnSpc>
              </a:pPr>
              <a:r>
                <a:rPr lang="en-US" sz="2799" b="true">
                  <a:solidFill>
                    <a:srgbClr val="000000"/>
                  </a:solidFill>
                  <a:latin typeface="Arial Nova Condensed Bold"/>
                  <a:ea typeface="Arial Nova Condensed Bold"/>
                  <a:cs typeface="Arial Nova Condensed Bold"/>
                  <a:sym typeface="Arial Nova Condensed Bold"/>
                </a:rPr>
                <a:t>Legal monitoring can be done in various spaces depending on the rights violation being investigated.</a:t>
              </a:r>
            </a:p>
            <a:p>
              <a:pPr algn="l" marL="506730" indent="-253365" lvl="1">
                <a:lnSpc>
                  <a:spcPts val="3863"/>
                </a:lnSpc>
                <a:buFont typeface="Arial"/>
                <a:buChar char="•"/>
              </a:pPr>
              <a:r>
                <a:rPr lang="en-US" b="true" sz="2799">
                  <a:solidFill>
                    <a:srgbClr val="000000"/>
                  </a:solidFill>
                  <a:latin typeface="Arial Nova Condensed Bold"/>
                  <a:ea typeface="Arial Nova Condensed Bold"/>
                  <a:cs typeface="Arial Nova Condensed Bold"/>
                  <a:sym typeface="Arial Nova Condensed Bold"/>
                </a:rPr>
                <a:t>Informal justice systems</a:t>
              </a:r>
              <a:r>
                <a:rPr lang="en-US" sz="2799">
                  <a:solidFill>
                    <a:srgbClr val="000000"/>
                  </a:solidFill>
                  <a:latin typeface="Arial Nova Condensed"/>
                  <a:ea typeface="Arial Nova Condensed"/>
                  <a:cs typeface="Arial Nova Condensed"/>
                  <a:sym typeface="Arial Nova Condensed"/>
                </a:rPr>
                <a:t> are significant for paralegals as they often handle issues like land, family law, and GBV.</a:t>
              </a:r>
            </a:p>
            <a:p>
              <a:pPr algn="l" marL="506730" indent="-253365" lvl="1">
                <a:lnSpc>
                  <a:spcPts val="3863"/>
                </a:lnSpc>
                <a:buFont typeface="Arial"/>
                <a:buChar char="•"/>
              </a:pPr>
              <a:r>
                <a:rPr lang="en-US" b="true" sz="2799">
                  <a:solidFill>
                    <a:srgbClr val="000000"/>
                  </a:solidFill>
                  <a:latin typeface="Arial Nova Condensed Bold"/>
                  <a:ea typeface="Arial Nova Condensed Bold"/>
                  <a:cs typeface="Arial Nova Condensed Bold"/>
                  <a:sym typeface="Arial Nova Condensed Bold"/>
                </a:rPr>
                <a:t>Healthcare Monitoring</a:t>
              </a:r>
              <a:r>
                <a:rPr lang="en-US" sz="2799">
                  <a:solidFill>
                    <a:srgbClr val="000000"/>
                  </a:solidFill>
                  <a:latin typeface="Arial Nova Condensed"/>
                  <a:ea typeface="Arial Nova Condensed"/>
                  <a:cs typeface="Arial Nova Condensed"/>
                  <a:sym typeface="Arial Nova Condensed"/>
                </a:rPr>
                <a:t>: it helps to assess hospital conditions, availability of medicines, quality of treatment by medical staff; identify targeted attacks on health facilities or staff during conflicts; equitable treatment for all genders, minorities, and vulnerable groups.</a:t>
              </a:r>
            </a:p>
            <a:p>
              <a:pPr algn="l" marL="506730" indent="-253365" lvl="1">
                <a:lnSpc>
                  <a:spcPts val="3863"/>
                </a:lnSpc>
                <a:buFont typeface="Arial"/>
                <a:buChar char="•"/>
              </a:pPr>
              <a:r>
                <a:rPr lang="en-US" b="true" sz="2799">
                  <a:solidFill>
                    <a:srgbClr val="000000"/>
                  </a:solidFill>
                  <a:latin typeface="Arial Nova Condensed Bold"/>
                  <a:ea typeface="Arial Nova Condensed Bold"/>
                  <a:cs typeface="Arial Nova Condensed Bold"/>
                  <a:sym typeface="Arial Nova Condensed Bold"/>
                </a:rPr>
                <a:t>Court and Process Monitoring:</a:t>
              </a:r>
              <a:r>
                <a:rPr lang="en-US" sz="2799">
                  <a:solidFill>
                    <a:srgbClr val="000000"/>
                  </a:solidFill>
                  <a:latin typeface="Arial Nova Condensed"/>
                  <a:ea typeface="Arial Nova Condensed"/>
                  <a:cs typeface="Arial Nova Condensed"/>
                  <a:sym typeface="Arial Nova Condensed"/>
                </a:rPr>
                <a:t> Focus on trials, including details of the accused, charges, judges, legal representation, judgments, and appeals.</a:t>
              </a:r>
            </a:p>
            <a:p>
              <a:pPr algn="l" marL="506730" indent="-253365" lvl="1">
                <a:lnSpc>
                  <a:spcPts val="3863"/>
                </a:lnSpc>
                <a:buFont typeface="Arial"/>
                <a:buChar char="•"/>
              </a:pPr>
              <a:r>
                <a:rPr lang="en-US" b="true" sz="2799">
                  <a:solidFill>
                    <a:srgbClr val="000000"/>
                  </a:solidFill>
                  <a:latin typeface="Arial Nova Condensed Bold"/>
                  <a:ea typeface="Arial Nova Condensed Bold"/>
                  <a:cs typeface="Arial Nova Condensed Bold"/>
                  <a:sym typeface="Arial Nova Condensed Bold"/>
                </a:rPr>
                <a:t>Detention Monitoring:</a:t>
              </a:r>
              <a:r>
                <a:rPr lang="en-US" sz="2799">
                  <a:solidFill>
                    <a:srgbClr val="000000"/>
                  </a:solidFill>
                  <a:latin typeface="Arial Nova Condensed"/>
                  <a:ea typeface="Arial Nova Condensed"/>
                  <a:cs typeface="Arial Nova Condensed"/>
                  <a:sym typeface="Arial Nova Condensed"/>
                </a:rPr>
                <a:t> Observe police cells and prisoners. Key aspects: access to lawyers, court appearances within 48 hours, detention conditions, age of detainees, separation of children from adults, etc.</a:t>
              </a:r>
            </a:p>
            <a:p>
              <a:pPr algn="l" marL="506730" indent="-253365" lvl="1">
                <a:lnSpc>
                  <a:spcPts val="3863"/>
                </a:lnSpc>
                <a:buFont typeface="Arial"/>
                <a:buChar char="•"/>
              </a:pPr>
              <a:r>
                <a:rPr lang="en-US" sz="2799">
                  <a:solidFill>
                    <a:srgbClr val="000000"/>
                  </a:solidFill>
                  <a:latin typeface="Arial Nova Condensed"/>
                  <a:ea typeface="Arial Nova Condensed"/>
                  <a:cs typeface="Arial Nova Condensed"/>
                  <a:sym typeface="Arial Nova Condensed"/>
                </a:rPr>
                <a:t> the observation and monitoring of legal issues at community level can be essential for activities that complement information, rights awareness, and legal advice. Indeed, </a:t>
              </a:r>
              <a:r>
                <a:rPr lang="en-US" b="true" sz="2799">
                  <a:solidFill>
                    <a:srgbClr val="000000"/>
                  </a:solidFill>
                  <a:latin typeface="Arial Nova Condensed Bold"/>
                  <a:ea typeface="Arial Nova Condensed Bold"/>
                  <a:cs typeface="Arial Nova Condensed Bold"/>
                  <a:sym typeface="Arial Nova Condensed Bold"/>
                </a:rPr>
                <a:t>legal practice and the legal obstacles</a:t>
              </a:r>
              <a:r>
                <a:rPr lang="en-US" sz="2799">
                  <a:solidFill>
                    <a:srgbClr val="000000"/>
                  </a:solidFill>
                  <a:latin typeface="Arial Nova Condensed"/>
                  <a:ea typeface="Arial Nova Condensed"/>
                  <a:cs typeface="Arial Nova Condensed"/>
                  <a:sym typeface="Arial Nova Condensed"/>
                </a:rPr>
                <a:t> encountered by populations </a:t>
              </a:r>
              <a:r>
                <a:rPr lang="en-US" b="true" sz="2799">
                  <a:solidFill>
                    <a:srgbClr val="000000"/>
                  </a:solidFill>
                  <a:latin typeface="Arial Nova Condensed Bold"/>
                  <a:ea typeface="Arial Nova Condensed Bold"/>
                  <a:cs typeface="Arial Nova Condensed Bold"/>
                  <a:sym typeface="Arial Nova Condensed Bold"/>
                </a:rPr>
                <a:t>are as important as the legal framework itself.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642"/>
            <a:ext cx="14782800" cy="2229170"/>
            <a:chOff x="0" y="0"/>
            <a:chExt cx="19710400" cy="2972227"/>
          </a:xfrm>
        </p:grpSpPr>
        <p:sp>
          <p:nvSpPr>
            <p:cNvPr name="Freeform 6" id="6"/>
            <p:cNvSpPr/>
            <p:nvPr/>
          </p:nvSpPr>
          <p:spPr>
            <a:xfrm flipH="false" flipV="false" rot="0">
              <a:off x="0" y="0"/>
              <a:ext cx="19710400" cy="2972227"/>
            </a:xfrm>
            <a:custGeom>
              <a:avLst/>
              <a:gdLst/>
              <a:ahLst/>
              <a:cxnLst/>
              <a:rect r="r" b="b" t="t" l="l"/>
              <a:pathLst>
                <a:path h="2972227" w="19710400">
                  <a:moveTo>
                    <a:pt x="0" y="0"/>
                  </a:moveTo>
                  <a:lnTo>
                    <a:pt x="19710400" y="0"/>
                  </a:lnTo>
                  <a:lnTo>
                    <a:pt x="19710400" y="2972227"/>
                  </a:lnTo>
                  <a:lnTo>
                    <a:pt x="0" y="2972227"/>
                  </a:lnTo>
                  <a:close/>
                </a:path>
              </a:pathLst>
            </a:custGeom>
            <a:solidFill>
              <a:srgbClr val="000000">
                <a:alpha val="0"/>
              </a:srgbClr>
            </a:solidFill>
          </p:spPr>
        </p:sp>
        <p:sp>
          <p:nvSpPr>
            <p:cNvPr name="TextBox 7" id="7"/>
            <p:cNvSpPr txBox="true"/>
            <p:nvPr/>
          </p:nvSpPr>
          <p:spPr>
            <a:xfrm>
              <a:off x="0" y="-190500"/>
              <a:ext cx="19710400" cy="3162727"/>
            </a:xfrm>
            <a:prstGeom prst="rect">
              <a:avLst/>
            </a:prstGeom>
          </p:spPr>
          <p:txBody>
            <a:bodyPr anchor="t" rtlCol="false" tIns="0" lIns="0" bIns="0" rIns="0"/>
            <a:lstStyle/>
            <a:p>
              <a:pPr algn="l">
                <a:lnSpc>
                  <a:spcPts val="9900"/>
                </a:lnSpc>
              </a:pPr>
              <a:r>
                <a:rPr lang="en-US" sz="6600" b="true">
                  <a:solidFill>
                    <a:srgbClr val="4E5FA7"/>
                  </a:solidFill>
                  <a:latin typeface="Arial Nova Condensed Bold"/>
                  <a:ea typeface="Arial Nova Condensed Bold"/>
                  <a:cs typeface="Arial Nova Condensed Bold"/>
                  <a:sym typeface="Arial Nova Condensed Bold"/>
                </a:rPr>
                <a:t>What does a paralegal need to </a:t>
              </a:r>
            </a:p>
            <a:p>
              <a:pPr algn="l">
                <a:lnSpc>
                  <a:spcPts val="6600"/>
                </a:lnSpc>
              </a:pPr>
              <a:r>
                <a:rPr lang="en-US" sz="6600" b="true">
                  <a:solidFill>
                    <a:srgbClr val="4E5FA7"/>
                  </a:solidFill>
                  <a:latin typeface="Arial Nova Condensed Bold"/>
                  <a:ea typeface="Arial Nova Condensed Bold"/>
                  <a:cs typeface="Arial Nova Condensed Bold"/>
                  <a:sym typeface="Arial Nova Condensed Bold"/>
                </a:rPr>
                <a:t>properly monitor ?</a:t>
              </a:r>
            </a:p>
          </p:txBody>
        </p:sp>
      </p:grpSp>
      <p:grpSp>
        <p:nvGrpSpPr>
          <p:cNvPr name="Group 8" id="8"/>
          <p:cNvGrpSpPr/>
          <p:nvPr/>
        </p:nvGrpSpPr>
        <p:grpSpPr>
          <a:xfrm rot="0">
            <a:off x="1028700" y="3566260"/>
            <a:ext cx="8982697" cy="3154479"/>
            <a:chOff x="0" y="0"/>
            <a:chExt cx="11976930" cy="4205972"/>
          </a:xfrm>
        </p:grpSpPr>
        <p:sp>
          <p:nvSpPr>
            <p:cNvPr name="Freeform 9" id="9"/>
            <p:cNvSpPr/>
            <p:nvPr/>
          </p:nvSpPr>
          <p:spPr>
            <a:xfrm flipH="false" flipV="false" rot="0">
              <a:off x="0" y="0"/>
              <a:ext cx="11976929" cy="4205972"/>
            </a:xfrm>
            <a:custGeom>
              <a:avLst/>
              <a:gdLst/>
              <a:ahLst/>
              <a:cxnLst/>
              <a:rect r="r" b="b" t="t" l="l"/>
              <a:pathLst>
                <a:path h="4205972" w="11976929">
                  <a:moveTo>
                    <a:pt x="0" y="0"/>
                  </a:moveTo>
                  <a:lnTo>
                    <a:pt x="11976929" y="0"/>
                  </a:lnTo>
                  <a:lnTo>
                    <a:pt x="11976929" y="4205972"/>
                  </a:lnTo>
                  <a:lnTo>
                    <a:pt x="0" y="4205972"/>
                  </a:lnTo>
                  <a:close/>
                </a:path>
              </a:pathLst>
            </a:custGeom>
            <a:solidFill>
              <a:srgbClr val="000000">
                <a:alpha val="0"/>
              </a:srgbClr>
            </a:solidFill>
          </p:spPr>
        </p:sp>
        <p:sp>
          <p:nvSpPr>
            <p:cNvPr name="TextBox 10" id="10"/>
            <p:cNvSpPr txBox="true"/>
            <p:nvPr/>
          </p:nvSpPr>
          <p:spPr>
            <a:xfrm>
              <a:off x="0" y="-57150"/>
              <a:ext cx="11976930" cy="4263122"/>
            </a:xfrm>
            <a:prstGeom prst="rect">
              <a:avLst/>
            </a:prstGeom>
          </p:spPr>
          <p:txBody>
            <a:bodyPr anchor="t" rtlCol="false" tIns="0" lIns="0" bIns="0" rIns="0"/>
            <a:lstStyle/>
            <a:p>
              <a:pPr algn="l">
                <a:lnSpc>
                  <a:spcPts val="4139"/>
                </a:lnSpc>
              </a:pPr>
              <a:r>
                <a:rPr lang="en-US" sz="2999">
                  <a:solidFill>
                    <a:srgbClr val="000000"/>
                  </a:solidFill>
                  <a:latin typeface="Arial Nova Condensed"/>
                  <a:ea typeface="Arial Nova Condensed"/>
                  <a:cs typeface="Arial Nova Condensed"/>
                  <a:sym typeface="Arial Nova Condensed"/>
                </a:rPr>
                <a:t>If possible work in pairs with another person in order to : </a:t>
              </a:r>
            </a:p>
            <a:p>
              <a:pPr algn="l"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 Each pair of observers will observe a certain area. </a:t>
              </a:r>
            </a:p>
            <a:p>
              <a:pPr algn="l"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Pairs should keep in touch with each other. </a:t>
              </a:r>
            </a:p>
            <a:p>
              <a:pPr algn="l" marL="542924" indent="-271462"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As an observer, you should stay as close to the action as possible, but make sure you don't get involved in the action</a:t>
              </a:r>
            </a:p>
          </p:txBody>
        </p:sp>
      </p:grpSp>
      <p:grpSp>
        <p:nvGrpSpPr>
          <p:cNvPr name="Group 11" id="11"/>
          <p:cNvGrpSpPr/>
          <p:nvPr/>
        </p:nvGrpSpPr>
        <p:grpSpPr>
          <a:xfrm rot="0">
            <a:off x="10883802" y="3168940"/>
            <a:ext cx="6805183" cy="6385060"/>
            <a:chOff x="0" y="0"/>
            <a:chExt cx="9073578" cy="8513413"/>
          </a:xfrm>
        </p:grpSpPr>
        <p:sp>
          <p:nvSpPr>
            <p:cNvPr name="Freeform 12" id="12"/>
            <p:cNvSpPr/>
            <p:nvPr/>
          </p:nvSpPr>
          <p:spPr>
            <a:xfrm flipH="false" flipV="false" rot="0">
              <a:off x="0" y="0"/>
              <a:ext cx="9073578" cy="8513393"/>
            </a:xfrm>
            <a:custGeom>
              <a:avLst/>
              <a:gdLst/>
              <a:ahLst/>
              <a:cxnLst/>
              <a:rect r="r" b="b" t="t" l="l"/>
              <a:pathLst>
                <a:path h="8513393" w="9073578">
                  <a:moveTo>
                    <a:pt x="0" y="0"/>
                  </a:moveTo>
                  <a:lnTo>
                    <a:pt x="9073578" y="0"/>
                  </a:lnTo>
                  <a:lnTo>
                    <a:pt x="9073578" y="8513393"/>
                  </a:lnTo>
                  <a:lnTo>
                    <a:pt x="0" y="8513393"/>
                  </a:lnTo>
                  <a:close/>
                </a:path>
              </a:pathLst>
            </a:custGeom>
            <a:solidFill>
              <a:srgbClr val="F7E5DD"/>
            </a:solidFill>
          </p:spPr>
        </p:sp>
        <p:sp>
          <p:nvSpPr>
            <p:cNvPr name="TextBox 13" id="13"/>
            <p:cNvSpPr txBox="true"/>
            <p:nvPr/>
          </p:nvSpPr>
          <p:spPr>
            <a:xfrm>
              <a:off x="0" y="-38100"/>
              <a:ext cx="9073578" cy="8551513"/>
            </a:xfrm>
            <a:prstGeom prst="rect">
              <a:avLst/>
            </a:prstGeom>
          </p:spPr>
          <p:txBody>
            <a:bodyPr anchor="t" rtlCol="false" tIns="50800" lIns="50800" bIns="50800" rIns="50800"/>
            <a:lstStyle/>
            <a:p>
              <a:pPr algn="just">
                <a:lnSpc>
                  <a:spcPts val="3174"/>
                </a:lnSpc>
              </a:pPr>
              <a:r>
                <a:rPr lang="en-US" sz="2300">
                  <a:solidFill>
                    <a:srgbClr val="000000"/>
                  </a:solidFill>
                  <a:latin typeface="Arial Nova Condensed"/>
                  <a:ea typeface="Arial Nova Condensed"/>
                  <a:cs typeface="Arial Nova Condensed"/>
                  <a:sym typeface="Arial Nova Condensed"/>
                </a:rPr>
                <a:t>Whether it's an ongoing assessment or a specific situation, you should </a:t>
              </a:r>
              <a:r>
                <a:rPr lang="en-US" sz="2300" b="true">
                  <a:solidFill>
                    <a:srgbClr val="000000"/>
                  </a:solidFill>
                  <a:latin typeface="Arial Nova Condensed Bold"/>
                  <a:ea typeface="Arial Nova Condensed Bold"/>
                  <a:cs typeface="Arial Nova Condensed Bold"/>
                  <a:sym typeface="Arial Nova Condensed Bold"/>
                </a:rPr>
                <a:t>document everything you observe</a:t>
              </a:r>
              <a:r>
                <a:rPr lang="en-US" sz="2300">
                  <a:solidFill>
                    <a:srgbClr val="000000"/>
                  </a:solidFill>
                  <a:latin typeface="Arial Nova Condensed"/>
                  <a:ea typeface="Arial Nova Condensed"/>
                  <a:cs typeface="Arial Nova Condensed"/>
                  <a:sym typeface="Arial Nova Condensed"/>
                </a:rPr>
                <a:t>.</a:t>
              </a:r>
            </a:p>
            <a:p>
              <a:pPr algn="l">
                <a:lnSpc>
                  <a:spcPts val="3174"/>
                </a:lnSpc>
              </a:pPr>
              <a:r>
                <a:rPr lang="en-US" sz="2300" b="true">
                  <a:solidFill>
                    <a:srgbClr val="FF9F00"/>
                  </a:solidFill>
                  <a:latin typeface="Arial Nova Condensed Bold"/>
                  <a:ea typeface="Arial Nova Condensed Bold"/>
                  <a:cs typeface="Arial Nova Condensed Bold"/>
                  <a:sym typeface="Arial Nova Condensed Bold"/>
                </a:rPr>
                <a:t> </a:t>
              </a:r>
            </a:p>
            <a:p>
              <a:pPr algn="just">
                <a:lnSpc>
                  <a:spcPts val="3174"/>
                </a:lnSpc>
              </a:pPr>
              <a:r>
                <a:rPr lang="en-US" sz="2300">
                  <a:solidFill>
                    <a:srgbClr val="000000"/>
                  </a:solidFill>
                  <a:latin typeface="Arial Nova Condensed"/>
                  <a:ea typeface="Arial Nova Condensed"/>
                  <a:cs typeface="Arial Nova Condensed"/>
                  <a:sym typeface="Arial Nova Condensed"/>
                </a:rPr>
                <a:t>For </a:t>
              </a:r>
              <a:r>
                <a:rPr lang="en-US" sz="2300" b="true">
                  <a:solidFill>
                    <a:srgbClr val="000000"/>
                  </a:solidFill>
                  <a:latin typeface="Arial Nova Condensed Bold"/>
                  <a:ea typeface="Arial Nova Condensed Bold"/>
                  <a:cs typeface="Arial Nova Condensed Bold"/>
                  <a:sym typeface="Arial Nova Condensed Bold"/>
                </a:rPr>
                <a:t>example</a:t>
              </a:r>
              <a:r>
                <a:rPr lang="en-US" sz="2300">
                  <a:solidFill>
                    <a:srgbClr val="000000"/>
                  </a:solidFill>
                  <a:latin typeface="Arial Nova Condensed"/>
                  <a:ea typeface="Arial Nova Condensed"/>
                  <a:cs typeface="Arial Nova Condensed"/>
                  <a:sym typeface="Arial Nova Condensed"/>
                </a:rPr>
                <a:t>, if you </a:t>
              </a:r>
              <a:r>
                <a:rPr lang="en-US" sz="2300" b="true">
                  <a:solidFill>
                    <a:srgbClr val="000000"/>
                  </a:solidFill>
                  <a:latin typeface="Arial Nova Condensed Bold"/>
                  <a:ea typeface="Arial Nova Condensed Bold"/>
                  <a:cs typeface="Arial Nova Condensed Bold"/>
                  <a:sym typeface="Arial Nova Condensed Bold"/>
                </a:rPr>
                <a:t>observe a situation of community conflict</a:t>
              </a:r>
              <a:r>
                <a:rPr lang="en-US" sz="2300">
                  <a:solidFill>
                    <a:srgbClr val="000000"/>
                  </a:solidFill>
                  <a:latin typeface="Arial Nova Condensed"/>
                  <a:ea typeface="Arial Nova Condensed"/>
                  <a:cs typeface="Arial Nova Condensed"/>
                  <a:sym typeface="Arial Nova Condensed"/>
                </a:rPr>
                <a:t>, here are the important elements you should note:</a:t>
              </a:r>
            </a:p>
            <a:p>
              <a:pPr algn="just" marL="416244" indent="-208122" lvl="1">
                <a:lnSpc>
                  <a:spcPts val="3174"/>
                </a:lnSpc>
                <a:buFont typeface="Arial"/>
                <a:buChar char="•"/>
              </a:pPr>
              <a:r>
                <a:rPr lang="en-US" sz="2300">
                  <a:solidFill>
                    <a:srgbClr val="000000"/>
                  </a:solidFill>
                  <a:latin typeface="Arial Nova Condensed"/>
                  <a:ea typeface="Arial Nova Condensed"/>
                  <a:cs typeface="Arial Nova Condensed"/>
                  <a:sym typeface="Arial Nova Condensed"/>
                </a:rPr>
                <a:t>Crowd size</a:t>
              </a:r>
            </a:p>
            <a:p>
              <a:pPr algn="just" marL="416244" indent="-208122" lvl="1">
                <a:lnSpc>
                  <a:spcPts val="3174"/>
                </a:lnSpc>
                <a:buFont typeface="Arial"/>
                <a:buChar char="•"/>
              </a:pPr>
              <a:r>
                <a:rPr lang="en-US" sz="2300">
                  <a:solidFill>
                    <a:srgbClr val="000000"/>
                  </a:solidFill>
                  <a:latin typeface="Arial Nova Condensed"/>
                  <a:ea typeface="Arial Nova Condensed"/>
                  <a:cs typeface="Arial Nova Condensed"/>
                  <a:sym typeface="Arial Nova Condensed"/>
                </a:rPr>
                <a:t>The number of police/security forces present. </a:t>
              </a:r>
            </a:p>
            <a:p>
              <a:pPr algn="just" marL="416244" indent="-208122" lvl="1">
                <a:lnSpc>
                  <a:spcPts val="3174"/>
                </a:lnSpc>
                <a:buFont typeface="Arial"/>
                <a:buChar char="•"/>
              </a:pPr>
              <a:r>
                <a:rPr lang="en-US" sz="2300">
                  <a:solidFill>
                    <a:srgbClr val="000000"/>
                  </a:solidFill>
                  <a:latin typeface="Arial Nova Condensed"/>
                  <a:ea typeface="Arial Nova Condensed"/>
                  <a:cs typeface="Arial Nova Condensed"/>
                  <a:sym typeface="Arial Nova Condensed"/>
                </a:rPr>
                <a:t>Registration numbers of police vans and any other vehicles involved in the action. </a:t>
              </a:r>
            </a:p>
            <a:p>
              <a:pPr algn="just" marL="416244" indent="-208122" lvl="1">
                <a:lnSpc>
                  <a:spcPts val="3174"/>
                </a:lnSpc>
                <a:buFont typeface="Arial"/>
                <a:buChar char="•"/>
              </a:pPr>
              <a:r>
                <a:rPr lang="en-US" sz="2300">
                  <a:solidFill>
                    <a:srgbClr val="000000"/>
                  </a:solidFill>
                  <a:latin typeface="Arial Nova Condensed"/>
                  <a:ea typeface="Arial Nova Condensed"/>
                  <a:cs typeface="Arial Nova Condensed"/>
                  <a:sym typeface="Arial Nova Condensed"/>
                </a:rPr>
                <a:t>The names of the police officers present.</a:t>
              </a:r>
            </a:p>
            <a:p>
              <a:pPr algn="just" marL="416244" indent="-208122" lvl="1">
                <a:lnSpc>
                  <a:spcPts val="3174"/>
                </a:lnSpc>
                <a:buFont typeface="Arial"/>
                <a:buChar char="•"/>
              </a:pPr>
              <a:r>
                <a:rPr lang="en-US" sz="2300">
                  <a:solidFill>
                    <a:srgbClr val="000000"/>
                  </a:solidFill>
                  <a:latin typeface="Arial Nova Condensed"/>
                  <a:ea typeface="Arial Nova Condensed"/>
                  <a:cs typeface="Arial Nova Condensed"/>
                  <a:sym typeface="Arial Nova Condensed"/>
                </a:rPr>
                <a:t>Action start time. </a:t>
              </a:r>
            </a:p>
            <a:p>
              <a:pPr algn="just" marL="416244" indent="-208122" lvl="1">
                <a:lnSpc>
                  <a:spcPts val="3174"/>
                </a:lnSpc>
                <a:buFont typeface="Arial"/>
                <a:buChar char="•"/>
              </a:pPr>
              <a:r>
                <a:rPr lang="en-US" sz="2300">
                  <a:solidFill>
                    <a:srgbClr val="000000"/>
                  </a:solidFill>
                  <a:latin typeface="Arial Nova Condensed"/>
                  <a:ea typeface="Arial Nova Condensed"/>
                  <a:cs typeface="Arial Nova Condensed"/>
                  <a:sym typeface="Arial Nova Condensed"/>
                </a:rPr>
                <a:t>Details of events in the order in which they occurred. </a:t>
              </a:r>
            </a:p>
            <a:p>
              <a:pPr algn="just" marL="416244" indent="-208122" lvl="1">
                <a:lnSpc>
                  <a:spcPts val="3174"/>
                </a:lnSpc>
                <a:buFont typeface="Arial"/>
                <a:buChar char="•"/>
              </a:pPr>
              <a:r>
                <a:rPr lang="en-US" sz="2300">
                  <a:solidFill>
                    <a:srgbClr val="000000"/>
                  </a:solidFill>
                  <a:latin typeface="Arial Nova Condensed"/>
                  <a:ea typeface="Arial Nova Condensed"/>
                  <a:cs typeface="Arial Nova Condensed"/>
                  <a:sym typeface="Arial Nova Condensed"/>
                </a:rPr>
                <a:t>Names of those injured or arrested. </a:t>
              </a:r>
            </a:p>
            <a:p>
              <a:pPr algn="just" marL="416244" indent="-208122" lvl="1">
                <a:lnSpc>
                  <a:spcPts val="3174"/>
                </a:lnSpc>
                <a:buFont typeface="Arial"/>
                <a:buChar char="•"/>
              </a:pPr>
              <a:r>
                <a:rPr lang="en-US" sz="2300">
                  <a:solidFill>
                    <a:srgbClr val="000000"/>
                  </a:solidFill>
                  <a:latin typeface="Arial Nova Condensed"/>
                  <a:ea typeface="Arial Nova Condensed"/>
                  <a:cs typeface="Arial Nova Condensed"/>
                  <a:sym typeface="Arial Nova Condensed"/>
                </a:rPr>
                <a:t>What weapons were used?</a:t>
              </a:r>
            </a:p>
          </p:txBody>
        </p:sp>
      </p:grpSp>
      <p:grpSp>
        <p:nvGrpSpPr>
          <p:cNvPr name="Group 14" id="14"/>
          <p:cNvGrpSpPr/>
          <p:nvPr/>
        </p:nvGrpSpPr>
        <p:grpSpPr>
          <a:xfrm rot="0">
            <a:off x="2962986" y="7338007"/>
            <a:ext cx="6429375" cy="2215992"/>
            <a:chOff x="0" y="0"/>
            <a:chExt cx="8572500" cy="2954656"/>
          </a:xfrm>
        </p:grpSpPr>
        <p:sp>
          <p:nvSpPr>
            <p:cNvPr name="Freeform 15" id="15"/>
            <p:cNvSpPr/>
            <p:nvPr/>
          </p:nvSpPr>
          <p:spPr>
            <a:xfrm flipH="false" flipV="false" rot="0">
              <a:off x="0" y="0"/>
              <a:ext cx="8572500" cy="2954655"/>
            </a:xfrm>
            <a:custGeom>
              <a:avLst/>
              <a:gdLst/>
              <a:ahLst/>
              <a:cxnLst/>
              <a:rect r="r" b="b" t="t" l="l"/>
              <a:pathLst>
                <a:path h="2954655" w="8572500">
                  <a:moveTo>
                    <a:pt x="0" y="0"/>
                  </a:moveTo>
                  <a:lnTo>
                    <a:pt x="8572500" y="0"/>
                  </a:lnTo>
                  <a:lnTo>
                    <a:pt x="8572500" y="2954655"/>
                  </a:lnTo>
                  <a:lnTo>
                    <a:pt x="0" y="2954655"/>
                  </a:lnTo>
                  <a:close/>
                </a:path>
              </a:pathLst>
            </a:custGeom>
            <a:solidFill>
              <a:srgbClr val="F9B428"/>
            </a:solidFill>
          </p:spPr>
        </p:sp>
        <p:sp>
          <p:nvSpPr>
            <p:cNvPr name="TextBox 16" id="16"/>
            <p:cNvSpPr txBox="true"/>
            <p:nvPr/>
          </p:nvSpPr>
          <p:spPr>
            <a:xfrm>
              <a:off x="0" y="0"/>
              <a:ext cx="8572500" cy="2954656"/>
            </a:xfrm>
            <a:prstGeom prst="rect">
              <a:avLst/>
            </a:prstGeom>
          </p:spPr>
          <p:txBody>
            <a:bodyPr anchor="t" rtlCol="false" tIns="50800" lIns="50800" bIns="50800" rIns="50800"/>
            <a:lstStyle/>
            <a:p>
              <a:pPr algn="l">
                <a:lnSpc>
                  <a:spcPts val="3240"/>
                </a:lnSpc>
              </a:pPr>
              <a:r>
                <a:rPr lang="en-US" sz="2700" b="true">
                  <a:solidFill>
                    <a:srgbClr val="000000"/>
                  </a:solidFill>
                  <a:latin typeface="Arial Nova Condensed Bold"/>
                  <a:ea typeface="Arial Nova Condensed Bold"/>
                  <a:cs typeface="Arial Nova Condensed Bold"/>
                  <a:sym typeface="Arial Nova Condensed Bold"/>
                </a:rPr>
                <a:t>REMEMBER :</a:t>
              </a:r>
            </a:p>
            <a:p>
              <a:pPr algn="l">
                <a:lnSpc>
                  <a:spcPts val="3240"/>
                </a:lnSpc>
              </a:pPr>
              <a:r>
                <a:rPr lang="en-US" sz="2700" b="true">
                  <a:solidFill>
                    <a:srgbClr val="000000"/>
                  </a:solidFill>
                  <a:latin typeface="Arial Nova Condensed Bold"/>
                  <a:ea typeface="Arial Nova Condensed Bold"/>
                  <a:cs typeface="Arial Nova Condensed Bold"/>
                  <a:sym typeface="Arial Nova Condensed Bold"/>
                </a:rPr>
                <a:t>ethical responsibilities</a:t>
              </a:r>
              <a:r>
                <a:rPr lang="en-US" sz="2700">
                  <a:solidFill>
                    <a:srgbClr val="000000"/>
                  </a:solidFill>
                  <a:latin typeface="Arial Nova Condensed"/>
                  <a:ea typeface="Arial Nova Condensed"/>
                  <a:cs typeface="Arial Nova Condensed"/>
                  <a:sym typeface="Arial Nova Condensed"/>
                </a:rPr>
                <a:t> of paralegals when conducting monitoring, such as respecting confidentiality and ensuring impartiality.</a:t>
              </a:r>
            </a:p>
          </p:txBody>
        </p:sp>
      </p:grpSp>
      <p:sp>
        <p:nvSpPr>
          <p:cNvPr name="Freeform 17" id="17" descr="Avertissement avec un remplissage uni"/>
          <p:cNvSpPr/>
          <p:nvPr/>
        </p:nvSpPr>
        <p:spPr>
          <a:xfrm flipH="false" flipV="false" rot="0">
            <a:off x="803729" y="7529178"/>
            <a:ext cx="2159257" cy="2159257"/>
          </a:xfrm>
          <a:custGeom>
            <a:avLst/>
            <a:gdLst/>
            <a:ahLst/>
            <a:cxnLst/>
            <a:rect r="r" b="b" t="t" l="l"/>
            <a:pathLst>
              <a:path h="2159257" w="2159257">
                <a:moveTo>
                  <a:pt x="0" y="0"/>
                </a:moveTo>
                <a:lnTo>
                  <a:pt x="2159257" y="0"/>
                </a:lnTo>
                <a:lnTo>
                  <a:pt x="2159257" y="2159257"/>
                </a:lnTo>
                <a:lnTo>
                  <a:pt x="0" y="21592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8" id="18"/>
          <p:cNvGrpSpPr/>
          <p:nvPr/>
        </p:nvGrpSpPr>
        <p:grpSpPr>
          <a:xfrm rot="0">
            <a:off x="15537401" y="-1303500"/>
            <a:ext cx="3767531" cy="4123759"/>
            <a:chOff x="0" y="0"/>
            <a:chExt cx="5023375" cy="5498345"/>
          </a:xfrm>
        </p:grpSpPr>
        <p:grpSp>
          <p:nvGrpSpPr>
            <p:cNvPr name="Group 19" id="19"/>
            <p:cNvGrpSpPr/>
            <p:nvPr/>
          </p:nvGrpSpPr>
          <p:grpSpPr>
            <a:xfrm rot="-104776">
              <a:off x="297380" y="1759711"/>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62844">
              <a:off x="84820" y="93399"/>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5" id="25"/>
            <p:cNvGrpSpPr/>
            <p:nvPr/>
          </p:nvGrpSpPr>
          <p:grpSpPr>
            <a:xfrm rot="10629642">
              <a:off x="902754" y="1722687"/>
              <a:ext cx="4032000" cy="3678054"/>
              <a:chOff x="0" y="0"/>
              <a:chExt cx="893117" cy="814716"/>
            </a:xfrm>
          </p:grpSpPr>
          <p:sp>
            <p:nvSpPr>
              <p:cNvPr name="Freeform 26" id="2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7" id="2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DAGiouFzTfw</dc:identifier>
  <dcterms:modified xsi:type="dcterms:W3CDTF">2011-08-01T06:04:30Z</dcterms:modified>
  <cp:revision>1</cp:revision>
  <dc:title>Paralegal Training Curriculum SHAPE THE LAW MODULE 1</dc:title>
</cp:coreProperties>
</file>