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52"/>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Lst>
  <p:sldSz cx="18288000" cy="10287000"/>
  <p:notesSz cx="6858000" cy="9144000"/>
  <p:embeddedFontLst>
    <p:embeddedFont>
      <p:font typeface="Arial Nova Condensed Bold" charset="1" panose="020B0806020202020204"/>
      <p:regular r:id="rId50"/>
    </p:embeddedFont>
    <p:embeddedFont>
      <p:font typeface="Arial Nova Condensed" charset="1" panose="020B0506020202020204"/>
      <p:regular r:id="rId5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slides/slide26.xml" Type="http://schemas.openxmlformats.org/officeDocument/2006/relationships/slide"/><Relationship Id="rId32" Target="slides/slide27.xml" Type="http://schemas.openxmlformats.org/officeDocument/2006/relationships/slide"/><Relationship Id="rId33" Target="slides/slide28.xml" Type="http://schemas.openxmlformats.org/officeDocument/2006/relationships/slide"/><Relationship Id="rId34" Target="slides/slide29.xml" Type="http://schemas.openxmlformats.org/officeDocument/2006/relationships/slide"/><Relationship Id="rId35" Target="slides/slide30.xml" Type="http://schemas.openxmlformats.org/officeDocument/2006/relationships/slide"/><Relationship Id="rId36" Target="slides/slide31.xml" Type="http://schemas.openxmlformats.org/officeDocument/2006/relationships/slide"/><Relationship Id="rId37" Target="slides/slide32.xml" Type="http://schemas.openxmlformats.org/officeDocument/2006/relationships/slide"/><Relationship Id="rId38" Target="slides/slide33.xml" Type="http://schemas.openxmlformats.org/officeDocument/2006/relationships/slide"/><Relationship Id="rId39" Target="slides/slide34.xml" Type="http://schemas.openxmlformats.org/officeDocument/2006/relationships/slide"/><Relationship Id="rId4" Target="theme/theme1.xml" Type="http://schemas.openxmlformats.org/officeDocument/2006/relationships/theme"/><Relationship Id="rId40" Target="slides/slide35.xml" Type="http://schemas.openxmlformats.org/officeDocument/2006/relationships/slide"/><Relationship Id="rId41" Target="slides/slide36.xml" Type="http://schemas.openxmlformats.org/officeDocument/2006/relationships/slide"/><Relationship Id="rId42" Target="slides/slide37.xml" Type="http://schemas.openxmlformats.org/officeDocument/2006/relationships/slide"/><Relationship Id="rId43" Target="slides/slide38.xml" Type="http://schemas.openxmlformats.org/officeDocument/2006/relationships/slide"/><Relationship Id="rId44" Target="slides/slide39.xml" Type="http://schemas.openxmlformats.org/officeDocument/2006/relationships/slide"/><Relationship Id="rId45" Target="slides/slide40.xml" Type="http://schemas.openxmlformats.org/officeDocument/2006/relationships/slide"/><Relationship Id="rId46" Target="slides/slide41.xml" Type="http://schemas.openxmlformats.org/officeDocument/2006/relationships/slide"/><Relationship Id="rId47" Target="slides/slide42.xml" Type="http://schemas.openxmlformats.org/officeDocument/2006/relationships/slide"/><Relationship Id="rId48" Target="slides/slide43.xml" Type="http://schemas.openxmlformats.org/officeDocument/2006/relationships/slide"/><Relationship Id="rId49" Target="slides/slide44.xml" Type="http://schemas.openxmlformats.org/officeDocument/2006/relationships/slide"/><Relationship Id="rId5" Target="tableStyles.xml" Type="http://schemas.openxmlformats.org/officeDocument/2006/relationships/tableStyles"/><Relationship Id="rId50" Target="fonts/font50.fntdata" Type="http://schemas.openxmlformats.org/officeDocument/2006/relationships/font"/><Relationship Id="rId51" Target="fonts/font51.fntdata" Type="http://schemas.openxmlformats.org/officeDocument/2006/relationships/font"/><Relationship Id="rId52" Target="notesMasters/notesMaster1.xml" Type="http://schemas.openxmlformats.org/officeDocument/2006/relationships/notesMaster"/><Relationship Id="rId53" Target="theme/theme2.xml" Type="http://schemas.openxmlformats.org/officeDocument/2006/relationships/theme"/><Relationship Id="rId54" Target="notesSlides/notesSlide1.xml" Type="http://schemas.openxmlformats.org/officeDocument/2006/relationships/notesSlide"/><Relationship Id="rId55" Target="notesSlides/notesSlide2.xml" Type="http://schemas.openxmlformats.org/officeDocument/2006/relationships/notesSlide"/><Relationship Id="rId56" Target="notesSlides/notesSlide3.xml" Type="http://schemas.openxmlformats.org/officeDocument/2006/relationships/notesSlide"/><Relationship Id="rId57" Target="notesSlides/notesSlide4.xml" Type="http://schemas.openxmlformats.org/officeDocument/2006/relationships/notesSlide"/><Relationship Id="rId58" Target="notesSlides/notesSlide5.xml" Type="http://schemas.openxmlformats.org/officeDocument/2006/relationships/notesSlide"/><Relationship Id="rId59" Target="notesSlides/notesSlide6.xml" Type="http://schemas.openxmlformats.org/officeDocument/2006/relationships/notesSlide"/><Relationship Id="rId6" Target="slides/slide1.xml" Type="http://schemas.openxmlformats.org/officeDocument/2006/relationships/slide"/><Relationship Id="rId60" Target="notesSlides/notesSlide7.xml" Type="http://schemas.openxmlformats.org/officeDocument/2006/relationships/notesSlide"/><Relationship Id="rId61" Target="notesSlides/notesSlide8.xml" Type="http://schemas.openxmlformats.org/officeDocument/2006/relationships/notesSlide"/><Relationship Id="rId62" Target="notesSlides/notesSlide9.xml" Type="http://schemas.openxmlformats.org/officeDocument/2006/relationships/notesSlide"/><Relationship Id="rId63" Target="notesSlides/notesSlide10.xml" Type="http://schemas.openxmlformats.org/officeDocument/2006/relationships/notesSlide"/><Relationship Id="rId64" Target="notesSlides/notesSlide11.xml" Type="http://schemas.openxmlformats.org/officeDocument/2006/relationships/notesSlide"/><Relationship Id="rId65" Target="notesSlides/notesSlide12.xml" Type="http://schemas.openxmlformats.org/officeDocument/2006/relationships/notesSlide"/><Relationship Id="rId66" Target="notesSlides/notesSlide13.xml" Type="http://schemas.openxmlformats.org/officeDocument/2006/relationships/notesSlide"/><Relationship Id="rId67" Target="notesSlides/notesSlide14.xml" Type="http://schemas.openxmlformats.org/officeDocument/2006/relationships/notesSlide"/><Relationship Id="rId68" Target="notesSlides/notesSlide15.xml" Type="http://schemas.openxmlformats.org/officeDocument/2006/relationships/notesSlide"/><Relationship Id="rId69" Target="notesSlides/notesSlide16.xml" Type="http://schemas.openxmlformats.org/officeDocument/2006/relationships/notesSlide"/><Relationship Id="rId7" Target="slides/slide2.xml" Type="http://schemas.openxmlformats.org/officeDocument/2006/relationships/slide"/><Relationship Id="rId70" Target="notesSlides/notesSlide17.xml" Type="http://schemas.openxmlformats.org/officeDocument/2006/relationships/notesSlide"/><Relationship Id="rId71" Target="notesSlides/notesSlide18.xml" Type="http://schemas.openxmlformats.org/officeDocument/2006/relationships/notesSlide"/><Relationship Id="rId72" Target="notesSlides/notesSlide19.xml" Type="http://schemas.openxmlformats.org/officeDocument/2006/relationships/notesSlide"/><Relationship Id="rId73" Target="notesSlides/notesSlide20.xml" Type="http://schemas.openxmlformats.org/officeDocument/2006/relationships/notesSlide"/><Relationship Id="rId74" Target="notesSlides/notesSlide21.xml" Type="http://schemas.openxmlformats.org/officeDocument/2006/relationships/notesSlide"/><Relationship Id="rId75" Target="notesSlides/notesSlide22.xml" Type="http://schemas.openxmlformats.org/officeDocument/2006/relationships/notesSlide"/><Relationship Id="rId76" Target="notesSlides/notesSlide23.xml" Type="http://schemas.openxmlformats.org/officeDocument/2006/relationships/notesSlide"/><Relationship Id="rId77" Target="notesSlides/notesSlide24.xml" Type="http://schemas.openxmlformats.org/officeDocument/2006/relationships/notesSlide"/><Relationship Id="rId78" Target="notesSlides/notesSlide25.xml" Type="http://schemas.openxmlformats.org/officeDocument/2006/relationships/notesSlide"/><Relationship Id="rId79" Target="notesSlides/notesSlide26.xml" Type="http://schemas.openxmlformats.org/officeDocument/2006/relationships/notesSlide"/><Relationship Id="rId8" Target="slides/slide3.xml" Type="http://schemas.openxmlformats.org/officeDocument/2006/relationships/slide"/><Relationship Id="rId80" Target="notesSlides/notesSlide27.xml" Type="http://schemas.openxmlformats.org/officeDocument/2006/relationships/notesSlide"/><Relationship Id="rId81" Target="notesSlides/notesSlide28.xml" Type="http://schemas.openxmlformats.org/officeDocument/2006/relationships/notesSlide"/><Relationship Id="rId82" Target="notesSlides/notesSlide29.xml" Type="http://schemas.openxmlformats.org/officeDocument/2006/relationships/notesSlide"/><Relationship Id="rId83" Target="notesSlides/notesSlide30.xml" Type="http://schemas.openxmlformats.org/officeDocument/2006/relationships/notesSlide"/><Relationship Id="rId84" Target="notesSlides/notesSlide31.xml" Type="http://schemas.openxmlformats.org/officeDocument/2006/relationships/notesSlide"/><Relationship Id="rId85" Target="notesSlides/notesSlide32.xml" Type="http://schemas.openxmlformats.org/officeDocument/2006/relationships/notesSlide"/><Relationship Id="rId86" Target="notesSlides/notesSlide33.xml" Type="http://schemas.openxmlformats.org/officeDocument/2006/relationships/notesSlide"/><Relationship Id="rId87" Target="notesSlides/notesSlide34.xml" Type="http://schemas.openxmlformats.org/officeDocument/2006/relationships/notesSlide"/><Relationship Id="rId88" Target="notesSlides/notesSlide35.xml" Type="http://schemas.openxmlformats.org/officeDocument/2006/relationships/notesSlide"/><Relationship Id="rId89" Target="notesSlides/notesSlide36.xml" Type="http://schemas.openxmlformats.org/officeDocument/2006/relationships/notesSlide"/><Relationship Id="rId9" Target="slides/slide4.xml" Type="http://schemas.openxmlformats.org/officeDocument/2006/relationships/slide"/><Relationship Id="rId90" Target="notesSlides/notesSlide37.xml" Type="http://schemas.openxmlformats.org/officeDocument/2006/relationships/notesSlide"/><Relationship Id="rId91" Target="notesSlides/notesSlide38.xml" Type="http://schemas.openxmlformats.org/officeDocument/2006/relationships/note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_rels/notesSlide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9.xml" Type="http://schemas.openxmlformats.org/officeDocument/2006/relationships/slide"/></Relationships>
</file>

<file path=ppt/notesSlides/_rels/notesSlide1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0.xml" Type="http://schemas.openxmlformats.org/officeDocument/2006/relationships/slide"/></Relationships>
</file>

<file path=ppt/notesSlides/_rels/notesSlide1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1.xml" Type="http://schemas.openxmlformats.org/officeDocument/2006/relationships/slide"/></Relationships>
</file>

<file path=ppt/notesSlides/_rels/notesSlide1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2.xml" Type="http://schemas.openxmlformats.org/officeDocument/2006/relationships/slide"/></Relationships>
</file>

<file path=ppt/notesSlides/_rels/notesSlide1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3.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2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4.xml" Type="http://schemas.openxmlformats.org/officeDocument/2006/relationships/slide"/></Relationships>
</file>

<file path=ppt/notesSlides/_rels/notesSlide2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5.xml" Type="http://schemas.openxmlformats.org/officeDocument/2006/relationships/slide"/></Relationships>
</file>

<file path=ppt/notesSlides/_rels/notesSlide2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6.xml" Type="http://schemas.openxmlformats.org/officeDocument/2006/relationships/slide"/></Relationships>
</file>

<file path=ppt/notesSlides/_rels/notesSlide2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7.xml" Type="http://schemas.openxmlformats.org/officeDocument/2006/relationships/slide"/></Relationships>
</file>

<file path=ppt/notesSlides/_rels/notesSlide2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8.xml" Type="http://schemas.openxmlformats.org/officeDocument/2006/relationships/slide"/></Relationships>
</file>

<file path=ppt/notesSlides/_rels/notesSlide2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9.xml" Type="http://schemas.openxmlformats.org/officeDocument/2006/relationships/slide"/></Relationships>
</file>

<file path=ppt/notesSlides/_rels/notesSlide2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0.xml" Type="http://schemas.openxmlformats.org/officeDocument/2006/relationships/slide"/></Relationships>
</file>

<file path=ppt/notesSlides/_rels/notesSlide2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2.xml" Type="http://schemas.openxmlformats.org/officeDocument/2006/relationships/slide"/></Relationships>
</file>

<file path=ppt/notesSlides/_rels/notesSlide2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3.xml" Type="http://schemas.openxmlformats.org/officeDocument/2006/relationships/slide"/></Relationships>
</file>

<file path=ppt/notesSlides/_rels/notesSlide2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4.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3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5.xml" Type="http://schemas.openxmlformats.org/officeDocument/2006/relationships/slide"/></Relationships>
</file>

<file path=ppt/notesSlides/_rels/notesSlide3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6.xml" Type="http://schemas.openxmlformats.org/officeDocument/2006/relationships/slide"/></Relationships>
</file>

<file path=ppt/notesSlides/_rels/notesSlide3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7.xml" Type="http://schemas.openxmlformats.org/officeDocument/2006/relationships/slide"/></Relationships>
</file>

<file path=ppt/notesSlides/_rels/notesSlide3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8.xml" Type="http://schemas.openxmlformats.org/officeDocument/2006/relationships/slide"/></Relationships>
</file>

<file path=ppt/notesSlides/_rels/notesSlide3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9.xml" Type="http://schemas.openxmlformats.org/officeDocument/2006/relationships/slide"/></Relationships>
</file>

<file path=ppt/notesSlides/_rels/notesSlide3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0.xml" Type="http://schemas.openxmlformats.org/officeDocument/2006/relationships/slide"/></Relationships>
</file>

<file path=ppt/notesSlides/_rels/notesSlide3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1.xml" Type="http://schemas.openxmlformats.org/officeDocument/2006/relationships/slide"/></Relationships>
</file>

<file path=ppt/notesSlides/_rels/notesSlide3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2.xml" Type="http://schemas.openxmlformats.org/officeDocument/2006/relationships/slide"/></Relationships>
</file>

<file path=ppt/notesSlides/_rels/notesSlide3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3.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t>
            </a:r>
          </a:p>
          <a:p>
            <a:r>
              <a:rPr lang="en-US"/>
              <a:t>Explain that a strong understanding of administrative procedures includes knowledge of compliance with legal regulations and ethical standards. </a:t>
            </a:r>
          </a:p>
          <a:p>
            <a:r>
              <a:rPr lang="en-US"/>
              <a:t>Paralegals must ensure that all their work adheres to these guidelines, safeguarding the integrity of the legal process. </a:t>
            </a:r>
          </a:p>
          <a:p>
            <a:r>
              <a:rPr lang="en-US"/>
              <a:t>The Ethical dimensions of paralegal work recognize conflicts of interest, ensuring impartiality, and engaging in nonpolitical and appropriate behavior.</a:t>
            </a:r>
          </a:p>
          <a:p>
            <a:r>
              <a:rPr lang="en-US"/>
              <a:t>Ethics matter in daily work and is critical for for accreditation on the long run. </a:t>
            </a:r>
          </a:p>
          <a:p>
            <a:r>
              <a:rPr lang="en-US"/>
              <a:t/>
            </a:r>
          </a:p>
          <a:p>
            <a:r>
              <a:rPr lang="en-US"/>
              <a:t>4</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14</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15</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Accuracy: These documents serve as the foundation for legal relationships, transactions, and proceedings. They must be, therefore, well-drafted documents incorporating clarity, certainty, and enforceability to the rights and obligations of the contracting parties. Well-drafted legal documents are a necessity — they mitigate risks, resolve disputes, and achieve the desired outcomes outlined in the documents. A draft of a legal document needs to be comprehensive, but not encumbered with extraneous language, and customized to a specific task. Slight inaccuracies can cast doubt on an entire document, meaning a contract could be considered void. </a:t>
            </a:r>
          </a:p>
          <a:p>
            <a:r>
              <a:rPr lang="en-US"/>
              <a:t>Content consistency: At the same time, it should be consistent with other related documents. Even a minor error can have major effects. </a:t>
            </a:r>
          </a:p>
          <a:p>
            <a:r>
              <a:rPr lang="en-US"/>
              <a:t>Consistency and formatting are also imperative. Some documents need to comply with specific formats or content requirements to be valid. </a:t>
            </a:r>
          </a:p>
          <a:p>
            <a:r>
              <a:rPr lang="en-US"/>
              <a:t>Legal documents aren’t (and shouldn’t be) drafted in a vacuum. That means there are multiple sets of eyes on a document and multiple versions to manage. Wrangling feedback from numerous sources, while maintaining a coordinated draft can be a double whammy of time and accuracy issues.</a:t>
            </a:r>
          </a:p>
          <a:p>
            <a:r>
              <a:rPr lang="en-US"/>
              <a:t>Digging deeper without the rabbit holes: Sometimes, lawyers’ expertise and intuition tell them to dig deeper when preparing legal documents. Whether they’re searching for a document, a clause, or a precedent, finding the right information quickly can be difficult.</a:t>
            </a:r>
          </a:p>
          <a:p>
            <a:r>
              <a:rPr lang="en-US"/>
              <a:t/>
            </a:r>
          </a:p>
          <a:p>
            <a:r>
              <a:rPr lang="en-US"/>
              <a:t>16</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To enhance participants’ understanding of the importance of accuracy, consistency, and clarity in legal document drafting. Participants will identify errors and inconsistencies in a sample document and suggest corrections.</a:t>
            </a:r>
          </a:p>
          <a:p>
            <a:r>
              <a:rPr lang="en-US"/>
              <a:t>Provide each group (or individual) with a copy of a sample legal document with intentional errors and inconsistencies (e.g., missing parties, conflicting terms, unclear language, incorrect formatting, or legal inaccuracies).</a:t>
            </a:r>
          </a:p>
          <a:p>
            <a:r>
              <a:rPr lang="en-US"/>
              <a:t>Ask participants to review the document and identify errors or inconsistencies. These may include: missing or mismatched parties, ambiguous or conflicting terms, incorrect formatting or omitted sections (e.g., lack of signature blocks), failure to reference related documents.</a:t>
            </a:r>
          </a:p>
          <a:p>
            <a:r>
              <a:rPr lang="en-US"/>
              <a:t>Gather participants to share their findings and corrections</a:t>
            </a:r>
          </a:p>
          <a:p>
            <a:r>
              <a:rPr lang="en-US"/>
              <a:t>17</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Explain that taking statements is also a major legal activity which this time can be part of paralegal direct activities. It is important because it:</a:t>
            </a:r>
          </a:p>
          <a:p>
            <a:r>
              <a:rPr lang="en-US"/>
              <a:t> </a:t>
            </a:r>
          </a:p>
          <a:p>
            <a:r>
              <a:rPr lang="en-US"/>
              <a:t>Becomes a record of the client’s case, and helps the paralegal understand the case better.</a:t>
            </a:r>
          </a:p>
          <a:p>
            <a:r>
              <a:rPr lang="en-US"/>
              <a:t>Highlights the legal issues that the client is facing, and the solutions that they expect to receive from the paralegal.  </a:t>
            </a:r>
          </a:p>
          <a:p>
            <a:r>
              <a:rPr lang="en-US"/>
              <a:t>Helps the paralegal, client and other actors to follow up or support the case, including supporting referrals and case conferencing.  </a:t>
            </a:r>
          </a:p>
          <a:p>
            <a:r>
              <a:rPr lang="en-US"/>
              <a:t>Supports reporting on the clients seen, and the services provided by the paralegal. </a:t>
            </a:r>
          </a:p>
          <a:p>
            <a:r>
              <a:rPr lang="en-US"/>
              <a:t> </a:t>
            </a:r>
          </a:p>
          <a:p>
            <a:r>
              <a:rPr lang="en-US"/>
              <a:t>The statement is recorded on a case sheet, which is a standard question sheet, and kept in the customer's file. You will do all your work on the case using the information you wrote down in the first statement, so it's very important that you write accurate and complete information. </a:t>
            </a:r>
          </a:p>
          <a:p>
            <a:r>
              <a:rPr lang="en-US"/>
              <a:t/>
            </a:r>
          </a:p>
          <a:p>
            <a:r>
              <a:rPr lang="en-US"/>
              <a:t>18</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19</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For example, in the case of a complaint about unpaid wages, you need to know what work the client was doing and what wages were supposed to be paid, as well as the name and address of the employer. For a pension claim, you need the client's age and current income.</a:t>
            </a:r>
          </a:p>
          <a:p>
            <a:r>
              <a:rPr lang="en-US"/>
              <a:t/>
            </a:r>
          </a:p>
          <a:p>
            <a:r>
              <a:rPr lang="en-US"/>
              <a:t>20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21</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22</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23</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t>
            </a:r>
          </a:p>
          <a:p>
            <a:r>
              <a:rPr lang="en-US"/>
              <a:t>Explain that a strong understanding of administrative procedures includes knowledge of compliance with legal regulations and ethical standards. </a:t>
            </a:r>
          </a:p>
          <a:p>
            <a:r>
              <a:rPr lang="en-US"/>
              <a:t>Paralegals must ensure that all their work adheres to these guidelines, safeguarding the integrity of the legal process. </a:t>
            </a:r>
          </a:p>
          <a:p>
            <a:r>
              <a:rPr lang="en-US"/>
              <a:t>The Ethical dimensions of paralegal work recognize conflicts of interest, ensuring impartiality, and engaging in nonpolitical and appropriate behavior.</a:t>
            </a:r>
          </a:p>
          <a:p>
            <a:r>
              <a:rPr lang="en-US"/>
              <a:t>Ethics matter in daily work and is critical for for accreditation on the long run. </a:t>
            </a:r>
          </a:p>
          <a:p>
            <a:r>
              <a:rPr lang="en-US"/>
              <a:t/>
            </a:r>
          </a:p>
          <a:p>
            <a:r>
              <a:rPr lang="en-US"/>
              <a:t>5</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Why do we report? </a:t>
            </a:r>
          </a:p>
          <a:p>
            <a:r>
              <a:rPr lang="en-US"/>
              <a:t>Reporting should be done for the following reasons:</a:t>
            </a:r>
          </a:p>
          <a:p>
            <a:r>
              <a:rPr lang="en-US"/>
              <a:t>To document and track cases shared with referral partners.</a:t>
            </a:r>
          </a:p>
          <a:p>
            <a:r>
              <a:rPr lang="en-US"/>
              <a:t>To develop a database of the interventions undertaken. The database can be in hard copy files or electronic. </a:t>
            </a:r>
          </a:p>
          <a:p>
            <a:r>
              <a:rPr lang="en-US"/>
              <a:t>To capture patterns and trends of human rights violations over a period of time.</a:t>
            </a:r>
          </a:p>
          <a:p>
            <a:r>
              <a:rPr lang="en-US"/>
              <a:t>To document the results achieved </a:t>
            </a:r>
          </a:p>
          <a:p>
            <a:r>
              <a:rPr lang="en-US"/>
              <a:t>To share the reports with stakeholders and partners. </a:t>
            </a:r>
          </a:p>
          <a:p>
            <a:r>
              <a:rPr lang="en-US"/>
              <a:t/>
            </a:r>
          </a:p>
          <a:p>
            <a:r>
              <a:rPr lang="en-US"/>
              <a:t>24</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How to report? </a:t>
            </a:r>
          </a:p>
          <a:p>
            <a:r>
              <a:rPr lang="en-US"/>
              <a:t>The reporting skills assist the paralegal to track and document the entire intervention process for future reference and follow up with referral partners. </a:t>
            </a:r>
          </a:p>
          <a:p>
            <a:r>
              <a:rPr lang="en-US"/>
              <a:t>At the conclusion of a case, a client follow-up interview should be held to determine whether they know the law and how it was used to resolve their justice challenge.  The feedback from clients is documented, analyzed, and reported as impact brought by legal empowerment work of paralegals.</a:t>
            </a:r>
          </a:p>
          <a:p>
            <a:r>
              <a:rPr lang="en-US"/>
              <a:t>The periodic reports are filed and saved electronically so that there is a database of all the actions taken by the paralegals. </a:t>
            </a:r>
          </a:p>
          <a:p>
            <a:r>
              <a:rPr lang="en-US"/>
              <a:t>The system to report comprised of different steps : </a:t>
            </a:r>
          </a:p>
          <a:p>
            <a:r>
              <a:rPr lang="en-US"/>
              <a:t>Tool to report daily activity: those tools   to report for each activity have been provided and will continue to be provided as part of the technical support.</a:t>
            </a:r>
          </a:p>
          <a:p>
            <a:r>
              <a:rPr lang="en-US"/>
              <a:t>Database to fill in monthly so that all information put into the tools are compiled together in one document – this can be an Excel file. </a:t>
            </a:r>
          </a:p>
          <a:p>
            <a:r>
              <a:rPr lang="en-US"/>
              <a:t>Note that at the beginning, this activity will be supported by the IRC/INGO staff and you will be more and more trained into this reporting activity during the coaching session and regular meeting.</a:t>
            </a:r>
          </a:p>
          <a:p>
            <a:r>
              <a:rPr lang="en-US"/>
              <a:t>Report writing : developing a short report template to help you always organize the main conclusion in the same way will be useful and the IRC staff will initially do it with you and then empower you to do it.</a:t>
            </a:r>
          </a:p>
          <a:p>
            <a:r>
              <a:rPr lang="en-US"/>
              <a:t>Paralegals should report on: </a:t>
            </a:r>
          </a:p>
          <a:p>
            <a:r>
              <a:rPr lang="en-US"/>
              <a:t>Information dissemination </a:t>
            </a:r>
          </a:p>
          <a:p>
            <a:r>
              <a:rPr lang="en-US"/>
              <a:t>Protection and legal issues observed within communities. </a:t>
            </a:r>
          </a:p>
          <a:p>
            <a:r>
              <a:rPr lang="en-US"/>
              <a:t>Referrals On Legal assistance and legal case management</a:t>
            </a:r>
          </a:p>
          <a:p>
            <a:r>
              <a:rPr lang="en-US"/>
              <a:t> </a:t>
            </a:r>
          </a:p>
          <a:p>
            <a:r>
              <a:rPr lang="en-US"/>
              <a:t/>
            </a:r>
          </a:p>
          <a:p>
            <a:r>
              <a:rPr lang="en-US"/>
              <a:t>25</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26</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27</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Paralegals work with protection/legal confidential information which can be sensitive. Data protection is therefore paramount to their work. </a:t>
            </a:r>
          </a:p>
          <a:p>
            <a:r>
              <a:rPr lang="en-US"/>
              <a:t>Explain that different factors can make data and information sensitive: </a:t>
            </a:r>
          </a:p>
          <a:p>
            <a:r>
              <a:rPr lang="en-US"/>
              <a:t>Contextual: Depends on operational context, levels of aggregation, etc. Same data may not be sensitive in one context but may be in another. (e.g., ethnicity data in South Sudan (where conflict is along ethnic lines) vs. Honduras (where there is no ethnicity dimension to the conflict. What may not constitute sensitive data and information in one context may be sensitive in another). </a:t>
            </a:r>
          </a:p>
          <a:p>
            <a:r>
              <a:rPr lang="en-US"/>
              <a:t>Temporal: Data may not be sensitive now, but can become so later in the future, depending on changes in the situation.... </a:t>
            </a:r>
          </a:p>
          <a:p>
            <a:r>
              <a:rPr lang="en-US"/>
              <a:t>Relational: One data piece in and of itself may not be sensitive, but it can become so when it is combined with other data. Think about how data may be combined resulting in potential harm or increased sensitivity. </a:t>
            </a:r>
          </a:p>
          <a:p>
            <a:r>
              <a:rPr lang="en-US"/>
              <a:t>Explain that we can largely distinguish between: </a:t>
            </a:r>
          </a:p>
          <a:p>
            <a:r>
              <a:rPr lang="en-US"/>
              <a:t>Personal Identifiable Information (PII): which can lead to identification of an individual.</a:t>
            </a:r>
          </a:p>
          <a:p>
            <a:r>
              <a:rPr lang="en-US"/>
              <a:t>Community identifiable information (CII): which can lead to identification of a community.</a:t>
            </a:r>
          </a:p>
          <a:p>
            <a:r>
              <a:rPr lang="en-US"/>
              <a:t>Demographically identifiable information (DII): which can lead to identification of specific demographic entity. </a:t>
            </a:r>
          </a:p>
          <a:p>
            <a:r>
              <a:rPr lang="en-US"/>
              <a:t/>
            </a:r>
          </a:p>
          <a:p>
            <a:r>
              <a:rPr lang="en-US"/>
              <a:t>28</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Explain that we can largely distinguish between: </a:t>
            </a:r>
          </a:p>
          <a:p>
            <a:r>
              <a:rPr lang="en-US"/>
              <a:t>Personal Identifiable Information (PII): which can lead to identification of an individual.</a:t>
            </a:r>
          </a:p>
          <a:p>
            <a:r>
              <a:rPr lang="en-US"/>
              <a:t>Community identifiable information (CII): which can lead to identification of a community.</a:t>
            </a:r>
          </a:p>
          <a:p>
            <a:r>
              <a:rPr lang="en-US"/>
              <a:t>Demographically identifiable information (DII): which can lead to identification of specific demographic entity. </a:t>
            </a:r>
          </a:p>
          <a:p>
            <a:r>
              <a:rPr lang="en-US"/>
              <a:t/>
            </a:r>
          </a:p>
          <a:p>
            <a:r>
              <a:rPr lang="en-US"/>
              <a:t>29</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Technical measures </a:t>
            </a:r>
          </a:p>
          <a:p>
            <a:r>
              <a:rPr lang="en-US"/>
              <a:t>Changing passwords.  </a:t>
            </a:r>
          </a:p>
          <a:p>
            <a:r>
              <a:rPr lang="en-US"/>
              <a:t>File encryption. </a:t>
            </a:r>
          </a:p>
          <a:p>
            <a:r>
              <a:rPr lang="en-US"/>
              <a:t>Data coding, pseudonymization, and anonymization. </a:t>
            </a:r>
          </a:p>
          <a:p>
            <a:r>
              <a:rPr lang="en-US"/>
              <a:t>Offsite servers. </a:t>
            </a:r>
          </a:p>
          <a:p>
            <a:r>
              <a:rPr lang="en-US"/>
              <a:t>Classification systems tailored to sensitivity levels.  </a:t>
            </a:r>
          </a:p>
          <a:p>
            <a:r>
              <a:rPr lang="en-US"/>
              <a:t>Organizational measures </a:t>
            </a:r>
          </a:p>
          <a:p>
            <a:r>
              <a:rPr lang="en-US"/>
              <a:t>Privacy Impact Assessments (PIA) and Data Protection Impact Assessments (DPIA) </a:t>
            </a:r>
          </a:p>
          <a:p>
            <a:r>
              <a:rPr lang="en-US"/>
              <a:t>Data sharing agreements Policies on data-handling and storage</a:t>
            </a:r>
          </a:p>
          <a:p>
            <a:r>
              <a:rPr lang="en-US"/>
              <a:t>Data-sharing protocols (and standard templates)</a:t>
            </a:r>
          </a:p>
          <a:p>
            <a:r>
              <a:rPr lang="en-US"/>
              <a:t>SOPs, checklists, and guidance</a:t>
            </a:r>
          </a:p>
          <a:p>
            <a:r>
              <a:rPr lang="en-US"/>
              <a:t>Governance mechanisms for accountability in responsible data management</a:t>
            </a:r>
          </a:p>
          <a:p>
            <a:r>
              <a:rPr lang="en-US"/>
              <a:t>Staff capacity</a:t>
            </a:r>
          </a:p>
          <a:p>
            <a:r>
              <a:rPr lang="en-US"/>
              <a:t>Codes of conduct </a:t>
            </a:r>
          </a:p>
          <a:p>
            <a:r>
              <a:rPr lang="en-US"/>
              <a:t/>
            </a:r>
          </a:p>
          <a:p>
            <a:r>
              <a:rPr lang="en-US"/>
              <a:t>30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4</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Why are meetings important? </a:t>
            </a:r>
          </a:p>
          <a:p>
            <a:r>
              <a:rPr lang="en-US"/>
              <a:t>Meetings can be in person or digital. They are important because they:</a:t>
            </a:r>
          </a:p>
          <a:p>
            <a:r>
              <a:rPr lang="en-US"/>
              <a:t>Help paralegals and other stakeholders share ideas, experiences and lessons learnt in their work. This improves the quality of programmes and services provided t the community or to clients.   </a:t>
            </a:r>
          </a:p>
          <a:p>
            <a:r>
              <a:rPr lang="en-US"/>
              <a:t>Facilitate collective decision making, based on participation of all relevant stakeholders in a matter. </a:t>
            </a:r>
          </a:p>
          <a:p>
            <a:r>
              <a:rPr lang="en-US"/>
              <a:t>Build team relationships and program synergies. </a:t>
            </a:r>
          </a:p>
          <a:p>
            <a:r>
              <a:rPr lang="en-US"/>
              <a:t>Facilitate community ownership and sustainability of paralegal programmes. </a:t>
            </a:r>
          </a:p>
          <a:p>
            <a:r>
              <a:rPr lang="en-US"/>
              <a:t>Facilitate joint review of programmes, that could include paralegals, community members and other stakeholders. </a:t>
            </a:r>
          </a:p>
          <a:p>
            <a:r>
              <a:rPr lang="en-US"/>
              <a:t/>
            </a:r>
          </a:p>
          <a:p>
            <a:r>
              <a:rPr lang="en-US"/>
              <a:t>5</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Planning for the meeting:</a:t>
            </a:r>
          </a:p>
          <a:p>
            <a:r>
              <a:rPr lang="en-US"/>
              <a:t>Develop and communicate the meeting agenda in advance. Ensure that all intended participants, including those online, have been notified.  </a:t>
            </a:r>
          </a:p>
          <a:p>
            <a:r>
              <a:rPr lang="en-US"/>
              <a:t>Propose and confirm the meeting venue and time with the participants. Choose a time and venue that is convenient for most of the participants.    </a:t>
            </a:r>
          </a:p>
          <a:p>
            <a:r>
              <a:rPr lang="en-US"/>
              <a:t>If the meeting is preceded by an earlier meeting, circulate the resolutions of the previous meeting in advance. </a:t>
            </a:r>
          </a:p>
          <a:p>
            <a:r>
              <a:rPr lang="en-US"/>
              <a:t>Ensure that the logistical preparations for the meeting are in place, and enough for the targeted participants. (Chairs, refreshments, etc)</a:t>
            </a:r>
          </a:p>
          <a:p>
            <a:r>
              <a:rPr lang="en-US"/>
              <a:t>Where you have invited other facilitators or partners to the meeting, make sure that they are available and ready to join the meeting. If possible, ask them to share a copy of their presentations ahead of the meeting. </a:t>
            </a:r>
          </a:p>
          <a:p>
            <a:r>
              <a:rPr lang="en-US"/>
              <a:t>Facilitate joint review of programmes, that could include paralegals, community members and other stakeholders. </a:t>
            </a:r>
          </a:p>
          <a:p>
            <a:r>
              <a:rPr lang="en-US"/>
              <a:t/>
            </a:r>
          </a:p>
          <a:p>
            <a:r>
              <a:rPr lang="en-US"/>
              <a:t>Understand the needs of the participants ahead of the meeting and make the necessary accommodations. e,g translators, access provisions for Persons With Disabilities,  generators in case of power failures, etc). </a:t>
            </a:r>
          </a:p>
          <a:p>
            <a:r>
              <a:rPr lang="en-US"/>
              <a:t>Obtain the necessary security clearances, in areas where security clearance is a requirement for engagement with displaced populations. </a:t>
            </a:r>
          </a:p>
          <a:p>
            <a:r>
              <a:rPr lang="en-US"/>
              <a:t/>
            </a:r>
          </a:p>
          <a:p>
            <a:r>
              <a:rPr lang="en-US"/>
              <a:t>6</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t>
            </a:r>
          </a:p>
          <a:p>
            <a:r>
              <a:rPr lang="en-US"/>
              <a:t>Explain that a strong understanding of administrative procedures includes knowledge of compliance with legal regulations and ethical standards. </a:t>
            </a:r>
          </a:p>
          <a:p>
            <a:r>
              <a:rPr lang="en-US"/>
              <a:t>Paralegals must ensure that all their work adheres to these guidelines, safeguarding the integrity of the legal process. </a:t>
            </a:r>
          </a:p>
          <a:p>
            <a:r>
              <a:rPr lang="en-US"/>
              <a:t>The Ethical dimensions of paralegal work recognize conflicts of interest, ensuring impartiality, and engaging in nonpolitical and appropriate behavior.</a:t>
            </a:r>
          </a:p>
          <a:p>
            <a:r>
              <a:rPr lang="en-US"/>
              <a:t>Ethics matter in daily work and is critical for for accreditation on the long run. </a:t>
            </a:r>
          </a:p>
          <a:p>
            <a:r>
              <a:rPr lang="en-US"/>
              <a:t/>
            </a:r>
          </a:p>
          <a:p>
            <a:r>
              <a:rPr lang="en-US"/>
              <a:t>6</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Facilitating the meeting </a:t>
            </a:r>
          </a:p>
          <a:p>
            <a:r>
              <a:rPr lang="en-US"/>
              <a:t>Introduce the purpose of the meeting, and the members.</a:t>
            </a:r>
          </a:p>
          <a:p>
            <a:r>
              <a:rPr lang="en-US"/>
              <a:t>Appoint a secretary to take a record of the meeting </a:t>
            </a:r>
          </a:p>
          <a:p>
            <a:r>
              <a:rPr lang="en-US"/>
              <a:t>Everyone should have a chance to freely speak on the agenda items. Do not allow members to interrupt each other. </a:t>
            </a:r>
          </a:p>
          <a:p>
            <a:r>
              <a:rPr lang="en-US"/>
              <a:t>Be conscious of gender and other biases that may limit full participation of members. </a:t>
            </a:r>
          </a:p>
          <a:p>
            <a:r>
              <a:rPr lang="en-US"/>
              <a:t>Allow questions and discussions. </a:t>
            </a:r>
          </a:p>
          <a:p>
            <a:r>
              <a:rPr lang="en-US"/>
              <a:t>Determine the time to be allocated to each agenda item. Time management is important. </a:t>
            </a:r>
          </a:p>
          <a:p>
            <a:r>
              <a:rPr lang="en-US"/>
              <a:t>Allow questions and discussions </a:t>
            </a:r>
          </a:p>
          <a:p>
            <a:r>
              <a:rPr lang="en-US"/>
              <a:t>Reach a decision by consensus if possible and vote only if necessary.</a:t>
            </a:r>
          </a:p>
          <a:p>
            <a:r>
              <a:rPr lang="en-US"/>
              <a:t>Ask the secretary to summarize the resolutions for each of the agenda items. </a:t>
            </a:r>
          </a:p>
          <a:p>
            <a:r>
              <a:rPr lang="en-US"/>
              <a:t>Agree on the date, venue and agenda for the next meeting.</a:t>
            </a:r>
          </a:p>
          <a:p>
            <a:r>
              <a:rPr lang="en-US"/>
              <a:t/>
            </a:r>
          </a:p>
          <a:p>
            <a:r>
              <a:rPr lang="en-US"/>
              <a:t>8</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Before you make a phone call, you need to make sure you clearly understand what the problem is, and what you hope to get out of the call. In other words, you need to prepare yourself properly before making the phone call.</a:t>
            </a:r>
          </a:p>
          <a:p>
            <a:r>
              <a:rPr lang="en-US"/>
              <a:t> </a:t>
            </a:r>
          </a:p>
          <a:p>
            <a:r>
              <a:rPr lang="en-US"/>
              <a:t>Always introduce yourself to the caller. Tell them you're calling on behalf of your client. </a:t>
            </a:r>
          </a:p>
          <a:p>
            <a:r>
              <a:rPr lang="en-US"/>
              <a:t>Always write down the name of the person you're talking to, as well as the date and time of the phone call.</a:t>
            </a:r>
          </a:p>
          <a:p>
            <a:r>
              <a:rPr lang="en-US"/>
              <a:t>Never change your client's story. You should only say what your client has told you. If you don't know how to respond, say that you need to talk to your client and that you'll call back.</a:t>
            </a:r>
          </a:p>
          <a:p>
            <a:r>
              <a:rPr lang="en-US"/>
              <a:t>Be polite but firm about your client's rights, and never lose your temper on the phone. Try not to get into an argument over the phone, as you may say things that could harm your client or your future relationship with the caller.</a:t>
            </a:r>
          </a:p>
          <a:p>
            <a:r>
              <a:rPr lang="en-US"/>
              <a:t>Take rough notes while you're on the phone, then write them down in more detail as soon as you've finished. It's not always possible to remember everything that's said on the phone. You may have to remember the details later, in a trial.</a:t>
            </a:r>
          </a:p>
          <a:p>
            <a:r>
              <a:rPr lang="en-US"/>
              <a:t>If you reach an agreement with the other person, you must confirm this agreement in a letter addressed to that person.</a:t>
            </a:r>
          </a:p>
          <a:p>
            <a:r>
              <a:rPr lang="en-US"/>
              <a:t/>
            </a:r>
          </a:p>
          <a:p>
            <a:r>
              <a:rPr lang="en-US"/>
              <a:t>9</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10</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Mariam story :</a:t>
            </a:r>
          </a:p>
          <a:p>
            <a:r>
              <a:rPr lang="en-US"/>
              <a:t>Mariam is a 35 year old Internally displaced woman, living in  the refugee camp. She is one the biggest farmers in the camp, and supplies food to markets, schools and health centers in the camp. She is the eldest child in a family of seven, and she has five children of her own. Her husband abandoned her. </a:t>
            </a:r>
          </a:p>
          <a:p>
            <a:r>
              <a:rPr lang="en-US"/>
              <a:t/>
            </a:r>
          </a:p>
          <a:p>
            <a:r>
              <a:rPr lang="en-US"/>
              <a:t>Her neighbor’s cows keep entering her farm and destroying her crops. She reported to the village elder, who wrote to the neighbor about the animals, but the neighbor has not complied. She wants the paralegal to help her report the matter to the police, and to recover the cost of the damage caused by the animals.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12</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1.As paralegal you need to explain to the person referred (see below) : What to expect from interactions with a lawyer or law firm :</a:t>
            </a:r>
          </a:p>
          <a:p>
            <a:r>
              <a:rPr lang="en-US"/>
              <a:t>You May Not Speak to a Lawyer Right Away: Lawyers are busy people. They attend court hearings, depositions, mediations, conferences, and client meetings, and they draft all kinds of briefs, pleadings, and agreements. Chances are, when you contact a law firm, you will initially speak with the legal support staff, such as a legal assistant. The legal support staff is there to help you by taking your information and communicating that information to the attorneys.</a:t>
            </a:r>
          </a:p>
          <a:p>
            <a:r>
              <a:rPr lang="en-US"/>
              <a:t>What to Anticipate in a Lawyer Consultation: During your consultation, you can expect to go over the specifics of your case, explore your legal options, and discuss any potential obstacles. The attorney will likely pose targeted questions pertaining to your situation to assess if they can represent you effectively. This meeting also provides an opportunity for you to ask your prepared questions and determine if the lawyer is the right match for your needs.</a:t>
            </a:r>
          </a:p>
          <a:p>
            <a:r>
              <a:rPr lang="en-US"/>
              <a:t>The Lawyer May Not Be Able to Take Your Case: Every law firm is different. Some law firms are busier than others. A good attorney will limit the number of cases they take so that the law firm can give each case the time and attention it deserves. Sometimes, when you contact a law firm, you will provide information about your case, only to find out that the attorneys are unable to take your case based on their current caseload. In most instances, the law firm can give you referrals to other law firms that practice the same type of law. If you believe you have a valid claim, you should continue to seek representation.</a:t>
            </a:r>
          </a:p>
          <a:p>
            <a:r>
              <a:rPr lang="en-US"/>
              <a:t>Choosing your lawyer : Lawyer are very few in some context and lawyer ready to support pro bono or referred by NGO are not many and therefor there is often not many choice to select your lawyer. But usually it means that those lawyers are more sensitive to the situation and wish to help, therefore they might be more trained, sensitive. </a:t>
            </a:r>
          </a:p>
          <a:p>
            <a:r>
              <a:rPr lang="en-US"/>
              <a:t>In specific case where the client can have the choice between several lawyers, here are some tips on what to look at :  It is best to hire an attorney who specializes in the specific field of law you need help in. The more experience a lawyer has, the more skilled he or she becomes. If you speak with a lawyer but have a feeling that he or she may not fully understand the field of law, it is best to keep looking until you find a lawyer you trust.</a:t>
            </a:r>
          </a:p>
          <a:p>
            <a:r>
              <a:rPr lang="en-US"/>
              <a:t> </a:t>
            </a:r>
          </a:p>
          <a:p>
            <a:r>
              <a:rPr lang="en-US"/>
              <a:t> </a:t>
            </a:r>
          </a:p>
          <a:p>
            <a:r>
              <a:rPr lang="en-US"/>
              <a:t/>
            </a:r>
          </a:p>
          <a:p>
            <a:r>
              <a:rPr lang="en-US"/>
              <a:t>13</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Here is a few tips on how to help prepare for the meeting with the lawyer : </a:t>
            </a:r>
          </a:p>
          <a:p>
            <a:r>
              <a:rPr lang="en-US"/>
              <a:t>Research the Elements of the Case: Each type of legal claim has specific elements that must be proven to win the case. If you research the elements of the type of case you want to bring, it can help you communicate with the lawyer and convey the most important information.(ex: testimony; documents…)</a:t>
            </a:r>
          </a:p>
          <a:p>
            <a:r>
              <a:rPr lang="en-US"/>
              <a:t>Get organized : Try to create a clear, comprehensive story of the situation. You can help the person  write down everything that took place, from start to finish, in chronological order, even by putting dates and facts. Don't dump an overload of scattered information on your poor lawyer to sort out themselves. </a:t>
            </a:r>
          </a:p>
          <a:p>
            <a:r>
              <a:rPr lang="en-US"/>
              <a:t>Be detailed : Seemingly frivolous details like the weather may, at first, seem dismissible. But in the eyes of the law, every detail matters; every variable has the potential to help your case. As paralegal you can support by being the lawyer's eyes and ears, so they are looking at the whole (and most importantly, accurate) picture. Give specifics (names, dates, and exact incidents) and factual information to produce that crystal clear view.</a:t>
            </a:r>
          </a:p>
          <a:p>
            <a:r>
              <a:rPr lang="en-US"/>
              <a:t>Have the Documents Ready: Lawyers often need to see documents to understand the case. For example, if you are calling about an inheritance problem, the lawyer will probably need to see a copy of the decedent’s will or trust. Prepare your document.</a:t>
            </a:r>
          </a:p>
          <a:p>
            <a:r>
              <a:rPr lang="en-US"/>
              <a:t> </a:t>
            </a:r>
          </a:p>
          <a:p>
            <a:r>
              <a:rPr lang="en-US"/>
              <a:t>Be honest : Plain and simple: Don't lie. Remember that paralegal, the case and the lawyer are on the same team. The lawyer cannot share confidential information with anyone unless you give them permission to do so. When you start omitting relevant facts or adding fictitious information to your story, it will only hurt the client. This will help them give  the right advice and guidance to ensure the best possible outcome.</a:t>
            </a:r>
          </a:p>
          <a:p>
            <a:r>
              <a:rPr lang="en-US"/>
              <a:t>Help Answer the Lawyer’s Specific Questions: When the client contact a lawyer, they are going to ask  very specific questions to determine what type of elements are present in the case. If a lawyer (or the lawyer’s support staff) asks specific question, the lawyer needs that information in order to determine whether the case is viable. Try to stick to answering those specific questions. If the lawyer determines they can represent you, you will have the opportunity to go into further detail.</a:t>
            </a:r>
          </a:p>
          <a:p>
            <a:r>
              <a:rPr lang="en-US"/>
              <a:t>Ask and Help to clarify : Lawyer may use a lot of jargon and get the clien confused. As paralegal you can help the client to understand and simplify it for him. If, as paralegal you are also confused or unsure, always feel free to ask for clarification. The law can get confusing, and this is not the time to guess at meanings or pretend to understand legalese. Just let your lawyer know, and they should do their best to explain things in layman's terms. Always make sure that the person understand all the details, it is the lawyer responsibility to make sure its client understand, but as paralegal you can also support and play a key role. </a:t>
            </a:r>
          </a:p>
          <a:p>
            <a:r>
              <a:rPr lang="en-US"/>
              <a:t>Keep the lawyer informed : Things are bound to change. And when they do, it's imperative to update the lawyer. Each small detail or development can dramatically change the legal situation—for better or for worse. Some legal situations may take a longer time to resolve so it's best to keep in contact with the lawyer as new relevant updates pop up.</a:t>
            </a:r>
          </a:p>
          <a:p>
            <a:r>
              <a:rPr lang="en-US"/>
              <a:t>Have a List of Questions at Hand: As paralegal the client may have questions or identify questions that the client/case have. You can help them list the questions.  Attorneys generally cannot give  legal advice without fully analyzing the facts of the situation, which takes time. Most attorneys are very busy and will not have time to respond to every question they receive. To maximize the benefits of the consultation, come prepared with a list of questions for the attorney. These could include inquiries about their experience, fee structure, and potential outcomes for your case. It’s also important to ask about their communication approach and the frequency of updates the client can anticipate regarding the case’s progress.</a:t>
            </a:r>
          </a:p>
          <a:p>
            <a:r>
              <a:rPr lang="en-US"/>
              <a:t/>
            </a:r>
          </a:p>
          <a:p>
            <a:r>
              <a:rPr lang="en-US"/>
              <a:t/>
            </a:r>
          </a:p>
          <a:p>
            <a:r>
              <a:rPr lang="en-US"/>
              <a:t>14</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15</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16</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7</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1:A client offers you a gift in exchange for prioritizing their case.</a:t>
            </a:r>
          </a:p>
          <a:p>
            <a:r>
              <a:rPr lang="en-US"/>
              <a:t>Ethical Focus: Conflict of interest, honesty/integrity.</a:t>
            </a:r>
          </a:p>
          <a:p>
            <a:r>
              <a:rPr lang="en-US"/>
              <a:t>2:You overhear a colleague discussing a client’s case in a public space.</a:t>
            </a:r>
          </a:p>
          <a:p>
            <a:r>
              <a:rPr lang="en-US"/>
              <a:t>Ethical Focus: Confidentiality.</a:t>
            </a:r>
          </a:p>
          <a:p>
            <a:r>
              <a:rPr lang="en-US"/>
              <a:t>3:A client requests services, but their political beliefs directly oppose yours.</a:t>
            </a:r>
          </a:p>
          <a:p>
            <a:r>
              <a:rPr lang="en-US"/>
              <a:t>Ethical Focus: Non-discrimination, independence.</a:t>
            </a:r>
          </a:p>
          <a:p>
            <a:r>
              <a:rPr lang="en-US"/>
              <a:t/>
            </a:r>
          </a:p>
          <a:p>
            <a:r>
              <a:rPr lang="en-US"/>
              <a:t>8</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9</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10</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12</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13</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18.png" Type="http://schemas.openxmlformats.org/officeDocument/2006/relationships/image"/><Relationship Id="rId4" Target="../media/image19.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xml" Type="http://schemas.openxmlformats.org/officeDocument/2006/relationships/notesSlide"/><Relationship Id="rId3" Target="../media/image4.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 Id="rId4" Target="../media/image11.png" Type="http://schemas.openxmlformats.org/officeDocument/2006/relationships/image"/><Relationship Id="rId5" Target="../media/image12.svg" Type="http://schemas.openxmlformats.org/officeDocument/2006/relationships/image"/><Relationship Id="rId6" Target="../media/image13.png" Type="http://schemas.openxmlformats.org/officeDocument/2006/relationships/image"/><Relationship Id="rId7" Target="../media/image14.sv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6.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7.xml" Type="http://schemas.openxmlformats.org/officeDocument/2006/relationships/notesSlide"/><Relationship Id="rId3" Target="../media/image4.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8.xml" Type="http://schemas.openxmlformats.org/officeDocument/2006/relationships/notesSlide"/><Relationship Id="rId3" Target="../media/image4.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9.xml" Type="http://schemas.openxmlformats.org/officeDocument/2006/relationships/notesSlid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0.xml" Type="http://schemas.openxmlformats.org/officeDocument/2006/relationships/notesSlid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1.xml" Type="http://schemas.openxmlformats.org/officeDocument/2006/relationships/notesSlid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2.xml" Type="http://schemas.openxmlformats.org/officeDocument/2006/relationships/notesSlide"/><Relationship Id="rId3" Target="../media/image4.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3.xml" Type="http://schemas.openxmlformats.org/officeDocument/2006/relationships/notesSlide"/><Relationship Id="rId3" Target="../media/image4.pn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4.xml" Type="http://schemas.openxmlformats.org/officeDocument/2006/relationships/notesSlid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5.xml" Type="http://schemas.openxmlformats.org/officeDocument/2006/relationships/notesSlide"/><Relationship Id="rId3" Target="../media/image20.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6.xml" Type="http://schemas.openxmlformats.org/officeDocument/2006/relationships/notesSlide"/></Relationships>
</file>

<file path=ppt/slides/_rels/slide3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7.xml" Type="http://schemas.openxmlformats.org/officeDocument/2006/relationships/notesSlide"/><Relationship Id="rId3" Target="../media/image18.png" Type="http://schemas.openxmlformats.org/officeDocument/2006/relationships/image"/><Relationship Id="rId4" Target="../media/image19.svg"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8.xml" Type="http://schemas.openxmlformats.org/officeDocument/2006/relationships/notesSlide"/></Relationships>
</file>

<file path=ppt/slides/_rels/slide3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9.xml" Type="http://schemas.openxmlformats.org/officeDocument/2006/relationships/notesSlide"/></Relationships>
</file>

<file path=ppt/slides/_rels/slide3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0.xml" Type="http://schemas.openxmlformats.org/officeDocument/2006/relationships/notesSlide"/></Relationships>
</file>

<file path=ppt/slides/_rels/slide3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1.xml" Type="http://schemas.openxmlformats.org/officeDocument/2006/relationships/notesSlide"/></Relationships>
</file>

<file path=ppt/slides/_rels/slide3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2.xml" Type="http://schemas.openxmlformats.org/officeDocument/2006/relationships/notesSlide"/></Relationships>
</file>

<file path=ppt/slides/_rels/slide3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3.xml" Type="http://schemas.openxmlformats.org/officeDocument/2006/relationships/notesSlide"/><Relationship Id="rId3" Target="../media/image4.png" Type="http://schemas.openxmlformats.org/officeDocument/2006/relationships/image"/></Relationships>
</file>

<file path=ppt/slides/_rels/slide3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4.xml" Type="http://schemas.openxmlformats.org/officeDocument/2006/relationships/notesSlid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s>
</file>

<file path=ppt/slides/_rels/slide4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5.xml" Type="http://schemas.openxmlformats.org/officeDocument/2006/relationships/notesSlide"/></Relationships>
</file>

<file path=ppt/slides/_rels/slide4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6.xml" Type="http://schemas.openxmlformats.org/officeDocument/2006/relationships/notesSlide"/></Relationships>
</file>

<file path=ppt/slides/_rels/slide4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7.xml" Type="http://schemas.openxmlformats.org/officeDocument/2006/relationships/notesSlide"/></Relationships>
</file>

<file path=ppt/slides/_rels/slide4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8.xml" Type="http://schemas.openxmlformats.org/officeDocument/2006/relationships/notesSlide"/></Relationships>
</file>

<file path=ppt/slides/_rels/slide4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1.png" Type="http://schemas.openxmlformats.org/officeDocument/2006/relationships/image"/><Relationship Id="rId3" Target="../media/image22.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16.png" Type="http://schemas.openxmlformats.org/officeDocument/2006/relationships/image"/><Relationship Id="rId4" Target="../media/image17.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4.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rtl="true">
                <a:lnSpc>
                  <a:spcPts val="2659"/>
                </a:lnSpc>
                <a:spcBef>
                  <a:spcPct val="0"/>
                </a:spcBef>
              </a:pPr>
            </a:p>
          </p:txBody>
        </p:sp>
      </p:grpSp>
      <p:sp>
        <p:nvSpPr>
          <p:cNvPr name="TextBox 5" id="5"/>
          <p:cNvSpPr txBox="true"/>
          <p:nvPr/>
        </p:nvSpPr>
        <p:spPr>
          <a:xfrm rot="0">
            <a:off x="4430810" y="8614662"/>
            <a:ext cx="9426381" cy="795019"/>
          </a:xfrm>
          <a:prstGeom prst="rect">
            <a:avLst/>
          </a:prstGeom>
        </p:spPr>
        <p:txBody>
          <a:bodyPr anchor="t" rtlCol="false" tIns="0" lIns="0" bIns="0" rIns="0">
            <a:spAutoFit/>
          </a:bodyPr>
          <a:lstStyle/>
          <a:p>
            <a:pPr algn="r" rtl="true" marL="0" indent="0" lvl="0">
              <a:lnSpc>
                <a:spcPts val="6580"/>
              </a:lnSpc>
            </a:pPr>
            <a:r>
              <a:rPr lang="ar-EG" b="true" sz="4700">
                <a:solidFill>
                  <a:srgbClr val="F9B428"/>
                </a:solidFill>
                <a:latin typeface="Arial Nova Condensed Bold"/>
                <a:ea typeface="Arial Nova Condensed Bold"/>
                <a:cs typeface="Arial Nova Condensed Bold"/>
                <a:sym typeface="Arial Nova Condensed Bold"/>
                <a:rtl val="true"/>
              </a:rPr>
              <a:t>تضمين اسم الدولة وتاريخ التدريب  </a:t>
            </a:r>
          </a:p>
        </p:txBody>
      </p:sp>
      <p:sp>
        <p:nvSpPr>
          <p:cNvPr name="TextBox 6" id="6"/>
          <p:cNvSpPr txBox="true"/>
          <p:nvPr/>
        </p:nvSpPr>
        <p:spPr>
          <a:xfrm rot="0">
            <a:off x="4474288" y="1367502"/>
            <a:ext cx="11892272" cy="1193800"/>
          </a:xfrm>
          <a:prstGeom prst="rect">
            <a:avLst/>
          </a:prstGeom>
        </p:spPr>
        <p:txBody>
          <a:bodyPr anchor="t" rtlCol="false" tIns="0" lIns="0" bIns="0" rIns="0">
            <a:spAutoFit/>
          </a:bodyPr>
          <a:lstStyle/>
          <a:p>
            <a:pPr algn="ctr" rtl="true" marL="0" indent="0" lvl="0">
              <a:lnSpc>
                <a:spcPts val="9799"/>
              </a:lnSpc>
            </a:pPr>
            <a:r>
              <a:rPr lang="ar-EG" b="true" sz="6999">
                <a:solidFill>
                  <a:srgbClr val="8A2B21"/>
                </a:solidFill>
                <a:latin typeface="Arial Nova Condensed Bold"/>
                <a:ea typeface="Arial Nova Condensed Bold"/>
                <a:cs typeface="Arial Nova Condensed Bold"/>
                <a:sym typeface="Arial Nova Condensed Bold"/>
                <a:rtl val="true"/>
              </a:rPr>
              <a:t>منهج تدريب المساعد القانوني </a:t>
            </a:r>
          </a:p>
        </p:txBody>
      </p:sp>
      <p:grpSp>
        <p:nvGrpSpPr>
          <p:cNvPr name="Group 7" id="7"/>
          <p:cNvGrpSpPr/>
          <p:nvPr/>
        </p:nvGrpSpPr>
        <p:grpSpPr>
          <a:xfrm rot="0">
            <a:off x="304190" y="2974336"/>
            <a:ext cx="4338328" cy="4338328"/>
            <a:chOff x="0" y="0"/>
            <a:chExt cx="5784438" cy="5784438"/>
          </a:xfrm>
        </p:grpSpPr>
        <p:sp>
          <p:nvSpPr>
            <p:cNvPr name="Freeform 8" id="8"/>
            <p:cNvSpPr/>
            <p:nvPr/>
          </p:nvSpPr>
          <p:spPr>
            <a:xfrm flipH="false" flipV="false" rot="0">
              <a:off x="0" y="0"/>
              <a:ext cx="5784438" cy="5784438"/>
            </a:xfrm>
            <a:custGeom>
              <a:avLst/>
              <a:gdLst/>
              <a:ahLst/>
              <a:cxnLst/>
              <a:rect r="r" b="b" t="t" l="l"/>
              <a:pathLst>
                <a:path h="5784438" w="5784438">
                  <a:moveTo>
                    <a:pt x="0" y="0"/>
                  </a:moveTo>
                  <a:lnTo>
                    <a:pt x="5784438" y="0"/>
                  </a:lnTo>
                  <a:lnTo>
                    <a:pt x="5784438" y="5784438"/>
                  </a:lnTo>
                  <a:lnTo>
                    <a:pt x="0" y="5784438"/>
                  </a:lnTo>
                  <a:lnTo>
                    <a:pt x="0" y="0"/>
                  </a:lnTo>
                  <a:close/>
                </a:path>
              </a:pathLst>
            </a:custGeom>
            <a:blipFill>
              <a:blip r:embed="rId2"/>
              <a:stretch>
                <a:fillRect l="0" t="0" r="0" b="0"/>
              </a:stretch>
            </a:blipFill>
          </p:spPr>
        </p:sp>
        <p:grpSp>
          <p:nvGrpSpPr>
            <p:cNvPr name="Group 9" id="9"/>
            <p:cNvGrpSpPr/>
            <p:nvPr/>
          </p:nvGrpSpPr>
          <p:grpSpPr>
            <a:xfrm rot="-82274">
              <a:off x="3275397" y="3651419"/>
              <a:ext cx="376427" cy="1094852"/>
              <a:chOff x="0" y="0"/>
              <a:chExt cx="167590" cy="487441"/>
            </a:xfrm>
          </p:grpSpPr>
          <p:sp>
            <p:nvSpPr>
              <p:cNvPr name="Freeform 10" id="10"/>
              <p:cNvSpPr/>
              <p:nvPr/>
            </p:nvSpPr>
            <p:spPr>
              <a:xfrm flipH="false" flipV="false" rot="0">
                <a:off x="0" y="0"/>
                <a:ext cx="167590" cy="487441"/>
              </a:xfrm>
              <a:custGeom>
                <a:avLst/>
                <a:gdLst/>
                <a:ahLst/>
                <a:cxnLst/>
                <a:rect r="r" b="b" t="t" l="l"/>
                <a:pathLst>
                  <a:path h="487441" w="167590">
                    <a:moveTo>
                      <a:pt x="0" y="0"/>
                    </a:moveTo>
                    <a:lnTo>
                      <a:pt x="167590" y="0"/>
                    </a:lnTo>
                    <a:lnTo>
                      <a:pt x="167590" y="487441"/>
                    </a:lnTo>
                    <a:lnTo>
                      <a:pt x="0" y="487441"/>
                    </a:lnTo>
                    <a:close/>
                  </a:path>
                </a:pathLst>
              </a:custGeom>
              <a:solidFill>
                <a:srgbClr val="84B2E1"/>
              </a:solidFill>
            </p:spPr>
          </p:sp>
          <p:sp>
            <p:nvSpPr>
              <p:cNvPr name="TextBox 11" id="11"/>
              <p:cNvSpPr txBox="true"/>
              <p:nvPr/>
            </p:nvSpPr>
            <p:spPr>
              <a:xfrm>
                <a:off x="0" y="-28575"/>
                <a:ext cx="167590" cy="516016"/>
              </a:xfrm>
              <a:prstGeom prst="rect">
                <a:avLst/>
              </a:prstGeom>
            </p:spPr>
            <p:txBody>
              <a:bodyPr anchor="ctr" rtlCol="false" tIns="25400" lIns="25400" bIns="25400" rIns="25400"/>
              <a:lstStyle/>
              <a:p>
                <a:pPr algn="ctr" rtl="true">
                  <a:lnSpc>
                    <a:spcPts val="1953"/>
                  </a:lnSpc>
                </a:pPr>
              </a:p>
            </p:txBody>
          </p:sp>
        </p:grpSp>
        <p:grpSp>
          <p:nvGrpSpPr>
            <p:cNvPr name="Group 12" id="12"/>
            <p:cNvGrpSpPr/>
            <p:nvPr/>
          </p:nvGrpSpPr>
          <p:grpSpPr>
            <a:xfrm rot="219085">
              <a:off x="2337181" y="3034693"/>
              <a:ext cx="513401" cy="731935"/>
              <a:chOff x="0" y="0"/>
              <a:chExt cx="228572" cy="325866"/>
            </a:xfrm>
          </p:grpSpPr>
          <p:sp>
            <p:nvSpPr>
              <p:cNvPr name="Freeform 13" id="13"/>
              <p:cNvSpPr/>
              <p:nvPr/>
            </p:nvSpPr>
            <p:spPr>
              <a:xfrm flipH="false" flipV="false" rot="0">
                <a:off x="0" y="0"/>
                <a:ext cx="228572" cy="325866"/>
              </a:xfrm>
              <a:custGeom>
                <a:avLst/>
                <a:gdLst/>
                <a:ahLst/>
                <a:cxnLst/>
                <a:rect r="r" b="b" t="t" l="l"/>
                <a:pathLst>
                  <a:path h="325866" w="228572">
                    <a:moveTo>
                      <a:pt x="0" y="0"/>
                    </a:moveTo>
                    <a:lnTo>
                      <a:pt x="228572" y="0"/>
                    </a:lnTo>
                    <a:lnTo>
                      <a:pt x="228572" y="325866"/>
                    </a:lnTo>
                    <a:lnTo>
                      <a:pt x="0" y="325866"/>
                    </a:lnTo>
                    <a:close/>
                  </a:path>
                </a:pathLst>
              </a:custGeom>
              <a:solidFill>
                <a:srgbClr val="6CA38C"/>
              </a:solidFill>
            </p:spPr>
          </p:sp>
          <p:sp>
            <p:nvSpPr>
              <p:cNvPr name="TextBox 14" id="14"/>
              <p:cNvSpPr txBox="true"/>
              <p:nvPr/>
            </p:nvSpPr>
            <p:spPr>
              <a:xfrm>
                <a:off x="0" y="-28575"/>
                <a:ext cx="228572" cy="354441"/>
              </a:xfrm>
              <a:prstGeom prst="rect">
                <a:avLst/>
              </a:prstGeom>
            </p:spPr>
            <p:txBody>
              <a:bodyPr anchor="ctr" rtlCol="false" tIns="25400" lIns="25400" bIns="25400" rIns="25400"/>
              <a:lstStyle/>
              <a:p>
                <a:pPr algn="ctr" rtl="true">
                  <a:lnSpc>
                    <a:spcPts val="1953"/>
                  </a:lnSpc>
                </a:pPr>
              </a:p>
            </p:txBody>
          </p:sp>
        </p:grpSp>
        <p:grpSp>
          <p:nvGrpSpPr>
            <p:cNvPr name="Group 15" id="15"/>
            <p:cNvGrpSpPr/>
            <p:nvPr/>
          </p:nvGrpSpPr>
          <p:grpSpPr>
            <a:xfrm rot="-6029727">
              <a:off x="2776906" y="3841119"/>
              <a:ext cx="1032579" cy="715453"/>
              <a:chOff x="0" y="0"/>
              <a:chExt cx="1183014" cy="819686"/>
            </a:xfrm>
          </p:grpSpPr>
          <p:sp>
            <p:nvSpPr>
              <p:cNvPr name="Freeform 16" id="16"/>
              <p:cNvSpPr/>
              <p:nvPr/>
            </p:nvSpPr>
            <p:spPr>
              <a:xfrm flipH="false" flipV="false" rot="0">
                <a:off x="0" y="0"/>
                <a:ext cx="1183014" cy="819686"/>
              </a:xfrm>
              <a:custGeom>
                <a:avLst/>
                <a:gdLst/>
                <a:ahLst/>
                <a:cxnLst/>
                <a:rect r="r" b="b" t="t" l="l"/>
                <a:pathLst>
                  <a:path h="819686" w="1183014">
                    <a:moveTo>
                      <a:pt x="591507" y="819686"/>
                    </a:moveTo>
                    <a:lnTo>
                      <a:pt x="1183014" y="0"/>
                    </a:lnTo>
                    <a:lnTo>
                      <a:pt x="0" y="0"/>
                    </a:lnTo>
                    <a:lnTo>
                      <a:pt x="591507" y="819686"/>
                    </a:lnTo>
                    <a:close/>
                  </a:path>
                </a:pathLst>
              </a:custGeom>
              <a:solidFill>
                <a:srgbClr val="E38256"/>
              </a:solidFill>
            </p:spPr>
          </p:sp>
          <p:sp>
            <p:nvSpPr>
              <p:cNvPr name="TextBox 17" id="17"/>
              <p:cNvSpPr txBox="true"/>
              <p:nvPr/>
            </p:nvSpPr>
            <p:spPr>
              <a:xfrm>
                <a:off x="184846" y="29974"/>
                <a:ext cx="813322" cy="409144"/>
              </a:xfrm>
              <a:prstGeom prst="rect">
                <a:avLst/>
              </a:prstGeom>
            </p:spPr>
            <p:txBody>
              <a:bodyPr anchor="ctr" rtlCol="false" tIns="25400" lIns="25400" bIns="25400" rIns="25400"/>
              <a:lstStyle/>
              <a:p>
                <a:pPr algn="ctr" rtl="true">
                  <a:lnSpc>
                    <a:spcPts val="1953"/>
                  </a:lnSpc>
                </a:pPr>
              </a:p>
            </p:txBody>
          </p:sp>
        </p:grpSp>
        <p:grpSp>
          <p:nvGrpSpPr>
            <p:cNvPr name="Group 18" id="18"/>
            <p:cNvGrpSpPr/>
            <p:nvPr/>
          </p:nvGrpSpPr>
          <p:grpSpPr>
            <a:xfrm rot="1834293">
              <a:off x="2942136" y="3296552"/>
              <a:ext cx="793531" cy="728397"/>
              <a:chOff x="0" y="0"/>
              <a:chExt cx="857157" cy="786801"/>
            </a:xfrm>
          </p:grpSpPr>
          <p:sp>
            <p:nvSpPr>
              <p:cNvPr name="Freeform 19" id="19"/>
              <p:cNvSpPr/>
              <p:nvPr/>
            </p:nvSpPr>
            <p:spPr>
              <a:xfrm flipH="false" flipV="false" rot="0">
                <a:off x="0" y="0"/>
                <a:ext cx="857157" cy="786801"/>
              </a:xfrm>
              <a:custGeom>
                <a:avLst/>
                <a:gdLst/>
                <a:ahLst/>
                <a:cxnLst/>
                <a:rect r="r" b="b" t="t" l="l"/>
                <a:pathLst>
                  <a:path h="786801" w="857157">
                    <a:moveTo>
                      <a:pt x="428578" y="0"/>
                    </a:moveTo>
                    <a:lnTo>
                      <a:pt x="857157" y="786801"/>
                    </a:lnTo>
                    <a:lnTo>
                      <a:pt x="0" y="786801"/>
                    </a:lnTo>
                    <a:lnTo>
                      <a:pt x="428578" y="0"/>
                    </a:lnTo>
                    <a:close/>
                  </a:path>
                </a:pathLst>
              </a:custGeom>
              <a:solidFill>
                <a:srgbClr val="BB2B59"/>
              </a:solidFill>
            </p:spPr>
          </p:sp>
          <p:sp>
            <p:nvSpPr>
              <p:cNvPr name="TextBox 20" id="20"/>
              <p:cNvSpPr txBox="true"/>
              <p:nvPr/>
            </p:nvSpPr>
            <p:spPr>
              <a:xfrm>
                <a:off x="133931" y="336726"/>
                <a:ext cx="589295" cy="393876"/>
              </a:xfrm>
              <a:prstGeom prst="rect">
                <a:avLst/>
              </a:prstGeom>
            </p:spPr>
            <p:txBody>
              <a:bodyPr anchor="ctr" rtlCol="false" tIns="25400" lIns="25400" bIns="25400" rIns="25400"/>
              <a:lstStyle/>
              <a:p>
                <a:pPr algn="ctr" rtl="true">
                  <a:lnSpc>
                    <a:spcPts val="1953"/>
                  </a:lnSpc>
                </a:pPr>
              </a:p>
            </p:txBody>
          </p:sp>
        </p:grpSp>
        <p:grpSp>
          <p:nvGrpSpPr>
            <p:cNvPr name="Group 21" id="21"/>
            <p:cNvGrpSpPr/>
            <p:nvPr/>
          </p:nvGrpSpPr>
          <p:grpSpPr>
            <a:xfrm rot="-3104318">
              <a:off x="3032687" y="3357839"/>
              <a:ext cx="683383" cy="689172"/>
              <a:chOff x="0" y="0"/>
              <a:chExt cx="812800" cy="819686"/>
            </a:xfrm>
          </p:grpSpPr>
          <p:sp>
            <p:nvSpPr>
              <p:cNvPr name="Freeform 22" id="22"/>
              <p:cNvSpPr/>
              <p:nvPr/>
            </p:nvSpPr>
            <p:spPr>
              <a:xfrm flipH="false" flipV="false" rot="0">
                <a:off x="0" y="0"/>
                <a:ext cx="812800" cy="819686"/>
              </a:xfrm>
              <a:custGeom>
                <a:avLst/>
                <a:gdLst/>
                <a:ahLst/>
                <a:cxnLst/>
                <a:rect r="r" b="b" t="t" l="l"/>
                <a:pathLst>
                  <a:path h="819686" w="812800">
                    <a:moveTo>
                      <a:pt x="406400" y="819686"/>
                    </a:moveTo>
                    <a:lnTo>
                      <a:pt x="812800" y="0"/>
                    </a:lnTo>
                    <a:lnTo>
                      <a:pt x="0" y="0"/>
                    </a:lnTo>
                    <a:lnTo>
                      <a:pt x="406400" y="819686"/>
                    </a:lnTo>
                    <a:close/>
                  </a:path>
                </a:pathLst>
              </a:custGeom>
              <a:solidFill>
                <a:srgbClr val="F9E3CC"/>
              </a:solidFill>
            </p:spPr>
          </p:sp>
          <p:sp>
            <p:nvSpPr>
              <p:cNvPr name="TextBox 23" id="23"/>
              <p:cNvSpPr txBox="true"/>
              <p:nvPr/>
            </p:nvSpPr>
            <p:spPr>
              <a:xfrm>
                <a:off x="127000" y="29974"/>
                <a:ext cx="558800" cy="409144"/>
              </a:xfrm>
              <a:prstGeom prst="rect">
                <a:avLst/>
              </a:prstGeom>
            </p:spPr>
            <p:txBody>
              <a:bodyPr anchor="ctr" rtlCol="false" tIns="25400" lIns="25400" bIns="25400" rIns="25400"/>
              <a:lstStyle/>
              <a:p>
                <a:pPr algn="ctr" rtl="true">
                  <a:lnSpc>
                    <a:spcPts val="1953"/>
                  </a:lnSpc>
                </a:pPr>
              </a:p>
            </p:txBody>
          </p:sp>
        </p:grpSp>
        <p:grpSp>
          <p:nvGrpSpPr>
            <p:cNvPr name="Group 24" id="24"/>
            <p:cNvGrpSpPr/>
            <p:nvPr/>
          </p:nvGrpSpPr>
          <p:grpSpPr>
            <a:xfrm rot="8100000">
              <a:off x="3206979" y="3111954"/>
              <a:ext cx="660475" cy="637391"/>
              <a:chOff x="0" y="0"/>
              <a:chExt cx="812800" cy="784391"/>
            </a:xfrm>
          </p:grpSpPr>
          <p:sp>
            <p:nvSpPr>
              <p:cNvPr name="Freeform 25" id="25"/>
              <p:cNvSpPr/>
              <p:nvPr/>
            </p:nvSpPr>
            <p:spPr>
              <a:xfrm flipH="false" flipV="false" rot="0">
                <a:off x="0" y="0"/>
                <a:ext cx="812800" cy="784391"/>
              </a:xfrm>
              <a:custGeom>
                <a:avLst/>
                <a:gdLst/>
                <a:ahLst/>
                <a:cxnLst/>
                <a:rect r="r" b="b" t="t" l="l"/>
                <a:pathLst>
                  <a:path h="784391" w="812800">
                    <a:moveTo>
                      <a:pt x="406400" y="784391"/>
                    </a:moveTo>
                    <a:lnTo>
                      <a:pt x="812800" y="0"/>
                    </a:lnTo>
                    <a:lnTo>
                      <a:pt x="0" y="0"/>
                    </a:lnTo>
                    <a:lnTo>
                      <a:pt x="406400" y="784391"/>
                    </a:lnTo>
                    <a:close/>
                  </a:path>
                </a:pathLst>
              </a:custGeom>
              <a:solidFill>
                <a:srgbClr val="F7E5DD"/>
              </a:solidFill>
            </p:spPr>
          </p:sp>
          <p:sp>
            <p:nvSpPr>
              <p:cNvPr name="TextBox 26" id="26"/>
              <p:cNvSpPr txBox="true"/>
              <p:nvPr/>
            </p:nvSpPr>
            <p:spPr>
              <a:xfrm>
                <a:off x="127000" y="27453"/>
                <a:ext cx="558800" cy="392757"/>
              </a:xfrm>
              <a:prstGeom prst="rect">
                <a:avLst/>
              </a:prstGeom>
            </p:spPr>
            <p:txBody>
              <a:bodyPr anchor="ctr" rtlCol="false" tIns="25400" lIns="25400" bIns="25400" rIns="25400"/>
              <a:lstStyle/>
              <a:p>
                <a:pPr algn="ctr" rtl="true">
                  <a:lnSpc>
                    <a:spcPts val="1953"/>
                  </a:lnSpc>
                </a:pPr>
              </a:p>
            </p:txBody>
          </p:sp>
        </p:grpSp>
        <p:grpSp>
          <p:nvGrpSpPr>
            <p:cNvPr name="Group 27" id="27"/>
            <p:cNvGrpSpPr/>
            <p:nvPr/>
          </p:nvGrpSpPr>
          <p:grpSpPr>
            <a:xfrm rot="-330013">
              <a:off x="3593295" y="2679071"/>
              <a:ext cx="441596" cy="1135911"/>
              <a:chOff x="0" y="0"/>
              <a:chExt cx="196604" cy="505721"/>
            </a:xfrm>
          </p:grpSpPr>
          <p:sp>
            <p:nvSpPr>
              <p:cNvPr name="Freeform 28" id="28"/>
              <p:cNvSpPr/>
              <p:nvPr/>
            </p:nvSpPr>
            <p:spPr>
              <a:xfrm flipH="false" flipV="false" rot="0">
                <a:off x="0" y="0"/>
                <a:ext cx="196604" cy="505721"/>
              </a:xfrm>
              <a:custGeom>
                <a:avLst/>
                <a:gdLst/>
                <a:ahLst/>
                <a:cxnLst/>
                <a:rect r="r" b="b" t="t" l="l"/>
                <a:pathLst>
                  <a:path h="505721" w="196604">
                    <a:moveTo>
                      <a:pt x="0" y="0"/>
                    </a:moveTo>
                    <a:lnTo>
                      <a:pt x="196604" y="0"/>
                    </a:lnTo>
                    <a:lnTo>
                      <a:pt x="196604" y="505721"/>
                    </a:lnTo>
                    <a:lnTo>
                      <a:pt x="0" y="505721"/>
                    </a:lnTo>
                    <a:close/>
                  </a:path>
                </a:pathLst>
              </a:custGeom>
              <a:solidFill>
                <a:srgbClr val="FFFFFF"/>
              </a:solidFill>
            </p:spPr>
          </p:sp>
          <p:sp>
            <p:nvSpPr>
              <p:cNvPr name="TextBox 29" id="29"/>
              <p:cNvSpPr txBox="true"/>
              <p:nvPr/>
            </p:nvSpPr>
            <p:spPr>
              <a:xfrm>
                <a:off x="0" y="-28575"/>
                <a:ext cx="196604" cy="534296"/>
              </a:xfrm>
              <a:prstGeom prst="rect">
                <a:avLst/>
              </a:prstGeom>
            </p:spPr>
            <p:txBody>
              <a:bodyPr anchor="ctr" rtlCol="false" tIns="25400" lIns="25400" bIns="25400" rIns="25400"/>
              <a:lstStyle/>
              <a:p>
                <a:pPr algn="ctr" rtl="true">
                  <a:lnSpc>
                    <a:spcPts val="1953"/>
                  </a:lnSpc>
                </a:pPr>
              </a:p>
            </p:txBody>
          </p:sp>
        </p:grpSp>
        <p:grpSp>
          <p:nvGrpSpPr>
            <p:cNvPr name="Group 30" id="30"/>
            <p:cNvGrpSpPr/>
            <p:nvPr/>
          </p:nvGrpSpPr>
          <p:grpSpPr>
            <a:xfrm rot="-5760379">
              <a:off x="2637248" y="2889299"/>
              <a:ext cx="1032579" cy="715453"/>
              <a:chOff x="0" y="0"/>
              <a:chExt cx="1183014" cy="819686"/>
            </a:xfrm>
          </p:grpSpPr>
          <p:sp>
            <p:nvSpPr>
              <p:cNvPr name="Freeform 31" id="31"/>
              <p:cNvSpPr/>
              <p:nvPr/>
            </p:nvSpPr>
            <p:spPr>
              <a:xfrm flipH="false" flipV="false" rot="0">
                <a:off x="0" y="0"/>
                <a:ext cx="1183014" cy="819686"/>
              </a:xfrm>
              <a:custGeom>
                <a:avLst/>
                <a:gdLst/>
                <a:ahLst/>
                <a:cxnLst/>
                <a:rect r="r" b="b" t="t" l="l"/>
                <a:pathLst>
                  <a:path h="819686" w="1183014">
                    <a:moveTo>
                      <a:pt x="591507" y="819686"/>
                    </a:moveTo>
                    <a:lnTo>
                      <a:pt x="1183014" y="0"/>
                    </a:lnTo>
                    <a:lnTo>
                      <a:pt x="0" y="0"/>
                    </a:lnTo>
                    <a:lnTo>
                      <a:pt x="591507" y="819686"/>
                    </a:lnTo>
                    <a:close/>
                  </a:path>
                </a:pathLst>
              </a:custGeom>
              <a:solidFill>
                <a:srgbClr val="CFE3F4"/>
              </a:solidFill>
            </p:spPr>
          </p:sp>
          <p:sp>
            <p:nvSpPr>
              <p:cNvPr name="TextBox 32" id="32"/>
              <p:cNvSpPr txBox="true"/>
              <p:nvPr/>
            </p:nvSpPr>
            <p:spPr>
              <a:xfrm>
                <a:off x="184846" y="29974"/>
                <a:ext cx="813322" cy="409144"/>
              </a:xfrm>
              <a:prstGeom prst="rect">
                <a:avLst/>
              </a:prstGeom>
            </p:spPr>
            <p:txBody>
              <a:bodyPr anchor="ctr" rtlCol="false" tIns="25400" lIns="25400" bIns="25400" rIns="25400"/>
              <a:lstStyle/>
              <a:p>
                <a:pPr algn="ctr" rtl="true">
                  <a:lnSpc>
                    <a:spcPts val="1953"/>
                  </a:lnSpc>
                </a:pPr>
              </a:p>
            </p:txBody>
          </p:sp>
        </p:grpSp>
        <p:grpSp>
          <p:nvGrpSpPr>
            <p:cNvPr name="Group 33" id="33"/>
            <p:cNvGrpSpPr/>
            <p:nvPr/>
          </p:nvGrpSpPr>
          <p:grpSpPr>
            <a:xfrm rot="-9588189">
              <a:off x="3042490" y="2396247"/>
              <a:ext cx="759122" cy="715453"/>
              <a:chOff x="0" y="0"/>
              <a:chExt cx="869717" cy="819686"/>
            </a:xfrm>
          </p:grpSpPr>
          <p:sp>
            <p:nvSpPr>
              <p:cNvPr name="Freeform 34" id="34"/>
              <p:cNvSpPr/>
              <p:nvPr/>
            </p:nvSpPr>
            <p:spPr>
              <a:xfrm flipH="false" flipV="false" rot="0">
                <a:off x="0" y="0"/>
                <a:ext cx="869717" cy="819686"/>
              </a:xfrm>
              <a:custGeom>
                <a:avLst/>
                <a:gdLst/>
                <a:ahLst/>
                <a:cxnLst/>
                <a:rect r="r" b="b" t="t" l="l"/>
                <a:pathLst>
                  <a:path h="819686" w="869717">
                    <a:moveTo>
                      <a:pt x="434859" y="819686"/>
                    </a:moveTo>
                    <a:lnTo>
                      <a:pt x="869717" y="0"/>
                    </a:lnTo>
                    <a:lnTo>
                      <a:pt x="0" y="0"/>
                    </a:lnTo>
                    <a:lnTo>
                      <a:pt x="434859" y="819686"/>
                    </a:lnTo>
                    <a:close/>
                  </a:path>
                </a:pathLst>
              </a:custGeom>
              <a:solidFill>
                <a:srgbClr val="F9E3CC"/>
              </a:solidFill>
            </p:spPr>
          </p:sp>
          <p:sp>
            <p:nvSpPr>
              <p:cNvPr name="TextBox 35" id="35"/>
              <p:cNvSpPr txBox="true"/>
              <p:nvPr/>
            </p:nvSpPr>
            <p:spPr>
              <a:xfrm>
                <a:off x="135893" y="29974"/>
                <a:ext cx="597931" cy="409144"/>
              </a:xfrm>
              <a:prstGeom prst="rect">
                <a:avLst/>
              </a:prstGeom>
            </p:spPr>
            <p:txBody>
              <a:bodyPr anchor="ctr" rtlCol="false" tIns="25400" lIns="25400" bIns="25400" rIns="25400"/>
              <a:lstStyle/>
              <a:p>
                <a:pPr algn="ctr" rtl="true">
                  <a:lnSpc>
                    <a:spcPts val="1953"/>
                  </a:lnSpc>
                </a:pPr>
              </a:p>
            </p:txBody>
          </p:sp>
        </p:grpSp>
        <p:grpSp>
          <p:nvGrpSpPr>
            <p:cNvPr name="Group 36" id="36"/>
            <p:cNvGrpSpPr/>
            <p:nvPr/>
          </p:nvGrpSpPr>
          <p:grpSpPr>
            <a:xfrm rot="8100000">
              <a:off x="2709751" y="2016881"/>
              <a:ext cx="673086" cy="715453"/>
              <a:chOff x="0" y="0"/>
              <a:chExt cx="771147" cy="819686"/>
            </a:xfrm>
          </p:grpSpPr>
          <p:sp>
            <p:nvSpPr>
              <p:cNvPr name="Freeform 37" id="37"/>
              <p:cNvSpPr/>
              <p:nvPr/>
            </p:nvSpPr>
            <p:spPr>
              <a:xfrm flipH="false" flipV="false" rot="0">
                <a:off x="0" y="0"/>
                <a:ext cx="771147" cy="819686"/>
              </a:xfrm>
              <a:custGeom>
                <a:avLst/>
                <a:gdLst/>
                <a:ahLst/>
                <a:cxnLst/>
                <a:rect r="r" b="b" t="t" l="l"/>
                <a:pathLst>
                  <a:path h="819686" w="771147">
                    <a:moveTo>
                      <a:pt x="385574" y="819686"/>
                    </a:moveTo>
                    <a:lnTo>
                      <a:pt x="771147" y="0"/>
                    </a:lnTo>
                    <a:lnTo>
                      <a:pt x="0" y="0"/>
                    </a:lnTo>
                    <a:lnTo>
                      <a:pt x="385574" y="819686"/>
                    </a:lnTo>
                    <a:close/>
                  </a:path>
                </a:pathLst>
              </a:custGeom>
              <a:solidFill>
                <a:srgbClr val="6CA38C"/>
              </a:solidFill>
            </p:spPr>
          </p:sp>
          <p:sp>
            <p:nvSpPr>
              <p:cNvPr name="TextBox 38" id="38"/>
              <p:cNvSpPr txBox="true"/>
              <p:nvPr/>
            </p:nvSpPr>
            <p:spPr>
              <a:xfrm>
                <a:off x="120492" y="29974"/>
                <a:ext cx="530164" cy="409144"/>
              </a:xfrm>
              <a:prstGeom prst="rect">
                <a:avLst/>
              </a:prstGeom>
            </p:spPr>
            <p:txBody>
              <a:bodyPr anchor="ctr" rtlCol="false" tIns="25400" lIns="25400" bIns="25400" rIns="25400"/>
              <a:lstStyle/>
              <a:p>
                <a:pPr algn="ctr" rtl="true">
                  <a:lnSpc>
                    <a:spcPts val="1953"/>
                  </a:lnSpc>
                </a:pPr>
              </a:p>
            </p:txBody>
          </p:sp>
        </p:grpSp>
        <p:grpSp>
          <p:nvGrpSpPr>
            <p:cNvPr name="Group 39" id="39"/>
            <p:cNvGrpSpPr/>
            <p:nvPr/>
          </p:nvGrpSpPr>
          <p:grpSpPr>
            <a:xfrm rot="7608942">
              <a:off x="1579540" y="3600495"/>
              <a:ext cx="1960532" cy="613926"/>
              <a:chOff x="0" y="0"/>
              <a:chExt cx="1855007" cy="580881"/>
            </a:xfrm>
          </p:grpSpPr>
          <p:sp>
            <p:nvSpPr>
              <p:cNvPr name="Freeform 40" id="40"/>
              <p:cNvSpPr/>
              <p:nvPr/>
            </p:nvSpPr>
            <p:spPr>
              <a:xfrm flipH="false" flipV="false" rot="0">
                <a:off x="0" y="0"/>
                <a:ext cx="1855007" cy="580881"/>
              </a:xfrm>
              <a:custGeom>
                <a:avLst/>
                <a:gdLst/>
                <a:ahLst/>
                <a:cxnLst/>
                <a:rect r="r" b="b" t="t" l="l"/>
                <a:pathLst>
                  <a:path h="580881" w="1855007">
                    <a:moveTo>
                      <a:pt x="927504" y="580881"/>
                    </a:moveTo>
                    <a:lnTo>
                      <a:pt x="1855007" y="0"/>
                    </a:lnTo>
                    <a:lnTo>
                      <a:pt x="0" y="0"/>
                    </a:lnTo>
                    <a:lnTo>
                      <a:pt x="927504" y="580881"/>
                    </a:lnTo>
                    <a:close/>
                  </a:path>
                </a:pathLst>
              </a:custGeom>
              <a:solidFill>
                <a:srgbClr val="B72E6D"/>
              </a:solidFill>
            </p:spPr>
          </p:sp>
          <p:sp>
            <p:nvSpPr>
              <p:cNvPr name="TextBox 41" id="41"/>
              <p:cNvSpPr txBox="true"/>
              <p:nvPr/>
            </p:nvSpPr>
            <p:spPr>
              <a:xfrm>
                <a:off x="289845" y="12917"/>
                <a:ext cx="1275318" cy="298270"/>
              </a:xfrm>
              <a:prstGeom prst="rect">
                <a:avLst/>
              </a:prstGeom>
            </p:spPr>
            <p:txBody>
              <a:bodyPr anchor="ctr" rtlCol="false" tIns="25400" lIns="25400" bIns="25400" rIns="25400"/>
              <a:lstStyle/>
              <a:p>
                <a:pPr algn="ctr" rtl="true">
                  <a:lnSpc>
                    <a:spcPts val="1953"/>
                  </a:lnSpc>
                </a:pPr>
              </a:p>
            </p:txBody>
          </p:sp>
        </p:grpSp>
        <p:grpSp>
          <p:nvGrpSpPr>
            <p:cNvPr name="Group 42" id="42"/>
            <p:cNvGrpSpPr/>
            <p:nvPr/>
          </p:nvGrpSpPr>
          <p:grpSpPr>
            <a:xfrm rot="1170035">
              <a:off x="3079194" y="2135931"/>
              <a:ext cx="501528" cy="644421"/>
              <a:chOff x="0" y="0"/>
              <a:chExt cx="223286" cy="286904"/>
            </a:xfrm>
          </p:grpSpPr>
          <p:sp>
            <p:nvSpPr>
              <p:cNvPr name="Freeform 43" id="43"/>
              <p:cNvSpPr/>
              <p:nvPr/>
            </p:nvSpPr>
            <p:spPr>
              <a:xfrm flipH="false" flipV="false" rot="0">
                <a:off x="0" y="0"/>
                <a:ext cx="223286" cy="286904"/>
              </a:xfrm>
              <a:custGeom>
                <a:avLst/>
                <a:gdLst/>
                <a:ahLst/>
                <a:cxnLst/>
                <a:rect r="r" b="b" t="t" l="l"/>
                <a:pathLst>
                  <a:path h="286904" w="223286">
                    <a:moveTo>
                      <a:pt x="0" y="0"/>
                    </a:moveTo>
                    <a:lnTo>
                      <a:pt x="223286" y="0"/>
                    </a:lnTo>
                    <a:lnTo>
                      <a:pt x="223286" y="286904"/>
                    </a:lnTo>
                    <a:lnTo>
                      <a:pt x="0" y="286904"/>
                    </a:lnTo>
                    <a:close/>
                  </a:path>
                </a:pathLst>
              </a:custGeom>
              <a:solidFill>
                <a:srgbClr val="F9B428"/>
              </a:solidFill>
            </p:spPr>
          </p:sp>
          <p:sp>
            <p:nvSpPr>
              <p:cNvPr name="TextBox 44" id="44"/>
              <p:cNvSpPr txBox="true"/>
              <p:nvPr/>
            </p:nvSpPr>
            <p:spPr>
              <a:xfrm>
                <a:off x="0" y="-28575"/>
                <a:ext cx="223286" cy="315479"/>
              </a:xfrm>
              <a:prstGeom prst="rect">
                <a:avLst/>
              </a:prstGeom>
            </p:spPr>
            <p:txBody>
              <a:bodyPr anchor="ctr" rtlCol="false" tIns="25400" lIns="25400" bIns="25400" rIns="25400"/>
              <a:lstStyle/>
              <a:p>
                <a:pPr algn="ctr" rtl="true">
                  <a:lnSpc>
                    <a:spcPts val="1953"/>
                  </a:lnSpc>
                </a:pPr>
              </a:p>
            </p:txBody>
          </p:sp>
        </p:grpSp>
        <p:grpSp>
          <p:nvGrpSpPr>
            <p:cNvPr name="Group 45" id="45"/>
            <p:cNvGrpSpPr/>
            <p:nvPr/>
          </p:nvGrpSpPr>
          <p:grpSpPr>
            <a:xfrm rot="1321693">
              <a:off x="2830845" y="2829295"/>
              <a:ext cx="801374" cy="620398"/>
              <a:chOff x="0" y="0"/>
              <a:chExt cx="902259" cy="698500"/>
            </a:xfrm>
          </p:grpSpPr>
          <p:sp>
            <p:nvSpPr>
              <p:cNvPr name="Freeform 46" id="46"/>
              <p:cNvSpPr/>
              <p:nvPr/>
            </p:nvSpPr>
            <p:spPr>
              <a:xfrm flipH="false" flipV="false" rot="0">
                <a:off x="0" y="0"/>
                <a:ext cx="902259" cy="698500"/>
              </a:xfrm>
              <a:custGeom>
                <a:avLst/>
                <a:gdLst/>
                <a:ahLst/>
                <a:cxnLst/>
                <a:rect r="r" b="b" t="t" l="l"/>
                <a:pathLst>
                  <a:path h="698500" w="902259">
                    <a:moveTo>
                      <a:pt x="902259" y="349250"/>
                    </a:moveTo>
                    <a:lnTo>
                      <a:pt x="699059" y="698500"/>
                    </a:lnTo>
                    <a:lnTo>
                      <a:pt x="203200" y="698500"/>
                    </a:lnTo>
                    <a:lnTo>
                      <a:pt x="0" y="349250"/>
                    </a:lnTo>
                    <a:lnTo>
                      <a:pt x="203200" y="0"/>
                    </a:lnTo>
                    <a:lnTo>
                      <a:pt x="699059" y="0"/>
                    </a:lnTo>
                    <a:lnTo>
                      <a:pt x="902259" y="349250"/>
                    </a:lnTo>
                    <a:close/>
                  </a:path>
                </a:pathLst>
              </a:custGeom>
              <a:solidFill>
                <a:srgbClr val="4E5FA7"/>
              </a:solidFill>
            </p:spPr>
          </p:sp>
          <p:sp>
            <p:nvSpPr>
              <p:cNvPr name="TextBox 47" id="47"/>
              <p:cNvSpPr txBox="true"/>
              <p:nvPr/>
            </p:nvSpPr>
            <p:spPr>
              <a:xfrm>
                <a:off x="114300" y="-28575"/>
                <a:ext cx="673659" cy="727075"/>
              </a:xfrm>
              <a:prstGeom prst="rect">
                <a:avLst/>
              </a:prstGeom>
            </p:spPr>
            <p:txBody>
              <a:bodyPr anchor="ctr" rtlCol="false" tIns="25400" lIns="25400" bIns="25400" rIns="25400"/>
              <a:lstStyle/>
              <a:p>
                <a:pPr algn="ctr" rtl="true">
                  <a:lnSpc>
                    <a:spcPts val="1953"/>
                  </a:lnSpc>
                </a:pPr>
              </a:p>
            </p:txBody>
          </p:sp>
        </p:grpSp>
        <p:grpSp>
          <p:nvGrpSpPr>
            <p:cNvPr name="Group 48" id="48"/>
            <p:cNvGrpSpPr/>
            <p:nvPr/>
          </p:nvGrpSpPr>
          <p:grpSpPr>
            <a:xfrm rot="-10340987">
              <a:off x="2277656" y="3762709"/>
              <a:ext cx="984099" cy="1173036"/>
              <a:chOff x="0" y="0"/>
              <a:chExt cx="812800" cy="968850"/>
            </a:xfrm>
          </p:grpSpPr>
          <p:sp>
            <p:nvSpPr>
              <p:cNvPr name="Freeform 49" id="49"/>
              <p:cNvSpPr/>
              <p:nvPr/>
            </p:nvSpPr>
            <p:spPr>
              <a:xfrm flipH="false" flipV="false" rot="0">
                <a:off x="0" y="0"/>
                <a:ext cx="812800" cy="968850"/>
              </a:xfrm>
              <a:custGeom>
                <a:avLst/>
                <a:gdLst/>
                <a:ahLst/>
                <a:cxnLst/>
                <a:rect r="r" b="b" t="t" l="l"/>
                <a:pathLst>
                  <a:path h="968850" w="812800">
                    <a:moveTo>
                      <a:pt x="406400" y="968850"/>
                    </a:moveTo>
                    <a:lnTo>
                      <a:pt x="812800" y="0"/>
                    </a:lnTo>
                    <a:lnTo>
                      <a:pt x="0" y="0"/>
                    </a:lnTo>
                    <a:lnTo>
                      <a:pt x="406400" y="968850"/>
                    </a:lnTo>
                    <a:close/>
                  </a:path>
                </a:pathLst>
              </a:custGeom>
              <a:solidFill>
                <a:srgbClr val="4E5FA7"/>
              </a:solidFill>
            </p:spPr>
          </p:sp>
          <p:sp>
            <p:nvSpPr>
              <p:cNvPr name="TextBox 50" id="50"/>
              <p:cNvSpPr txBox="true"/>
              <p:nvPr/>
            </p:nvSpPr>
            <p:spPr>
              <a:xfrm>
                <a:off x="127000" y="40629"/>
                <a:ext cx="558800" cy="478398"/>
              </a:xfrm>
              <a:prstGeom prst="rect">
                <a:avLst/>
              </a:prstGeom>
            </p:spPr>
            <p:txBody>
              <a:bodyPr anchor="ctr" rtlCol="false" tIns="25400" lIns="25400" bIns="25400" rIns="25400"/>
              <a:lstStyle/>
              <a:p>
                <a:pPr algn="ctr" rtl="true">
                  <a:lnSpc>
                    <a:spcPts val="1953"/>
                  </a:lnSpc>
                </a:pPr>
              </a:p>
            </p:txBody>
          </p:sp>
        </p:grpSp>
        <p:grpSp>
          <p:nvGrpSpPr>
            <p:cNvPr name="Group 51" id="51"/>
            <p:cNvGrpSpPr/>
            <p:nvPr/>
          </p:nvGrpSpPr>
          <p:grpSpPr>
            <a:xfrm rot="5282025">
              <a:off x="2508232" y="4584165"/>
              <a:ext cx="441596" cy="990434"/>
              <a:chOff x="0" y="0"/>
              <a:chExt cx="196604" cy="440953"/>
            </a:xfrm>
          </p:grpSpPr>
          <p:sp>
            <p:nvSpPr>
              <p:cNvPr name="Freeform 52" id="52"/>
              <p:cNvSpPr/>
              <p:nvPr/>
            </p:nvSpPr>
            <p:spPr>
              <a:xfrm flipH="false" flipV="false" rot="0">
                <a:off x="0" y="0"/>
                <a:ext cx="196604" cy="440953"/>
              </a:xfrm>
              <a:custGeom>
                <a:avLst/>
                <a:gdLst/>
                <a:ahLst/>
                <a:cxnLst/>
                <a:rect r="r" b="b" t="t" l="l"/>
                <a:pathLst>
                  <a:path h="440953" w="196604">
                    <a:moveTo>
                      <a:pt x="0" y="0"/>
                    </a:moveTo>
                    <a:lnTo>
                      <a:pt x="196604" y="0"/>
                    </a:lnTo>
                    <a:lnTo>
                      <a:pt x="196604" y="440953"/>
                    </a:lnTo>
                    <a:lnTo>
                      <a:pt x="0" y="440953"/>
                    </a:lnTo>
                    <a:close/>
                  </a:path>
                </a:pathLst>
              </a:custGeom>
              <a:solidFill>
                <a:srgbClr val="FFFFFF"/>
              </a:solidFill>
            </p:spPr>
          </p:sp>
          <p:sp>
            <p:nvSpPr>
              <p:cNvPr name="TextBox 53" id="53"/>
              <p:cNvSpPr txBox="true"/>
              <p:nvPr/>
            </p:nvSpPr>
            <p:spPr>
              <a:xfrm>
                <a:off x="0" y="-28575"/>
                <a:ext cx="196604" cy="469528"/>
              </a:xfrm>
              <a:prstGeom prst="rect">
                <a:avLst/>
              </a:prstGeom>
            </p:spPr>
            <p:txBody>
              <a:bodyPr anchor="ctr" rtlCol="false" tIns="25400" lIns="25400" bIns="25400" rIns="25400"/>
              <a:lstStyle/>
              <a:p>
                <a:pPr algn="ctr" rtl="true">
                  <a:lnSpc>
                    <a:spcPts val="1953"/>
                  </a:lnSpc>
                </a:pPr>
              </a:p>
            </p:txBody>
          </p:sp>
        </p:grpSp>
        <p:grpSp>
          <p:nvGrpSpPr>
            <p:cNvPr name="Group 54" id="54"/>
            <p:cNvGrpSpPr/>
            <p:nvPr/>
          </p:nvGrpSpPr>
          <p:grpSpPr>
            <a:xfrm rot="8100000">
              <a:off x="2766554" y="1552040"/>
              <a:ext cx="819875" cy="715453"/>
              <a:chOff x="0" y="0"/>
              <a:chExt cx="939321" cy="819686"/>
            </a:xfrm>
          </p:grpSpPr>
          <p:sp>
            <p:nvSpPr>
              <p:cNvPr name="Freeform 55" id="55"/>
              <p:cNvSpPr/>
              <p:nvPr/>
            </p:nvSpPr>
            <p:spPr>
              <a:xfrm flipH="false" flipV="false" rot="0">
                <a:off x="0" y="0"/>
                <a:ext cx="939321" cy="819686"/>
              </a:xfrm>
              <a:custGeom>
                <a:avLst/>
                <a:gdLst/>
                <a:ahLst/>
                <a:cxnLst/>
                <a:rect r="r" b="b" t="t" l="l"/>
                <a:pathLst>
                  <a:path h="819686" w="939321">
                    <a:moveTo>
                      <a:pt x="469661" y="819686"/>
                    </a:moveTo>
                    <a:lnTo>
                      <a:pt x="939321" y="0"/>
                    </a:lnTo>
                    <a:lnTo>
                      <a:pt x="0" y="0"/>
                    </a:lnTo>
                    <a:lnTo>
                      <a:pt x="469661" y="819686"/>
                    </a:lnTo>
                    <a:close/>
                  </a:path>
                </a:pathLst>
              </a:custGeom>
              <a:solidFill>
                <a:srgbClr val="709B4E"/>
              </a:solidFill>
            </p:spPr>
          </p:sp>
          <p:sp>
            <p:nvSpPr>
              <p:cNvPr name="TextBox 56" id="56"/>
              <p:cNvSpPr txBox="true"/>
              <p:nvPr/>
            </p:nvSpPr>
            <p:spPr>
              <a:xfrm>
                <a:off x="146769" y="29974"/>
                <a:ext cx="645783" cy="409144"/>
              </a:xfrm>
              <a:prstGeom prst="rect">
                <a:avLst/>
              </a:prstGeom>
            </p:spPr>
            <p:txBody>
              <a:bodyPr anchor="ctr" rtlCol="false" tIns="25400" lIns="25400" bIns="25400" rIns="25400"/>
              <a:lstStyle/>
              <a:p>
                <a:pPr algn="ctr" rtl="true">
                  <a:lnSpc>
                    <a:spcPts val="1953"/>
                  </a:lnSpc>
                </a:pPr>
              </a:p>
            </p:txBody>
          </p:sp>
        </p:grpSp>
        <p:grpSp>
          <p:nvGrpSpPr>
            <p:cNvPr name="Group 57" id="57"/>
            <p:cNvGrpSpPr/>
            <p:nvPr/>
          </p:nvGrpSpPr>
          <p:grpSpPr>
            <a:xfrm rot="-7973139">
              <a:off x="2027838" y="2191277"/>
              <a:ext cx="1127557" cy="522622"/>
              <a:chOff x="0" y="0"/>
              <a:chExt cx="1292928" cy="599271"/>
            </a:xfrm>
          </p:grpSpPr>
          <p:sp>
            <p:nvSpPr>
              <p:cNvPr name="Freeform 58" id="58"/>
              <p:cNvSpPr/>
              <p:nvPr/>
            </p:nvSpPr>
            <p:spPr>
              <a:xfrm flipH="false" flipV="false" rot="0">
                <a:off x="0" y="0"/>
                <a:ext cx="1292928" cy="599271"/>
              </a:xfrm>
              <a:custGeom>
                <a:avLst/>
                <a:gdLst/>
                <a:ahLst/>
                <a:cxnLst/>
                <a:rect r="r" b="b" t="t" l="l"/>
                <a:pathLst>
                  <a:path h="599271" w="1292928">
                    <a:moveTo>
                      <a:pt x="646464" y="599271"/>
                    </a:moveTo>
                    <a:lnTo>
                      <a:pt x="1292928" y="0"/>
                    </a:lnTo>
                    <a:lnTo>
                      <a:pt x="0" y="0"/>
                    </a:lnTo>
                    <a:lnTo>
                      <a:pt x="646464" y="599271"/>
                    </a:lnTo>
                    <a:close/>
                  </a:path>
                </a:pathLst>
              </a:custGeom>
              <a:solidFill>
                <a:srgbClr val="E49C4E"/>
              </a:solidFill>
            </p:spPr>
          </p:sp>
          <p:sp>
            <p:nvSpPr>
              <p:cNvPr name="TextBox 59" id="59"/>
              <p:cNvSpPr txBox="true"/>
              <p:nvPr/>
            </p:nvSpPr>
            <p:spPr>
              <a:xfrm>
                <a:off x="202020" y="14230"/>
                <a:ext cx="888888" cy="306808"/>
              </a:xfrm>
              <a:prstGeom prst="rect">
                <a:avLst/>
              </a:prstGeom>
            </p:spPr>
            <p:txBody>
              <a:bodyPr anchor="ctr" rtlCol="false" tIns="25400" lIns="25400" bIns="25400" rIns="25400"/>
              <a:lstStyle/>
              <a:p>
                <a:pPr algn="ctr" rtl="true">
                  <a:lnSpc>
                    <a:spcPts val="1953"/>
                  </a:lnSpc>
                </a:pPr>
              </a:p>
            </p:txBody>
          </p:sp>
        </p:grpSp>
        <p:grpSp>
          <p:nvGrpSpPr>
            <p:cNvPr name="Group 60" id="60"/>
            <p:cNvGrpSpPr/>
            <p:nvPr/>
          </p:nvGrpSpPr>
          <p:grpSpPr>
            <a:xfrm rot="6265777">
              <a:off x="2938518" y="1390833"/>
              <a:ext cx="673086" cy="715453"/>
              <a:chOff x="0" y="0"/>
              <a:chExt cx="771147" cy="819686"/>
            </a:xfrm>
          </p:grpSpPr>
          <p:sp>
            <p:nvSpPr>
              <p:cNvPr name="Freeform 61" id="61"/>
              <p:cNvSpPr/>
              <p:nvPr/>
            </p:nvSpPr>
            <p:spPr>
              <a:xfrm flipH="false" flipV="false" rot="0">
                <a:off x="0" y="0"/>
                <a:ext cx="771147" cy="819686"/>
              </a:xfrm>
              <a:custGeom>
                <a:avLst/>
                <a:gdLst/>
                <a:ahLst/>
                <a:cxnLst/>
                <a:rect r="r" b="b" t="t" l="l"/>
                <a:pathLst>
                  <a:path h="819686" w="771147">
                    <a:moveTo>
                      <a:pt x="385574" y="819686"/>
                    </a:moveTo>
                    <a:lnTo>
                      <a:pt x="771147" y="0"/>
                    </a:lnTo>
                    <a:lnTo>
                      <a:pt x="0" y="0"/>
                    </a:lnTo>
                    <a:lnTo>
                      <a:pt x="385574" y="819686"/>
                    </a:lnTo>
                    <a:close/>
                  </a:path>
                </a:pathLst>
              </a:custGeom>
              <a:solidFill>
                <a:srgbClr val="6CA38C"/>
              </a:solidFill>
            </p:spPr>
          </p:sp>
          <p:sp>
            <p:nvSpPr>
              <p:cNvPr name="TextBox 62" id="62"/>
              <p:cNvSpPr txBox="true"/>
              <p:nvPr/>
            </p:nvSpPr>
            <p:spPr>
              <a:xfrm>
                <a:off x="120492" y="29974"/>
                <a:ext cx="530164" cy="409144"/>
              </a:xfrm>
              <a:prstGeom prst="rect">
                <a:avLst/>
              </a:prstGeom>
            </p:spPr>
            <p:txBody>
              <a:bodyPr anchor="ctr" rtlCol="false" tIns="25400" lIns="25400" bIns="25400" rIns="25400"/>
              <a:lstStyle/>
              <a:p>
                <a:pPr algn="ctr" rtl="true">
                  <a:lnSpc>
                    <a:spcPts val="1953"/>
                  </a:lnSpc>
                </a:pPr>
              </a:p>
            </p:txBody>
          </p:sp>
        </p:grpSp>
        <p:grpSp>
          <p:nvGrpSpPr>
            <p:cNvPr name="Group 63" id="63"/>
            <p:cNvGrpSpPr/>
            <p:nvPr/>
          </p:nvGrpSpPr>
          <p:grpSpPr>
            <a:xfrm rot="5477873">
              <a:off x="3008675" y="1612532"/>
              <a:ext cx="713579" cy="622338"/>
              <a:chOff x="0" y="0"/>
              <a:chExt cx="817539" cy="713005"/>
            </a:xfrm>
          </p:grpSpPr>
          <p:sp>
            <p:nvSpPr>
              <p:cNvPr name="Freeform 64" id="64"/>
              <p:cNvSpPr/>
              <p:nvPr/>
            </p:nvSpPr>
            <p:spPr>
              <a:xfrm flipH="false" flipV="false" rot="0">
                <a:off x="0" y="0"/>
                <a:ext cx="817539" cy="713005"/>
              </a:xfrm>
              <a:custGeom>
                <a:avLst/>
                <a:gdLst/>
                <a:ahLst/>
                <a:cxnLst/>
                <a:rect r="r" b="b" t="t" l="l"/>
                <a:pathLst>
                  <a:path h="713005" w="817539">
                    <a:moveTo>
                      <a:pt x="408769" y="713005"/>
                    </a:moveTo>
                    <a:lnTo>
                      <a:pt x="817539" y="0"/>
                    </a:lnTo>
                    <a:lnTo>
                      <a:pt x="0" y="0"/>
                    </a:lnTo>
                    <a:lnTo>
                      <a:pt x="408769" y="713005"/>
                    </a:lnTo>
                    <a:close/>
                  </a:path>
                </a:pathLst>
              </a:custGeom>
              <a:solidFill>
                <a:srgbClr val="E49C4E"/>
              </a:solidFill>
            </p:spPr>
          </p:sp>
          <p:sp>
            <p:nvSpPr>
              <p:cNvPr name="TextBox 65" id="65"/>
              <p:cNvSpPr txBox="true"/>
              <p:nvPr/>
            </p:nvSpPr>
            <p:spPr>
              <a:xfrm>
                <a:off x="127740" y="22354"/>
                <a:ext cx="562058" cy="359613"/>
              </a:xfrm>
              <a:prstGeom prst="rect">
                <a:avLst/>
              </a:prstGeom>
            </p:spPr>
            <p:txBody>
              <a:bodyPr anchor="ctr" rtlCol="false" tIns="25400" lIns="25400" bIns="25400" rIns="25400"/>
              <a:lstStyle/>
              <a:p>
                <a:pPr algn="ctr" rtl="true">
                  <a:lnSpc>
                    <a:spcPts val="1953"/>
                  </a:lnSpc>
                </a:pPr>
              </a:p>
            </p:txBody>
          </p:sp>
        </p:grpSp>
        <p:grpSp>
          <p:nvGrpSpPr>
            <p:cNvPr name="Group 66" id="66"/>
            <p:cNvGrpSpPr/>
            <p:nvPr/>
          </p:nvGrpSpPr>
          <p:grpSpPr>
            <a:xfrm rot="-4823993">
              <a:off x="3498514" y="2191417"/>
              <a:ext cx="441596" cy="137472"/>
              <a:chOff x="0" y="0"/>
              <a:chExt cx="196604" cy="61204"/>
            </a:xfrm>
          </p:grpSpPr>
          <p:sp>
            <p:nvSpPr>
              <p:cNvPr name="Freeform 67" id="67"/>
              <p:cNvSpPr/>
              <p:nvPr/>
            </p:nvSpPr>
            <p:spPr>
              <a:xfrm flipH="false" flipV="false" rot="0">
                <a:off x="0" y="0"/>
                <a:ext cx="196604" cy="61204"/>
              </a:xfrm>
              <a:custGeom>
                <a:avLst/>
                <a:gdLst/>
                <a:ahLst/>
                <a:cxnLst/>
                <a:rect r="r" b="b" t="t" l="l"/>
                <a:pathLst>
                  <a:path h="61204" w="196604">
                    <a:moveTo>
                      <a:pt x="0" y="0"/>
                    </a:moveTo>
                    <a:lnTo>
                      <a:pt x="196604" y="0"/>
                    </a:lnTo>
                    <a:lnTo>
                      <a:pt x="196604" y="61204"/>
                    </a:lnTo>
                    <a:lnTo>
                      <a:pt x="0" y="61204"/>
                    </a:lnTo>
                    <a:close/>
                  </a:path>
                </a:pathLst>
              </a:custGeom>
              <a:solidFill>
                <a:srgbClr val="FFFFFF"/>
              </a:solidFill>
            </p:spPr>
          </p:sp>
          <p:sp>
            <p:nvSpPr>
              <p:cNvPr name="TextBox 68" id="68"/>
              <p:cNvSpPr txBox="true"/>
              <p:nvPr/>
            </p:nvSpPr>
            <p:spPr>
              <a:xfrm>
                <a:off x="0" y="-28575"/>
                <a:ext cx="196604" cy="89779"/>
              </a:xfrm>
              <a:prstGeom prst="rect">
                <a:avLst/>
              </a:prstGeom>
            </p:spPr>
            <p:txBody>
              <a:bodyPr anchor="ctr" rtlCol="false" tIns="25400" lIns="25400" bIns="25400" rIns="25400"/>
              <a:lstStyle/>
              <a:p>
                <a:pPr algn="ctr" rtl="true">
                  <a:lnSpc>
                    <a:spcPts val="1953"/>
                  </a:lnSpc>
                </a:pPr>
              </a:p>
            </p:txBody>
          </p:sp>
        </p:grpSp>
        <p:grpSp>
          <p:nvGrpSpPr>
            <p:cNvPr name="Group 69" id="69"/>
            <p:cNvGrpSpPr/>
            <p:nvPr/>
          </p:nvGrpSpPr>
          <p:grpSpPr>
            <a:xfrm rot="5607156">
              <a:off x="1895267" y="1926519"/>
              <a:ext cx="711230" cy="333239"/>
              <a:chOff x="0" y="0"/>
              <a:chExt cx="800767" cy="375191"/>
            </a:xfrm>
          </p:grpSpPr>
          <p:sp>
            <p:nvSpPr>
              <p:cNvPr name="Freeform 70" id="70"/>
              <p:cNvSpPr/>
              <p:nvPr/>
            </p:nvSpPr>
            <p:spPr>
              <a:xfrm flipH="false" flipV="false" rot="0">
                <a:off x="0" y="0"/>
                <a:ext cx="800767" cy="375191"/>
              </a:xfrm>
              <a:custGeom>
                <a:avLst/>
                <a:gdLst/>
                <a:ahLst/>
                <a:cxnLst/>
                <a:rect r="r" b="b" t="t" l="l"/>
                <a:pathLst>
                  <a:path h="375191" w="800767">
                    <a:moveTo>
                      <a:pt x="800767" y="187596"/>
                    </a:moveTo>
                    <a:lnTo>
                      <a:pt x="597567" y="375191"/>
                    </a:lnTo>
                    <a:lnTo>
                      <a:pt x="203200" y="375191"/>
                    </a:lnTo>
                    <a:lnTo>
                      <a:pt x="0" y="187596"/>
                    </a:lnTo>
                    <a:lnTo>
                      <a:pt x="203200" y="0"/>
                    </a:lnTo>
                    <a:lnTo>
                      <a:pt x="597567" y="0"/>
                    </a:lnTo>
                    <a:lnTo>
                      <a:pt x="800767" y="187596"/>
                    </a:lnTo>
                    <a:close/>
                  </a:path>
                </a:pathLst>
              </a:custGeom>
              <a:solidFill>
                <a:srgbClr val="4E5FA7"/>
              </a:solidFill>
            </p:spPr>
          </p:sp>
          <p:sp>
            <p:nvSpPr>
              <p:cNvPr name="TextBox 71" id="71"/>
              <p:cNvSpPr txBox="true"/>
              <p:nvPr/>
            </p:nvSpPr>
            <p:spPr>
              <a:xfrm>
                <a:off x="114300" y="-28575"/>
                <a:ext cx="572167" cy="403766"/>
              </a:xfrm>
              <a:prstGeom prst="rect">
                <a:avLst/>
              </a:prstGeom>
            </p:spPr>
            <p:txBody>
              <a:bodyPr anchor="ctr" rtlCol="false" tIns="25400" lIns="25400" bIns="25400" rIns="25400"/>
              <a:lstStyle/>
              <a:p>
                <a:pPr algn="ctr" rtl="true">
                  <a:lnSpc>
                    <a:spcPts val="1953"/>
                  </a:lnSpc>
                </a:pPr>
              </a:p>
            </p:txBody>
          </p:sp>
        </p:grpSp>
        <p:sp>
          <p:nvSpPr>
            <p:cNvPr name="TextBox 72" id="72"/>
            <p:cNvSpPr txBox="true"/>
            <p:nvPr/>
          </p:nvSpPr>
          <p:spPr>
            <a:xfrm rot="0">
              <a:off x="1441713" y="1568945"/>
              <a:ext cx="671158" cy="281364"/>
            </a:xfrm>
            <a:prstGeom prst="rect">
              <a:avLst/>
            </a:prstGeom>
          </p:spPr>
          <p:txBody>
            <a:bodyPr anchor="t" rtlCol="false" tIns="0" lIns="0" bIns="0" rIns="0">
              <a:spAutoFit/>
            </a:bodyPr>
            <a:lstStyle/>
            <a:p>
              <a:pPr algn="ctr" rtl="true" marL="0" indent="0" lvl="0">
                <a:lnSpc>
                  <a:spcPts val="1752"/>
                </a:lnSpc>
              </a:pPr>
              <a:r>
                <a:rPr lang="ar-EG" sz="1251">
                  <a:solidFill>
                    <a:srgbClr val="000000"/>
                  </a:solidFill>
                  <a:latin typeface="Arial Nova Condensed"/>
                  <a:ea typeface="Arial Nova Condensed"/>
                  <a:cs typeface="Arial Nova Condensed"/>
                  <a:sym typeface="Arial Nova Condensed"/>
                  <a:rtl val="true"/>
                </a:rPr>
                <a:t>يعرف</a:t>
              </a:r>
            </a:p>
          </p:txBody>
        </p:sp>
        <p:sp>
          <p:nvSpPr>
            <p:cNvPr name="TextBox 73" id="73"/>
            <p:cNvSpPr txBox="true"/>
            <p:nvPr/>
          </p:nvSpPr>
          <p:spPr>
            <a:xfrm rot="0">
              <a:off x="2276983" y="1316156"/>
              <a:ext cx="671158" cy="576553"/>
            </a:xfrm>
            <a:prstGeom prst="rect">
              <a:avLst/>
            </a:prstGeom>
          </p:spPr>
          <p:txBody>
            <a:bodyPr anchor="t" rtlCol="false" tIns="0" lIns="0" bIns="0" rIns="0">
              <a:spAutoFit/>
            </a:bodyPr>
            <a:lstStyle/>
            <a:p>
              <a:pPr algn="ctr" rtl="true" marL="0" indent="0" lvl="0">
                <a:lnSpc>
                  <a:spcPts val="1752"/>
                </a:lnSpc>
              </a:pPr>
              <a:r>
                <a:rPr lang="ar-EG" sz="1251">
                  <a:solidFill>
                    <a:srgbClr val="000000"/>
                  </a:solidFill>
                  <a:latin typeface="Arial Nova Condensed"/>
                  <a:ea typeface="Arial Nova Condensed"/>
                  <a:cs typeface="Arial Nova Condensed"/>
                  <a:sym typeface="Arial Nova Condensed"/>
                  <a:rtl val="true"/>
                </a:rPr>
                <a:t>يستخدم</a:t>
              </a:r>
            </a:p>
          </p:txBody>
        </p:sp>
        <p:sp>
          <p:nvSpPr>
            <p:cNvPr name="TextBox 74" id="74"/>
            <p:cNvSpPr txBox="true"/>
            <p:nvPr/>
          </p:nvSpPr>
          <p:spPr>
            <a:xfrm rot="0">
              <a:off x="2926771" y="1695340"/>
              <a:ext cx="671158" cy="281364"/>
            </a:xfrm>
            <a:prstGeom prst="rect">
              <a:avLst/>
            </a:prstGeom>
          </p:spPr>
          <p:txBody>
            <a:bodyPr anchor="t" rtlCol="false" tIns="0" lIns="0" bIns="0" rIns="0">
              <a:spAutoFit/>
            </a:bodyPr>
            <a:lstStyle/>
            <a:p>
              <a:pPr algn="ctr" rtl="true" marL="0" indent="0" lvl="0">
                <a:lnSpc>
                  <a:spcPts val="1752"/>
                </a:lnSpc>
              </a:pPr>
              <a:r>
                <a:rPr lang="ar-EG" sz="1251">
                  <a:solidFill>
                    <a:srgbClr val="000000"/>
                  </a:solidFill>
                  <a:latin typeface="Arial Nova Condensed"/>
                  <a:ea typeface="Arial Nova Condensed"/>
                  <a:cs typeface="Arial Nova Condensed"/>
                  <a:sym typeface="Arial Nova Condensed"/>
                  <a:rtl val="true"/>
                </a:rPr>
                <a:t>شكل</a:t>
              </a:r>
            </a:p>
          </p:txBody>
        </p:sp>
        <p:sp>
          <p:nvSpPr>
            <p:cNvPr name="TextBox 75" id="75"/>
            <p:cNvSpPr txBox="true"/>
            <p:nvPr/>
          </p:nvSpPr>
          <p:spPr>
            <a:xfrm rot="0">
              <a:off x="3719312" y="1580303"/>
              <a:ext cx="1030598" cy="281364"/>
            </a:xfrm>
            <a:prstGeom prst="rect">
              <a:avLst/>
            </a:prstGeom>
          </p:spPr>
          <p:txBody>
            <a:bodyPr anchor="t" rtlCol="false" tIns="0" lIns="0" bIns="0" rIns="0">
              <a:spAutoFit/>
            </a:bodyPr>
            <a:lstStyle/>
            <a:p>
              <a:pPr algn="ctr" rtl="true" marL="0" indent="0" lvl="0">
                <a:lnSpc>
                  <a:spcPts val="1752"/>
                </a:lnSpc>
              </a:pPr>
              <a:r>
                <a:rPr lang="ar-EG" sz="1251">
                  <a:solidFill>
                    <a:srgbClr val="000000"/>
                  </a:solidFill>
                  <a:latin typeface="Arial Nova Condensed"/>
                  <a:ea typeface="Arial Nova Condensed"/>
                  <a:cs typeface="Arial Nova Condensed"/>
                  <a:sym typeface="Arial Nova Condensed"/>
                  <a:rtl val="true"/>
                </a:rPr>
                <a:t>القانون</a:t>
              </a:r>
            </a:p>
          </p:txBody>
        </p:sp>
      </p:grpSp>
      <p:sp>
        <p:nvSpPr>
          <p:cNvPr name="Freeform 76" id="76"/>
          <p:cNvSpPr/>
          <p:nvPr/>
        </p:nvSpPr>
        <p:spPr>
          <a:xfrm flipH="false" flipV="false" rot="0">
            <a:off x="651237" y="613875"/>
            <a:ext cx="3644234" cy="1417202"/>
          </a:xfrm>
          <a:custGeom>
            <a:avLst/>
            <a:gdLst/>
            <a:ahLst/>
            <a:cxnLst/>
            <a:rect r="r" b="b" t="t" l="l"/>
            <a:pathLst>
              <a:path h="1417202" w="3644234">
                <a:moveTo>
                  <a:pt x="0" y="0"/>
                </a:moveTo>
                <a:lnTo>
                  <a:pt x="3644234" y="0"/>
                </a:lnTo>
                <a:lnTo>
                  <a:pt x="3644234" y="1417202"/>
                </a:lnTo>
                <a:lnTo>
                  <a:pt x="0" y="1417202"/>
                </a:lnTo>
                <a:lnTo>
                  <a:pt x="0" y="0"/>
                </a:lnTo>
                <a:close/>
              </a:path>
            </a:pathLst>
          </a:custGeom>
          <a:blipFill>
            <a:blip r:embed="rId3"/>
            <a:stretch>
              <a:fillRect l="0" t="0" r="0" b="0"/>
            </a:stretch>
          </a:blipFill>
        </p:spPr>
      </p:sp>
      <p:sp>
        <p:nvSpPr>
          <p:cNvPr name="Freeform 77" id="77"/>
          <p:cNvSpPr/>
          <p:nvPr/>
        </p:nvSpPr>
        <p:spPr>
          <a:xfrm flipH="false" flipV="false" rot="0">
            <a:off x="684635" y="8436943"/>
            <a:ext cx="3577437" cy="1236183"/>
          </a:xfrm>
          <a:custGeom>
            <a:avLst/>
            <a:gdLst/>
            <a:ahLst/>
            <a:cxnLst/>
            <a:rect r="r" b="b" t="t" l="l"/>
            <a:pathLst>
              <a:path h="1236183" w="3577437">
                <a:moveTo>
                  <a:pt x="0" y="0"/>
                </a:moveTo>
                <a:lnTo>
                  <a:pt x="3577437" y="0"/>
                </a:lnTo>
                <a:lnTo>
                  <a:pt x="3577437" y="1236182"/>
                </a:lnTo>
                <a:lnTo>
                  <a:pt x="0" y="1236182"/>
                </a:lnTo>
                <a:lnTo>
                  <a:pt x="0" y="0"/>
                </a:lnTo>
                <a:close/>
              </a:path>
            </a:pathLst>
          </a:custGeom>
          <a:blipFill>
            <a:blip r:embed="rId4"/>
            <a:stretch>
              <a:fillRect l="0" t="0" r="0" b="0"/>
            </a:stretch>
          </a:blipFill>
        </p:spPr>
      </p:sp>
      <p:grpSp>
        <p:nvGrpSpPr>
          <p:cNvPr name="Group 78" id="78"/>
          <p:cNvGrpSpPr/>
          <p:nvPr/>
        </p:nvGrpSpPr>
        <p:grpSpPr>
          <a:xfrm rot="0">
            <a:off x="13681863" y="6284914"/>
            <a:ext cx="4606137" cy="3474407"/>
            <a:chOff x="0" y="0"/>
            <a:chExt cx="6141516" cy="4632542"/>
          </a:xfrm>
        </p:grpSpPr>
        <p:sp>
          <p:nvSpPr>
            <p:cNvPr name="Freeform 79" id="79"/>
            <p:cNvSpPr/>
            <p:nvPr/>
          </p:nvSpPr>
          <p:spPr>
            <a:xfrm flipH="false" flipV="false" rot="0">
              <a:off x="0" y="2314120"/>
              <a:ext cx="6141516" cy="2318422"/>
            </a:xfrm>
            <a:custGeom>
              <a:avLst/>
              <a:gdLst/>
              <a:ahLst/>
              <a:cxnLst/>
              <a:rect r="r" b="b" t="t" l="l"/>
              <a:pathLst>
                <a:path h="2318422" w="6141516">
                  <a:moveTo>
                    <a:pt x="0" y="0"/>
                  </a:moveTo>
                  <a:lnTo>
                    <a:pt x="6141516" y="0"/>
                  </a:lnTo>
                  <a:lnTo>
                    <a:pt x="6141516" y="2318422"/>
                  </a:lnTo>
                  <a:lnTo>
                    <a:pt x="0" y="2318422"/>
                  </a:lnTo>
                  <a:lnTo>
                    <a:pt x="0" y="0"/>
                  </a:lnTo>
                  <a:close/>
                </a:path>
              </a:pathLst>
            </a:custGeom>
            <a:blipFill>
              <a:blip r:embed="rId5">
                <a:alphaModFix amt="65000"/>
              </a:blip>
              <a:stretch>
                <a:fillRect l="0" t="0" r="0" b="0"/>
              </a:stretch>
            </a:blipFill>
            <a:ln cap="sq">
              <a:noFill/>
              <a:prstDash val="solid"/>
              <a:miter/>
            </a:ln>
          </p:spPr>
        </p:sp>
        <p:sp>
          <p:nvSpPr>
            <p:cNvPr name="Freeform 80" id="80"/>
            <p:cNvSpPr/>
            <p:nvPr/>
          </p:nvSpPr>
          <p:spPr>
            <a:xfrm flipH="false" flipV="false" rot="0">
              <a:off x="0" y="0"/>
              <a:ext cx="3431498" cy="2659411"/>
            </a:xfrm>
            <a:custGeom>
              <a:avLst/>
              <a:gdLst/>
              <a:ahLst/>
              <a:cxnLst/>
              <a:rect r="r" b="b" t="t" l="l"/>
              <a:pathLst>
                <a:path h="2659411" w="3431498">
                  <a:moveTo>
                    <a:pt x="0" y="0"/>
                  </a:moveTo>
                  <a:lnTo>
                    <a:pt x="3431498" y="0"/>
                  </a:lnTo>
                  <a:lnTo>
                    <a:pt x="3431498" y="2659411"/>
                  </a:lnTo>
                  <a:lnTo>
                    <a:pt x="0" y="265941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1" id="81"/>
            <p:cNvSpPr/>
            <p:nvPr/>
          </p:nvSpPr>
          <p:spPr>
            <a:xfrm flipH="false" flipV="false" rot="0">
              <a:off x="1012894" y="374355"/>
              <a:ext cx="1405709" cy="1342650"/>
            </a:xfrm>
            <a:custGeom>
              <a:avLst/>
              <a:gdLst/>
              <a:ahLst/>
              <a:cxnLst/>
              <a:rect r="r" b="b" t="t" l="l"/>
              <a:pathLst>
                <a:path h="1342650" w="1405709">
                  <a:moveTo>
                    <a:pt x="0" y="0"/>
                  </a:moveTo>
                  <a:lnTo>
                    <a:pt x="1405710" y="0"/>
                  </a:lnTo>
                  <a:lnTo>
                    <a:pt x="1405710" y="1342650"/>
                  </a:lnTo>
                  <a:lnTo>
                    <a:pt x="0" y="1342650"/>
                  </a:lnTo>
                  <a:lnTo>
                    <a:pt x="0" y="0"/>
                  </a:lnTo>
                  <a:close/>
                </a:path>
              </a:pathLst>
            </a:custGeom>
            <a:blipFill>
              <a:blip r:embed="rId8">
                <a:extLst>
                  <a:ext uri="{96DAC541-7B7A-43D3-8B79-37D633B846F1}">
                    <asvg:svgBlip xmlns:asvg="http://schemas.microsoft.com/office/drawing/2016/SVG/main" r:embed="rId9"/>
                  </a:ext>
                </a:extLst>
              </a:blip>
              <a:stretch>
                <a:fillRect l="-21001" t="-2455" r="0" b="0"/>
              </a:stretch>
            </a:blipFill>
          </p:spPr>
        </p:sp>
      </p:grpSp>
      <p:sp>
        <p:nvSpPr>
          <p:cNvPr name="TextBox 82" id="82"/>
          <p:cNvSpPr txBox="true"/>
          <p:nvPr/>
        </p:nvSpPr>
        <p:spPr>
          <a:xfrm rot="0">
            <a:off x="4887972" y="3262213"/>
            <a:ext cx="11478588" cy="2104823"/>
          </a:xfrm>
          <a:prstGeom prst="rect">
            <a:avLst/>
          </a:prstGeom>
        </p:spPr>
        <p:txBody>
          <a:bodyPr anchor="t" rtlCol="false" tIns="0" lIns="0" bIns="0" rIns="0">
            <a:spAutoFit/>
          </a:bodyPr>
          <a:lstStyle/>
          <a:p>
            <a:pPr algn="r" rtl="true" marL="0" indent="0" lvl="0">
              <a:lnSpc>
                <a:spcPts val="8411"/>
              </a:lnSpc>
            </a:pPr>
            <a:r>
              <a:rPr lang="ar-EG" b="true" sz="6007">
                <a:solidFill>
                  <a:srgbClr val="DC4F50"/>
                </a:solidFill>
                <a:latin typeface="Arial Nova Condensed Bold"/>
                <a:ea typeface="Arial Nova Condensed Bold"/>
                <a:cs typeface="Arial Nova Condensed Bold"/>
                <a:sym typeface="Arial Nova Condensed Bold"/>
                <a:rtl val="true"/>
              </a:rPr>
              <a:t>الوحدة </a:t>
            </a:r>
            <a:r>
              <a:rPr lang="en-US" b="true" sz="6007">
                <a:solidFill>
                  <a:srgbClr val="DC4F50"/>
                </a:solidFill>
                <a:latin typeface="Arial Nova Condensed Bold"/>
                <a:ea typeface="Arial Nova Condensed Bold"/>
                <a:cs typeface="Arial Nova Condensed Bold"/>
                <a:sym typeface="Arial Nova Condensed Bold"/>
              </a:rPr>
              <a:t>1.2</a:t>
            </a:r>
            <a:r>
              <a:rPr lang="ar-EG" b="true" sz="6007">
                <a:solidFill>
                  <a:srgbClr val="DC4F50"/>
                </a:solidFill>
                <a:latin typeface="Arial Nova Condensed Bold"/>
                <a:ea typeface="Arial Nova Condensed Bold"/>
                <a:cs typeface="Arial Nova Condensed Bold"/>
                <a:sym typeface="Arial Nova Condensed Bold"/>
                <a:rtl val="true"/>
              </a:rPr>
              <a:t>: استخدام القانون المهارات الإدارية</a:t>
            </a:r>
          </a:p>
        </p:txBody>
      </p:sp>
    </p:spTree>
  </p:cSld>
  <p:clrMapOvr>
    <a:masterClrMapping/>
  </p:clrMapOvr>
</p:sld>
</file>

<file path=ppt/slides/slide10.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rtl="true">
                <a:lnSpc>
                  <a:spcPts val="2659"/>
                </a:lnSpc>
                <a:spcBef>
                  <a:spcPct val="0"/>
                </a:spcBef>
              </a:pPr>
            </a:p>
          </p:txBody>
        </p:sp>
      </p:grpSp>
      <p:grpSp>
        <p:nvGrpSpPr>
          <p:cNvPr name="Group 5" id="5"/>
          <p:cNvGrpSpPr/>
          <p:nvPr/>
        </p:nvGrpSpPr>
        <p:grpSpPr>
          <a:xfrm rot="0">
            <a:off x="2505134" y="1028700"/>
            <a:ext cx="14754166" cy="1181420"/>
            <a:chOff x="0" y="0"/>
            <a:chExt cx="19672222" cy="1575227"/>
          </a:xfrm>
        </p:grpSpPr>
        <p:sp>
          <p:nvSpPr>
            <p:cNvPr name="Freeform 6" id="6"/>
            <p:cNvSpPr/>
            <p:nvPr/>
          </p:nvSpPr>
          <p:spPr>
            <a:xfrm flipH="false" flipV="false" rot="0">
              <a:off x="0" y="0"/>
              <a:ext cx="19672221" cy="1575227"/>
            </a:xfrm>
            <a:custGeom>
              <a:avLst/>
              <a:gdLst/>
              <a:ahLst/>
              <a:cxnLst/>
              <a:rect r="r" b="b" t="t" l="l"/>
              <a:pathLst>
                <a:path h="1575227" w="19672221">
                  <a:moveTo>
                    <a:pt x="0" y="0"/>
                  </a:moveTo>
                  <a:lnTo>
                    <a:pt x="19672221" y="0"/>
                  </a:lnTo>
                  <a:lnTo>
                    <a:pt x="19672221" y="1575227"/>
                  </a:lnTo>
                  <a:lnTo>
                    <a:pt x="0" y="1575227"/>
                  </a:lnTo>
                  <a:close/>
                </a:path>
              </a:pathLst>
            </a:custGeom>
            <a:solidFill>
              <a:srgbClr val="000000">
                <a:alpha val="0"/>
              </a:srgbClr>
            </a:solidFill>
            <a:ln cap="sq">
              <a:noFill/>
              <a:prstDash val="solid"/>
              <a:miter/>
            </a:ln>
          </p:spPr>
        </p:sp>
        <p:sp>
          <p:nvSpPr>
            <p:cNvPr name="TextBox 7" id="7"/>
            <p:cNvSpPr txBox="true"/>
            <p:nvPr/>
          </p:nvSpPr>
          <p:spPr>
            <a:xfrm>
              <a:off x="0" y="-190500"/>
              <a:ext cx="19672222" cy="1765727"/>
            </a:xfrm>
            <a:prstGeom prst="rect">
              <a:avLst/>
            </a:prstGeom>
          </p:spPr>
          <p:txBody>
            <a:bodyPr anchor="t" rtlCol="false" tIns="0" lIns="0" bIns="0" rIns="0"/>
            <a:lstStyle/>
            <a:p>
              <a:pPr algn="r" rtl="true" marL="0" indent="0" lvl="0">
                <a:lnSpc>
                  <a:spcPts val="9900"/>
                </a:lnSpc>
                <a:spcBef>
                  <a:spcPct val="0"/>
                </a:spcBef>
              </a:pPr>
              <a:r>
                <a:rPr lang="ar-EG" b="true" sz="6600" strike="noStrike" u="none">
                  <a:solidFill>
                    <a:srgbClr val="4E5FA7"/>
                  </a:solidFill>
                  <a:latin typeface="Arial Nova Condensed Bold"/>
                  <a:ea typeface="Arial Nova Condensed Bold"/>
                  <a:cs typeface="Arial Nova Condensed Bold"/>
                  <a:sym typeface="Arial Nova Condensed Bold"/>
                  <a:rtl val="true"/>
                </a:rPr>
                <a:t>الامتثال والاعتبارات الأخلاقية</a:t>
              </a:r>
            </a:p>
          </p:txBody>
        </p:sp>
      </p:grpSp>
      <p:grpSp>
        <p:nvGrpSpPr>
          <p:cNvPr name="Group 8" id="8"/>
          <p:cNvGrpSpPr/>
          <p:nvPr/>
        </p:nvGrpSpPr>
        <p:grpSpPr>
          <a:xfrm rot="0">
            <a:off x="1028700" y="3629276"/>
            <a:ext cx="16230600" cy="5932578"/>
            <a:chOff x="0" y="0"/>
            <a:chExt cx="21640800" cy="7910104"/>
          </a:xfrm>
        </p:grpSpPr>
        <p:sp>
          <p:nvSpPr>
            <p:cNvPr name="Freeform 9" id="9"/>
            <p:cNvSpPr/>
            <p:nvPr/>
          </p:nvSpPr>
          <p:spPr>
            <a:xfrm flipH="false" flipV="false" rot="0">
              <a:off x="0" y="0"/>
              <a:ext cx="21640800" cy="7910104"/>
            </a:xfrm>
            <a:custGeom>
              <a:avLst/>
              <a:gdLst/>
              <a:ahLst/>
              <a:cxnLst/>
              <a:rect r="r" b="b" t="t" l="l"/>
              <a:pathLst>
                <a:path h="7910104" w="21640800">
                  <a:moveTo>
                    <a:pt x="0" y="0"/>
                  </a:moveTo>
                  <a:lnTo>
                    <a:pt x="21640800" y="0"/>
                  </a:lnTo>
                  <a:lnTo>
                    <a:pt x="21640800" y="7910104"/>
                  </a:lnTo>
                  <a:lnTo>
                    <a:pt x="0" y="7910104"/>
                  </a:lnTo>
                  <a:close/>
                </a:path>
              </a:pathLst>
            </a:custGeom>
            <a:solidFill>
              <a:srgbClr val="000000">
                <a:alpha val="0"/>
              </a:srgbClr>
            </a:solidFill>
          </p:spPr>
        </p:sp>
        <p:sp>
          <p:nvSpPr>
            <p:cNvPr name="TextBox 10" id="10"/>
            <p:cNvSpPr txBox="true"/>
            <p:nvPr/>
          </p:nvSpPr>
          <p:spPr>
            <a:xfrm>
              <a:off x="0" y="0"/>
              <a:ext cx="21640800" cy="7910104"/>
            </a:xfrm>
            <a:prstGeom prst="rect">
              <a:avLst/>
            </a:prstGeom>
          </p:spPr>
          <p:txBody>
            <a:bodyPr anchor="t" rtlCol="false" tIns="0" lIns="0" bIns="0" rIns="0"/>
            <a:lstStyle/>
            <a:p>
              <a:pPr algn="just" rtl="true" marL="0" indent="0" lvl="0">
                <a:lnSpc>
                  <a:spcPts val="3840"/>
                </a:lnSpc>
              </a:pPr>
              <a:r>
                <a:rPr lang="ar-EG" sz="3200">
                  <a:solidFill>
                    <a:srgbClr val="000000"/>
                  </a:solidFill>
                  <a:latin typeface="Arial Nova Condensed"/>
                  <a:ea typeface="Arial Nova Condensed"/>
                  <a:cs typeface="Arial Nova Condensed"/>
                  <a:sym typeface="Arial Nova Condensed"/>
                  <a:rtl val="true"/>
                </a:rPr>
                <a:t>ينبغي للمساعد القانوني أن:</a:t>
              </a:r>
            </a:p>
            <a:p>
              <a:pPr algn="just" rtl="true" marL="0" indent="0" lvl="0">
                <a:lnSpc>
                  <a:spcPts val="3840"/>
                </a:lnSpc>
              </a:pPr>
            </a:p>
            <a:p>
              <a:pPr algn="just" rtl="true" marL="0" indent="0" lvl="0">
                <a:lnSpc>
                  <a:spcPts val="3840"/>
                </a:lnSpc>
              </a:pPr>
              <a:r>
                <a:rPr lang="ar-EG" b="true" sz="3200">
                  <a:solidFill>
                    <a:srgbClr val="000000"/>
                  </a:solidFill>
                  <a:latin typeface="Arial Nova Condensed Bold"/>
                  <a:ea typeface="Arial Nova Condensed Bold"/>
                  <a:cs typeface="Arial Nova Condensed Bold"/>
                  <a:sym typeface="Arial Nova Condensed Bold"/>
                  <a:rtl val="true"/>
                </a:rPr>
                <a:t> استخدم ظرفًا مغلقًا</a:t>
              </a:r>
              <a:r>
                <a:rPr lang="ar-EG" sz="3200">
                  <a:solidFill>
                    <a:srgbClr val="000000"/>
                  </a:solidFill>
                  <a:latin typeface="Arial Nova Condensed"/>
                  <a:ea typeface="Arial Nova Condensed"/>
                  <a:cs typeface="Arial Nova Condensed"/>
                  <a:sym typeface="Arial Nova Condensed"/>
                  <a:rtl val="true"/>
                </a:rPr>
                <a:t>: ضع أموال العميل في ظرف منفصل، وأغلقه على الفور، واكتب اسم العميل عليه بوضوح.</a:t>
              </a:r>
            </a:p>
            <a:p>
              <a:pPr algn="just" rtl="true" marL="0" indent="0" lvl="0">
                <a:lnSpc>
                  <a:spcPts val="3840"/>
                </a:lnSpc>
              </a:pPr>
              <a:r>
                <a:rPr lang="ar-EG" b="true" sz="3200">
                  <a:solidFill>
                    <a:srgbClr val="000000"/>
                  </a:solidFill>
                  <a:latin typeface="Arial Nova Condensed Bold"/>
                  <a:ea typeface="Arial Nova Condensed Bold"/>
                  <a:cs typeface="Arial Nova Condensed Bold"/>
                  <a:sym typeface="Arial Nova Condensed Bold"/>
                  <a:rtl val="true"/>
                </a:rPr>
                <a:t>التسليم الفوري</a:t>
              </a:r>
              <a:r>
                <a:rPr lang="ar-EG" sz="3200">
                  <a:solidFill>
                    <a:srgbClr val="000000"/>
                  </a:solidFill>
                  <a:latin typeface="Arial Nova Condensed"/>
                  <a:ea typeface="Arial Nova Condensed"/>
                  <a:cs typeface="Arial Nova Condensed"/>
                  <a:sym typeface="Arial Nova Condensed"/>
                  <a:rtl val="true"/>
                </a:rPr>
                <a:t>: قم بتسليم الأموال مباشرة إلى الجهة أو المكتب المناسب دون تأخير.</a:t>
              </a:r>
            </a:p>
            <a:p>
              <a:pPr algn="just" rtl="true" marL="0" indent="0" lvl="0">
                <a:lnSpc>
                  <a:spcPts val="3840"/>
                </a:lnSpc>
              </a:pPr>
              <a:r>
                <a:rPr lang="ar-EG" b="true" sz="3200">
                  <a:solidFill>
                    <a:srgbClr val="000000"/>
                  </a:solidFill>
                  <a:latin typeface="Arial Nova Condensed Bold"/>
                  <a:ea typeface="Arial Nova Condensed Bold"/>
                  <a:cs typeface="Arial Nova Condensed Bold"/>
                  <a:sym typeface="Arial Nova Condensed Bold"/>
                  <a:rtl val="true"/>
                </a:rPr>
                <a:t>توثيق المعاملة</a:t>
              </a:r>
              <a:r>
                <a:rPr lang="ar-EG" sz="3200">
                  <a:solidFill>
                    <a:srgbClr val="000000"/>
                  </a:solidFill>
                  <a:latin typeface="Arial Nova Condensed"/>
                  <a:ea typeface="Arial Nova Condensed"/>
                  <a:cs typeface="Arial Nova Condensed"/>
                  <a:sym typeface="Arial Nova Condensed"/>
                  <a:rtl val="true"/>
                </a:rPr>
                <a:t>: إصدار إيصال أو سجل للعميل عند استلام أو تسليم الأموال.</a:t>
              </a:r>
            </a:p>
            <a:p>
              <a:pPr algn="just" rtl="true" marL="0" indent="0" lvl="0">
                <a:lnSpc>
                  <a:spcPts val="3840"/>
                </a:lnSpc>
              </a:pPr>
              <a:r>
                <a:rPr lang="ar-EG" b="true" sz="3200">
                  <a:solidFill>
                    <a:srgbClr val="000000"/>
                  </a:solidFill>
                  <a:latin typeface="Arial Nova Condensed Bold"/>
                  <a:ea typeface="Arial Nova Condensed Bold"/>
                  <a:cs typeface="Arial Nova Condensed Bold"/>
                  <a:sym typeface="Arial Nova Condensed Bold"/>
                  <a:rtl val="true"/>
                </a:rPr>
                <a:t>الحصول على تأكيد العميل</a:t>
              </a:r>
              <a:r>
                <a:rPr lang="ar-EG" sz="3200">
                  <a:solidFill>
                    <a:srgbClr val="000000"/>
                  </a:solidFill>
                  <a:latin typeface="Arial Nova Condensed"/>
                  <a:ea typeface="Arial Nova Condensed"/>
                  <a:cs typeface="Arial Nova Condensed"/>
                  <a:sym typeface="Arial Nova Condensed"/>
                  <a:rtl val="true"/>
                </a:rPr>
                <a:t>: تأكد من أن العميل يوقع على إيصال أو إقرار عند استلام أو تحصيل الأموال.</a:t>
              </a:r>
            </a:p>
            <a:p>
              <a:pPr algn="just" rtl="true" marL="0" indent="0" lvl="0">
                <a:lnSpc>
                  <a:spcPts val="3840"/>
                </a:lnSpc>
              </a:pPr>
              <a:r>
                <a:rPr lang="ar-EG" b="true" sz="3200">
                  <a:solidFill>
                    <a:srgbClr val="000000"/>
                  </a:solidFill>
                  <a:latin typeface="Arial Nova Condensed Bold"/>
                  <a:ea typeface="Arial Nova Condensed Bold"/>
                  <a:cs typeface="Arial Nova Condensed Bold"/>
                  <a:sym typeface="Arial Nova Condensed Bold"/>
                  <a:rtl val="true"/>
                </a:rPr>
                <a:t>تقليل وقت التعامل</a:t>
              </a:r>
              <a:r>
                <a:rPr lang="ar-EG" sz="3200">
                  <a:solidFill>
                    <a:srgbClr val="000000"/>
                  </a:solidFill>
                  <a:latin typeface="Arial Nova Condensed"/>
                  <a:ea typeface="Arial Nova Condensed"/>
                  <a:cs typeface="Arial Nova Condensed"/>
                  <a:sym typeface="Arial Nova Condensed"/>
                  <a:rtl val="true"/>
                </a:rPr>
                <a:t>: لا تحتفظ بأموال العميل لفترة أطول من اللازم لتجنب المخاطر أو الإغراءات.</a:t>
              </a:r>
            </a:p>
            <a:p>
              <a:pPr algn="just" rtl="true" marL="0" indent="0" lvl="0">
                <a:lnSpc>
                  <a:spcPts val="3840"/>
                </a:lnSpc>
              </a:pPr>
              <a:r>
                <a:rPr lang="ar-EG" b="true" sz="3200">
                  <a:solidFill>
                    <a:srgbClr val="000000"/>
                  </a:solidFill>
                  <a:latin typeface="Arial Nova Condensed Bold"/>
                  <a:ea typeface="Arial Nova Condensed Bold"/>
                  <a:cs typeface="Arial Nova Condensed Bold"/>
                  <a:sym typeface="Arial Nova Condensed Bold"/>
                  <a:rtl val="true"/>
                </a:rPr>
                <a:t>المتابعة</a:t>
              </a:r>
              <a:r>
                <a:rPr lang="ar-EG" sz="3200">
                  <a:solidFill>
                    <a:srgbClr val="000000"/>
                  </a:solidFill>
                  <a:latin typeface="Arial Nova Condensed"/>
                  <a:ea typeface="Arial Nova Condensed"/>
                  <a:cs typeface="Arial Nova Condensed"/>
                  <a:sym typeface="Arial Nova Condensed"/>
                  <a:rtl val="true"/>
                </a:rPr>
                <a:t>: إذا لم يقم العميل بتحصيل الأموال في الوقت المناسب، اتصل به لترتيب استرجاعها.</a:t>
              </a:r>
            </a:p>
            <a:p>
              <a:pPr algn="just" rtl="true" marL="0" indent="0" lvl="0">
                <a:lnSpc>
                  <a:spcPts val="3840"/>
                </a:lnSpc>
              </a:pPr>
              <a:r>
                <a:rPr lang="ar-EG" b="true" sz="3200">
                  <a:solidFill>
                    <a:srgbClr val="000000"/>
                  </a:solidFill>
                  <a:latin typeface="Arial Nova Condensed Bold"/>
                  <a:ea typeface="Arial Nova Condensed Bold"/>
                  <a:cs typeface="Arial Nova Condensed Bold"/>
                  <a:sym typeface="Arial Nova Condensed Bold"/>
                  <a:rtl val="true"/>
                </a:rPr>
                <a:t>الالتزام</a:t>
              </a:r>
              <a:r>
                <a:rPr lang="ar-EG" sz="3200">
                  <a:solidFill>
                    <a:srgbClr val="000000"/>
                  </a:solidFill>
                  <a:latin typeface="Arial Nova Condensed"/>
                  <a:ea typeface="Arial Nova Condensed"/>
                  <a:cs typeface="Arial Nova Condensed"/>
                  <a:sym typeface="Arial Nova Condensed"/>
                  <a:rtl val="true"/>
                </a:rPr>
                <a:t> </a:t>
              </a:r>
              <a:r>
                <a:rPr lang="ar-EG" b="true" sz="3200">
                  <a:solidFill>
                    <a:srgbClr val="000000"/>
                  </a:solidFill>
                  <a:latin typeface="Arial Nova Condensed Bold"/>
                  <a:ea typeface="Arial Nova Condensed Bold"/>
                  <a:cs typeface="Arial Nova Condensed Bold"/>
                  <a:sym typeface="Arial Nova Condensed Bold"/>
                  <a:rtl val="true"/>
                </a:rPr>
                <a:t>بالسياسة</a:t>
              </a:r>
              <a:r>
                <a:rPr lang="ar-EG" sz="3200">
                  <a:solidFill>
                    <a:srgbClr val="000000"/>
                  </a:solidFill>
                  <a:latin typeface="Arial Nova Condensed"/>
                  <a:ea typeface="Arial Nova Condensed"/>
                  <a:cs typeface="Arial Nova Condensed"/>
                  <a:sym typeface="Arial Nova Condensed"/>
                  <a:rtl val="true"/>
                </a:rPr>
                <a:t>: يُحظر تمامًا إساءة استخدام أموال العميل وقد يؤدي ذلك إلى اتخاذ إجراءات تأديبية. إنه يتعارض مع سياسة أي منظمة وقد يتم القبض عليك بسبب ذلك</a:t>
              </a:r>
            </a:p>
          </p:txBody>
        </p:sp>
      </p:grpSp>
      <p:grpSp>
        <p:nvGrpSpPr>
          <p:cNvPr name="Group 11" id="11"/>
          <p:cNvGrpSpPr/>
          <p:nvPr/>
        </p:nvGrpSpPr>
        <p:grpSpPr>
          <a:xfrm rot="0">
            <a:off x="4019150" y="2363811"/>
            <a:ext cx="13240150" cy="894151"/>
            <a:chOff x="0" y="0"/>
            <a:chExt cx="17653533" cy="1192202"/>
          </a:xfrm>
        </p:grpSpPr>
        <p:sp>
          <p:nvSpPr>
            <p:cNvPr name="Freeform 12" id="12"/>
            <p:cNvSpPr/>
            <p:nvPr/>
          </p:nvSpPr>
          <p:spPr>
            <a:xfrm flipH="false" flipV="false" rot="0">
              <a:off x="0" y="0"/>
              <a:ext cx="17653533" cy="1192202"/>
            </a:xfrm>
            <a:custGeom>
              <a:avLst/>
              <a:gdLst/>
              <a:ahLst/>
              <a:cxnLst/>
              <a:rect r="r" b="b" t="t" l="l"/>
              <a:pathLst>
                <a:path h="1192202" w="17653533">
                  <a:moveTo>
                    <a:pt x="0" y="0"/>
                  </a:moveTo>
                  <a:lnTo>
                    <a:pt x="17653533" y="0"/>
                  </a:lnTo>
                  <a:lnTo>
                    <a:pt x="17653533" y="1192202"/>
                  </a:lnTo>
                  <a:lnTo>
                    <a:pt x="0" y="1192202"/>
                  </a:lnTo>
                  <a:close/>
                </a:path>
              </a:pathLst>
            </a:custGeom>
            <a:solidFill>
              <a:srgbClr val="000000">
                <a:alpha val="0"/>
              </a:srgbClr>
            </a:solidFill>
          </p:spPr>
        </p:sp>
        <p:sp>
          <p:nvSpPr>
            <p:cNvPr name="TextBox 13" id="13"/>
            <p:cNvSpPr txBox="true"/>
            <p:nvPr/>
          </p:nvSpPr>
          <p:spPr>
            <a:xfrm>
              <a:off x="0" y="-200025"/>
              <a:ext cx="17653533" cy="1392227"/>
            </a:xfrm>
            <a:prstGeom prst="rect">
              <a:avLst/>
            </a:prstGeom>
          </p:spPr>
          <p:txBody>
            <a:bodyPr anchor="t" rtlCol="false" tIns="0" lIns="0" bIns="0" rIns="0"/>
            <a:lstStyle/>
            <a:p>
              <a:pPr algn="just" rtl="true" marL="0" indent="0" lvl="0">
                <a:lnSpc>
                  <a:spcPts val="8181"/>
                </a:lnSpc>
              </a:pPr>
              <a:r>
                <a:rPr lang="ar-EG" b="true" sz="5000">
                  <a:solidFill>
                    <a:srgbClr val="F9B57D"/>
                  </a:solidFill>
                  <a:latin typeface="Arial Nova Condensed Bold"/>
                  <a:ea typeface="Arial Nova Condensed Bold"/>
                  <a:cs typeface="Arial Nova Condensed Bold"/>
                  <a:sym typeface="Arial Nova Condensed Bold"/>
                  <a:rtl val="true"/>
                </a:rPr>
                <a:t>المعايير الأخلاقية والمبادئ التوجيهية</a:t>
              </a:r>
            </a:p>
          </p:txBody>
        </p:sp>
      </p:grpSp>
      <p:grpSp>
        <p:nvGrpSpPr>
          <p:cNvPr name="Group 14" id="14"/>
          <p:cNvGrpSpPr/>
          <p:nvPr/>
        </p:nvGrpSpPr>
        <p:grpSpPr>
          <a:xfrm rot="-6972067">
            <a:off x="-1207943" y="-1033180"/>
            <a:ext cx="3767531" cy="4123759"/>
            <a:chOff x="0" y="0"/>
            <a:chExt cx="5023375" cy="5498345"/>
          </a:xfrm>
        </p:grpSpPr>
        <p:grpSp>
          <p:nvGrpSpPr>
            <p:cNvPr name="Group 15" id="15"/>
            <p:cNvGrpSpPr/>
            <p:nvPr/>
          </p:nvGrpSpPr>
          <p:grpSpPr>
            <a:xfrm rot="-104776">
              <a:off x="297380" y="1759711"/>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18" id="18"/>
            <p:cNvGrpSpPr/>
            <p:nvPr/>
          </p:nvGrpSpPr>
          <p:grpSpPr>
            <a:xfrm rot="-162844">
              <a:off x="84820" y="93399"/>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21" id="21"/>
            <p:cNvGrpSpPr/>
            <p:nvPr/>
          </p:nvGrpSpPr>
          <p:grpSpPr>
            <a:xfrm rot="10629642">
              <a:off x="902754" y="1722687"/>
              <a:ext cx="4032000" cy="3678054"/>
              <a:chOff x="0" y="0"/>
              <a:chExt cx="893117" cy="814716"/>
            </a:xfrm>
          </p:grpSpPr>
          <p:sp>
            <p:nvSpPr>
              <p:cNvPr name="Freeform 22" id="22"/>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3" id="23"/>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rtl="true">
                <a:lnSpc>
                  <a:spcPts val="2659"/>
                </a:lnSpc>
                <a:spcBef>
                  <a:spcPct val="0"/>
                </a:spcBef>
              </a:pPr>
            </a:p>
          </p:txBody>
        </p:sp>
      </p:grpSp>
      <p:grpSp>
        <p:nvGrpSpPr>
          <p:cNvPr name="Group 5" id="5"/>
          <p:cNvGrpSpPr/>
          <p:nvPr/>
        </p:nvGrpSpPr>
        <p:grpSpPr>
          <a:xfrm rot="0">
            <a:off x="8360667" y="1028700"/>
            <a:ext cx="9358091" cy="8229600"/>
            <a:chOff x="0" y="0"/>
            <a:chExt cx="3165576" cy="2783840"/>
          </a:xfrm>
        </p:grpSpPr>
        <p:sp>
          <p:nvSpPr>
            <p:cNvPr name="Freeform 6" id="6"/>
            <p:cNvSpPr/>
            <p:nvPr/>
          </p:nvSpPr>
          <p:spPr>
            <a:xfrm flipH="false" flipV="false" rot="0">
              <a:off x="0" y="0"/>
              <a:ext cx="3165577" cy="2783840"/>
            </a:xfrm>
            <a:custGeom>
              <a:avLst/>
              <a:gdLst/>
              <a:ahLst/>
              <a:cxnLst/>
              <a:rect r="r" b="b" t="t" l="l"/>
              <a:pathLst>
                <a:path h="2783840" w="3165577">
                  <a:moveTo>
                    <a:pt x="3041117" y="2783840"/>
                  </a:moveTo>
                  <a:lnTo>
                    <a:pt x="124460" y="2783840"/>
                  </a:lnTo>
                  <a:cubicBezTo>
                    <a:pt x="55880" y="2783840"/>
                    <a:pt x="0" y="2727960"/>
                    <a:pt x="0" y="2659380"/>
                  </a:cubicBezTo>
                  <a:lnTo>
                    <a:pt x="0" y="124460"/>
                  </a:lnTo>
                  <a:cubicBezTo>
                    <a:pt x="0" y="55880"/>
                    <a:pt x="55880" y="0"/>
                    <a:pt x="124460" y="0"/>
                  </a:cubicBezTo>
                  <a:lnTo>
                    <a:pt x="3041117" y="0"/>
                  </a:lnTo>
                  <a:cubicBezTo>
                    <a:pt x="3109696" y="0"/>
                    <a:pt x="3165577" y="55880"/>
                    <a:pt x="3165577" y="124460"/>
                  </a:cubicBezTo>
                  <a:lnTo>
                    <a:pt x="3165577" y="2659380"/>
                  </a:lnTo>
                  <a:cubicBezTo>
                    <a:pt x="3165577" y="2727960"/>
                    <a:pt x="3109696" y="2783840"/>
                    <a:pt x="3041117" y="2783840"/>
                  </a:cubicBezTo>
                  <a:close/>
                </a:path>
              </a:pathLst>
            </a:custGeom>
            <a:solidFill>
              <a:srgbClr val="F7E5DD"/>
            </a:solidFill>
          </p:spPr>
        </p:sp>
      </p:grpSp>
      <p:grpSp>
        <p:nvGrpSpPr>
          <p:cNvPr name="Group 7" id="7"/>
          <p:cNvGrpSpPr/>
          <p:nvPr/>
        </p:nvGrpSpPr>
        <p:grpSpPr>
          <a:xfrm rot="0">
            <a:off x="16239039" y="1480488"/>
            <a:ext cx="737539" cy="217278"/>
            <a:chOff x="0" y="0"/>
            <a:chExt cx="983385" cy="289704"/>
          </a:xfrm>
        </p:grpSpPr>
        <p:grpSp>
          <p:nvGrpSpPr>
            <p:cNvPr name="Group 8" id="8"/>
            <p:cNvGrpSpPr/>
            <p:nvPr/>
          </p:nvGrpSpPr>
          <p:grpSpPr>
            <a:xfrm rot="-10800000">
              <a:off x="693681" y="0"/>
              <a:ext cx="289704" cy="289704"/>
              <a:chOff x="0" y="0"/>
              <a:chExt cx="6350000" cy="6350000"/>
            </a:xfrm>
          </p:grpSpPr>
          <p:sp>
            <p:nvSpPr>
              <p:cNvPr name="Freeform 9" id="9"/>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9B428"/>
              </a:solidFill>
            </p:spPr>
          </p:sp>
        </p:grpSp>
        <p:grpSp>
          <p:nvGrpSpPr>
            <p:cNvPr name="Group 10" id="10"/>
            <p:cNvGrpSpPr/>
            <p:nvPr/>
          </p:nvGrpSpPr>
          <p:grpSpPr>
            <a:xfrm rot="-10800000">
              <a:off x="346841" y="0"/>
              <a:ext cx="289704" cy="289704"/>
              <a:chOff x="0" y="0"/>
              <a:chExt cx="6350000" cy="6350000"/>
            </a:xfrm>
          </p:grpSpPr>
          <p:sp>
            <p:nvSpPr>
              <p:cNvPr name="Freeform 11" id="11"/>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DC4F50"/>
              </a:solidFill>
            </p:spPr>
          </p:sp>
        </p:grpSp>
        <p:grpSp>
          <p:nvGrpSpPr>
            <p:cNvPr name="Group 12" id="12"/>
            <p:cNvGrpSpPr/>
            <p:nvPr/>
          </p:nvGrpSpPr>
          <p:grpSpPr>
            <a:xfrm rot="-10800000">
              <a:off x="0" y="0"/>
              <a:ext cx="289704" cy="289704"/>
              <a:chOff x="0" y="0"/>
              <a:chExt cx="6350000" cy="6350000"/>
            </a:xfrm>
          </p:grpSpPr>
          <p:sp>
            <p:nvSpPr>
              <p:cNvPr name="Freeform 13" id="13"/>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4E5FA7"/>
              </a:solidFill>
            </p:spPr>
          </p:sp>
        </p:grpSp>
      </p:grpSp>
      <p:sp>
        <p:nvSpPr>
          <p:cNvPr name="Freeform 14" id="14"/>
          <p:cNvSpPr/>
          <p:nvPr/>
        </p:nvSpPr>
        <p:spPr>
          <a:xfrm flipH="false" flipV="false" rot="0">
            <a:off x="-556668" y="2275436"/>
            <a:ext cx="11175288" cy="7787181"/>
          </a:xfrm>
          <a:custGeom>
            <a:avLst/>
            <a:gdLst/>
            <a:ahLst/>
            <a:cxnLst/>
            <a:rect r="r" b="b" t="t" l="l"/>
            <a:pathLst>
              <a:path h="7787181" w="11175288">
                <a:moveTo>
                  <a:pt x="0" y="0"/>
                </a:moveTo>
                <a:lnTo>
                  <a:pt x="11175288" y="0"/>
                </a:lnTo>
                <a:lnTo>
                  <a:pt x="11175288" y="7787181"/>
                </a:lnTo>
                <a:lnTo>
                  <a:pt x="0" y="7787181"/>
                </a:lnTo>
                <a:lnTo>
                  <a:pt x="0" y="0"/>
                </a:lnTo>
                <a:close/>
              </a:path>
            </a:pathLst>
          </a:custGeom>
          <a:blipFill>
            <a:blip r:embed="rId2"/>
            <a:stretch>
              <a:fillRect l="0" t="0" r="0" b="0"/>
            </a:stretch>
          </a:blipFill>
        </p:spPr>
      </p:sp>
      <p:sp>
        <p:nvSpPr>
          <p:cNvPr name="TextBox 15" id="15"/>
          <p:cNvSpPr txBox="true"/>
          <p:nvPr/>
        </p:nvSpPr>
        <p:spPr>
          <a:xfrm rot="0">
            <a:off x="11861161" y="2418311"/>
            <a:ext cx="5115417" cy="1046504"/>
          </a:xfrm>
          <a:prstGeom prst="rect">
            <a:avLst/>
          </a:prstGeom>
        </p:spPr>
        <p:txBody>
          <a:bodyPr anchor="t" rtlCol="false" tIns="0" lIns="0" bIns="0" rIns="0">
            <a:spAutoFit/>
          </a:bodyPr>
          <a:lstStyle/>
          <a:p>
            <a:pPr algn="r" rtl="true" marL="0" indent="0" lvl="0">
              <a:lnSpc>
                <a:spcPts val="7825"/>
              </a:lnSpc>
            </a:pPr>
            <a:r>
              <a:rPr lang="ar-EG" b="true" sz="7825">
                <a:solidFill>
                  <a:srgbClr val="4E5FA7"/>
                </a:solidFill>
                <a:latin typeface="Arial Nova Condensed Bold"/>
                <a:ea typeface="Arial Nova Condensed Bold"/>
                <a:cs typeface="Arial Nova Condensed Bold"/>
                <a:sym typeface="Arial Nova Condensed Bold"/>
                <a:rtl val="true"/>
              </a:rPr>
              <a:t>الجلسة </a:t>
            </a:r>
            <a:r>
              <a:rPr lang="en-US" b="true" sz="7825">
                <a:solidFill>
                  <a:srgbClr val="4E5FA7"/>
                </a:solidFill>
                <a:latin typeface="Arial Nova Condensed Bold"/>
                <a:ea typeface="Arial Nova Condensed Bold"/>
                <a:cs typeface="Arial Nova Condensed Bold"/>
                <a:sym typeface="Arial Nova Condensed Bold"/>
              </a:rPr>
              <a:t>6</a:t>
            </a:r>
          </a:p>
        </p:txBody>
      </p:sp>
      <p:sp>
        <p:nvSpPr>
          <p:cNvPr name="TextBox 16" id="16"/>
          <p:cNvSpPr txBox="true"/>
          <p:nvPr/>
        </p:nvSpPr>
        <p:spPr>
          <a:xfrm rot="0">
            <a:off x="9969291" y="3723908"/>
            <a:ext cx="7290009" cy="2183767"/>
          </a:xfrm>
          <a:prstGeom prst="rect">
            <a:avLst/>
          </a:prstGeom>
        </p:spPr>
        <p:txBody>
          <a:bodyPr anchor="t" rtlCol="false" tIns="0" lIns="0" bIns="0" rIns="0">
            <a:spAutoFit/>
          </a:bodyPr>
          <a:lstStyle/>
          <a:p>
            <a:pPr algn="r" rtl="true">
              <a:lnSpc>
                <a:spcPts val="8784"/>
              </a:lnSpc>
            </a:pPr>
            <a:r>
              <a:rPr lang="ar-EG" sz="6274">
                <a:solidFill>
                  <a:srgbClr val="171717"/>
                </a:solidFill>
                <a:latin typeface="Arial Nova Condensed"/>
                <a:ea typeface="Arial Nova Condensed"/>
                <a:cs typeface="Arial Nova Condensed"/>
                <a:sym typeface="Arial Nova Condensed"/>
                <a:rtl val="true"/>
              </a:rPr>
              <a:t>دعم العملاء وإعداد التقارير</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rtl="true">
                <a:lnSpc>
                  <a:spcPts val="2659"/>
                </a:lnSpc>
                <a:spcBef>
                  <a:spcPct val="0"/>
                </a:spcBef>
              </a:pPr>
            </a:p>
          </p:txBody>
        </p:sp>
      </p:grpSp>
      <p:grpSp>
        <p:nvGrpSpPr>
          <p:cNvPr name="Group 5" id="5"/>
          <p:cNvGrpSpPr/>
          <p:nvPr/>
        </p:nvGrpSpPr>
        <p:grpSpPr>
          <a:xfrm rot="0">
            <a:off x="5903553" y="1028700"/>
            <a:ext cx="11355747" cy="1074018"/>
            <a:chOff x="0" y="0"/>
            <a:chExt cx="15140996" cy="1432024"/>
          </a:xfrm>
        </p:grpSpPr>
        <p:sp>
          <p:nvSpPr>
            <p:cNvPr name="Freeform 6" id="6"/>
            <p:cNvSpPr/>
            <p:nvPr/>
          </p:nvSpPr>
          <p:spPr>
            <a:xfrm flipH="false" flipV="false" rot="0">
              <a:off x="0" y="0"/>
              <a:ext cx="15140997" cy="1432024"/>
            </a:xfrm>
            <a:custGeom>
              <a:avLst/>
              <a:gdLst/>
              <a:ahLst/>
              <a:cxnLst/>
              <a:rect r="r" b="b" t="t" l="l"/>
              <a:pathLst>
                <a:path h="1432024" w="15140997">
                  <a:moveTo>
                    <a:pt x="0" y="0"/>
                  </a:moveTo>
                  <a:lnTo>
                    <a:pt x="15140997" y="0"/>
                  </a:lnTo>
                  <a:lnTo>
                    <a:pt x="15140997" y="1432024"/>
                  </a:lnTo>
                  <a:lnTo>
                    <a:pt x="0" y="1432024"/>
                  </a:lnTo>
                  <a:close/>
                </a:path>
              </a:pathLst>
            </a:custGeom>
            <a:solidFill>
              <a:srgbClr val="000000">
                <a:alpha val="0"/>
              </a:srgbClr>
            </a:solidFill>
            <a:ln cap="sq">
              <a:noFill/>
              <a:prstDash val="solid"/>
              <a:miter/>
            </a:ln>
          </p:spPr>
        </p:sp>
        <p:sp>
          <p:nvSpPr>
            <p:cNvPr name="TextBox 7" id="7"/>
            <p:cNvSpPr txBox="true"/>
            <p:nvPr/>
          </p:nvSpPr>
          <p:spPr>
            <a:xfrm>
              <a:off x="0" y="-180975"/>
              <a:ext cx="15140996" cy="1612999"/>
            </a:xfrm>
            <a:prstGeom prst="rect">
              <a:avLst/>
            </a:prstGeom>
          </p:spPr>
          <p:txBody>
            <a:bodyPr anchor="t" rtlCol="false" tIns="0" lIns="0" bIns="0" rIns="0"/>
            <a:lstStyle/>
            <a:p>
              <a:pPr algn="r" rtl="true" marL="0" indent="0" lvl="0">
                <a:lnSpc>
                  <a:spcPts val="9000"/>
                </a:lnSpc>
                <a:spcBef>
                  <a:spcPct val="0"/>
                </a:spcBef>
              </a:pPr>
              <a:r>
                <a:rPr lang="ar-EG" b="true" sz="6000" strike="noStrike" u="none">
                  <a:solidFill>
                    <a:srgbClr val="4E5FA7"/>
                  </a:solidFill>
                  <a:latin typeface="Arial Nova Condensed Bold"/>
                  <a:ea typeface="Arial Nova Condensed Bold"/>
                  <a:cs typeface="Arial Nova Condensed Bold"/>
                  <a:sym typeface="Arial Nova Condensed Bold"/>
                  <a:rtl val="true"/>
                </a:rPr>
                <a:t>دعم العملاء وإعداد التقارير</a:t>
              </a:r>
            </a:p>
          </p:txBody>
        </p:sp>
      </p:grpSp>
      <p:grpSp>
        <p:nvGrpSpPr>
          <p:cNvPr name="Group 8" id="8"/>
          <p:cNvGrpSpPr/>
          <p:nvPr/>
        </p:nvGrpSpPr>
        <p:grpSpPr>
          <a:xfrm rot="0">
            <a:off x="6489199" y="4721949"/>
            <a:ext cx="3328402" cy="2227401"/>
            <a:chOff x="0" y="0"/>
            <a:chExt cx="4437869" cy="2969868"/>
          </a:xfrm>
        </p:grpSpPr>
        <p:sp>
          <p:nvSpPr>
            <p:cNvPr name="Freeform 9" id="9"/>
            <p:cNvSpPr/>
            <p:nvPr/>
          </p:nvSpPr>
          <p:spPr>
            <a:xfrm flipH="false" flipV="false" rot="0">
              <a:off x="0" y="0"/>
              <a:ext cx="4437869" cy="2969868"/>
            </a:xfrm>
            <a:custGeom>
              <a:avLst/>
              <a:gdLst/>
              <a:ahLst/>
              <a:cxnLst/>
              <a:rect r="r" b="b" t="t" l="l"/>
              <a:pathLst>
                <a:path h="2969868" w="4437869">
                  <a:moveTo>
                    <a:pt x="0" y="0"/>
                  </a:moveTo>
                  <a:lnTo>
                    <a:pt x="4437869" y="0"/>
                  </a:lnTo>
                  <a:lnTo>
                    <a:pt x="4437869" y="2969868"/>
                  </a:lnTo>
                  <a:lnTo>
                    <a:pt x="0" y="2969868"/>
                  </a:lnTo>
                  <a:close/>
                </a:path>
              </a:pathLst>
            </a:custGeom>
            <a:solidFill>
              <a:srgbClr val="000000">
                <a:alpha val="0"/>
              </a:srgbClr>
            </a:solidFill>
          </p:spPr>
        </p:sp>
        <p:sp>
          <p:nvSpPr>
            <p:cNvPr name="TextBox 10" id="10"/>
            <p:cNvSpPr txBox="true"/>
            <p:nvPr/>
          </p:nvSpPr>
          <p:spPr>
            <a:xfrm>
              <a:off x="0" y="57150"/>
              <a:ext cx="4437869" cy="2912718"/>
            </a:xfrm>
            <a:prstGeom prst="rect">
              <a:avLst/>
            </a:prstGeom>
          </p:spPr>
          <p:txBody>
            <a:bodyPr anchor="ctr" rtlCol="false" tIns="0" lIns="0" bIns="0" rIns="0"/>
            <a:lstStyle/>
            <a:p>
              <a:pPr algn="ctr" rtl="true" marL="0" indent="0" lvl="0">
                <a:lnSpc>
                  <a:spcPts val="4967"/>
                </a:lnSpc>
              </a:pPr>
              <a:r>
                <a:rPr lang="ar-EG" sz="4599">
                  <a:solidFill>
                    <a:srgbClr val="FFFFFF"/>
                  </a:solidFill>
                  <a:latin typeface="Arial Nova Condensed"/>
                  <a:ea typeface="Arial Nova Condensed"/>
                  <a:cs typeface="Arial Nova Condensed"/>
                  <a:sym typeface="Arial Nova Condensed"/>
                  <a:rtl val="true"/>
                </a:rPr>
                <a:t>أخذ بيان</a:t>
              </a:r>
            </a:p>
          </p:txBody>
        </p:sp>
      </p:grpSp>
      <p:grpSp>
        <p:nvGrpSpPr>
          <p:cNvPr name="Group 11" id="11"/>
          <p:cNvGrpSpPr/>
          <p:nvPr/>
        </p:nvGrpSpPr>
        <p:grpSpPr>
          <a:xfrm rot="0">
            <a:off x="6937311" y="2501756"/>
            <a:ext cx="10321989" cy="7098721"/>
            <a:chOff x="0" y="0"/>
            <a:chExt cx="13762652" cy="9464962"/>
          </a:xfrm>
        </p:grpSpPr>
        <p:sp>
          <p:nvSpPr>
            <p:cNvPr name="Freeform 12" id="12"/>
            <p:cNvSpPr/>
            <p:nvPr/>
          </p:nvSpPr>
          <p:spPr>
            <a:xfrm flipH="false" flipV="false" rot="0">
              <a:off x="0" y="0"/>
              <a:ext cx="10052891" cy="9464962"/>
            </a:xfrm>
            <a:custGeom>
              <a:avLst/>
              <a:gdLst/>
              <a:ahLst/>
              <a:cxnLst/>
              <a:rect r="r" b="b" t="t" l="l"/>
              <a:pathLst>
                <a:path h="9464962" w="10052891">
                  <a:moveTo>
                    <a:pt x="0" y="0"/>
                  </a:moveTo>
                  <a:lnTo>
                    <a:pt x="10052891" y="0"/>
                  </a:lnTo>
                  <a:lnTo>
                    <a:pt x="10052891" y="9464962"/>
                  </a:lnTo>
                  <a:lnTo>
                    <a:pt x="0" y="9464962"/>
                  </a:lnTo>
                  <a:lnTo>
                    <a:pt x="0" y="0"/>
                  </a:lnTo>
                  <a:close/>
                </a:path>
              </a:pathLst>
            </a:custGeom>
            <a:blipFill>
              <a:blip r:embed="rId3">
                <a:extLst>
                  <a:ext uri="{96DAC541-7B7A-43D3-8B79-37D633B846F1}">
                    <asvg:svgBlip xmlns:asvg="http://schemas.microsoft.com/office/drawing/2016/SVG/main" r:embed="rId4"/>
                  </a:ext>
                </a:extLst>
              </a:blip>
              <a:stretch>
                <a:fillRect l="-7481" t="0" r="-9299" b="-31080"/>
              </a:stretch>
            </a:blipFill>
          </p:spPr>
        </p:sp>
        <p:sp>
          <p:nvSpPr>
            <p:cNvPr name="TextBox 13" id="13"/>
            <p:cNvSpPr txBox="true"/>
            <p:nvPr/>
          </p:nvSpPr>
          <p:spPr>
            <a:xfrm rot="0">
              <a:off x="1809690" y="1033550"/>
              <a:ext cx="9475173" cy="1151043"/>
            </a:xfrm>
            <a:prstGeom prst="rect">
              <a:avLst/>
            </a:prstGeom>
          </p:spPr>
          <p:txBody>
            <a:bodyPr anchor="t" rtlCol="false" tIns="0" lIns="0" bIns="0" rIns="0">
              <a:spAutoFit/>
            </a:bodyPr>
            <a:lstStyle/>
            <a:p>
              <a:pPr algn="ctr" rtl="true" marL="0" indent="0" lvl="0">
                <a:lnSpc>
                  <a:spcPts val="7279"/>
                </a:lnSpc>
              </a:pPr>
              <a:r>
                <a:rPr lang="ar-EG" b="true" sz="5199">
                  <a:solidFill>
                    <a:srgbClr val="000000"/>
                  </a:solidFill>
                  <a:latin typeface="Arial Nova Condensed Bold"/>
                  <a:ea typeface="Arial Nova Condensed Bold"/>
                  <a:cs typeface="Arial Nova Condensed Bold"/>
                  <a:sym typeface="Arial Nova Condensed Bold"/>
                  <a:rtl val="true"/>
                </a:rPr>
                <a:t>صياغة الوثائق القانونية</a:t>
              </a:r>
            </a:p>
          </p:txBody>
        </p:sp>
        <p:sp>
          <p:nvSpPr>
            <p:cNvPr name="TextBox 14" id="14"/>
            <p:cNvSpPr txBox="true"/>
            <p:nvPr/>
          </p:nvSpPr>
          <p:spPr>
            <a:xfrm rot="0">
              <a:off x="1809690" y="4109334"/>
              <a:ext cx="7146288" cy="1151043"/>
            </a:xfrm>
            <a:prstGeom prst="rect">
              <a:avLst/>
            </a:prstGeom>
          </p:spPr>
          <p:txBody>
            <a:bodyPr anchor="t" rtlCol="false" tIns="0" lIns="0" bIns="0" rIns="0">
              <a:spAutoFit/>
            </a:bodyPr>
            <a:lstStyle/>
            <a:p>
              <a:pPr algn="ctr" rtl="true" marL="0" indent="0" lvl="0">
                <a:lnSpc>
                  <a:spcPts val="7279"/>
                </a:lnSpc>
              </a:pPr>
              <a:r>
                <a:rPr lang="ar-EG" b="true" sz="5199">
                  <a:solidFill>
                    <a:srgbClr val="000000"/>
                  </a:solidFill>
                  <a:latin typeface="Arial Nova Condensed Bold"/>
                  <a:ea typeface="Arial Nova Condensed Bold"/>
                  <a:cs typeface="Arial Nova Condensed Bold"/>
                  <a:sym typeface="Arial Nova Condensed Bold"/>
                  <a:rtl val="true"/>
                </a:rPr>
                <a:t>أخذ بيان</a:t>
              </a:r>
            </a:p>
          </p:txBody>
        </p:sp>
        <p:sp>
          <p:nvSpPr>
            <p:cNvPr name="TextBox 15" id="15"/>
            <p:cNvSpPr txBox="true"/>
            <p:nvPr/>
          </p:nvSpPr>
          <p:spPr>
            <a:xfrm rot="0">
              <a:off x="1809690" y="7184428"/>
              <a:ext cx="11952963" cy="1096349"/>
            </a:xfrm>
            <a:prstGeom prst="rect">
              <a:avLst/>
            </a:prstGeom>
          </p:spPr>
          <p:txBody>
            <a:bodyPr anchor="t" rtlCol="false" tIns="0" lIns="0" bIns="0" rIns="0">
              <a:spAutoFit/>
            </a:bodyPr>
            <a:lstStyle/>
            <a:p>
              <a:pPr algn="ctr" rtl="true" marL="0" indent="0" lvl="0">
                <a:lnSpc>
                  <a:spcPts val="6915"/>
                </a:lnSpc>
              </a:pPr>
              <a:r>
                <a:rPr lang="ar-EG" b="true" sz="4939">
                  <a:solidFill>
                    <a:srgbClr val="000000"/>
                  </a:solidFill>
                  <a:latin typeface="Arial Nova Condensed Bold"/>
                  <a:ea typeface="Arial Nova Condensed Bold"/>
                  <a:cs typeface="Arial Nova Condensed Bold"/>
                  <a:sym typeface="Arial Nova Condensed Bold"/>
                  <a:rtl val="true"/>
                </a:rPr>
                <a:t>تقرير عن العمل المساعد القانوني</a:t>
              </a:r>
            </a:p>
          </p:txBody>
        </p:sp>
      </p:grpSp>
      <p:grpSp>
        <p:nvGrpSpPr>
          <p:cNvPr name="Group 16" id="16"/>
          <p:cNvGrpSpPr/>
          <p:nvPr/>
        </p:nvGrpSpPr>
        <p:grpSpPr>
          <a:xfrm rot="-6972067">
            <a:off x="-1207943" y="-1033180"/>
            <a:ext cx="3767531" cy="4123759"/>
            <a:chOff x="0" y="0"/>
            <a:chExt cx="5023375" cy="5498345"/>
          </a:xfrm>
        </p:grpSpPr>
        <p:grpSp>
          <p:nvGrpSpPr>
            <p:cNvPr name="Group 17" id="17"/>
            <p:cNvGrpSpPr/>
            <p:nvPr/>
          </p:nvGrpSpPr>
          <p:grpSpPr>
            <a:xfrm rot="-104776">
              <a:off x="297380" y="1759711"/>
              <a:ext cx="4032000" cy="3678054"/>
              <a:chOff x="0" y="0"/>
              <a:chExt cx="893117" cy="814716"/>
            </a:xfrm>
          </p:grpSpPr>
          <p:sp>
            <p:nvSpPr>
              <p:cNvPr name="Freeform 18" id="18"/>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9" id="19"/>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20" id="20"/>
            <p:cNvGrpSpPr/>
            <p:nvPr/>
          </p:nvGrpSpPr>
          <p:grpSpPr>
            <a:xfrm rot="-162844">
              <a:off x="84820" y="93399"/>
              <a:ext cx="4032000" cy="3678054"/>
              <a:chOff x="0" y="0"/>
              <a:chExt cx="893117" cy="814716"/>
            </a:xfrm>
          </p:grpSpPr>
          <p:sp>
            <p:nvSpPr>
              <p:cNvPr name="Freeform 21" id="21"/>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22" id="22"/>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23" id="23"/>
            <p:cNvGrpSpPr/>
            <p:nvPr/>
          </p:nvGrpSpPr>
          <p:grpSpPr>
            <a:xfrm rot="10629642">
              <a:off x="902754" y="1722687"/>
              <a:ext cx="4032000" cy="3678054"/>
              <a:chOff x="0" y="0"/>
              <a:chExt cx="893117" cy="814716"/>
            </a:xfrm>
          </p:grpSpPr>
          <p:sp>
            <p:nvSpPr>
              <p:cNvPr name="Freeform 24" id="24"/>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5" id="25"/>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spTree>
  </p:cSld>
  <p:clrMapOvr>
    <a:masterClrMapping/>
  </p:clrMapOvr>
</p:sld>
</file>

<file path=ppt/slides/slide13.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rtl="true">
                <a:lnSpc>
                  <a:spcPts val="2659"/>
                </a:lnSpc>
                <a:spcBef>
                  <a:spcPct val="0"/>
                </a:spcBef>
              </a:pPr>
            </a:p>
          </p:txBody>
        </p:sp>
      </p:grpSp>
      <p:grpSp>
        <p:nvGrpSpPr>
          <p:cNvPr name="Group 5" id="5"/>
          <p:cNvGrpSpPr/>
          <p:nvPr/>
        </p:nvGrpSpPr>
        <p:grpSpPr>
          <a:xfrm rot="0">
            <a:off x="5879220" y="1028700"/>
            <a:ext cx="11380080" cy="1181420"/>
            <a:chOff x="0" y="0"/>
            <a:chExt cx="15173439" cy="1575227"/>
          </a:xfrm>
        </p:grpSpPr>
        <p:sp>
          <p:nvSpPr>
            <p:cNvPr name="Freeform 6" id="6"/>
            <p:cNvSpPr/>
            <p:nvPr/>
          </p:nvSpPr>
          <p:spPr>
            <a:xfrm flipH="false" flipV="false" rot="0">
              <a:off x="0" y="0"/>
              <a:ext cx="15173440" cy="1575227"/>
            </a:xfrm>
            <a:custGeom>
              <a:avLst/>
              <a:gdLst/>
              <a:ahLst/>
              <a:cxnLst/>
              <a:rect r="r" b="b" t="t" l="l"/>
              <a:pathLst>
                <a:path h="1575227" w="15173440">
                  <a:moveTo>
                    <a:pt x="0" y="0"/>
                  </a:moveTo>
                  <a:lnTo>
                    <a:pt x="15173440" y="0"/>
                  </a:lnTo>
                  <a:lnTo>
                    <a:pt x="15173440" y="1575227"/>
                  </a:lnTo>
                  <a:lnTo>
                    <a:pt x="0" y="1575227"/>
                  </a:lnTo>
                  <a:close/>
                </a:path>
              </a:pathLst>
            </a:custGeom>
            <a:solidFill>
              <a:srgbClr val="000000">
                <a:alpha val="0"/>
              </a:srgbClr>
            </a:solidFill>
            <a:ln cap="sq">
              <a:noFill/>
              <a:prstDash val="solid"/>
              <a:miter/>
            </a:ln>
          </p:spPr>
        </p:sp>
        <p:sp>
          <p:nvSpPr>
            <p:cNvPr name="TextBox 7" id="7"/>
            <p:cNvSpPr txBox="true"/>
            <p:nvPr/>
          </p:nvSpPr>
          <p:spPr>
            <a:xfrm>
              <a:off x="0" y="-190500"/>
              <a:ext cx="15173439" cy="1765727"/>
            </a:xfrm>
            <a:prstGeom prst="rect">
              <a:avLst/>
            </a:prstGeom>
          </p:spPr>
          <p:txBody>
            <a:bodyPr anchor="t" rtlCol="false" tIns="0" lIns="0" bIns="0" rIns="0"/>
            <a:lstStyle/>
            <a:p>
              <a:pPr algn="r" rtl="true" marL="0" indent="0" lvl="0">
                <a:lnSpc>
                  <a:spcPts val="9900"/>
                </a:lnSpc>
                <a:spcBef>
                  <a:spcPct val="0"/>
                </a:spcBef>
              </a:pPr>
              <a:r>
                <a:rPr lang="ar-EG" b="true" sz="6600" strike="noStrike" u="none">
                  <a:solidFill>
                    <a:srgbClr val="4E5FA7"/>
                  </a:solidFill>
                  <a:latin typeface="Arial Nova Condensed Bold"/>
                  <a:ea typeface="Arial Nova Condensed Bold"/>
                  <a:cs typeface="Arial Nova Condensed Bold"/>
                  <a:sym typeface="Arial Nova Condensed Bold"/>
                  <a:rtl val="true"/>
                </a:rPr>
                <a:t>دعم العملاء وإعداد التقارير</a:t>
              </a:r>
            </a:p>
          </p:txBody>
        </p:sp>
      </p:grpSp>
      <p:grpSp>
        <p:nvGrpSpPr>
          <p:cNvPr name="Group 8" id="8"/>
          <p:cNvGrpSpPr/>
          <p:nvPr/>
        </p:nvGrpSpPr>
        <p:grpSpPr>
          <a:xfrm rot="0">
            <a:off x="1028700" y="3566958"/>
            <a:ext cx="16230600" cy="5195530"/>
            <a:chOff x="0" y="0"/>
            <a:chExt cx="21640800" cy="6927373"/>
          </a:xfrm>
        </p:grpSpPr>
        <p:sp>
          <p:nvSpPr>
            <p:cNvPr name="Freeform 9" id="9"/>
            <p:cNvSpPr/>
            <p:nvPr/>
          </p:nvSpPr>
          <p:spPr>
            <a:xfrm flipH="false" flipV="false" rot="0">
              <a:off x="0" y="0"/>
              <a:ext cx="21640800" cy="6927373"/>
            </a:xfrm>
            <a:custGeom>
              <a:avLst/>
              <a:gdLst/>
              <a:ahLst/>
              <a:cxnLst/>
              <a:rect r="r" b="b" t="t" l="l"/>
              <a:pathLst>
                <a:path h="6927373" w="21640800">
                  <a:moveTo>
                    <a:pt x="0" y="0"/>
                  </a:moveTo>
                  <a:lnTo>
                    <a:pt x="21640800" y="0"/>
                  </a:lnTo>
                  <a:lnTo>
                    <a:pt x="21640800" y="6927373"/>
                  </a:lnTo>
                  <a:lnTo>
                    <a:pt x="0" y="6927373"/>
                  </a:lnTo>
                  <a:close/>
                </a:path>
              </a:pathLst>
            </a:custGeom>
            <a:solidFill>
              <a:srgbClr val="000000">
                <a:alpha val="0"/>
              </a:srgbClr>
            </a:solidFill>
          </p:spPr>
        </p:sp>
        <p:sp>
          <p:nvSpPr>
            <p:cNvPr name="TextBox 10" id="10"/>
            <p:cNvSpPr txBox="true"/>
            <p:nvPr/>
          </p:nvSpPr>
          <p:spPr>
            <a:xfrm>
              <a:off x="0" y="-66675"/>
              <a:ext cx="21640800" cy="6994048"/>
            </a:xfrm>
            <a:prstGeom prst="rect">
              <a:avLst/>
            </a:prstGeom>
          </p:spPr>
          <p:txBody>
            <a:bodyPr anchor="t" rtlCol="false" tIns="0" lIns="0" bIns="0" rIns="0"/>
            <a:lstStyle/>
            <a:p>
              <a:pPr algn="r" rtl="true" marL="0" indent="0" lvl="0">
                <a:lnSpc>
                  <a:spcPts val="5135"/>
                </a:lnSpc>
              </a:pPr>
              <a:r>
                <a:rPr lang="ar-EG" sz="3721">
                  <a:solidFill>
                    <a:srgbClr val="000000"/>
                  </a:solidFill>
                  <a:latin typeface="Arial Nova Condensed"/>
                  <a:ea typeface="Arial Nova Condensed"/>
                  <a:cs typeface="Arial Nova Condensed"/>
                  <a:sym typeface="Arial Nova Condensed"/>
                  <a:rtl val="true"/>
                </a:rPr>
                <a:t> على الرغم من أنها ليست من الواجبات الأساسية للمساعدين القانونيين المجتمعيين، فقد يُطلب منهم تقديم المساعدة في صياغة وترجمة الوثائق القانونية الروتينية. </a:t>
              </a:r>
            </a:p>
            <a:p>
              <a:pPr algn="r" rtl="true" marL="0" indent="0" lvl="0">
                <a:lnSpc>
                  <a:spcPts val="5135"/>
                </a:lnSpc>
              </a:pPr>
              <a:r>
                <a:rPr lang="ar-EG" sz="3721">
                  <a:solidFill>
                    <a:srgbClr val="000000"/>
                  </a:solidFill>
                  <a:latin typeface="Arial Nova Condensed"/>
                  <a:ea typeface="Arial Nova Condensed"/>
                  <a:cs typeface="Arial Nova Condensed"/>
                  <a:sym typeface="Arial Nova Condensed"/>
                  <a:rtl val="true"/>
                </a:rPr>
                <a:t>وتشمل هذه: </a:t>
              </a:r>
            </a:p>
            <a:p>
              <a:pPr algn="r" rtl="true" marL="803493" indent="-401746" lvl="1">
                <a:lnSpc>
                  <a:spcPts val="5135"/>
                </a:lnSpc>
                <a:buFont typeface="Arial"/>
                <a:buChar char="•"/>
              </a:pPr>
              <a:r>
                <a:rPr lang="ar-EG" sz="3721">
                  <a:solidFill>
                    <a:srgbClr val="000000"/>
                  </a:solidFill>
                  <a:latin typeface="Arial Nova Condensed"/>
                  <a:ea typeface="Arial Nova Condensed"/>
                  <a:cs typeface="Arial Nova Condensed"/>
                  <a:sym typeface="Arial Nova Condensed"/>
                  <a:rtl val="true"/>
                </a:rPr>
                <a:t>العقود والاتفاقيات </a:t>
              </a:r>
            </a:p>
            <a:p>
              <a:pPr algn="r" rtl="true" marL="803493" indent="-401746" lvl="1">
                <a:lnSpc>
                  <a:spcPts val="5135"/>
                </a:lnSpc>
                <a:buFont typeface="Arial"/>
                <a:buChar char="•"/>
              </a:pPr>
              <a:r>
                <a:rPr lang="ar-EG" sz="3721">
                  <a:solidFill>
                    <a:srgbClr val="000000"/>
                  </a:solidFill>
                  <a:latin typeface="Arial Nova Condensed"/>
                  <a:ea typeface="Arial Nova Condensed"/>
                  <a:cs typeface="Arial Nova Condensed"/>
                  <a:sym typeface="Arial Nova Condensed"/>
                  <a:rtl val="true"/>
                </a:rPr>
                <a:t>خطابات الطلب والاستجابة </a:t>
              </a:r>
            </a:p>
            <a:p>
              <a:pPr algn="r" rtl="true" marL="803493" indent="-401746" lvl="1">
                <a:lnSpc>
                  <a:spcPts val="5135"/>
                </a:lnSpc>
                <a:buFont typeface="Arial"/>
                <a:buChar char="•"/>
              </a:pPr>
              <a:r>
                <a:rPr lang="ar-EG" sz="3721">
                  <a:solidFill>
                    <a:srgbClr val="000000"/>
                  </a:solidFill>
                  <a:latin typeface="Arial Nova Condensed"/>
                  <a:ea typeface="Arial Nova Condensed"/>
                  <a:cs typeface="Arial Nova Condensed"/>
                  <a:sym typeface="Arial Nova Condensed"/>
                  <a:rtl val="true"/>
                </a:rPr>
                <a:t>آراء قانونية حول القضايا والنزاعات القانونية البسيطة</a:t>
              </a:r>
            </a:p>
            <a:p>
              <a:pPr algn="r" rtl="true" marL="803493" indent="-401746" lvl="1">
                <a:lnSpc>
                  <a:spcPts val="5135"/>
                </a:lnSpc>
                <a:buFont typeface="Arial"/>
                <a:buChar char="•"/>
              </a:pPr>
              <a:r>
                <a:rPr lang="ar-EG" sz="3721">
                  <a:solidFill>
                    <a:srgbClr val="000000"/>
                  </a:solidFill>
                  <a:latin typeface="Arial Nova Condensed"/>
                  <a:ea typeface="Arial Nova Condensed"/>
                  <a:cs typeface="Arial Nova Condensed"/>
                  <a:sym typeface="Arial Nova Condensed"/>
                  <a:rtl val="true"/>
                </a:rPr>
                <a:t>الوصايا ووثائق التخطيط العقاري.</a:t>
              </a:r>
            </a:p>
            <a:p>
              <a:pPr algn="r" rtl="true" marL="803493" indent="-401746" lvl="1">
                <a:lnSpc>
                  <a:spcPts val="5135"/>
                </a:lnSpc>
                <a:buFont typeface="Arial"/>
                <a:buChar char="•"/>
              </a:pPr>
              <a:r>
                <a:rPr lang="ar-EG" sz="3721">
                  <a:solidFill>
                    <a:srgbClr val="000000"/>
                  </a:solidFill>
                  <a:latin typeface="Arial Nova Condensed"/>
                  <a:ea typeface="Arial Nova Condensed"/>
                  <a:cs typeface="Arial Nova Condensed"/>
                  <a:sym typeface="Arial Nova Condensed"/>
                  <a:rtl val="true"/>
                </a:rPr>
                <a:t>وثائق قانونية أخرى غير قضائية. </a:t>
              </a:r>
            </a:p>
          </p:txBody>
        </p:sp>
      </p:grpSp>
      <p:grpSp>
        <p:nvGrpSpPr>
          <p:cNvPr name="Group 11" id="11"/>
          <p:cNvGrpSpPr/>
          <p:nvPr/>
        </p:nvGrpSpPr>
        <p:grpSpPr>
          <a:xfrm rot="0">
            <a:off x="4019150" y="2441463"/>
            <a:ext cx="13240150" cy="894151"/>
            <a:chOff x="0" y="0"/>
            <a:chExt cx="17653533" cy="1192202"/>
          </a:xfrm>
        </p:grpSpPr>
        <p:sp>
          <p:nvSpPr>
            <p:cNvPr name="Freeform 12" id="12"/>
            <p:cNvSpPr/>
            <p:nvPr/>
          </p:nvSpPr>
          <p:spPr>
            <a:xfrm flipH="false" flipV="false" rot="0">
              <a:off x="0" y="0"/>
              <a:ext cx="17653533" cy="1192202"/>
            </a:xfrm>
            <a:custGeom>
              <a:avLst/>
              <a:gdLst/>
              <a:ahLst/>
              <a:cxnLst/>
              <a:rect r="r" b="b" t="t" l="l"/>
              <a:pathLst>
                <a:path h="1192202" w="17653533">
                  <a:moveTo>
                    <a:pt x="0" y="0"/>
                  </a:moveTo>
                  <a:lnTo>
                    <a:pt x="17653533" y="0"/>
                  </a:lnTo>
                  <a:lnTo>
                    <a:pt x="17653533" y="1192202"/>
                  </a:lnTo>
                  <a:lnTo>
                    <a:pt x="0" y="1192202"/>
                  </a:lnTo>
                  <a:close/>
                </a:path>
              </a:pathLst>
            </a:custGeom>
            <a:solidFill>
              <a:srgbClr val="000000">
                <a:alpha val="0"/>
              </a:srgbClr>
            </a:solidFill>
          </p:spPr>
        </p:sp>
        <p:sp>
          <p:nvSpPr>
            <p:cNvPr name="TextBox 13" id="13"/>
            <p:cNvSpPr txBox="true"/>
            <p:nvPr/>
          </p:nvSpPr>
          <p:spPr>
            <a:xfrm>
              <a:off x="0" y="-200025"/>
              <a:ext cx="17653533" cy="1392227"/>
            </a:xfrm>
            <a:prstGeom prst="rect">
              <a:avLst/>
            </a:prstGeom>
          </p:spPr>
          <p:txBody>
            <a:bodyPr anchor="t" rtlCol="false" tIns="0" lIns="0" bIns="0" rIns="0"/>
            <a:lstStyle/>
            <a:p>
              <a:pPr algn="just" rtl="true" marL="0" indent="0" lvl="0">
                <a:lnSpc>
                  <a:spcPts val="8181"/>
                </a:lnSpc>
              </a:pPr>
              <a:r>
                <a:rPr lang="ar-EG" b="true" sz="5000">
                  <a:solidFill>
                    <a:srgbClr val="F9B57D"/>
                  </a:solidFill>
                  <a:latin typeface="Arial Nova Condensed Bold"/>
                  <a:ea typeface="Arial Nova Condensed Bold"/>
                  <a:cs typeface="Arial Nova Condensed Bold"/>
                  <a:sym typeface="Arial Nova Condensed Bold"/>
                  <a:rtl val="true"/>
                </a:rPr>
                <a:t>صياغة الوثائق القانونية </a:t>
              </a:r>
            </a:p>
          </p:txBody>
        </p:sp>
      </p:grpSp>
      <p:grpSp>
        <p:nvGrpSpPr>
          <p:cNvPr name="Group 14" id="14"/>
          <p:cNvGrpSpPr/>
          <p:nvPr/>
        </p:nvGrpSpPr>
        <p:grpSpPr>
          <a:xfrm rot="-6972067">
            <a:off x="-1207943" y="-1033180"/>
            <a:ext cx="3767531" cy="4123759"/>
            <a:chOff x="0" y="0"/>
            <a:chExt cx="5023375" cy="5498345"/>
          </a:xfrm>
        </p:grpSpPr>
        <p:grpSp>
          <p:nvGrpSpPr>
            <p:cNvPr name="Group 15" id="15"/>
            <p:cNvGrpSpPr/>
            <p:nvPr/>
          </p:nvGrpSpPr>
          <p:grpSpPr>
            <a:xfrm rot="-104776">
              <a:off x="297380" y="1759711"/>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18" id="18"/>
            <p:cNvGrpSpPr/>
            <p:nvPr/>
          </p:nvGrpSpPr>
          <p:grpSpPr>
            <a:xfrm rot="-162844">
              <a:off x="84820" y="93399"/>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21" id="21"/>
            <p:cNvGrpSpPr/>
            <p:nvPr/>
          </p:nvGrpSpPr>
          <p:grpSpPr>
            <a:xfrm rot="10629642">
              <a:off x="902754" y="1722687"/>
              <a:ext cx="4032000" cy="3678054"/>
              <a:chOff x="0" y="0"/>
              <a:chExt cx="893117" cy="814716"/>
            </a:xfrm>
          </p:grpSpPr>
          <p:sp>
            <p:nvSpPr>
              <p:cNvPr name="Freeform 22" id="22"/>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3" id="23"/>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spTree>
  </p:cSld>
  <p:clrMapOvr>
    <a:masterClrMapping/>
  </p:clrMapOvr>
</p:sld>
</file>

<file path=ppt/slides/slide14.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rtl="true">
                <a:lnSpc>
                  <a:spcPts val="2659"/>
                </a:lnSpc>
                <a:spcBef>
                  <a:spcPct val="0"/>
                </a:spcBef>
              </a:pPr>
            </a:p>
          </p:txBody>
        </p:sp>
      </p:grpSp>
      <p:grpSp>
        <p:nvGrpSpPr>
          <p:cNvPr name="Group 5" id="5"/>
          <p:cNvGrpSpPr/>
          <p:nvPr/>
        </p:nvGrpSpPr>
        <p:grpSpPr>
          <a:xfrm rot="0">
            <a:off x="6055952" y="1028700"/>
            <a:ext cx="11203348" cy="1181420"/>
            <a:chOff x="0" y="0"/>
            <a:chExt cx="14937798" cy="1575227"/>
          </a:xfrm>
        </p:grpSpPr>
        <p:sp>
          <p:nvSpPr>
            <p:cNvPr name="Freeform 6" id="6"/>
            <p:cNvSpPr/>
            <p:nvPr/>
          </p:nvSpPr>
          <p:spPr>
            <a:xfrm flipH="false" flipV="false" rot="0">
              <a:off x="0" y="0"/>
              <a:ext cx="14937798" cy="1575227"/>
            </a:xfrm>
            <a:custGeom>
              <a:avLst/>
              <a:gdLst/>
              <a:ahLst/>
              <a:cxnLst/>
              <a:rect r="r" b="b" t="t" l="l"/>
              <a:pathLst>
                <a:path h="1575227" w="14937798">
                  <a:moveTo>
                    <a:pt x="0" y="0"/>
                  </a:moveTo>
                  <a:lnTo>
                    <a:pt x="14937798" y="0"/>
                  </a:lnTo>
                  <a:lnTo>
                    <a:pt x="14937798" y="1575227"/>
                  </a:lnTo>
                  <a:lnTo>
                    <a:pt x="0" y="1575227"/>
                  </a:lnTo>
                  <a:close/>
                </a:path>
              </a:pathLst>
            </a:custGeom>
            <a:solidFill>
              <a:srgbClr val="000000">
                <a:alpha val="0"/>
              </a:srgbClr>
            </a:solidFill>
            <a:ln cap="sq">
              <a:noFill/>
              <a:prstDash val="solid"/>
              <a:miter/>
            </a:ln>
          </p:spPr>
        </p:sp>
        <p:sp>
          <p:nvSpPr>
            <p:cNvPr name="TextBox 7" id="7"/>
            <p:cNvSpPr txBox="true"/>
            <p:nvPr/>
          </p:nvSpPr>
          <p:spPr>
            <a:xfrm>
              <a:off x="0" y="-190500"/>
              <a:ext cx="14937798" cy="1765727"/>
            </a:xfrm>
            <a:prstGeom prst="rect">
              <a:avLst/>
            </a:prstGeom>
          </p:spPr>
          <p:txBody>
            <a:bodyPr anchor="t" rtlCol="false" tIns="0" lIns="0" bIns="0" rIns="0"/>
            <a:lstStyle/>
            <a:p>
              <a:pPr algn="r" rtl="true" marL="0" indent="0" lvl="0">
                <a:lnSpc>
                  <a:spcPts val="9900"/>
                </a:lnSpc>
                <a:spcBef>
                  <a:spcPct val="0"/>
                </a:spcBef>
              </a:pPr>
              <a:r>
                <a:rPr lang="ar-EG" b="true" sz="6600" strike="noStrike" u="none">
                  <a:solidFill>
                    <a:srgbClr val="4E5FA7"/>
                  </a:solidFill>
                  <a:latin typeface="Arial Nova Condensed Bold"/>
                  <a:ea typeface="Arial Nova Condensed Bold"/>
                  <a:cs typeface="Arial Nova Condensed Bold"/>
                  <a:sym typeface="Arial Nova Condensed Bold"/>
                  <a:rtl val="true"/>
                </a:rPr>
                <a:t>دعم العملاء وإعداد التقارير</a:t>
              </a:r>
            </a:p>
          </p:txBody>
        </p:sp>
      </p:grpSp>
      <p:grpSp>
        <p:nvGrpSpPr>
          <p:cNvPr name="Group 8" id="8"/>
          <p:cNvGrpSpPr/>
          <p:nvPr/>
        </p:nvGrpSpPr>
        <p:grpSpPr>
          <a:xfrm rot="0">
            <a:off x="1028700" y="3838826"/>
            <a:ext cx="16230600" cy="4868230"/>
            <a:chOff x="0" y="0"/>
            <a:chExt cx="21640800" cy="6490974"/>
          </a:xfrm>
        </p:grpSpPr>
        <p:sp>
          <p:nvSpPr>
            <p:cNvPr name="Freeform 9" id="9"/>
            <p:cNvSpPr/>
            <p:nvPr/>
          </p:nvSpPr>
          <p:spPr>
            <a:xfrm flipH="false" flipV="false" rot="0">
              <a:off x="0" y="0"/>
              <a:ext cx="21640800" cy="6490974"/>
            </a:xfrm>
            <a:custGeom>
              <a:avLst/>
              <a:gdLst/>
              <a:ahLst/>
              <a:cxnLst/>
              <a:rect r="r" b="b" t="t" l="l"/>
              <a:pathLst>
                <a:path h="6490974" w="21640800">
                  <a:moveTo>
                    <a:pt x="0" y="0"/>
                  </a:moveTo>
                  <a:lnTo>
                    <a:pt x="21640800" y="0"/>
                  </a:lnTo>
                  <a:lnTo>
                    <a:pt x="21640800" y="6490974"/>
                  </a:lnTo>
                  <a:lnTo>
                    <a:pt x="0" y="6490974"/>
                  </a:lnTo>
                  <a:close/>
                </a:path>
              </a:pathLst>
            </a:custGeom>
            <a:solidFill>
              <a:srgbClr val="000000">
                <a:alpha val="0"/>
              </a:srgbClr>
            </a:solidFill>
          </p:spPr>
        </p:sp>
        <p:sp>
          <p:nvSpPr>
            <p:cNvPr name="TextBox 10" id="10"/>
            <p:cNvSpPr txBox="true"/>
            <p:nvPr/>
          </p:nvSpPr>
          <p:spPr>
            <a:xfrm>
              <a:off x="0" y="-47625"/>
              <a:ext cx="21640800" cy="6538599"/>
            </a:xfrm>
            <a:prstGeom prst="rect">
              <a:avLst/>
            </a:prstGeom>
          </p:spPr>
          <p:txBody>
            <a:bodyPr anchor="t" rtlCol="false" tIns="0" lIns="0" bIns="0" rIns="0"/>
            <a:lstStyle/>
            <a:p>
              <a:pPr algn="r" rtl="true" marL="0" indent="0" lvl="0">
                <a:lnSpc>
                  <a:spcPts val="3863"/>
                </a:lnSpc>
              </a:pPr>
              <a:r>
                <a:rPr lang="ar-EG" sz="2799">
                  <a:solidFill>
                    <a:srgbClr val="000000"/>
                  </a:solidFill>
                  <a:latin typeface="Arial Nova Condensed"/>
                  <a:ea typeface="Arial Nova Condensed"/>
                  <a:cs typeface="Arial Nova Condensed"/>
                  <a:sym typeface="Arial Nova Condensed"/>
                  <a:rtl val="true"/>
                </a:rPr>
                <a:t>حدد الغرض ونطاق الوثيقة؛ وحدد الأطراف المعنية وأدوارها ومسؤولياتها؛ وقم بإدراج النتائج المرجوة. </a:t>
              </a:r>
            </a:p>
            <a:p>
              <a:pPr algn="r" rtl="true" marL="0" indent="0" lvl="0">
                <a:lnSpc>
                  <a:spcPts val="3863"/>
                </a:lnSpc>
              </a:pPr>
              <a:r>
                <a:rPr lang="ar-EG" sz="2799">
                  <a:solidFill>
                    <a:srgbClr val="000000"/>
                  </a:solidFill>
                  <a:latin typeface="Arial Nova Condensed"/>
                  <a:ea typeface="Arial Nova Condensed"/>
                  <a:cs typeface="Arial Nova Condensed"/>
                  <a:sym typeface="Arial Nova Condensed"/>
                  <a:rtl val="true"/>
                </a:rPr>
                <a:t>البحث في القوانين والمبادئ القانونية ذات الصلة بالموضوع. </a:t>
              </a:r>
            </a:p>
            <a:p>
              <a:pPr algn="r" rtl="true" marL="0" indent="0" lvl="0">
                <a:lnSpc>
                  <a:spcPts val="3863"/>
                </a:lnSpc>
              </a:pPr>
              <a:r>
                <a:rPr lang="ar-EG" sz="2799">
                  <a:solidFill>
                    <a:srgbClr val="000000"/>
                  </a:solidFill>
                  <a:latin typeface="Arial Nova Condensed"/>
                  <a:ea typeface="Arial Nova Condensed"/>
                  <a:cs typeface="Arial Nova Condensed"/>
                  <a:sym typeface="Arial Nova Condensed"/>
                  <a:rtl val="true"/>
                </a:rPr>
                <a:t>إذا كان اتفاقًا، قم بإنشاء مخطط للوثيقة بحيث يتضمن التعريفات والأطراف والشروط والحقوق والالتزامات وأحكام التنفيذ والتوقيعات. </a:t>
              </a:r>
            </a:p>
            <a:p>
              <a:pPr algn="r" rtl="true" marL="0" indent="0" lvl="0">
                <a:lnSpc>
                  <a:spcPts val="3863"/>
                </a:lnSpc>
              </a:pPr>
              <a:r>
                <a:rPr lang="ar-EG" sz="2799">
                  <a:solidFill>
                    <a:srgbClr val="000000"/>
                  </a:solidFill>
                  <a:latin typeface="Arial Nova Condensed"/>
                  <a:ea typeface="Arial Nova Condensed"/>
                  <a:cs typeface="Arial Nova Condensed"/>
                  <a:sym typeface="Arial Nova Condensed"/>
                  <a:rtl val="true"/>
                </a:rPr>
                <a:t>إذا كانت رسالة طلب، قم بإنشاء مخطط للفقرات للعنوان، ومقدمة الموضوع، وطلب العملاء، وطلب الامتثال، والعقوبة على عدم الامتثال، والتوقيع. </a:t>
              </a:r>
            </a:p>
            <a:p>
              <a:pPr algn="r" rtl="true" marL="0" indent="0" lvl="0">
                <a:lnSpc>
                  <a:spcPts val="3863"/>
                </a:lnSpc>
              </a:pPr>
              <a:r>
                <a:rPr lang="ar-EG" sz="2799">
                  <a:solidFill>
                    <a:srgbClr val="000000"/>
                  </a:solidFill>
                  <a:latin typeface="Arial Nova Condensed"/>
                  <a:ea typeface="Arial Nova Condensed"/>
                  <a:cs typeface="Arial Nova Condensed"/>
                  <a:sym typeface="Arial Nova Condensed"/>
                  <a:rtl val="true"/>
                </a:rPr>
                <a:t>بالنسبة للوصايا والوثائق القانونية الروتينية الأخرى، استخدم دائمًا نموذجًا من وثيقة سابقة. اطلب من مشرفك تزويدك بالنماذج. </a:t>
              </a:r>
            </a:p>
            <a:p>
              <a:pPr algn="r" rtl="true" marL="0" indent="0" lvl="0">
                <a:lnSpc>
                  <a:spcPts val="3863"/>
                </a:lnSpc>
              </a:pPr>
              <a:r>
                <a:rPr lang="ar-EG" sz="2799">
                  <a:solidFill>
                    <a:srgbClr val="000000"/>
                  </a:solidFill>
                  <a:latin typeface="Arial Nova Condensed"/>
                  <a:ea typeface="Arial Nova Condensed"/>
                  <a:cs typeface="Arial Nova Condensed"/>
                  <a:sym typeface="Arial Nova Condensed"/>
                  <a:rtl val="true"/>
                </a:rPr>
                <a:t>استخدم لغة واضحة قدر الإمكان، وعرّف المصطلحات التقنية، وتأكد من وضوح المعنى المقصود. يجب أن تكون الوثائق القانونية دقيقة وواضحة ومفصلة. </a:t>
              </a:r>
            </a:p>
          </p:txBody>
        </p:sp>
      </p:grpSp>
      <p:grpSp>
        <p:nvGrpSpPr>
          <p:cNvPr name="Group 11" id="11"/>
          <p:cNvGrpSpPr/>
          <p:nvPr/>
        </p:nvGrpSpPr>
        <p:grpSpPr>
          <a:xfrm rot="0">
            <a:off x="4019150" y="2418228"/>
            <a:ext cx="13240150" cy="894151"/>
            <a:chOff x="0" y="0"/>
            <a:chExt cx="17653533" cy="1192202"/>
          </a:xfrm>
        </p:grpSpPr>
        <p:sp>
          <p:nvSpPr>
            <p:cNvPr name="Freeform 12" id="12"/>
            <p:cNvSpPr/>
            <p:nvPr/>
          </p:nvSpPr>
          <p:spPr>
            <a:xfrm flipH="false" flipV="false" rot="0">
              <a:off x="0" y="0"/>
              <a:ext cx="17653533" cy="1192202"/>
            </a:xfrm>
            <a:custGeom>
              <a:avLst/>
              <a:gdLst/>
              <a:ahLst/>
              <a:cxnLst/>
              <a:rect r="r" b="b" t="t" l="l"/>
              <a:pathLst>
                <a:path h="1192202" w="17653533">
                  <a:moveTo>
                    <a:pt x="0" y="0"/>
                  </a:moveTo>
                  <a:lnTo>
                    <a:pt x="17653533" y="0"/>
                  </a:lnTo>
                  <a:lnTo>
                    <a:pt x="17653533" y="1192202"/>
                  </a:lnTo>
                  <a:lnTo>
                    <a:pt x="0" y="1192202"/>
                  </a:lnTo>
                  <a:close/>
                </a:path>
              </a:pathLst>
            </a:custGeom>
            <a:solidFill>
              <a:srgbClr val="000000">
                <a:alpha val="0"/>
              </a:srgbClr>
            </a:solidFill>
          </p:spPr>
        </p:sp>
        <p:sp>
          <p:nvSpPr>
            <p:cNvPr name="TextBox 13" id="13"/>
            <p:cNvSpPr txBox="true"/>
            <p:nvPr/>
          </p:nvSpPr>
          <p:spPr>
            <a:xfrm>
              <a:off x="0" y="-200025"/>
              <a:ext cx="17653533" cy="1392227"/>
            </a:xfrm>
            <a:prstGeom prst="rect">
              <a:avLst/>
            </a:prstGeom>
          </p:spPr>
          <p:txBody>
            <a:bodyPr anchor="t" rtlCol="false" tIns="0" lIns="0" bIns="0" rIns="0"/>
            <a:lstStyle/>
            <a:p>
              <a:pPr algn="just" rtl="true" marL="0" indent="0" lvl="0">
                <a:lnSpc>
                  <a:spcPts val="8181"/>
                </a:lnSpc>
              </a:pPr>
              <a:r>
                <a:rPr lang="ar-EG" b="true" sz="5000">
                  <a:solidFill>
                    <a:srgbClr val="F9B57D"/>
                  </a:solidFill>
                  <a:latin typeface="Arial Nova Condensed Bold"/>
                  <a:ea typeface="Arial Nova Condensed Bold"/>
                  <a:cs typeface="Arial Nova Condensed Bold"/>
                  <a:sym typeface="Arial Nova Condensed Bold"/>
                  <a:rtl val="true"/>
                </a:rPr>
                <a:t>كيفية صياغة وثيقة قانونية. </a:t>
              </a:r>
            </a:p>
          </p:txBody>
        </p:sp>
      </p:grpSp>
      <p:grpSp>
        <p:nvGrpSpPr>
          <p:cNvPr name="Group 14" id="14"/>
          <p:cNvGrpSpPr/>
          <p:nvPr/>
        </p:nvGrpSpPr>
        <p:grpSpPr>
          <a:xfrm rot="-6972067">
            <a:off x="-1207943" y="-1033180"/>
            <a:ext cx="3767531" cy="4123759"/>
            <a:chOff x="0" y="0"/>
            <a:chExt cx="5023375" cy="5498345"/>
          </a:xfrm>
        </p:grpSpPr>
        <p:grpSp>
          <p:nvGrpSpPr>
            <p:cNvPr name="Group 15" id="15"/>
            <p:cNvGrpSpPr/>
            <p:nvPr/>
          </p:nvGrpSpPr>
          <p:grpSpPr>
            <a:xfrm rot="-104776">
              <a:off x="297380" y="1759711"/>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18" id="18"/>
            <p:cNvGrpSpPr/>
            <p:nvPr/>
          </p:nvGrpSpPr>
          <p:grpSpPr>
            <a:xfrm rot="-162844">
              <a:off x="84820" y="93399"/>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21" id="21"/>
            <p:cNvGrpSpPr/>
            <p:nvPr/>
          </p:nvGrpSpPr>
          <p:grpSpPr>
            <a:xfrm rot="10629642">
              <a:off x="902754" y="1722687"/>
              <a:ext cx="4032000" cy="3678054"/>
              <a:chOff x="0" y="0"/>
              <a:chExt cx="893117" cy="814716"/>
            </a:xfrm>
          </p:grpSpPr>
          <p:sp>
            <p:nvSpPr>
              <p:cNvPr name="Freeform 22" id="22"/>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3" id="23"/>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spTree>
  </p:cSld>
  <p:clrMapOvr>
    <a:masterClrMapping/>
  </p:clrMapOvr>
</p:sld>
</file>

<file path=ppt/slides/slide15.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rtl="true">
                <a:lnSpc>
                  <a:spcPts val="2659"/>
                </a:lnSpc>
                <a:spcBef>
                  <a:spcPct val="0"/>
                </a:spcBef>
              </a:pPr>
            </a:p>
          </p:txBody>
        </p:sp>
      </p:grpSp>
      <p:grpSp>
        <p:nvGrpSpPr>
          <p:cNvPr name="Group 5" id="5"/>
          <p:cNvGrpSpPr/>
          <p:nvPr/>
        </p:nvGrpSpPr>
        <p:grpSpPr>
          <a:xfrm rot="0">
            <a:off x="6136431" y="1028700"/>
            <a:ext cx="11122869" cy="1181420"/>
            <a:chOff x="0" y="0"/>
            <a:chExt cx="14830492" cy="1575227"/>
          </a:xfrm>
        </p:grpSpPr>
        <p:sp>
          <p:nvSpPr>
            <p:cNvPr name="Freeform 6" id="6"/>
            <p:cNvSpPr/>
            <p:nvPr/>
          </p:nvSpPr>
          <p:spPr>
            <a:xfrm flipH="false" flipV="false" rot="0">
              <a:off x="0" y="0"/>
              <a:ext cx="14830492" cy="1575227"/>
            </a:xfrm>
            <a:custGeom>
              <a:avLst/>
              <a:gdLst/>
              <a:ahLst/>
              <a:cxnLst/>
              <a:rect r="r" b="b" t="t" l="l"/>
              <a:pathLst>
                <a:path h="1575227" w="14830492">
                  <a:moveTo>
                    <a:pt x="0" y="0"/>
                  </a:moveTo>
                  <a:lnTo>
                    <a:pt x="14830492" y="0"/>
                  </a:lnTo>
                  <a:lnTo>
                    <a:pt x="14830492" y="1575227"/>
                  </a:lnTo>
                  <a:lnTo>
                    <a:pt x="0" y="1575227"/>
                  </a:lnTo>
                  <a:close/>
                </a:path>
              </a:pathLst>
            </a:custGeom>
            <a:solidFill>
              <a:srgbClr val="000000">
                <a:alpha val="0"/>
              </a:srgbClr>
            </a:solidFill>
            <a:ln cap="sq">
              <a:noFill/>
              <a:prstDash val="solid"/>
              <a:miter/>
            </a:ln>
          </p:spPr>
        </p:sp>
        <p:sp>
          <p:nvSpPr>
            <p:cNvPr name="TextBox 7" id="7"/>
            <p:cNvSpPr txBox="true"/>
            <p:nvPr/>
          </p:nvSpPr>
          <p:spPr>
            <a:xfrm>
              <a:off x="0" y="-190500"/>
              <a:ext cx="14830492" cy="1765727"/>
            </a:xfrm>
            <a:prstGeom prst="rect">
              <a:avLst/>
            </a:prstGeom>
          </p:spPr>
          <p:txBody>
            <a:bodyPr anchor="t" rtlCol="false" tIns="0" lIns="0" bIns="0" rIns="0"/>
            <a:lstStyle/>
            <a:p>
              <a:pPr algn="r" rtl="true" marL="0" indent="0" lvl="0">
                <a:lnSpc>
                  <a:spcPts val="9900"/>
                </a:lnSpc>
                <a:spcBef>
                  <a:spcPct val="0"/>
                </a:spcBef>
              </a:pPr>
              <a:r>
                <a:rPr lang="ar-EG" b="true" sz="6600" strike="noStrike" u="none">
                  <a:solidFill>
                    <a:srgbClr val="4E5FA7"/>
                  </a:solidFill>
                  <a:latin typeface="Arial Nova Condensed Bold"/>
                  <a:ea typeface="Arial Nova Condensed Bold"/>
                  <a:cs typeface="Arial Nova Condensed Bold"/>
                  <a:sym typeface="Arial Nova Condensed Bold"/>
                  <a:rtl val="true"/>
                </a:rPr>
                <a:t>دعم العملاء وإعداد التقارير</a:t>
              </a:r>
            </a:p>
          </p:txBody>
        </p:sp>
      </p:grpSp>
      <p:grpSp>
        <p:nvGrpSpPr>
          <p:cNvPr name="Group 8" id="8"/>
          <p:cNvGrpSpPr/>
          <p:nvPr/>
        </p:nvGrpSpPr>
        <p:grpSpPr>
          <a:xfrm rot="0">
            <a:off x="1028700" y="3981701"/>
            <a:ext cx="16230600" cy="4889901"/>
            <a:chOff x="0" y="0"/>
            <a:chExt cx="21640800" cy="6519867"/>
          </a:xfrm>
        </p:grpSpPr>
        <p:sp>
          <p:nvSpPr>
            <p:cNvPr name="Freeform 9" id="9"/>
            <p:cNvSpPr/>
            <p:nvPr/>
          </p:nvSpPr>
          <p:spPr>
            <a:xfrm flipH="false" flipV="false" rot="0">
              <a:off x="0" y="0"/>
              <a:ext cx="21640800" cy="6519868"/>
            </a:xfrm>
            <a:custGeom>
              <a:avLst/>
              <a:gdLst/>
              <a:ahLst/>
              <a:cxnLst/>
              <a:rect r="r" b="b" t="t" l="l"/>
              <a:pathLst>
                <a:path h="6519868" w="21640800">
                  <a:moveTo>
                    <a:pt x="0" y="0"/>
                  </a:moveTo>
                  <a:lnTo>
                    <a:pt x="21640800" y="0"/>
                  </a:lnTo>
                  <a:lnTo>
                    <a:pt x="21640800" y="6519868"/>
                  </a:lnTo>
                  <a:lnTo>
                    <a:pt x="0" y="6519868"/>
                  </a:lnTo>
                  <a:close/>
                </a:path>
              </a:pathLst>
            </a:custGeom>
            <a:solidFill>
              <a:srgbClr val="000000">
                <a:alpha val="0"/>
              </a:srgbClr>
            </a:solidFill>
          </p:spPr>
        </p:sp>
        <p:sp>
          <p:nvSpPr>
            <p:cNvPr name="TextBox 10" id="10"/>
            <p:cNvSpPr txBox="true"/>
            <p:nvPr/>
          </p:nvSpPr>
          <p:spPr>
            <a:xfrm>
              <a:off x="0" y="-66675"/>
              <a:ext cx="21640800" cy="6586542"/>
            </a:xfrm>
            <a:prstGeom prst="rect">
              <a:avLst/>
            </a:prstGeom>
          </p:spPr>
          <p:txBody>
            <a:bodyPr anchor="t" rtlCol="false" tIns="0" lIns="0" bIns="0" rIns="0"/>
            <a:lstStyle/>
            <a:p>
              <a:pPr algn="r" rtl="true" marL="0" indent="0" lvl="0">
                <a:lnSpc>
                  <a:spcPts val="4829"/>
                </a:lnSpc>
              </a:pPr>
              <a:r>
                <a:rPr lang="ar-EG" sz="3499">
                  <a:solidFill>
                    <a:srgbClr val="000000"/>
                  </a:solidFill>
                  <a:latin typeface="Arial Nova Condensed"/>
                  <a:ea typeface="Arial Nova Condensed"/>
                  <a:cs typeface="Arial Nova Condensed"/>
                  <a:sym typeface="Arial Nova Condensed"/>
                  <a:rtl val="true"/>
                </a:rPr>
                <a:t>تأكد من استيفاء الوثيقة لأي إجراءات أو متطلبات قانونية سارية عليها، بما في ذلك التوقيعات والتوثيق والشهود. </a:t>
              </a:r>
            </a:p>
            <a:p>
              <a:pPr algn="r" rtl="true" marL="0" indent="0" lvl="0">
                <a:lnSpc>
                  <a:spcPts val="4829"/>
                </a:lnSpc>
              </a:pPr>
              <a:r>
                <a:rPr lang="ar-EG" sz="3499">
                  <a:solidFill>
                    <a:srgbClr val="000000"/>
                  </a:solidFill>
                  <a:latin typeface="Arial Nova Condensed"/>
                  <a:ea typeface="Arial Nova Condensed"/>
                  <a:cs typeface="Arial Nova Condensed"/>
                  <a:sym typeface="Arial Nova Condensed"/>
                  <a:rtl val="true"/>
                </a:rPr>
                <a:t>قم بمراجعة المسودة وتعديلها لإزالة الأخطاء وتحسين الوضوح.  </a:t>
              </a:r>
            </a:p>
            <a:p>
              <a:pPr algn="r" rtl="true" marL="0" indent="0" lvl="0">
                <a:lnSpc>
                  <a:spcPts val="4829"/>
                </a:lnSpc>
              </a:pPr>
              <a:r>
                <a:rPr lang="ar-EG" sz="3499">
                  <a:solidFill>
                    <a:srgbClr val="000000"/>
                  </a:solidFill>
                  <a:latin typeface="Arial Nova Condensed"/>
                  <a:ea typeface="Arial Nova Condensed"/>
                  <a:cs typeface="Arial Nova Condensed"/>
                  <a:sym typeface="Arial Nova Condensed"/>
                  <a:rtl val="true"/>
                </a:rPr>
                <a:t>اطلب مساعدة محامٍ عند صياغة الوثائق القانونية المتخصصة أو غير الروتينية. </a:t>
              </a:r>
            </a:p>
            <a:p>
              <a:pPr algn="r" rtl="true" marL="0" indent="0" lvl="0">
                <a:lnSpc>
                  <a:spcPts val="4829"/>
                </a:lnSpc>
              </a:pPr>
              <a:r>
                <a:rPr lang="ar-EG" sz="3499">
                  <a:solidFill>
                    <a:srgbClr val="000000"/>
                  </a:solidFill>
                  <a:latin typeface="Arial Nova Condensed"/>
                  <a:ea typeface="Arial Nova Condensed"/>
                  <a:cs typeface="Arial Nova Condensed"/>
                  <a:sym typeface="Arial Nova Condensed"/>
                  <a:rtl val="true"/>
                </a:rPr>
                <a:t>عندما تشير وثيقة قانونية إلى مجموعة أخرى من الوثائق أو تكون جزءًا منها، قم بالإشارة صراحةً إلى تلك الوثيقة الأخرى وقم بإرفاق نسخة من الوثيقة الأخرى حيثما أمكن.   </a:t>
              </a:r>
            </a:p>
            <a:p>
              <a:pPr algn="r" rtl="true" marL="0" indent="0" lvl="0">
                <a:lnSpc>
                  <a:spcPts val="4829"/>
                </a:lnSpc>
              </a:pPr>
              <a:r>
                <a:rPr lang="ar-EG" sz="3499">
                  <a:solidFill>
                    <a:srgbClr val="000000"/>
                  </a:solidFill>
                  <a:latin typeface="Arial Nova Condensed"/>
                  <a:ea typeface="Arial Nova Condensed"/>
                  <a:cs typeface="Arial Nova Condensed"/>
                  <a:sym typeface="Arial Nova Condensed"/>
                  <a:rtl val="true"/>
                </a:rPr>
                <a:t>احتفظ دائمًا بنسخة من الوثيقة القانونية التي قمت بصياغتها، في حالة فقدان النسخة الأصلية أو الطعن فيها. </a:t>
              </a:r>
            </a:p>
          </p:txBody>
        </p:sp>
      </p:grpSp>
      <p:grpSp>
        <p:nvGrpSpPr>
          <p:cNvPr name="Group 11" id="11"/>
          <p:cNvGrpSpPr/>
          <p:nvPr/>
        </p:nvGrpSpPr>
        <p:grpSpPr>
          <a:xfrm rot="0">
            <a:off x="4019150" y="2566704"/>
            <a:ext cx="13240150" cy="894151"/>
            <a:chOff x="0" y="0"/>
            <a:chExt cx="17653533" cy="1192202"/>
          </a:xfrm>
        </p:grpSpPr>
        <p:sp>
          <p:nvSpPr>
            <p:cNvPr name="Freeform 12" id="12"/>
            <p:cNvSpPr/>
            <p:nvPr/>
          </p:nvSpPr>
          <p:spPr>
            <a:xfrm flipH="false" flipV="false" rot="0">
              <a:off x="0" y="0"/>
              <a:ext cx="17653533" cy="1192202"/>
            </a:xfrm>
            <a:custGeom>
              <a:avLst/>
              <a:gdLst/>
              <a:ahLst/>
              <a:cxnLst/>
              <a:rect r="r" b="b" t="t" l="l"/>
              <a:pathLst>
                <a:path h="1192202" w="17653533">
                  <a:moveTo>
                    <a:pt x="0" y="0"/>
                  </a:moveTo>
                  <a:lnTo>
                    <a:pt x="17653533" y="0"/>
                  </a:lnTo>
                  <a:lnTo>
                    <a:pt x="17653533" y="1192202"/>
                  </a:lnTo>
                  <a:lnTo>
                    <a:pt x="0" y="1192202"/>
                  </a:lnTo>
                  <a:close/>
                </a:path>
              </a:pathLst>
            </a:custGeom>
            <a:solidFill>
              <a:srgbClr val="000000">
                <a:alpha val="0"/>
              </a:srgbClr>
            </a:solidFill>
          </p:spPr>
        </p:sp>
        <p:sp>
          <p:nvSpPr>
            <p:cNvPr name="TextBox 13" id="13"/>
            <p:cNvSpPr txBox="true"/>
            <p:nvPr/>
          </p:nvSpPr>
          <p:spPr>
            <a:xfrm>
              <a:off x="0" y="-200025"/>
              <a:ext cx="17653533" cy="1392227"/>
            </a:xfrm>
            <a:prstGeom prst="rect">
              <a:avLst/>
            </a:prstGeom>
          </p:spPr>
          <p:txBody>
            <a:bodyPr anchor="t" rtlCol="false" tIns="0" lIns="0" bIns="0" rIns="0"/>
            <a:lstStyle/>
            <a:p>
              <a:pPr algn="just" rtl="true" marL="0" indent="0" lvl="0">
                <a:lnSpc>
                  <a:spcPts val="8181"/>
                </a:lnSpc>
              </a:pPr>
              <a:r>
                <a:rPr lang="ar-EG" b="true" sz="5000">
                  <a:solidFill>
                    <a:srgbClr val="F9B57D"/>
                  </a:solidFill>
                  <a:latin typeface="Arial Nova Condensed Bold"/>
                  <a:ea typeface="Arial Nova Condensed Bold"/>
                  <a:cs typeface="Arial Nova Condensed Bold"/>
                  <a:sym typeface="Arial Nova Condensed Bold"/>
                  <a:rtl val="true"/>
                </a:rPr>
                <a:t>كيفية صياغة وثيقة قانونية (تابع) </a:t>
              </a:r>
            </a:p>
          </p:txBody>
        </p:sp>
      </p:grpSp>
      <p:grpSp>
        <p:nvGrpSpPr>
          <p:cNvPr name="Group 14" id="14"/>
          <p:cNvGrpSpPr/>
          <p:nvPr/>
        </p:nvGrpSpPr>
        <p:grpSpPr>
          <a:xfrm rot="-6972067">
            <a:off x="-1207943" y="-1033180"/>
            <a:ext cx="3767531" cy="4123759"/>
            <a:chOff x="0" y="0"/>
            <a:chExt cx="5023375" cy="5498345"/>
          </a:xfrm>
        </p:grpSpPr>
        <p:grpSp>
          <p:nvGrpSpPr>
            <p:cNvPr name="Group 15" id="15"/>
            <p:cNvGrpSpPr/>
            <p:nvPr/>
          </p:nvGrpSpPr>
          <p:grpSpPr>
            <a:xfrm rot="-104776">
              <a:off x="297380" y="1759711"/>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18" id="18"/>
            <p:cNvGrpSpPr/>
            <p:nvPr/>
          </p:nvGrpSpPr>
          <p:grpSpPr>
            <a:xfrm rot="-162844">
              <a:off x="84820" y="93399"/>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21" id="21"/>
            <p:cNvGrpSpPr/>
            <p:nvPr/>
          </p:nvGrpSpPr>
          <p:grpSpPr>
            <a:xfrm rot="10629642">
              <a:off x="902754" y="1722687"/>
              <a:ext cx="4032000" cy="3678054"/>
              <a:chOff x="0" y="0"/>
              <a:chExt cx="893117" cy="814716"/>
            </a:xfrm>
          </p:grpSpPr>
          <p:sp>
            <p:nvSpPr>
              <p:cNvPr name="Freeform 22" id="22"/>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3" id="23"/>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spTree>
  </p:cSld>
  <p:clrMapOvr>
    <a:masterClrMapping/>
  </p:clrMapOvr>
</p:sld>
</file>

<file path=ppt/slides/slide16.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rtl="true">
                <a:lnSpc>
                  <a:spcPts val="2659"/>
                </a:lnSpc>
                <a:spcBef>
                  <a:spcPct val="0"/>
                </a:spcBef>
              </a:pPr>
            </a:p>
          </p:txBody>
        </p:sp>
      </p:grpSp>
      <p:grpSp>
        <p:nvGrpSpPr>
          <p:cNvPr name="Group 5" id="5"/>
          <p:cNvGrpSpPr/>
          <p:nvPr/>
        </p:nvGrpSpPr>
        <p:grpSpPr>
          <a:xfrm rot="0">
            <a:off x="5885609" y="1028700"/>
            <a:ext cx="11373691" cy="1181420"/>
            <a:chOff x="0" y="0"/>
            <a:chExt cx="15164921" cy="1575227"/>
          </a:xfrm>
        </p:grpSpPr>
        <p:sp>
          <p:nvSpPr>
            <p:cNvPr name="Freeform 6" id="6"/>
            <p:cNvSpPr/>
            <p:nvPr/>
          </p:nvSpPr>
          <p:spPr>
            <a:xfrm flipH="false" flipV="false" rot="0">
              <a:off x="0" y="0"/>
              <a:ext cx="15164921" cy="1575227"/>
            </a:xfrm>
            <a:custGeom>
              <a:avLst/>
              <a:gdLst/>
              <a:ahLst/>
              <a:cxnLst/>
              <a:rect r="r" b="b" t="t" l="l"/>
              <a:pathLst>
                <a:path h="1575227" w="15164921">
                  <a:moveTo>
                    <a:pt x="0" y="0"/>
                  </a:moveTo>
                  <a:lnTo>
                    <a:pt x="15164921" y="0"/>
                  </a:lnTo>
                  <a:lnTo>
                    <a:pt x="15164921" y="1575227"/>
                  </a:lnTo>
                  <a:lnTo>
                    <a:pt x="0" y="1575227"/>
                  </a:lnTo>
                  <a:close/>
                </a:path>
              </a:pathLst>
            </a:custGeom>
            <a:solidFill>
              <a:srgbClr val="000000">
                <a:alpha val="0"/>
              </a:srgbClr>
            </a:solidFill>
            <a:ln cap="sq">
              <a:noFill/>
              <a:prstDash val="solid"/>
              <a:miter/>
            </a:ln>
          </p:spPr>
        </p:sp>
        <p:sp>
          <p:nvSpPr>
            <p:cNvPr name="TextBox 7" id="7"/>
            <p:cNvSpPr txBox="true"/>
            <p:nvPr/>
          </p:nvSpPr>
          <p:spPr>
            <a:xfrm>
              <a:off x="0" y="-190500"/>
              <a:ext cx="15164921" cy="1765727"/>
            </a:xfrm>
            <a:prstGeom prst="rect">
              <a:avLst/>
            </a:prstGeom>
          </p:spPr>
          <p:txBody>
            <a:bodyPr anchor="t" rtlCol="false" tIns="0" lIns="0" bIns="0" rIns="0"/>
            <a:lstStyle/>
            <a:p>
              <a:pPr algn="r" rtl="true" marL="0" indent="0" lvl="0">
                <a:lnSpc>
                  <a:spcPts val="9900"/>
                </a:lnSpc>
                <a:spcBef>
                  <a:spcPct val="0"/>
                </a:spcBef>
              </a:pPr>
              <a:r>
                <a:rPr lang="ar-EG" b="true" sz="6600" strike="noStrike" u="none">
                  <a:solidFill>
                    <a:srgbClr val="4E5FA7"/>
                  </a:solidFill>
                  <a:latin typeface="Arial Nova Condensed Bold"/>
                  <a:ea typeface="Arial Nova Condensed Bold"/>
                  <a:cs typeface="Arial Nova Condensed Bold"/>
                  <a:sym typeface="Arial Nova Condensed Bold"/>
                  <a:rtl val="true"/>
                </a:rPr>
                <a:t>دعم العملاء وإعداد التقارير</a:t>
              </a:r>
            </a:p>
          </p:txBody>
        </p:sp>
      </p:grpSp>
      <p:grpSp>
        <p:nvGrpSpPr>
          <p:cNvPr name="Group 8" id="8"/>
          <p:cNvGrpSpPr/>
          <p:nvPr/>
        </p:nvGrpSpPr>
        <p:grpSpPr>
          <a:xfrm rot="0">
            <a:off x="1028700" y="3517920"/>
            <a:ext cx="16230600" cy="6100075"/>
            <a:chOff x="0" y="0"/>
            <a:chExt cx="21640800" cy="8133433"/>
          </a:xfrm>
        </p:grpSpPr>
        <p:sp>
          <p:nvSpPr>
            <p:cNvPr name="Freeform 9" id="9"/>
            <p:cNvSpPr/>
            <p:nvPr/>
          </p:nvSpPr>
          <p:spPr>
            <a:xfrm flipH="false" flipV="false" rot="0">
              <a:off x="0" y="0"/>
              <a:ext cx="21640800" cy="8133452"/>
            </a:xfrm>
            <a:custGeom>
              <a:avLst/>
              <a:gdLst/>
              <a:ahLst/>
              <a:cxnLst/>
              <a:rect r="r" b="b" t="t" l="l"/>
              <a:pathLst>
                <a:path h="8133452" w="21640800">
                  <a:moveTo>
                    <a:pt x="0" y="0"/>
                  </a:moveTo>
                  <a:lnTo>
                    <a:pt x="21640800" y="0"/>
                  </a:lnTo>
                  <a:lnTo>
                    <a:pt x="21640800" y="8133452"/>
                  </a:lnTo>
                  <a:lnTo>
                    <a:pt x="0" y="8133452"/>
                  </a:lnTo>
                  <a:close/>
                </a:path>
              </a:pathLst>
            </a:custGeom>
            <a:solidFill>
              <a:srgbClr val="FFFFFF"/>
            </a:solidFill>
          </p:spPr>
        </p:sp>
        <p:sp>
          <p:nvSpPr>
            <p:cNvPr name="TextBox 10" id="10"/>
            <p:cNvSpPr txBox="true"/>
            <p:nvPr/>
          </p:nvSpPr>
          <p:spPr>
            <a:xfrm>
              <a:off x="0" y="-9525"/>
              <a:ext cx="21640800" cy="8142958"/>
            </a:xfrm>
            <a:prstGeom prst="rect">
              <a:avLst/>
            </a:prstGeom>
          </p:spPr>
          <p:txBody>
            <a:bodyPr anchor="t" rtlCol="false" tIns="50800" lIns="50800" bIns="50800" rIns="50800"/>
            <a:lstStyle/>
            <a:p>
              <a:pPr algn="just" rtl="true" marL="0" indent="0" lvl="0">
                <a:lnSpc>
                  <a:spcPts val="3621"/>
                </a:lnSpc>
              </a:pPr>
              <a:r>
                <a:rPr lang="ar-EG" sz="3017">
                  <a:solidFill>
                    <a:srgbClr val="000000"/>
                  </a:solidFill>
                  <a:latin typeface="Arial Nova Condensed"/>
                  <a:ea typeface="Arial Nova Condensed"/>
                  <a:cs typeface="Arial Nova Condensed"/>
                  <a:sym typeface="Arial Nova Condensed"/>
                  <a:rtl val="true"/>
                </a:rPr>
                <a:t>  العناصر الأساسية لصياغة الوثائق:</a:t>
              </a:r>
            </a:p>
            <a:p>
              <a:pPr algn="just" rtl="true" marL="0" indent="0" lvl="0">
                <a:lnSpc>
                  <a:spcPts val="3621"/>
                </a:lnSpc>
              </a:pPr>
            </a:p>
            <a:p>
              <a:pPr algn="just" rtl="true" marL="0" indent="0" lvl="0">
                <a:lnSpc>
                  <a:spcPts val="3621"/>
                </a:lnSpc>
              </a:pPr>
              <a:r>
                <a:rPr lang="ar-EG" sz="3017">
                  <a:solidFill>
                    <a:srgbClr val="000000"/>
                  </a:solidFill>
                  <a:latin typeface="Arial Nova Condensed"/>
                  <a:ea typeface="Arial Nova Condensed"/>
                  <a:cs typeface="Arial Nova Condensed"/>
                  <a:sym typeface="Arial Nova Condensed"/>
                  <a:rtl val="true"/>
                </a:rPr>
                <a:t>الدقة: تُشكّل هذه الوثائق أساسًا للعلاقات والمعاملات والإجراءات القانونية. لذا، يجب أن تكون مُصاغة بدقة، وتتمتع بالوضوح واليقين، وقابلية التنفيذ فيما يتعلق بحقوق والتزامات الأطراف المتعاقدة. </a:t>
              </a:r>
            </a:p>
            <a:p>
              <a:pPr algn="just" rtl="true" marL="0" indent="0" lvl="0">
                <a:lnSpc>
                  <a:spcPts val="3621"/>
                </a:lnSpc>
              </a:pPr>
              <a:r>
                <a:rPr lang="ar-EG" sz="3017">
                  <a:solidFill>
                    <a:srgbClr val="000000"/>
                  </a:solidFill>
                  <a:latin typeface="Arial Nova Condensed"/>
                  <a:ea typeface="Arial Nova Condensed"/>
                  <a:cs typeface="Arial Nova Condensed"/>
                  <a:sym typeface="Arial Nova Condensed"/>
                  <a:rtl val="true"/>
                </a:rPr>
                <a:t>اتساق المحتوى: في الوقت نفسه، يجب أن يكون متسقًا مع الوثائق الأخرى ذات الصلة. حتى الخطأ البسيط قد يُحدث آثارًا جسيمة. </a:t>
              </a:r>
            </a:p>
            <a:p>
              <a:pPr algn="just" rtl="true" marL="0" indent="0" lvl="0">
                <a:lnSpc>
                  <a:spcPts val="3621"/>
                </a:lnSpc>
              </a:pPr>
              <a:r>
                <a:rPr lang="ar-EG" sz="3017">
                  <a:solidFill>
                    <a:srgbClr val="000000"/>
                  </a:solidFill>
                  <a:latin typeface="Arial Nova Condensed"/>
                  <a:ea typeface="Arial Nova Condensed"/>
                  <a:cs typeface="Arial Nova Condensed"/>
                  <a:sym typeface="Arial Nova Condensed"/>
                  <a:rtl val="true"/>
                </a:rPr>
                <a:t>الاتساق والتنسيق ضروريان أيضًا. بعض المستندات يجب أن تتوافق مع تنسيقات أو متطلبات محتوى محددة لتكون صالحة. </a:t>
              </a:r>
            </a:p>
            <a:p>
              <a:pPr algn="just" rtl="true" marL="0" indent="0" lvl="0">
                <a:lnSpc>
                  <a:spcPts val="3621"/>
                </a:lnSpc>
              </a:pPr>
              <a:r>
                <a:rPr lang="ar-EG" sz="3017">
                  <a:solidFill>
                    <a:srgbClr val="000000"/>
                  </a:solidFill>
                  <a:latin typeface="Arial Nova Condensed"/>
                  <a:ea typeface="Arial Nova Condensed"/>
                  <a:cs typeface="Arial Nova Condensed"/>
                  <a:sym typeface="Arial Nova Condensed"/>
                  <a:rtl val="true"/>
                </a:rPr>
                <a:t>لا تُصاغ الوثائق القانونية في فراغ (ولا ينبغي أن تُصاغ). هذا يعني أن هناك جهات متعددة تنظر إلى الوثيقة، وإصدارات متعددة يجب إدارتها.</a:t>
              </a:r>
            </a:p>
            <a:p>
              <a:pPr algn="just" rtl="true" marL="0" indent="0" lvl="0">
                <a:lnSpc>
                  <a:spcPts val="3621"/>
                </a:lnSpc>
              </a:pPr>
              <a:r>
                <a:rPr lang="ar-EG" sz="3017">
                  <a:solidFill>
                    <a:srgbClr val="000000"/>
                  </a:solidFill>
                  <a:latin typeface="Arial Nova Condensed"/>
                  <a:ea typeface="Arial Nova Condensed"/>
                  <a:cs typeface="Arial Nova Condensed"/>
                  <a:sym typeface="Arial Nova Condensed"/>
                  <a:rtl val="true"/>
                </a:rPr>
                <a:t>البحث بعمق أكبر دون تعقيدات: أحيانًا، تُملي خبرة المحامين وحدسهم عليهم البحث بعمق أكبر عند إعداد الوثائق القانونية. سواءً كانوا يبحثون عن وثيقة أو بند أو سابقة قضائية، قد يكون العثور على المعلومات الصحيحة بسرعة أمرًا صعبًا.</a:t>
              </a:r>
            </a:p>
          </p:txBody>
        </p:sp>
      </p:grpSp>
      <p:grpSp>
        <p:nvGrpSpPr>
          <p:cNvPr name="Group 11" id="11"/>
          <p:cNvGrpSpPr/>
          <p:nvPr/>
        </p:nvGrpSpPr>
        <p:grpSpPr>
          <a:xfrm rot="0">
            <a:off x="4019150" y="2298078"/>
            <a:ext cx="13240150" cy="894151"/>
            <a:chOff x="0" y="0"/>
            <a:chExt cx="17653533" cy="1192202"/>
          </a:xfrm>
        </p:grpSpPr>
        <p:sp>
          <p:nvSpPr>
            <p:cNvPr name="Freeform 12" id="12"/>
            <p:cNvSpPr/>
            <p:nvPr/>
          </p:nvSpPr>
          <p:spPr>
            <a:xfrm flipH="false" flipV="false" rot="0">
              <a:off x="0" y="0"/>
              <a:ext cx="17653533" cy="1192202"/>
            </a:xfrm>
            <a:custGeom>
              <a:avLst/>
              <a:gdLst/>
              <a:ahLst/>
              <a:cxnLst/>
              <a:rect r="r" b="b" t="t" l="l"/>
              <a:pathLst>
                <a:path h="1192202" w="17653533">
                  <a:moveTo>
                    <a:pt x="0" y="0"/>
                  </a:moveTo>
                  <a:lnTo>
                    <a:pt x="17653533" y="0"/>
                  </a:lnTo>
                  <a:lnTo>
                    <a:pt x="17653533" y="1192202"/>
                  </a:lnTo>
                  <a:lnTo>
                    <a:pt x="0" y="1192202"/>
                  </a:lnTo>
                  <a:close/>
                </a:path>
              </a:pathLst>
            </a:custGeom>
            <a:solidFill>
              <a:srgbClr val="000000">
                <a:alpha val="0"/>
              </a:srgbClr>
            </a:solidFill>
          </p:spPr>
        </p:sp>
        <p:sp>
          <p:nvSpPr>
            <p:cNvPr name="TextBox 13" id="13"/>
            <p:cNvSpPr txBox="true"/>
            <p:nvPr/>
          </p:nvSpPr>
          <p:spPr>
            <a:xfrm>
              <a:off x="0" y="-200025"/>
              <a:ext cx="17653533" cy="1392227"/>
            </a:xfrm>
            <a:prstGeom prst="rect">
              <a:avLst/>
            </a:prstGeom>
          </p:spPr>
          <p:txBody>
            <a:bodyPr anchor="t" rtlCol="false" tIns="0" lIns="0" bIns="0" rIns="0"/>
            <a:lstStyle/>
            <a:p>
              <a:pPr algn="just" rtl="true" marL="0" indent="0" lvl="0">
                <a:lnSpc>
                  <a:spcPts val="8181"/>
                </a:lnSpc>
              </a:pPr>
              <a:r>
                <a:rPr lang="ar-EG" b="true" sz="5000">
                  <a:solidFill>
                    <a:srgbClr val="F9B57D"/>
                  </a:solidFill>
                  <a:latin typeface="Arial Nova Condensed Bold"/>
                  <a:ea typeface="Arial Nova Condensed Bold"/>
                  <a:cs typeface="Arial Nova Condensed Bold"/>
                  <a:sym typeface="Arial Nova Condensed Bold"/>
                  <a:rtl val="true"/>
                </a:rPr>
                <a:t>صياغة الوثائق</a:t>
              </a:r>
            </a:p>
          </p:txBody>
        </p:sp>
      </p:grpSp>
      <p:grpSp>
        <p:nvGrpSpPr>
          <p:cNvPr name="Group 14" id="14"/>
          <p:cNvGrpSpPr/>
          <p:nvPr/>
        </p:nvGrpSpPr>
        <p:grpSpPr>
          <a:xfrm rot="-6972067">
            <a:off x="-1207943" y="-1033180"/>
            <a:ext cx="3767531" cy="4123759"/>
            <a:chOff x="0" y="0"/>
            <a:chExt cx="5023375" cy="5498345"/>
          </a:xfrm>
        </p:grpSpPr>
        <p:grpSp>
          <p:nvGrpSpPr>
            <p:cNvPr name="Group 15" id="15"/>
            <p:cNvGrpSpPr/>
            <p:nvPr/>
          </p:nvGrpSpPr>
          <p:grpSpPr>
            <a:xfrm rot="-104776">
              <a:off x="297380" y="1759711"/>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18" id="18"/>
            <p:cNvGrpSpPr/>
            <p:nvPr/>
          </p:nvGrpSpPr>
          <p:grpSpPr>
            <a:xfrm rot="-162844">
              <a:off x="84820" y="93399"/>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21" id="21"/>
            <p:cNvGrpSpPr/>
            <p:nvPr/>
          </p:nvGrpSpPr>
          <p:grpSpPr>
            <a:xfrm rot="10629642">
              <a:off x="902754" y="1722687"/>
              <a:ext cx="4032000" cy="3678054"/>
              <a:chOff x="0" y="0"/>
              <a:chExt cx="893117" cy="814716"/>
            </a:xfrm>
          </p:grpSpPr>
          <p:sp>
            <p:nvSpPr>
              <p:cNvPr name="Freeform 22" id="22"/>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3" id="23"/>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rtl="true">
                <a:lnSpc>
                  <a:spcPts val="2659"/>
                </a:lnSpc>
                <a:spcBef>
                  <a:spcPct val="0"/>
                </a:spcBef>
              </a:pPr>
            </a:p>
          </p:txBody>
        </p:sp>
      </p:grpSp>
      <p:grpSp>
        <p:nvGrpSpPr>
          <p:cNvPr name="Group 5" id="5"/>
          <p:cNvGrpSpPr/>
          <p:nvPr/>
        </p:nvGrpSpPr>
        <p:grpSpPr>
          <a:xfrm rot="0">
            <a:off x="3215640" y="1028700"/>
            <a:ext cx="14043660" cy="1181420"/>
            <a:chOff x="0" y="0"/>
            <a:chExt cx="18724880" cy="1575227"/>
          </a:xfrm>
        </p:grpSpPr>
        <p:sp>
          <p:nvSpPr>
            <p:cNvPr name="Freeform 6" id="6"/>
            <p:cNvSpPr/>
            <p:nvPr/>
          </p:nvSpPr>
          <p:spPr>
            <a:xfrm flipH="false" flipV="false" rot="0">
              <a:off x="0" y="0"/>
              <a:ext cx="18724880" cy="1575227"/>
            </a:xfrm>
            <a:custGeom>
              <a:avLst/>
              <a:gdLst/>
              <a:ahLst/>
              <a:cxnLst/>
              <a:rect r="r" b="b" t="t" l="l"/>
              <a:pathLst>
                <a:path h="1575227" w="18724880">
                  <a:moveTo>
                    <a:pt x="0" y="0"/>
                  </a:moveTo>
                  <a:lnTo>
                    <a:pt x="18724880" y="0"/>
                  </a:lnTo>
                  <a:lnTo>
                    <a:pt x="18724880" y="1575227"/>
                  </a:lnTo>
                  <a:lnTo>
                    <a:pt x="0" y="1575227"/>
                  </a:lnTo>
                  <a:close/>
                </a:path>
              </a:pathLst>
            </a:custGeom>
            <a:solidFill>
              <a:srgbClr val="000000">
                <a:alpha val="0"/>
              </a:srgbClr>
            </a:solidFill>
            <a:ln cap="sq">
              <a:noFill/>
              <a:prstDash val="solid"/>
              <a:miter/>
            </a:ln>
          </p:spPr>
        </p:sp>
        <p:sp>
          <p:nvSpPr>
            <p:cNvPr name="TextBox 7" id="7"/>
            <p:cNvSpPr txBox="true"/>
            <p:nvPr/>
          </p:nvSpPr>
          <p:spPr>
            <a:xfrm>
              <a:off x="0" y="-190500"/>
              <a:ext cx="18724880" cy="1765727"/>
            </a:xfrm>
            <a:prstGeom prst="rect">
              <a:avLst/>
            </a:prstGeom>
          </p:spPr>
          <p:txBody>
            <a:bodyPr anchor="t" rtlCol="false" tIns="0" lIns="0" bIns="0" rIns="0"/>
            <a:lstStyle/>
            <a:p>
              <a:pPr algn="r" rtl="true" marL="0" indent="0" lvl="0">
                <a:lnSpc>
                  <a:spcPts val="9900"/>
                </a:lnSpc>
                <a:spcBef>
                  <a:spcPct val="0"/>
                </a:spcBef>
              </a:pPr>
              <a:r>
                <a:rPr lang="ar-EG" b="true" sz="6600" strike="noStrike" u="none">
                  <a:solidFill>
                    <a:srgbClr val="4E5FA7"/>
                  </a:solidFill>
                  <a:latin typeface="Arial Nova Condensed Bold"/>
                  <a:ea typeface="Arial Nova Condensed Bold"/>
                  <a:cs typeface="Arial Nova Condensed Bold"/>
                  <a:sym typeface="Arial Nova Condensed Bold"/>
                  <a:rtl val="true"/>
                </a:rPr>
                <a:t>النشاط </a:t>
              </a:r>
              <a:r>
                <a:rPr lang="en-US" b="true" sz="6600" strike="noStrike" u="none">
                  <a:solidFill>
                    <a:srgbClr val="4E5FA7"/>
                  </a:solidFill>
                  <a:latin typeface="Arial Nova Condensed Bold"/>
                  <a:ea typeface="Arial Nova Condensed Bold"/>
                  <a:cs typeface="Arial Nova Condensed Bold"/>
                  <a:sym typeface="Arial Nova Condensed Bold"/>
                </a:rPr>
                <a:t>2</a:t>
              </a:r>
              <a:r>
                <a:rPr lang="ar-EG" b="true" sz="6600" strike="noStrike" u="none">
                  <a:solidFill>
                    <a:srgbClr val="4E5FA7"/>
                  </a:solidFill>
                  <a:latin typeface="Arial Nova Condensed Bold"/>
                  <a:ea typeface="Arial Nova Condensed Bold"/>
                  <a:cs typeface="Arial Nova Condensed Bold"/>
                  <a:sym typeface="Arial Nova Condensed Bold"/>
                  <a:rtl val="true"/>
                </a:rPr>
                <a:t>: مراجعة مسودة الوثيقة</a:t>
              </a:r>
            </a:p>
          </p:txBody>
        </p:sp>
      </p:grpSp>
      <p:grpSp>
        <p:nvGrpSpPr>
          <p:cNvPr name="Group 8" id="8"/>
          <p:cNvGrpSpPr/>
          <p:nvPr/>
        </p:nvGrpSpPr>
        <p:grpSpPr>
          <a:xfrm rot="0">
            <a:off x="1028700" y="2210120"/>
            <a:ext cx="16230600" cy="7715250"/>
            <a:chOff x="0" y="0"/>
            <a:chExt cx="21640800" cy="10287000"/>
          </a:xfrm>
        </p:grpSpPr>
        <p:sp>
          <p:nvSpPr>
            <p:cNvPr name="Freeform 9" id="9"/>
            <p:cNvSpPr/>
            <p:nvPr/>
          </p:nvSpPr>
          <p:spPr>
            <a:xfrm flipH="false" flipV="false" rot="0">
              <a:off x="15623" y="12700"/>
              <a:ext cx="21609623" cy="10261600"/>
            </a:xfrm>
            <a:custGeom>
              <a:avLst/>
              <a:gdLst/>
              <a:ahLst/>
              <a:cxnLst/>
              <a:rect r="r" b="b" t="t" l="l"/>
              <a:pathLst>
                <a:path h="10261600" w="21609623">
                  <a:moveTo>
                    <a:pt x="0" y="0"/>
                  </a:moveTo>
                  <a:lnTo>
                    <a:pt x="21609623" y="0"/>
                  </a:lnTo>
                  <a:lnTo>
                    <a:pt x="21609623" y="10261600"/>
                  </a:lnTo>
                  <a:lnTo>
                    <a:pt x="0" y="10261600"/>
                  </a:lnTo>
                  <a:close/>
                </a:path>
              </a:pathLst>
            </a:custGeom>
            <a:solidFill>
              <a:srgbClr val="FFFFFF"/>
            </a:solidFill>
          </p:spPr>
        </p:sp>
        <p:sp>
          <p:nvSpPr>
            <p:cNvPr name="Freeform 10" id="10"/>
            <p:cNvSpPr/>
            <p:nvPr/>
          </p:nvSpPr>
          <p:spPr>
            <a:xfrm flipH="false" flipV="false" rot="0">
              <a:off x="0" y="0"/>
              <a:ext cx="21640856" cy="10287000"/>
            </a:xfrm>
            <a:custGeom>
              <a:avLst/>
              <a:gdLst/>
              <a:ahLst/>
              <a:cxnLst/>
              <a:rect r="r" b="b" t="t" l="l"/>
              <a:pathLst>
                <a:path h="10287000" w="21640856">
                  <a:moveTo>
                    <a:pt x="15623" y="0"/>
                  </a:moveTo>
                  <a:lnTo>
                    <a:pt x="21625246" y="0"/>
                  </a:lnTo>
                  <a:cubicBezTo>
                    <a:pt x="21633839" y="0"/>
                    <a:pt x="21640856" y="5715"/>
                    <a:pt x="21640856" y="12700"/>
                  </a:cubicBezTo>
                  <a:lnTo>
                    <a:pt x="21640856" y="10274300"/>
                  </a:lnTo>
                  <a:cubicBezTo>
                    <a:pt x="21640856" y="10281285"/>
                    <a:pt x="21633839" y="10287000"/>
                    <a:pt x="21625246" y="10287000"/>
                  </a:cubicBezTo>
                  <a:lnTo>
                    <a:pt x="15623" y="10287000"/>
                  </a:lnTo>
                  <a:cubicBezTo>
                    <a:pt x="7030" y="10287000"/>
                    <a:pt x="0" y="10281285"/>
                    <a:pt x="0" y="10274300"/>
                  </a:cubicBezTo>
                  <a:lnTo>
                    <a:pt x="0" y="12700"/>
                  </a:lnTo>
                  <a:cubicBezTo>
                    <a:pt x="0" y="5715"/>
                    <a:pt x="7030" y="0"/>
                    <a:pt x="15623" y="0"/>
                  </a:cubicBezTo>
                  <a:moveTo>
                    <a:pt x="15623" y="25400"/>
                  </a:moveTo>
                  <a:lnTo>
                    <a:pt x="15623" y="12700"/>
                  </a:lnTo>
                  <a:lnTo>
                    <a:pt x="31245" y="12700"/>
                  </a:lnTo>
                  <a:lnTo>
                    <a:pt x="31245" y="10274300"/>
                  </a:lnTo>
                  <a:lnTo>
                    <a:pt x="15623" y="10274300"/>
                  </a:lnTo>
                  <a:lnTo>
                    <a:pt x="15623" y="10261600"/>
                  </a:lnTo>
                  <a:lnTo>
                    <a:pt x="21625246" y="10261600"/>
                  </a:lnTo>
                  <a:lnTo>
                    <a:pt x="21625246" y="10274300"/>
                  </a:lnTo>
                  <a:lnTo>
                    <a:pt x="21609624" y="10274300"/>
                  </a:lnTo>
                  <a:lnTo>
                    <a:pt x="21609624" y="12700"/>
                  </a:lnTo>
                  <a:lnTo>
                    <a:pt x="21625246" y="12700"/>
                  </a:lnTo>
                  <a:lnTo>
                    <a:pt x="21625246" y="25400"/>
                  </a:lnTo>
                  <a:lnTo>
                    <a:pt x="15623" y="25400"/>
                  </a:lnTo>
                  <a:close/>
                </a:path>
              </a:pathLst>
            </a:custGeom>
            <a:solidFill>
              <a:srgbClr val="FFFFFF"/>
            </a:solidFill>
          </p:spPr>
        </p:sp>
        <p:sp>
          <p:nvSpPr>
            <p:cNvPr name="TextBox 11" id="11"/>
            <p:cNvSpPr txBox="true"/>
            <p:nvPr/>
          </p:nvSpPr>
          <p:spPr>
            <a:xfrm>
              <a:off x="0" y="-47625"/>
              <a:ext cx="21640800" cy="10334625"/>
            </a:xfrm>
            <a:prstGeom prst="rect">
              <a:avLst/>
            </a:prstGeom>
          </p:spPr>
          <p:txBody>
            <a:bodyPr anchor="t" rtlCol="false" tIns="50800" lIns="50800" bIns="50800" rIns="50800"/>
            <a:lstStyle/>
            <a:p>
              <a:pPr algn="r" rtl="true" marL="0" indent="0" lvl="0">
                <a:lnSpc>
                  <a:spcPts val="4278"/>
                </a:lnSpc>
              </a:pPr>
              <a:r>
                <a:rPr lang="ar-EG" sz="3100">
                  <a:solidFill>
                    <a:srgbClr val="000000"/>
                  </a:solidFill>
                  <a:latin typeface="Arial Nova Condensed"/>
                  <a:ea typeface="Arial Nova Condensed"/>
                  <a:cs typeface="Arial Nova Condensed"/>
                  <a:sym typeface="Arial Nova Condensed"/>
                  <a:rtl val="true"/>
                </a:rPr>
                <a:t> النشاط: المساهمة في صياغة الوثائق القانونية                        </a:t>
              </a:r>
            </a:p>
            <a:p>
              <a:pPr algn="r" rtl="true" marL="0" indent="0" lvl="0">
                <a:lnSpc>
                  <a:spcPts val="4278"/>
                </a:lnSpc>
              </a:pPr>
            </a:p>
            <a:p>
              <a:pPr algn="r" rtl="true" marL="0" indent="0" lvl="0">
                <a:lnSpc>
                  <a:spcPts val="4278"/>
                </a:lnSpc>
              </a:pPr>
              <a:r>
                <a:rPr lang="ar-EG" sz="3100">
                  <a:solidFill>
                    <a:srgbClr val="000000"/>
                  </a:solidFill>
                  <a:latin typeface="Arial Nova Condensed"/>
                  <a:ea typeface="Arial Nova Condensed"/>
                  <a:cs typeface="Arial Nova Condensed"/>
                  <a:sym typeface="Arial Nova Condensed"/>
                  <a:rtl val="true"/>
                </a:rPr>
                <a:t>الوقت: </a:t>
              </a:r>
              <a:r>
                <a:rPr lang="en-US" sz="3100">
                  <a:solidFill>
                    <a:srgbClr val="000000"/>
                  </a:solidFill>
                  <a:latin typeface="Arial Nova Condensed"/>
                  <a:ea typeface="Arial Nova Condensed"/>
                  <a:cs typeface="Arial Nova Condensed"/>
                  <a:sym typeface="Arial Nova Condensed"/>
                </a:rPr>
                <a:t>30</a:t>
              </a:r>
              <a:r>
                <a:rPr lang="ar-EG" sz="3100">
                  <a:solidFill>
                    <a:srgbClr val="000000"/>
                  </a:solidFill>
                  <a:latin typeface="Arial Nova Condensed"/>
                  <a:ea typeface="Arial Nova Condensed"/>
                  <a:cs typeface="Arial Nova Condensed"/>
                  <a:sym typeface="Arial Nova Condensed"/>
                  <a:rtl val="true"/>
                </a:rPr>
                <a:t> دقيقة </a:t>
              </a:r>
            </a:p>
            <a:p>
              <a:pPr algn="r" rtl="true" marL="0" indent="0" lvl="0">
                <a:lnSpc>
                  <a:spcPts val="4278"/>
                </a:lnSpc>
              </a:pPr>
              <a:r>
                <a:rPr lang="en-US" sz="3100">
                  <a:solidFill>
                    <a:srgbClr val="000000"/>
                  </a:solidFill>
                  <a:latin typeface="Arial Nova Condensed"/>
                  <a:ea typeface="Arial Nova Condensed"/>
                  <a:cs typeface="Arial Nova Condensed"/>
                  <a:sym typeface="Arial Nova Condensed"/>
                </a:rPr>
                <a:t>1</a:t>
              </a:r>
              <a:r>
                <a:rPr lang="ar-EG" sz="3100">
                  <a:solidFill>
                    <a:srgbClr val="000000"/>
                  </a:solidFill>
                  <a:latin typeface="Arial Nova Condensed"/>
                  <a:ea typeface="Arial Nova Condensed"/>
                  <a:cs typeface="Arial Nova Condensed"/>
                  <a:sym typeface="Arial Nova Condensed"/>
                  <a:rtl val="true"/>
                </a:rPr>
                <a:t>. تحديد الأخطاء والتناقضات في وثيقة العينة واقتراح التصحيحات.</a:t>
              </a:r>
            </a:p>
            <a:p>
              <a:pPr algn="r" rtl="true" marL="0" indent="0" lvl="0">
                <a:lnSpc>
                  <a:spcPts val="4278"/>
                </a:lnSpc>
              </a:pPr>
              <a:r>
                <a:rPr lang="ar-EG" sz="3100">
                  <a:solidFill>
                    <a:srgbClr val="000000"/>
                  </a:solidFill>
                  <a:latin typeface="Arial Nova Condensed"/>
                  <a:ea typeface="Arial Nova Condensed"/>
                  <a:cs typeface="Arial Nova Condensed"/>
                  <a:sym typeface="Arial Nova Condensed"/>
                  <a:rtl val="true"/>
                </a:rPr>
                <a:t>الأداة: يتم تزويد كل فرد/مجموعة بنسخة من وثيقة قانونية نموذجية تحتوي على أخطاء وتناقضات متعمدة (على سبيل المثال، أطراف مفقودة، مصطلحات متضاربة، لغة غير واضحة، تنسيق غير صحيح، أو عدم دقة قانونية).</a:t>
              </a:r>
            </a:p>
            <a:p>
              <a:pPr algn="r" rtl="true" marL="0" indent="0" lvl="0">
                <a:lnSpc>
                  <a:spcPts val="4278"/>
                </a:lnSpc>
              </a:pPr>
              <a:r>
                <a:rPr lang="ar-EG" sz="3100">
                  <a:solidFill>
                    <a:srgbClr val="000000"/>
                  </a:solidFill>
                  <a:latin typeface="Arial Nova Condensed"/>
                  <a:ea typeface="Arial Nova Condensed"/>
                  <a:cs typeface="Arial Nova Condensed"/>
                  <a:sym typeface="Arial Nova Condensed"/>
                  <a:rtl val="true"/>
                </a:rPr>
                <a:t>المهمة: مراجعة الوثيقة وتحديد الأخطاء أو التناقضات. </a:t>
              </a:r>
            </a:p>
            <a:p>
              <a:pPr algn="r" rtl="true" marL="0" indent="0" lvl="0">
                <a:lnSpc>
                  <a:spcPts val="4278"/>
                </a:lnSpc>
              </a:pPr>
              <a:r>
                <a:rPr lang="ar-EG" sz="3100">
                  <a:solidFill>
                    <a:srgbClr val="000000"/>
                  </a:solidFill>
                  <a:latin typeface="Arial Nova Condensed"/>
                  <a:ea typeface="Arial Nova Condensed"/>
                  <a:cs typeface="Arial Nova Condensed"/>
                  <a:sym typeface="Arial Nova Condensed"/>
                  <a:rtl val="true"/>
                </a:rPr>
                <a:t>(على سبيل المثال: الأطراف المفقودة أو غير المتطابقة، أو المصطلحات الغامضة أو المتضاربة، أو التنسيق غير الصحيح أو الأقسام المحذوفة (على سبيل المثال، عدم وجود كتل التوقيع)، أو الفشل في الإشارة إلى المستندات ذات الصلة.</a:t>
              </a:r>
            </a:p>
          </p:txBody>
        </p:sp>
      </p:grpSp>
      <p:sp>
        <p:nvSpPr>
          <p:cNvPr name="Freeform 12" id="12"/>
          <p:cNvSpPr/>
          <p:nvPr/>
        </p:nvSpPr>
        <p:spPr>
          <a:xfrm flipH="false" flipV="false" rot="0">
            <a:off x="391099" y="7587501"/>
            <a:ext cx="7150990" cy="2699499"/>
          </a:xfrm>
          <a:custGeom>
            <a:avLst/>
            <a:gdLst/>
            <a:ahLst/>
            <a:cxnLst/>
            <a:rect r="r" b="b" t="t" l="l"/>
            <a:pathLst>
              <a:path h="2699499" w="7150990">
                <a:moveTo>
                  <a:pt x="0" y="0"/>
                </a:moveTo>
                <a:lnTo>
                  <a:pt x="7150990" y="0"/>
                </a:lnTo>
                <a:lnTo>
                  <a:pt x="7150990" y="2699499"/>
                </a:lnTo>
                <a:lnTo>
                  <a:pt x="0" y="2699499"/>
                </a:lnTo>
                <a:lnTo>
                  <a:pt x="0" y="0"/>
                </a:lnTo>
                <a:close/>
              </a:path>
            </a:pathLst>
          </a:custGeom>
          <a:blipFill>
            <a:blip r:embed="rId3"/>
            <a:stretch>
              <a:fillRect l="0" t="0" r="0" b="0"/>
            </a:stretch>
          </a:blipFill>
        </p:spPr>
      </p:sp>
    </p:spTree>
  </p:cSld>
  <p:clrMapOvr>
    <a:masterClrMapping/>
  </p:clrMapOvr>
</p:sld>
</file>

<file path=ppt/slides/slide18.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rtl="true">
                <a:lnSpc>
                  <a:spcPts val="2659"/>
                </a:lnSpc>
                <a:spcBef>
                  <a:spcPct val="0"/>
                </a:spcBef>
              </a:pPr>
            </a:p>
          </p:txBody>
        </p:sp>
      </p:grpSp>
      <p:grpSp>
        <p:nvGrpSpPr>
          <p:cNvPr name="Group 5" id="5"/>
          <p:cNvGrpSpPr/>
          <p:nvPr/>
        </p:nvGrpSpPr>
        <p:grpSpPr>
          <a:xfrm rot="0">
            <a:off x="4807418" y="1028700"/>
            <a:ext cx="12451882" cy="1181420"/>
            <a:chOff x="0" y="0"/>
            <a:chExt cx="16602509" cy="1575227"/>
          </a:xfrm>
        </p:grpSpPr>
        <p:sp>
          <p:nvSpPr>
            <p:cNvPr name="Freeform 6" id="6"/>
            <p:cNvSpPr/>
            <p:nvPr/>
          </p:nvSpPr>
          <p:spPr>
            <a:xfrm flipH="false" flipV="false" rot="0">
              <a:off x="0" y="0"/>
              <a:ext cx="16602509" cy="1575227"/>
            </a:xfrm>
            <a:custGeom>
              <a:avLst/>
              <a:gdLst/>
              <a:ahLst/>
              <a:cxnLst/>
              <a:rect r="r" b="b" t="t" l="l"/>
              <a:pathLst>
                <a:path h="1575227" w="16602509">
                  <a:moveTo>
                    <a:pt x="0" y="0"/>
                  </a:moveTo>
                  <a:lnTo>
                    <a:pt x="16602509" y="0"/>
                  </a:lnTo>
                  <a:lnTo>
                    <a:pt x="16602509" y="1575227"/>
                  </a:lnTo>
                  <a:lnTo>
                    <a:pt x="0" y="1575227"/>
                  </a:lnTo>
                  <a:close/>
                </a:path>
              </a:pathLst>
            </a:custGeom>
            <a:solidFill>
              <a:srgbClr val="000000">
                <a:alpha val="0"/>
              </a:srgbClr>
            </a:solidFill>
            <a:ln cap="sq">
              <a:noFill/>
              <a:prstDash val="solid"/>
              <a:miter/>
            </a:ln>
          </p:spPr>
        </p:sp>
        <p:sp>
          <p:nvSpPr>
            <p:cNvPr name="TextBox 7" id="7"/>
            <p:cNvSpPr txBox="true"/>
            <p:nvPr/>
          </p:nvSpPr>
          <p:spPr>
            <a:xfrm>
              <a:off x="0" y="-190500"/>
              <a:ext cx="16602509" cy="1765727"/>
            </a:xfrm>
            <a:prstGeom prst="rect">
              <a:avLst/>
            </a:prstGeom>
          </p:spPr>
          <p:txBody>
            <a:bodyPr anchor="t" rtlCol="false" tIns="0" lIns="0" bIns="0" rIns="0"/>
            <a:lstStyle/>
            <a:p>
              <a:pPr algn="r" rtl="true" marL="0" indent="0" lvl="0">
                <a:lnSpc>
                  <a:spcPts val="9900"/>
                </a:lnSpc>
                <a:spcBef>
                  <a:spcPct val="0"/>
                </a:spcBef>
              </a:pPr>
              <a:r>
                <a:rPr lang="ar-EG" b="true" sz="6600" strike="noStrike" u="none">
                  <a:solidFill>
                    <a:srgbClr val="4E5FA7"/>
                  </a:solidFill>
                  <a:latin typeface="Arial Nova Condensed Bold"/>
                  <a:ea typeface="Arial Nova Condensed Bold"/>
                  <a:cs typeface="Arial Nova Condensed Bold"/>
                  <a:sym typeface="Arial Nova Condensed Bold"/>
                  <a:rtl val="true"/>
                </a:rPr>
                <a:t>دعم العملاء وإعداد التقارير</a:t>
              </a:r>
            </a:p>
          </p:txBody>
        </p:sp>
      </p:grpSp>
      <p:grpSp>
        <p:nvGrpSpPr>
          <p:cNvPr name="Group 8" id="8"/>
          <p:cNvGrpSpPr/>
          <p:nvPr/>
        </p:nvGrpSpPr>
        <p:grpSpPr>
          <a:xfrm rot="0">
            <a:off x="1028700" y="3325448"/>
            <a:ext cx="16230600" cy="6127248"/>
            <a:chOff x="0" y="0"/>
            <a:chExt cx="21640800" cy="8169663"/>
          </a:xfrm>
        </p:grpSpPr>
        <p:sp>
          <p:nvSpPr>
            <p:cNvPr name="Freeform 9" id="9"/>
            <p:cNvSpPr/>
            <p:nvPr/>
          </p:nvSpPr>
          <p:spPr>
            <a:xfrm flipH="false" flipV="false" rot="0">
              <a:off x="0" y="0"/>
              <a:ext cx="21640800" cy="8169663"/>
            </a:xfrm>
            <a:custGeom>
              <a:avLst/>
              <a:gdLst/>
              <a:ahLst/>
              <a:cxnLst/>
              <a:rect r="r" b="b" t="t" l="l"/>
              <a:pathLst>
                <a:path h="8169663" w="21640800">
                  <a:moveTo>
                    <a:pt x="0" y="0"/>
                  </a:moveTo>
                  <a:lnTo>
                    <a:pt x="21640800" y="0"/>
                  </a:lnTo>
                  <a:lnTo>
                    <a:pt x="21640800" y="8169663"/>
                  </a:lnTo>
                  <a:lnTo>
                    <a:pt x="0" y="8169663"/>
                  </a:lnTo>
                  <a:close/>
                </a:path>
              </a:pathLst>
            </a:custGeom>
            <a:solidFill>
              <a:srgbClr val="000000">
                <a:alpha val="0"/>
              </a:srgbClr>
            </a:solidFill>
          </p:spPr>
        </p:sp>
        <p:sp>
          <p:nvSpPr>
            <p:cNvPr name="TextBox 10" id="10"/>
            <p:cNvSpPr txBox="true"/>
            <p:nvPr/>
          </p:nvSpPr>
          <p:spPr>
            <a:xfrm>
              <a:off x="0" y="-57150"/>
              <a:ext cx="21640800" cy="8226813"/>
            </a:xfrm>
            <a:prstGeom prst="rect">
              <a:avLst/>
            </a:prstGeom>
          </p:spPr>
          <p:txBody>
            <a:bodyPr anchor="t" rtlCol="false" tIns="0" lIns="0" bIns="0" rIns="0"/>
            <a:lstStyle/>
            <a:p>
              <a:pPr algn="r" rtl="true" marL="0" indent="0" lvl="0">
                <a:lnSpc>
                  <a:spcPts val="4497"/>
                </a:lnSpc>
              </a:pPr>
              <a:r>
                <a:rPr lang="ar-EG" sz="3258">
                  <a:solidFill>
                    <a:srgbClr val="000000"/>
                  </a:solidFill>
                  <a:latin typeface="Arial Nova Condensed"/>
                  <a:ea typeface="Arial Nova Condensed"/>
                  <a:cs typeface="Arial Nova Condensed"/>
                  <a:sym typeface="Arial Nova Condensed"/>
                  <a:rtl val="true"/>
                </a:rPr>
                <a:t> يعتبر بيان العميل مهمًا في عمل المساعد القانوني لأنه: </a:t>
              </a:r>
            </a:p>
            <a:p>
              <a:pPr algn="r" rtl="true" marL="0" indent="0" lvl="0">
                <a:lnSpc>
                  <a:spcPts val="4497"/>
                </a:lnSpc>
              </a:pPr>
              <a:r>
                <a:rPr lang="ar-EG" sz="3258">
                  <a:solidFill>
                    <a:srgbClr val="000000"/>
                  </a:solidFill>
                  <a:latin typeface="Arial Nova Condensed"/>
                  <a:ea typeface="Arial Nova Condensed"/>
                  <a:cs typeface="Arial Nova Condensed"/>
                  <a:sym typeface="Arial Nova Condensed"/>
                  <a:rtl val="true"/>
                </a:rPr>
                <a:t>يصبح بمثابة سجل لقضية العميل، ويساعد المساعد القانوني على فهم القضية بشكل أفضل.</a:t>
              </a:r>
            </a:p>
            <a:p>
              <a:pPr algn="r" rtl="true" marL="0" indent="0" lvl="0">
                <a:lnSpc>
                  <a:spcPts val="4497"/>
                </a:lnSpc>
              </a:pPr>
              <a:r>
                <a:rPr lang="ar-EG" sz="3258">
                  <a:solidFill>
                    <a:srgbClr val="000000"/>
                  </a:solidFill>
                  <a:latin typeface="Arial Nova Condensed"/>
                  <a:ea typeface="Arial Nova Condensed"/>
                  <a:cs typeface="Arial Nova Condensed"/>
                  <a:sym typeface="Arial Nova Condensed"/>
                  <a:rtl val="true"/>
                </a:rPr>
                <a:t>تسليط الضوء على القضايا القانونية التي يواجهها العميل، والحلول التي يتوقع الحصول عليها من المساعد القانوني.  </a:t>
              </a:r>
            </a:p>
            <a:p>
              <a:pPr algn="r" rtl="true" marL="0" indent="0" lvl="0">
                <a:lnSpc>
                  <a:spcPts val="4497"/>
                </a:lnSpc>
              </a:pPr>
              <a:r>
                <a:rPr lang="ar-EG" sz="3258">
                  <a:solidFill>
                    <a:srgbClr val="000000"/>
                  </a:solidFill>
                  <a:latin typeface="Arial Nova Condensed"/>
                  <a:ea typeface="Arial Nova Condensed"/>
                  <a:cs typeface="Arial Nova Condensed"/>
                  <a:sym typeface="Arial Nova Condensed"/>
                  <a:rtl val="true"/>
                </a:rPr>
                <a:t>يساعد المساعد القانوني والعميل والجهات الفاعلة الأخرى على متابعة القضية أو دعمها، بما في ذلك دعم الإحالات ومؤتمرات القضية.  </a:t>
              </a:r>
            </a:p>
            <a:p>
              <a:pPr algn="r" rtl="true" marL="0" indent="0" lvl="0">
                <a:lnSpc>
                  <a:spcPts val="4497"/>
                </a:lnSpc>
              </a:pPr>
              <a:r>
                <a:rPr lang="ar-EG" sz="3258">
                  <a:solidFill>
                    <a:srgbClr val="000000"/>
                  </a:solidFill>
                  <a:latin typeface="Arial Nova Condensed"/>
                  <a:ea typeface="Arial Nova Condensed"/>
                  <a:cs typeface="Arial Nova Condensed"/>
                  <a:sym typeface="Arial Nova Condensed"/>
                  <a:rtl val="true"/>
                </a:rPr>
                <a:t>يدعم إعداد التقرير عن عمل المساعدين القانونيين، بما في ذلك عدد ونوع العملاء الذين تمت رؤيتهم، وطبيعة المسائل القانونية التي تم التعامل معها.  </a:t>
              </a:r>
            </a:p>
            <a:p>
              <a:pPr algn="just" rtl="true" marL="0" indent="0" lvl="0">
                <a:lnSpc>
                  <a:spcPts val="3910"/>
                </a:lnSpc>
              </a:pPr>
            </a:p>
            <a:p>
              <a:pPr algn="r" rtl="true" marL="0" indent="0" lvl="0">
                <a:lnSpc>
                  <a:spcPts val="4497"/>
                </a:lnSpc>
              </a:pPr>
              <a:r>
                <a:rPr lang="ar-EG" sz="3258">
                  <a:solidFill>
                    <a:srgbClr val="000000"/>
                  </a:solidFill>
                  <a:latin typeface="Arial Nova Condensed"/>
                  <a:ea typeface="Arial Nova Condensed"/>
                  <a:cs typeface="Arial Nova Condensed"/>
                  <a:sym typeface="Arial Nova Condensed"/>
                  <a:rtl val="true"/>
                </a:rPr>
                <a:t>عند أخذ بيان العميل، يجب على المساعد القانوني أيضًا مراعاة المعايير الأخلاقية والمبادئ التوجيهية الموضحة في الشريحة رقم </a:t>
              </a:r>
              <a:r>
                <a:rPr lang="en-US" sz="3258">
                  <a:solidFill>
                    <a:srgbClr val="000000"/>
                  </a:solidFill>
                  <a:latin typeface="Arial Nova Condensed"/>
                  <a:ea typeface="Arial Nova Condensed"/>
                  <a:cs typeface="Arial Nova Condensed"/>
                  <a:sym typeface="Arial Nova Condensed"/>
                </a:rPr>
                <a:t>4</a:t>
              </a:r>
              <a:r>
                <a:rPr lang="ar-EG" sz="3258">
                  <a:solidFill>
                    <a:srgbClr val="000000"/>
                  </a:solidFill>
                  <a:latin typeface="Arial Nova Condensed"/>
                  <a:ea typeface="Arial Nova Condensed"/>
                  <a:cs typeface="Arial Nova Condensed"/>
                  <a:sym typeface="Arial Nova Condensed"/>
                  <a:rtl val="true"/>
                </a:rPr>
                <a:t> من العرض التقديمي</a:t>
              </a:r>
            </a:p>
          </p:txBody>
        </p:sp>
      </p:grpSp>
      <p:grpSp>
        <p:nvGrpSpPr>
          <p:cNvPr name="Group 11" id="11"/>
          <p:cNvGrpSpPr/>
          <p:nvPr/>
        </p:nvGrpSpPr>
        <p:grpSpPr>
          <a:xfrm rot="0">
            <a:off x="10949339" y="2320709"/>
            <a:ext cx="6309961" cy="894151"/>
            <a:chOff x="0" y="0"/>
            <a:chExt cx="8413281" cy="1192202"/>
          </a:xfrm>
        </p:grpSpPr>
        <p:sp>
          <p:nvSpPr>
            <p:cNvPr name="Freeform 12" id="12"/>
            <p:cNvSpPr/>
            <p:nvPr/>
          </p:nvSpPr>
          <p:spPr>
            <a:xfrm flipH="false" flipV="false" rot="0">
              <a:off x="0" y="0"/>
              <a:ext cx="8413281" cy="1192202"/>
            </a:xfrm>
            <a:custGeom>
              <a:avLst/>
              <a:gdLst/>
              <a:ahLst/>
              <a:cxnLst/>
              <a:rect r="r" b="b" t="t" l="l"/>
              <a:pathLst>
                <a:path h="1192202" w="8413281">
                  <a:moveTo>
                    <a:pt x="0" y="0"/>
                  </a:moveTo>
                  <a:lnTo>
                    <a:pt x="8413281" y="0"/>
                  </a:lnTo>
                  <a:lnTo>
                    <a:pt x="8413281" y="1192202"/>
                  </a:lnTo>
                  <a:lnTo>
                    <a:pt x="0" y="1192202"/>
                  </a:lnTo>
                  <a:close/>
                </a:path>
              </a:pathLst>
            </a:custGeom>
            <a:solidFill>
              <a:srgbClr val="000000">
                <a:alpha val="0"/>
              </a:srgbClr>
            </a:solidFill>
          </p:spPr>
        </p:sp>
        <p:sp>
          <p:nvSpPr>
            <p:cNvPr name="TextBox 13" id="13"/>
            <p:cNvSpPr txBox="true"/>
            <p:nvPr/>
          </p:nvSpPr>
          <p:spPr>
            <a:xfrm>
              <a:off x="0" y="-200025"/>
              <a:ext cx="8413281" cy="1392227"/>
            </a:xfrm>
            <a:prstGeom prst="rect">
              <a:avLst/>
            </a:prstGeom>
          </p:spPr>
          <p:txBody>
            <a:bodyPr anchor="t" rtlCol="false" tIns="0" lIns="0" bIns="0" rIns="0"/>
            <a:lstStyle/>
            <a:p>
              <a:pPr algn="r" rtl="true">
                <a:lnSpc>
                  <a:spcPts val="8181"/>
                </a:lnSpc>
              </a:pPr>
              <a:r>
                <a:rPr lang="ar-EG" b="true" sz="5000">
                  <a:solidFill>
                    <a:srgbClr val="F9B57D"/>
                  </a:solidFill>
                  <a:latin typeface="Arial Nova Condensed Bold"/>
                  <a:ea typeface="Arial Nova Condensed Bold"/>
                  <a:cs typeface="Arial Nova Condensed Bold"/>
                  <a:sym typeface="Arial Nova Condensed Bold"/>
                  <a:rtl val="true"/>
                </a:rPr>
                <a:t>أخذ بيان العميل. </a:t>
              </a:r>
            </a:p>
          </p:txBody>
        </p:sp>
      </p:grpSp>
      <p:grpSp>
        <p:nvGrpSpPr>
          <p:cNvPr name="Group 14" id="14"/>
          <p:cNvGrpSpPr/>
          <p:nvPr/>
        </p:nvGrpSpPr>
        <p:grpSpPr>
          <a:xfrm rot="-6972067">
            <a:off x="-1207943" y="-1033180"/>
            <a:ext cx="3767531" cy="4123759"/>
            <a:chOff x="0" y="0"/>
            <a:chExt cx="5023375" cy="5498345"/>
          </a:xfrm>
        </p:grpSpPr>
        <p:grpSp>
          <p:nvGrpSpPr>
            <p:cNvPr name="Group 15" id="15"/>
            <p:cNvGrpSpPr/>
            <p:nvPr/>
          </p:nvGrpSpPr>
          <p:grpSpPr>
            <a:xfrm rot="-104776">
              <a:off x="297380" y="1759711"/>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18" id="18"/>
            <p:cNvGrpSpPr/>
            <p:nvPr/>
          </p:nvGrpSpPr>
          <p:grpSpPr>
            <a:xfrm rot="-162844">
              <a:off x="84820" y="93399"/>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21" id="21"/>
            <p:cNvGrpSpPr/>
            <p:nvPr/>
          </p:nvGrpSpPr>
          <p:grpSpPr>
            <a:xfrm rot="10629642">
              <a:off x="902754" y="1722687"/>
              <a:ext cx="4032000" cy="3678054"/>
              <a:chOff x="0" y="0"/>
              <a:chExt cx="893117" cy="814716"/>
            </a:xfrm>
          </p:grpSpPr>
          <p:sp>
            <p:nvSpPr>
              <p:cNvPr name="Freeform 22" id="22"/>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3" id="23"/>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spTree>
  </p:cSld>
  <p:clrMapOvr>
    <a:masterClrMapping/>
  </p:clrMapOvr>
</p:sld>
</file>

<file path=ppt/slides/slide19.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rtl="true">
                <a:lnSpc>
                  <a:spcPts val="2659"/>
                </a:lnSpc>
                <a:spcBef>
                  <a:spcPct val="0"/>
                </a:spcBef>
              </a:pPr>
            </a:p>
          </p:txBody>
        </p:sp>
      </p:grpSp>
      <p:grpSp>
        <p:nvGrpSpPr>
          <p:cNvPr name="Group 5" id="5"/>
          <p:cNvGrpSpPr/>
          <p:nvPr/>
        </p:nvGrpSpPr>
        <p:grpSpPr>
          <a:xfrm rot="0">
            <a:off x="6219123" y="1028700"/>
            <a:ext cx="11040177" cy="1181420"/>
            <a:chOff x="0" y="0"/>
            <a:chExt cx="14720236" cy="1575227"/>
          </a:xfrm>
        </p:grpSpPr>
        <p:sp>
          <p:nvSpPr>
            <p:cNvPr name="Freeform 6" id="6"/>
            <p:cNvSpPr/>
            <p:nvPr/>
          </p:nvSpPr>
          <p:spPr>
            <a:xfrm flipH="false" flipV="false" rot="0">
              <a:off x="0" y="0"/>
              <a:ext cx="14720236" cy="1575227"/>
            </a:xfrm>
            <a:custGeom>
              <a:avLst/>
              <a:gdLst/>
              <a:ahLst/>
              <a:cxnLst/>
              <a:rect r="r" b="b" t="t" l="l"/>
              <a:pathLst>
                <a:path h="1575227" w="14720236">
                  <a:moveTo>
                    <a:pt x="0" y="0"/>
                  </a:moveTo>
                  <a:lnTo>
                    <a:pt x="14720236" y="0"/>
                  </a:lnTo>
                  <a:lnTo>
                    <a:pt x="14720236" y="1575227"/>
                  </a:lnTo>
                  <a:lnTo>
                    <a:pt x="0" y="1575227"/>
                  </a:lnTo>
                  <a:close/>
                </a:path>
              </a:pathLst>
            </a:custGeom>
            <a:solidFill>
              <a:srgbClr val="000000">
                <a:alpha val="0"/>
              </a:srgbClr>
            </a:solidFill>
            <a:ln cap="sq">
              <a:noFill/>
              <a:prstDash val="solid"/>
              <a:miter/>
            </a:ln>
          </p:spPr>
        </p:sp>
        <p:sp>
          <p:nvSpPr>
            <p:cNvPr name="TextBox 7" id="7"/>
            <p:cNvSpPr txBox="true"/>
            <p:nvPr/>
          </p:nvSpPr>
          <p:spPr>
            <a:xfrm>
              <a:off x="0" y="-190500"/>
              <a:ext cx="14720236" cy="1765727"/>
            </a:xfrm>
            <a:prstGeom prst="rect">
              <a:avLst/>
            </a:prstGeom>
          </p:spPr>
          <p:txBody>
            <a:bodyPr anchor="t" rtlCol="false" tIns="0" lIns="0" bIns="0" rIns="0"/>
            <a:lstStyle/>
            <a:p>
              <a:pPr algn="r" rtl="true" marL="0" indent="0" lvl="0">
                <a:lnSpc>
                  <a:spcPts val="9900"/>
                </a:lnSpc>
                <a:spcBef>
                  <a:spcPct val="0"/>
                </a:spcBef>
              </a:pPr>
              <a:r>
                <a:rPr lang="ar-EG" b="true" sz="6600" strike="noStrike" u="none">
                  <a:solidFill>
                    <a:srgbClr val="4E5FA7"/>
                  </a:solidFill>
                  <a:latin typeface="Arial Nova Condensed Bold"/>
                  <a:ea typeface="Arial Nova Condensed Bold"/>
                  <a:cs typeface="Arial Nova Condensed Bold"/>
                  <a:sym typeface="Arial Nova Condensed Bold"/>
                  <a:rtl val="true"/>
                </a:rPr>
                <a:t>دعم العملاء وإعداد التقارير</a:t>
              </a:r>
            </a:p>
          </p:txBody>
        </p:sp>
      </p:grpSp>
      <p:grpSp>
        <p:nvGrpSpPr>
          <p:cNvPr name="Group 8" id="8"/>
          <p:cNvGrpSpPr/>
          <p:nvPr/>
        </p:nvGrpSpPr>
        <p:grpSpPr>
          <a:xfrm rot="0">
            <a:off x="709462" y="3527160"/>
            <a:ext cx="16549838" cy="5617307"/>
            <a:chOff x="0" y="0"/>
            <a:chExt cx="22066451" cy="7489743"/>
          </a:xfrm>
        </p:grpSpPr>
        <p:sp>
          <p:nvSpPr>
            <p:cNvPr name="Freeform 9" id="9"/>
            <p:cNvSpPr/>
            <p:nvPr/>
          </p:nvSpPr>
          <p:spPr>
            <a:xfrm flipH="false" flipV="false" rot="0">
              <a:off x="0" y="0"/>
              <a:ext cx="22066450" cy="7489743"/>
            </a:xfrm>
            <a:custGeom>
              <a:avLst/>
              <a:gdLst/>
              <a:ahLst/>
              <a:cxnLst/>
              <a:rect r="r" b="b" t="t" l="l"/>
              <a:pathLst>
                <a:path h="7489743" w="22066450">
                  <a:moveTo>
                    <a:pt x="0" y="0"/>
                  </a:moveTo>
                  <a:lnTo>
                    <a:pt x="22066450" y="0"/>
                  </a:lnTo>
                  <a:lnTo>
                    <a:pt x="22066450" y="7489743"/>
                  </a:lnTo>
                  <a:lnTo>
                    <a:pt x="0" y="7489743"/>
                  </a:lnTo>
                  <a:close/>
                </a:path>
              </a:pathLst>
            </a:custGeom>
            <a:solidFill>
              <a:srgbClr val="000000">
                <a:alpha val="0"/>
              </a:srgbClr>
            </a:solidFill>
          </p:spPr>
        </p:sp>
        <p:sp>
          <p:nvSpPr>
            <p:cNvPr name="TextBox 10" id="10"/>
            <p:cNvSpPr txBox="true"/>
            <p:nvPr/>
          </p:nvSpPr>
          <p:spPr>
            <a:xfrm>
              <a:off x="0" y="-57150"/>
              <a:ext cx="22066451" cy="7546893"/>
            </a:xfrm>
            <a:prstGeom prst="rect">
              <a:avLst/>
            </a:prstGeom>
          </p:spPr>
          <p:txBody>
            <a:bodyPr anchor="t" rtlCol="false" tIns="0" lIns="0" bIns="0" rIns="0"/>
            <a:lstStyle/>
            <a:p>
              <a:pPr algn="r" rtl="true" marL="0" indent="0" lvl="0">
                <a:lnSpc>
                  <a:spcPts val="4967"/>
                </a:lnSpc>
              </a:pPr>
              <a:r>
                <a:rPr lang="ar-EG" sz="3599">
                  <a:solidFill>
                    <a:srgbClr val="000000"/>
                  </a:solidFill>
                  <a:latin typeface="Arial Nova Condensed"/>
                  <a:ea typeface="Arial Nova Condensed"/>
                  <a:cs typeface="Arial Nova Condensed"/>
                  <a:sym typeface="Arial Nova Condensed"/>
                  <a:rtl val="true"/>
                </a:rPr>
                <a:t> يتكون بيان العميل من أربعة أجزاء:</a:t>
              </a:r>
            </a:p>
            <a:p>
              <a:pPr algn="r" rtl="true" marL="0" indent="0" lvl="0">
                <a:lnSpc>
                  <a:spcPts val="4967"/>
                </a:lnSpc>
              </a:pPr>
              <a:r>
                <a:rPr lang="ar-EG" sz="3599">
                  <a:solidFill>
                    <a:srgbClr val="000000"/>
                  </a:solidFill>
                  <a:latin typeface="Arial Nova Condensed"/>
                  <a:ea typeface="Arial Nova Condensed"/>
                  <a:cs typeface="Arial Nova Condensed"/>
                  <a:sym typeface="Arial Nova Condensed"/>
                  <a:rtl val="true"/>
                </a:rPr>
                <a:t>البيانات الشخصية للعميل بما في ذلك الاسم والعنوان ورقم الهوية وتاريخ الميلاد. </a:t>
              </a:r>
            </a:p>
            <a:p>
              <a:pPr algn="r" rtl="true" marL="0" indent="0" lvl="0">
                <a:lnSpc>
                  <a:spcPts val="4967"/>
                </a:lnSpc>
              </a:pPr>
              <a:r>
                <a:rPr lang="ar-EG" sz="3599">
                  <a:solidFill>
                    <a:srgbClr val="000000"/>
                  </a:solidFill>
                  <a:latin typeface="Arial Nova Condensed"/>
                  <a:ea typeface="Arial Nova Condensed"/>
                  <a:cs typeface="Arial Nova Condensed"/>
                  <a:sym typeface="Arial Nova Condensed"/>
                  <a:rtl val="true"/>
                </a:rPr>
                <a:t>وصف المشكلة والدعم المطلوب من قبل العميل. </a:t>
              </a:r>
            </a:p>
            <a:p>
              <a:pPr algn="r" rtl="true" marL="0" indent="0" lvl="0">
                <a:lnSpc>
                  <a:spcPts val="4967"/>
                </a:lnSpc>
              </a:pPr>
              <a:r>
                <a:rPr lang="ar-EG" sz="3599">
                  <a:solidFill>
                    <a:srgbClr val="000000"/>
                  </a:solidFill>
                  <a:latin typeface="Arial Nova Condensed"/>
                  <a:ea typeface="Arial Nova Condensed"/>
                  <a:cs typeface="Arial Nova Condensed"/>
                  <a:sym typeface="Arial Nova Condensed"/>
                  <a:rtl val="true"/>
                </a:rPr>
                <a:t>النصيحة التي قدمها المساعد القانوني للعميل، وما تم الاتفاق عليه باعتباره أفضل طريقة للمضي قدمًا بين المساعد القانوني والعميل. </a:t>
              </a:r>
            </a:p>
            <a:p>
              <a:pPr algn="r" rtl="true" marL="0" indent="0" lvl="0">
                <a:lnSpc>
                  <a:spcPts val="4967"/>
                </a:lnSpc>
              </a:pPr>
              <a:r>
                <a:rPr lang="ar-EG" sz="3599">
                  <a:solidFill>
                    <a:srgbClr val="000000"/>
                  </a:solidFill>
                  <a:latin typeface="Arial Nova Condensed"/>
                  <a:ea typeface="Arial Nova Condensed"/>
                  <a:cs typeface="Arial Nova Condensed"/>
                  <a:sym typeface="Arial Nova Condensed"/>
                  <a:rtl val="true"/>
                </a:rPr>
                <a:t>الإجراءات التي يمكن اتخاذها لمساعدة العميل بشكل أكبر عندما تكون لديه احتياجات متعددة، أو عندما يحتاج إلى دعم إضافي من جهات أخرى لإنهاء قضيته. على سبيل المثال، عندما يحتاج العميل إلى شهادة ميلاد لطفل قبل تسجيله في التطعيمات أو المدرسة.</a:t>
              </a:r>
            </a:p>
          </p:txBody>
        </p:sp>
      </p:grpSp>
      <p:grpSp>
        <p:nvGrpSpPr>
          <p:cNvPr name="Group 11" id="11"/>
          <p:cNvGrpSpPr/>
          <p:nvPr/>
        </p:nvGrpSpPr>
        <p:grpSpPr>
          <a:xfrm rot="0">
            <a:off x="9409297" y="2423458"/>
            <a:ext cx="7850003" cy="894151"/>
            <a:chOff x="0" y="0"/>
            <a:chExt cx="10466670" cy="1192202"/>
          </a:xfrm>
        </p:grpSpPr>
        <p:sp>
          <p:nvSpPr>
            <p:cNvPr name="Freeform 12" id="12"/>
            <p:cNvSpPr/>
            <p:nvPr/>
          </p:nvSpPr>
          <p:spPr>
            <a:xfrm flipH="false" flipV="false" rot="0">
              <a:off x="0" y="0"/>
              <a:ext cx="10466670" cy="1192202"/>
            </a:xfrm>
            <a:custGeom>
              <a:avLst/>
              <a:gdLst/>
              <a:ahLst/>
              <a:cxnLst/>
              <a:rect r="r" b="b" t="t" l="l"/>
              <a:pathLst>
                <a:path h="1192202" w="10466670">
                  <a:moveTo>
                    <a:pt x="0" y="0"/>
                  </a:moveTo>
                  <a:lnTo>
                    <a:pt x="10466670" y="0"/>
                  </a:lnTo>
                  <a:lnTo>
                    <a:pt x="10466670" y="1192202"/>
                  </a:lnTo>
                  <a:lnTo>
                    <a:pt x="0" y="1192202"/>
                  </a:lnTo>
                  <a:close/>
                </a:path>
              </a:pathLst>
            </a:custGeom>
            <a:solidFill>
              <a:srgbClr val="000000">
                <a:alpha val="0"/>
              </a:srgbClr>
            </a:solidFill>
          </p:spPr>
        </p:sp>
        <p:sp>
          <p:nvSpPr>
            <p:cNvPr name="TextBox 13" id="13"/>
            <p:cNvSpPr txBox="true"/>
            <p:nvPr/>
          </p:nvSpPr>
          <p:spPr>
            <a:xfrm>
              <a:off x="0" y="-200025"/>
              <a:ext cx="10466670" cy="1392227"/>
            </a:xfrm>
            <a:prstGeom prst="rect">
              <a:avLst/>
            </a:prstGeom>
          </p:spPr>
          <p:txBody>
            <a:bodyPr anchor="t" rtlCol="false" tIns="0" lIns="0" bIns="0" rIns="0"/>
            <a:lstStyle/>
            <a:p>
              <a:pPr algn="r" rtl="true" marL="0" indent="0" lvl="0">
                <a:lnSpc>
                  <a:spcPts val="8181"/>
                </a:lnSpc>
              </a:pPr>
              <a:r>
                <a:rPr lang="ar-EG" b="true" sz="5000">
                  <a:solidFill>
                    <a:srgbClr val="F9B57D"/>
                  </a:solidFill>
                  <a:latin typeface="Arial Nova Condensed Bold"/>
                  <a:ea typeface="Arial Nova Condensed Bold"/>
                  <a:cs typeface="Arial Nova Condensed Bold"/>
                  <a:sym typeface="Arial Nova Condensed Bold"/>
                  <a:rtl val="true"/>
                </a:rPr>
                <a:t>متابعة أخذ بيان العميل </a:t>
              </a:r>
            </a:p>
          </p:txBody>
        </p:sp>
      </p:grpSp>
      <p:grpSp>
        <p:nvGrpSpPr>
          <p:cNvPr name="Group 14" id="14"/>
          <p:cNvGrpSpPr/>
          <p:nvPr/>
        </p:nvGrpSpPr>
        <p:grpSpPr>
          <a:xfrm rot="-6972067">
            <a:off x="-1207943" y="-1033180"/>
            <a:ext cx="3767531" cy="4123759"/>
            <a:chOff x="0" y="0"/>
            <a:chExt cx="5023375" cy="5498345"/>
          </a:xfrm>
        </p:grpSpPr>
        <p:grpSp>
          <p:nvGrpSpPr>
            <p:cNvPr name="Group 15" id="15"/>
            <p:cNvGrpSpPr/>
            <p:nvPr/>
          </p:nvGrpSpPr>
          <p:grpSpPr>
            <a:xfrm rot="-104776">
              <a:off x="297380" y="1759711"/>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18" id="18"/>
            <p:cNvGrpSpPr/>
            <p:nvPr/>
          </p:nvGrpSpPr>
          <p:grpSpPr>
            <a:xfrm rot="-162844">
              <a:off x="84820" y="93399"/>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21" id="21"/>
            <p:cNvGrpSpPr/>
            <p:nvPr/>
          </p:nvGrpSpPr>
          <p:grpSpPr>
            <a:xfrm rot="10629642">
              <a:off x="902754" y="1722687"/>
              <a:ext cx="4032000" cy="3678054"/>
              <a:chOff x="0" y="0"/>
              <a:chExt cx="893117" cy="814716"/>
            </a:xfrm>
          </p:grpSpPr>
          <p:sp>
            <p:nvSpPr>
              <p:cNvPr name="Freeform 22" id="22"/>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3" id="23"/>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rtl="true">
                <a:lnSpc>
                  <a:spcPts val="2659"/>
                </a:lnSpc>
                <a:spcBef>
                  <a:spcPct val="0"/>
                </a:spcBef>
              </a:pPr>
            </a:p>
          </p:txBody>
        </p:sp>
      </p:grpSp>
      <p:sp>
        <p:nvSpPr>
          <p:cNvPr name="TextBox 5" id="5"/>
          <p:cNvSpPr txBox="true"/>
          <p:nvPr/>
        </p:nvSpPr>
        <p:spPr>
          <a:xfrm rot="0">
            <a:off x="12233829" y="1044117"/>
            <a:ext cx="5421077" cy="1077596"/>
          </a:xfrm>
          <a:prstGeom prst="rect">
            <a:avLst/>
          </a:prstGeom>
        </p:spPr>
        <p:txBody>
          <a:bodyPr anchor="t" rtlCol="false" tIns="0" lIns="0" bIns="0" rIns="0">
            <a:spAutoFit/>
          </a:bodyPr>
          <a:lstStyle/>
          <a:p>
            <a:pPr algn="r" rtl="true" marL="0" indent="0" lvl="0">
              <a:lnSpc>
                <a:spcPts val="8240"/>
              </a:lnSpc>
            </a:pPr>
            <a:r>
              <a:rPr lang="ar-EG" b="true" sz="8000">
                <a:solidFill>
                  <a:srgbClr val="004AAD"/>
                </a:solidFill>
                <a:latin typeface="Arial Nova Condensed Bold"/>
                <a:ea typeface="Arial Nova Condensed Bold"/>
                <a:cs typeface="Arial Nova Condensed Bold"/>
                <a:sym typeface="Arial Nova Condensed Bold"/>
                <a:rtl val="true"/>
              </a:rPr>
              <a:t>أهداف </a:t>
            </a:r>
          </a:p>
        </p:txBody>
      </p:sp>
      <p:grpSp>
        <p:nvGrpSpPr>
          <p:cNvPr name="Group 6" id="6"/>
          <p:cNvGrpSpPr/>
          <p:nvPr/>
        </p:nvGrpSpPr>
        <p:grpSpPr>
          <a:xfrm rot="0">
            <a:off x="633094" y="4036237"/>
            <a:ext cx="5388446" cy="5222063"/>
            <a:chOff x="0" y="0"/>
            <a:chExt cx="1419179" cy="1375358"/>
          </a:xfrm>
        </p:grpSpPr>
        <p:sp>
          <p:nvSpPr>
            <p:cNvPr name="Freeform 7" id="7"/>
            <p:cNvSpPr/>
            <p:nvPr/>
          </p:nvSpPr>
          <p:spPr>
            <a:xfrm flipH="false" flipV="false" rot="0">
              <a:off x="0" y="0"/>
              <a:ext cx="1419179" cy="1375358"/>
            </a:xfrm>
            <a:custGeom>
              <a:avLst/>
              <a:gdLst/>
              <a:ahLst/>
              <a:cxnLst/>
              <a:rect r="r" b="b" t="t" l="l"/>
              <a:pathLst>
                <a:path h="1375358" w="1419179">
                  <a:moveTo>
                    <a:pt x="37356" y="0"/>
                  </a:moveTo>
                  <a:lnTo>
                    <a:pt x="1381823" y="0"/>
                  </a:lnTo>
                  <a:cubicBezTo>
                    <a:pt x="1402454" y="0"/>
                    <a:pt x="1419179" y="16725"/>
                    <a:pt x="1419179" y="37356"/>
                  </a:cubicBezTo>
                  <a:lnTo>
                    <a:pt x="1419179" y="1338002"/>
                  </a:lnTo>
                  <a:cubicBezTo>
                    <a:pt x="1419179" y="1358633"/>
                    <a:pt x="1402454" y="1375358"/>
                    <a:pt x="1381823" y="1375358"/>
                  </a:cubicBezTo>
                  <a:lnTo>
                    <a:pt x="37356" y="1375358"/>
                  </a:lnTo>
                  <a:cubicBezTo>
                    <a:pt x="16725" y="1375358"/>
                    <a:pt x="0" y="1358633"/>
                    <a:pt x="0" y="1338002"/>
                  </a:cubicBezTo>
                  <a:lnTo>
                    <a:pt x="0" y="37356"/>
                  </a:lnTo>
                  <a:cubicBezTo>
                    <a:pt x="0" y="16725"/>
                    <a:pt x="16725" y="0"/>
                    <a:pt x="37356" y="0"/>
                  </a:cubicBezTo>
                  <a:close/>
                </a:path>
              </a:pathLst>
            </a:custGeom>
            <a:solidFill>
              <a:srgbClr val="000000">
                <a:alpha val="0"/>
              </a:srgbClr>
            </a:solidFill>
            <a:ln w="47625" cap="rnd">
              <a:solidFill>
                <a:srgbClr val="E49C4E"/>
              </a:solidFill>
              <a:prstDash val="solid"/>
              <a:round/>
            </a:ln>
          </p:spPr>
        </p:sp>
        <p:sp>
          <p:nvSpPr>
            <p:cNvPr name="TextBox 8" id="8"/>
            <p:cNvSpPr txBox="true"/>
            <p:nvPr/>
          </p:nvSpPr>
          <p:spPr>
            <a:xfrm>
              <a:off x="0" y="-38100"/>
              <a:ext cx="1419179" cy="1413458"/>
            </a:xfrm>
            <a:prstGeom prst="rect">
              <a:avLst/>
            </a:prstGeom>
          </p:spPr>
          <p:txBody>
            <a:bodyPr anchor="ctr" rtlCol="false" tIns="50800" lIns="50800" bIns="50800" rIns="50800"/>
            <a:lstStyle/>
            <a:p>
              <a:pPr algn="ctr" rtl="true">
                <a:lnSpc>
                  <a:spcPts val="2659"/>
                </a:lnSpc>
              </a:pPr>
            </a:p>
          </p:txBody>
        </p:sp>
      </p:grpSp>
      <p:grpSp>
        <p:nvGrpSpPr>
          <p:cNvPr name="Group 9" id="9"/>
          <p:cNvGrpSpPr/>
          <p:nvPr/>
        </p:nvGrpSpPr>
        <p:grpSpPr>
          <a:xfrm rot="0">
            <a:off x="6449777" y="4036237"/>
            <a:ext cx="5388446" cy="5222063"/>
            <a:chOff x="0" y="0"/>
            <a:chExt cx="1419179" cy="1375358"/>
          </a:xfrm>
        </p:grpSpPr>
        <p:sp>
          <p:nvSpPr>
            <p:cNvPr name="Freeform 10" id="10"/>
            <p:cNvSpPr/>
            <p:nvPr/>
          </p:nvSpPr>
          <p:spPr>
            <a:xfrm flipH="false" flipV="false" rot="0">
              <a:off x="0" y="0"/>
              <a:ext cx="1419179" cy="1375358"/>
            </a:xfrm>
            <a:custGeom>
              <a:avLst/>
              <a:gdLst/>
              <a:ahLst/>
              <a:cxnLst/>
              <a:rect r="r" b="b" t="t" l="l"/>
              <a:pathLst>
                <a:path h="1375358" w="1419179">
                  <a:moveTo>
                    <a:pt x="37356" y="0"/>
                  </a:moveTo>
                  <a:lnTo>
                    <a:pt x="1381823" y="0"/>
                  </a:lnTo>
                  <a:cubicBezTo>
                    <a:pt x="1402454" y="0"/>
                    <a:pt x="1419179" y="16725"/>
                    <a:pt x="1419179" y="37356"/>
                  </a:cubicBezTo>
                  <a:lnTo>
                    <a:pt x="1419179" y="1338002"/>
                  </a:lnTo>
                  <a:cubicBezTo>
                    <a:pt x="1419179" y="1358633"/>
                    <a:pt x="1402454" y="1375358"/>
                    <a:pt x="1381823" y="1375358"/>
                  </a:cubicBezTo>
                  <a:lnTo>
                    <a:pt x="37356" y="1375358"/>
                  </a:lnTo>
                  <a:cubicBezTo>
                    <a:pt x="16725" y="1375358"/>
                    <a:pt x="0" y="1358633"/>
                    <a:pt x="0" y="1338002"/>
                  </a:cubicBezTo>
                  <a:lnTo>
                    <a:pt x="0" y="37356"/>
                  </a:lnTo>
                  <a:cubicBezTo>
                    <a:pt x="0" y="16725"/>
                    <a:pt x="16725" y="0"/>
                    <a:pt x="37356" y="0"/>
                  </a:cubicBezTo>
                  <a:close/>
                </a:path>
              </a:pathLst>
            </a:custGeom>
            <a:solidFill>
              <a:srgbClr val="000000">
                <a:alpha val="0"/>
              </a:srgbClr>
            </a:solidFill>
            <a:ln w="47625" cap="rnd">
              <a:solidFill>
                <a:srgbClr val="E49C4E"/>
              </a:solidFill>
              <a:prstDash val="solid"/>
              <a:round/>
            </a:ln>
          </p:spPr>
        </p:sp>
        <p:sp>
          <p:nvSpPr>
            <p:cNvPr name="TextBox 11" id="11"/>
            <p:cNvSpPr txBox="true"/>
            <p:nvPr/>
          </p:nvSpPr>
          <p:spPr>
            <a:xfrm>
              <a:off x="0" y="-38100"/>
              <a:ext cx="1419179" cy="1413458"/>
            </a:xfrm>
            <a:prstGeom prst="rect">
              <a:avLst/>
            </a:prstGeom>
          </p:spPr>
          <p:txBody>
            <a:bodyPr anchor="ctr" rtlCol="false" tIns="50800" lIns="50800" bIns="50800" rIns="50800"/>
            <a:lstStyle/>
            <a:p>
              <a:pPr algn="ctr" rtl="true">
                <a:lnSpc>
                  <a:spcPts val="2659"/>
                </a:lnSpc>
              </a:pPr>
            </a:p>
          </p:txBody>
        </p:sp>
      </p:grpSp>
      <p:grpSp>
        <p:nvGrpSpPr>
          <p:cNvPr name="Group 12" id="12"/>
          <p:cNvGrpSpPr/>
          <p:nvPr/>
        </p:nvGrpSpPr>
        <p:grpSpPr>
          <a:xfrm rot="0">
            <a:off x="12266461" y="4036237"/>
            <a:ext cx="5388446" cy="5222063"/>
            <a:chOff x="0" y="0"/>
            <a:chExt cx="1419179" cy="1375358"/>
          </a:xfrm>
        </p:grpSpPr>
        <p:sp>
          <p:nvSpPr>
            <p:cNvPr name="Freeform 13" id="13"/>
            <p:cNvSpPr/>
            <p:nvPr/>
          </p:nvSpPr>
          <p:spPr>
            <a:xfrm flipH="false" flipV="false" rot="0">
              <a:off x="0" y="0"/>
              <a:ext cx="1419179" cy="1375358"/>
            </a:xfrm>
            <a:custGeom>
              <a:avLst/>
              <a:gdLst/>
              <a:ahLst/>
              <a:cxnLst/>
              <a:rect r="r" b="b" t="t" l="l"/>
              <a:pathLst>
                <a:path h="1375358" w="1419179">
                  <a:moveTo>
                    <a:pt x="37356" y="0"/>
                  </a:moveTo>
                  <a:lnTo>
                    <a:pt x="1381823" y="0"/>
                  </a:lnTo>
                  <a:cubicBezTo>
                    <a:pt x="1402454" y="0"/>
                    <a:pt x="1419179" y="16725"/>
                    <a:pt x="1419179" y="37356"/>
                  </a:cubicBezTo>
                  <a:lnTo>
                    <a:pt x="1419179" y="1338002"/>
                  </a:lnTo>
                  <a:cubicBezTo>
                    <a:pt x="1419179" y="1358633"/>
                    <a:pt x="1402454" y="1375358"/>
                    <a:pt x="1381823" y="1375358"/>
                  </a:cubicBezTo>
                  <a:lnTo>
                    <a:pt x="37356" y="1375358"/>
                  </a:lnTo>
                  <a:cubicBezTo>
                    <a:pt x="16725" y="1375358"/>
                    <a:pt x="0" y="1358633"/>
                    <a:pt x="0" y="1338002"/>
                  </a:cubicBezTo>
                  <a:lnTo>
                    <a:pt x="0" y="37356"/>
                  </a:lnTo>
                  <a:cubicBezTo>
                    <a:pt x="0" y="16725"/>
                    <a:pt x="16725" y="0"/>
                    <a:pt x="37356" y="0"/>
                  </a:cubicBezTo>
                  <a:close/>
                </a:path>
              </a:pathLst>
            </a:custGeom>
            <a:solidFill>
              <a:srgbClr val="000000">
                <a:alpha val="0"/>
              </a:srgbClr>
            </a:solidFill>
            <a:ln w="47625" cap="rnd">
              <a:solidFill>
                <a:srgbClr val="E49C4E"/>
              </a:solidFill>
              <a:prstDash val="solid"/>
              <a:round/>
            </a:ln>
          </p:spPr>
        </p:sp>
        <p:sp>
          <p:nvSpPr>
            <p:cNvPr name="TextBox 14" id="14"/>
            <p:cNvSpPr txBox="true"/>
            <p:nvPr/>
          </p:nvSpPr>
          <p:spPr>
            <a:xfrm>
              <a:off x="0" y="-38100"/>
              <a:ext cx="1419179" cy="1413458"/>
            </a:xfrm>
            <a:prstGeom prst="rect">
              <a:avLst/>
            </a:prstGeom>
          </p:spPr>
          <p:txBody>
            <a:bodyPr anchor="ctr" rtlCol="false" tIns="50800" lIns="50800" bIns="50800" rIns="50800"/>
            <a:lstStyle/>
            <a:p>
              <a:pPr algn="ctr" rtl="true">
                <a:lnSpc>
                  <a:spcPts val="2659"/>
                </a:lnSpc>
              </a:pPr>
            </a:p>
          </p:txBody>
        </p:sp>
      </p:grpSp>
      <p:grpSp>
        <p:nvGrpSpPr>
          <p:cNvPr name="Group 15" id="15"/>
          <p:cNvGrpSpPr/>
          <p:nvPr/>
        </p:nvGrpSpPr>
        <p:grpSpPr>
          <a:xfrm rot="0">
            <a:off x="1769884" y="2493187"/>
            <a:ext cx="3086100" cy="3086100"/>
            <a:chOff x="0" y="0"/>
            <a:chExt cx="812800" cy="812800"/>
          </a:xfrm>
        </p:grpSpPr>
        <p:sp>
          <p:nvSpPr>
            <p:cNvPr name="Freeform 16" id="1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17" id="17"/>
            <p:cNvSpPr txBox="true"/>
            <p:nvPr/>
          </p:nvSpPr>
          <p:spPr>
            <a:xfrm>
              <a:off x="76200" y="38100"/>
              <a:ext cx="660400" cy="698500"/>
            </a:xfrm>
            <a:prstGeom prst="rect">
              <a:avLst/>
            </a:prstGeom>
          </p:spPr>
          <p:txBody>
            <a:bodyPr anchor="ctr" rtlCol="false" tIns="50800" lIns="50800" bIns="50800" rIns="50800"/>
            <a:lstStyle/>
            <a:p>
              <a:pPr algn="ctr" rtl="true">
                <a:lnSpc>
                  <a:spcPts val="2659"/>
                </a:lnSpc>
              </a:pPr>
            </a:p>
          </p:txBody>
        </p:sp>
      </p:grpSp>
      <p:sp>
        <p:nvSpPr>
          <p:cNvPr name="Freeform 18" id="18"/>
          <p:cNvSpPr/>
          <p:nvPr/>
        </p:nvSpPr>
        <p:spPr>
          <a:xfrm flipH="false" flipV="false" rot="0">
            <a:off x="1948007" y="3019677"/>
            <a:ext cx="2729855" cy="2033121"/>
          </a:xfrm>
          <a:custGeom>
            <a:avLst/>
            <a:gdLst/>
            <a:ahLst/>
            <a:cxnLst/>
            <a:rect r="r" b="b" t="t" l="l"/>
            <a:pathLst>
              <a:path h="2033121" w="2729855">
                <a:moveTo>
                  <a:pt x="0" y="0"/>
                </a:moveTo>
                <a:lnTo>
                  <a:pt x="2729854" y="0"/>
                </a:lnTo>
                <a:lnTo>
                  <a:pt x="2729854" y="2033120"/>
                </a:lnTo>
                <a:lnTo>
                  <a:pt x="0" y="203312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9" id="19"/>
          <p:cNvGrpSpPr/>
          <p:nvPr/>
        </p:nvGrpSpPr>
        <p:grpSpPr>
          <a:xfrm rot="0">
            <a:off x="7586568" y="2493187"/>
            <a:ext cx="3086100" cy="3086100"/>
            <a:chOff x="0" y="0"/>
            <a:chExt cx="812800" cy="812800"/>
          </a:xfrm>
        </p:grpSpPr>
        <p:sp>
          <p:nvSpPr>
            <p:cNvPr name="Freeform 20" id="2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21" id="21"/>
            <p:cNvSpPr txBox="true"/>
            <p:nvPr/>
          </p:nvSpPr>
          <p:spPr>
            <a:xfrm>
              <a:off x="76200" y="38100"/>
              <a:ext cx="660400" cy="698500"/>
            </a:xfrm>
            <a:prstGeom prst="rect">
              <a:avLst/>
            </a:prstGeom>
          </p:spPr>
          <p:txBody>
            <a:bodyPr anchor="ctr" rtlCol="false" tIns="50800" lIns="50800" bIns="50800" rIns="50800"/>
            <a:lstStyle/>
            <a:p>
              <a:pPr algn="ctr" rtl="true">
                <a:lnSpc>
                  <a:spcPts val="2659"/>
                </a:lnSpc>
              </a:pPr>
            </a:p>
          </p:txBody>
        </p:sp>
      </p:grpSp>
      <p:sp>
        <p:nvSpPr>
          <p:cNvPr name="Freeform 22" id="22"/>
          <p:cNvSpPr/>
          <p:nvPr/>
        </p:nvSpPr>
        <p:spPr>
          <a:xfrm flipH="false" flipV="false" rot="0">
            <a:off x="7901956" y="2951207"/>
            <a:ext cx="2484087" cy="2170061"/>
          </a:xfrm>
          <a:custGeom>
            <a:avLst/>
            <a:gdLst/>
            <a:ahLst/>
            <a:cxnLst/>
            <a:rect r="r" b="b" t="t" l="l"/>
            <a:pathLst>
              <a:path h="2170061" w="2484087">
                <a:moveTo>
                  <a:pt x="0" y="0"/>
                </a:moveTo>
                <a:lnTo>
                  <a:pt x="2484088" y="0"/>
                </a:lnTo>
                <a:lnTo>
                  <a:pt x="2484088" y="2170061"/>
                </a:lnTo>
                <a:lnTo>
                  <a:pt x="0" y="217006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23" id="23"/>
          <p:cNvGrpSpPr/>
          <p:nvPr/>
        </p:nvGrpSpPr>
        <p:grpSpPr>
          <a:xfrm rot="0">
            <a:off x="13528964" y="2493187"/>
            <a:ext cx="3086100" cy="3086100"/>
            <a:chOff x="0" y="0"/>
            <a:chExt cx="812800" cy="812800"/>
          </a:xfrm>
        </p:grpSpPr>
        <p:sp>
          <p:nvSpPr>
            <p:cNvPr name="Freeform 24" id="2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25" id="25"/>
            <p:cNvSpPr txBox="true"/>
            <p:nvPr/>
          </p:nvSpPr>
          <p:spPr>
            <a:xfrm>
              <a:off x="76200" y="38100"/>
              <a:ext cx="660400" cy="698500"/>
            </a:xfrm>
            <a:prstGeom prst="rect">
              <a:avLst/>
            </a:prstGeom>
          </p:spPr>
          <p:txBody>
            <a:bodyPr anchor="ctr" rtlCol="false" tIns="50800" lIns="50800" bIns="50800" rIns="50800"/>
            <a:lstStyle/>
            <a:p>
              <a:pPr algn="ctr" rtl="true">
                <a:lnSpc>
                  <a:spcPts val="2659"/>
                </a:lnSpc>
              </a:pPr>
            </a:p>
          </p:txBody>
        </p:sp>
      </p:grpSp>
      <p:sp>
        <p:nvSpPr>
          <p:cNvPr name="TextBox 26" id="26"/>
          <p:cNvSpPr txBox="true"/>
          <p:nvPr/>
        </p:nvSpPr>
        <p:spPr>
          <a:xfrm rot="0">
            <a:off x="1313539" y="5910541"/>
            <a:ext cx="3998790" cy="1460627"/>
          </a:xfrm>
          <a:prstGeom prst="rect">
            <a:avLst/>
          </a:prstGeom>
        </p:spPr>
        <p:txBody>
          <a:bodyPr anchor="t" rtlCol="false" tIns="0" lIns="0" bIns="0" rIns="0">
            <a:spAutoFit/>
          </a:bodyPr>
          <a:lstStyle/>
          <a:p>
            <a:pPr algn="ctr" rtl="true" marL="0" indent="0" lvl="0">
              <a:lnSpc>
                <a:spcPts val="2884"/>
              </a:lnSpc>
            </a:pPr>
            <a:r>
              <a:rPr lang="ar-EG" b="true" sz="2800">
                <a:solidFill>
                  <a:srgbClr val="004AAD"/>
                </a:solidFill>
                <a:latin typeface="Arial Nova Condensed Bold"/>
                <a:ea typeface="Arial Nova Condensed Bold"/>
                <a:cs typeface="Arial Nova Condensed Bold"/>
                <a:sym typeface="Arial Nova Condensed Bold"/>
                <a:rtl val="true"/>
              </a:rPr>
              <a:t>تطوير فهم قوي للإجراءات الإدارية بما في ذلك معرفة الامتثال للوائح القانونية والمعايير الأخلاقية. </a:t>
            </a:r>
          </a:p>
        </p:txBody>
      </p:sp>
      <p:sp>
        <p:nvSpPr>
          <p:cNvPr name="TextBox 27" id="27"/>
          <p:cNvSpPr txBox="true"/>
          <p:nvPr/>
        </p:nvSpPr>
        <p:spPr>
          <a:xfrm rot="0">
            <a:off x="7116280" y="5787915"/>
            <a:ext cx="4026675" cy="1460627"/>
          </a:xfrm>
          <a:prstGeom prst="rect">
            <a:avLst/>
          </a:prstGeom>
        </p:spPr>
        <p:txBody>
          <a:bodyPr anchor="t" rtlCol="false" tIns="0" lIns="0" bIns="0" rIns="0">
            <a:spAutoFit/>
          </a:bodyPr>
          <a:lstStyle/>
          <a:p>
            <a:pPr algn="ctr" rtl="true" marL="0" indent="0" lvl="0">
              <a:lnSpc>
                <a:spcPts val="2884"/>
              </a:lnSpc>
            </a:pPr>
            <a:r>
              <a:rPr lang="ar-EG" b="true" sz="2800">
                <a:solidFill>
                  <a:srgbClr val="004AAD"/>
                </a:solidFill>
                <a:latin typeface="Arial Nova Condensed Bold"/>
                <a:ea typeface="Arial Nova Condensed Bold"/>
                <a:cs typeface="Arial Nova Condensed Bold"/>
                <a:sym typeface="Arial Nova Condensed Bold"/>
                <a:rtl val="true"/>
              </a:rPr>
              <a:t>فهم الوثائق القانونية التي يمكن للمساعدين القانونيين المجتمعيين صياغتها ودعمها </a:t>
            </a:r>
          </a:p>
        </p:txBody>
      </p:sp>
      <p:sp>
        <p:nvSpPr>
          <p:cNvPr name="TextBox 28" id="28"/>
          <p:cNvSpPr txBox="true"/>
          <p:nvPr/>
        </p:nvSpPr>
        <p:spPr>
          <a:xfrm rot="0">
            <a:off x="12549367" y="5994226"/>
            <a:ext cx="4837016" cy="1098677"/>
          </a:xfrm>
          <a:prstGeom prst="rect">
            <a:avLst/>
          </a:prstGeom>
        </p:spPr>
        <p:txBody>
          <a:bodyPr anchor="t" rtlCol="false" tIns="0" lIns="0" bIns="0" rIns="0">
            <a:spAutoFit/>
          </a:bodyPr>
          <a:lstStyle/>
          <a:p>
            <a:pPr algn="ctr" rtl="true" marL="0" indent="0" lvl="0">
              <a:lnSpc>
                <a:spcPts val="2884"/>
              </a:lnSpc>
            </a:pPr>
            <a:r>
              <a:rPr lang="ar-EG" b="true" sz="2800">
                <a:solidFill>
                  <a:srgbClr val="004AAD"/>
                </a:solidFill>
                <a:latin typeface="Arial Nova Condensed Bold"/>
                <a:ea typeface="Arial Nova Condensed Bold"/>
                <a:cs typeface="Arial Nova Condensed Bold"/>
                <a:sym typeface="Arial Nova Condensed Bold"/>
                <a:rtl val="true"/>
              </a:rPr>
              <a:t>فهم كيفية تنظيم الاجتماعات والتواصل بشكل صحيح بما في ذلك مع المحامين</a:t>
            </a:r>
          </a:p>
        </p:txBody>
      </p:sp>
      <p:sp>
        <p:nvSpPr>
          <p:cNvPr name="Freeform 29" id="29"/>
          <p:cNvSpPr/>
          <p:nvPr/>
        </p:nvSpPr>
        <p:spPr>
          <a:xfrm flipH="false" flipV="false" rot="0">
            <a:off x="13656456" y="2951207"/>
            <a:ext cx="2831117" cy="2276858"/>
          </a:xfrm>
          <a:custGeom>
            <a:avLst/>
            <a:gdLst/>
            <a:ahLst/>
            <a:cxnLst/>
            <a:rect r="r" b="b" t="t" l="l"/>
            <a:pathLst>
              <a:path h="2276858" w="2831117">
                <a:moveTo>
                  <a:pt x="0" y="0"/>
                </a:moveTo>
                <a:lnTo>
                  <a:pt x="2831117" y="0"/>
                </a:lnTo>
                <a:lnTo>
                  <a:pt x="2831117" y="2276858"/>
                </a:lnTo>
                <a:lnTo>
                  <a:pt x="0" y="227685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slides/slide20.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rtl="true">
                <a:lnSpc>
                  <a:spcPts val="2659"/>
                </a:lnSpc>
                <a:spcBef>
                  <a:spcPct val="0"/>
                </a:spcBef>
              </a:pPr>
            </a:p>
          </p:txBody>
        </p:sp>
      </p:grpSp>
      <p:grpSp>
        <p:nvGrpSpPr>
          <p:cNvPr name="Group 5" id="5"/>
          <p:cNvGrpSpPr/>
          <p:nvPr/>
        </p:nvGrpSpPr>
        <p:grpSpPr>
          <a:xfrm rot="0">
            <a:off x="6208899" y="1043394"/>
            <a:ext cx="11050401" cy="1181420"/>
            <a:chOff x="0" y="0"/>
            <a:chExt cx="14733868" cy="1575227"/>
          </a:xfrm>
        </p:grpSpPr>
        <p:sp>
          <p:nvSpPr>
            <p:cNvPr name="Freeform 6" id="6"/>
            <p:cNvSpPr/>
            <p:nvPr/>
          </p:nvSpPr>
          <p:spPr>
            <a:xfrm flipH="false" flipV="false" rot="0">
              <a:off x="0" y="0"/>
              <a:ext cx="14733868" cy="1575227"/>
            </a:xfrm>
            <a:custGeom>
              <a:avLst/>
              <a:gdLst/>
              <a:ahLst/>
              <a:cxnLst/>
              <a:rect r="r" b="b" t="t" l="l"/>
              <a:pathLst>
                <a:path h="1575227" w="14733868">
                  <a:moveTo>
                    <a:pt x="0" y="0"/>
                  </a:moveTo>
                  <a:lnTo>
                    <a:pt x="14733868" y="0"/>
                  </a:lnTo>
                  <a:lnTo>
                    <a:pt x="14733868" y="1575227"/>
                  </a:lnTo>
                  <a:lnTo>
                    <a:pt x="0" y="1575227"/>
                  </a:lnTo>
                  <a:close/>
                </a:path>
              </a:pathLst>
            </a:custGeom>
            <a:solidFill>
              <a:srgbClr val="000000">
                <a:alpha val="0"/>
              </a:srgbClr>
            </a:solidFill>
            <a:ln cap="sq">
              <a:noFill/>
              <a:prstDash val="solid"/>
              <a:miter/>
            </a:ln>
          </p:spPr>
        </p:sp>
        <p:sp>
          <p:nvSpPr>
            <p:cNvPr name="TextBox 7" id="7"/>
            <p:cNvSpPr txBox="true"/>
            <p:nvPr/>
          </p:nvSpPr>
          <p:spPr>
            <a:xfrm>
              <a:off x="0" y="-190500"/>
              <a:ext cx="14733868" cy="1765727"/>
            </a:xfrm>
            <a:prstGeom prst="rect">
              <a:avLst/>
            </a:prstGeom>
          </p:spPr>
          <p:txBody>
            <a:bodyPr anchor="t" rtlCol="false" tIns="0" lIns="0" bIns="0" rIns="0"/>
            <a:lstStyle/>
            <a:p>
              <a:pPr algn="r" rtl="true" marL="0" indent="0" lvl="0">
                <a:lnSpc>
                  <a:spcPts val="9900"/>
                </a:lnSpc>
                <a:spcBef>
                  <a:spcPct val="0"/>
                </a:spcBef>
              </a:pPr>
              <a:r>
                <a:rPr lang="ar-EG" b="true" sz="6600" strike="noStrike" u="none">
                  <a:solidFill>
                    <a:srgbClr val="4E5FA7"/>
                  </a:solidFill>
                  <a:latin typeface="Arial Nova Condensed Bold"/>
                  <a:ea typeface="Arial Nova Condensed Bold"/>
                  <a:cs typeface="Arial Nova Condensed Bold"/>
                  <a:sym typeface="Arial Nova Condensed Bold"/>
                  <a:rtl val="true"/>
                </a:rPr>
                <a:t>دعم العملاء وإعداد التقارير</a:t>
              </a:r>
            </a:p>
          </p:txBody>
        </p:sp>
      </p:grpSp>
      <p:grpSp>
        <p:nvGrpSpPr>
          <p:cNvPr name="Group 8" id="8"/>
          <p:cNvGrpSpPr/>
          <p:nvPr/>
        </p:nvGrpSpPr>
        <p:grpSpPr>
          <a:xfrm rot="0">
            <a:off x="1028700" y="3800845"/>
            <a:ext cx="16230600" cy="5457455"/>
            <a:chOff x="0" y="0"/>
            <a:chExt cx="21640800" cy="7276606"/>
          </a:xfrm>
        </p:grpSpPr>
        <p:sp>
          <p:nvSpPr>
            <p:cNvPr name="Freeform 9" id="9"/>
            <p:cNvSpPr/>
            <p:nvPr/>
          </p:nvSpPr>
          <p:spPr>
            <a:xfrm flipH="false" flipV="false" rot="0">
              <a:off x="0" y="0"/>
              <a:ext cx="21640800" cy="7276606"/>
            </a:xfrm>
            <a:custGeom>
              <a:avLst/>
              <a:gdLst/>
              <a:ahLst/>
              <a:cxnLst/>
              <a:rect r="r" b="b" t="t" l="l"/>
              <a:pathLst>
                <a:path h="7276606" w="21640800">
                  <a:moveTo>
                    <a:pt x="0" y="0"/>
                  </a:moveTo>
                  <a:lnTo>
                    <a:pt x="21640800" y="0"/>
                  </a:lnTo>
                  <a:lnTo>
                    <a:pt x="21640800" y="7276606"/>
                  </a:lnTo>
                  <a:lnTo>
                    <a:pt x="0" y="7276606"/>
                  </a:lnTo>
                  <a:close/>
                </a:path>
              </a:pathLst>
            </a:custGeom>
            <a:solidFill>
              <a:srgbClr val="000000">
                <a:alpha val="0"/>
              </a:srgbClr>
            </a:solidFill>
          </p:spPr>
        </p:sp>
        <p:sp>
          <p:nvSpPr>
            <p:cNvPr name="TextBox 10" id="10"/>
            <p:cNvSpPr txBox="true"/>
            <p:nvPr/>
          </p:nvSpPr>
          <p:spPr>
            <a:xfrm>
              <a:off x="0" y="-47625"/>
              <a:ext cx="21640800" cy="7324231"/>
            </a:xfrm>
            <a:prstGeom prst="rect">
              <a:avLst/>
            </a:prstGeom>
          </p:spPr>
          <p:txBody>
            <a:bodyPr anchor="t" rtlCol="false" tIns="0" lIns="0" bIns="0" rIns="0"/>
            <a:lstStyle/>
            <a:p>
              <a:pPr algn="r" rtl="true" marL="0" indent="0" lvl="0">
                <a:lnSpc>
                  <a:spcPts val="4277"/>
                </a:lnSpc>
              </a:pPr>
              <a:r>
                <a:rPr lang="en-US" sz="3099">
                  <a:solidFill>
                    <a:srgbClr val="000000"/>
                  </a:solidFill>
                  <a:latin typeface="Arial Nova Condensed"/>
                  <a:ea typeface="Arial Nova Condensed"/>
                  <a:cs typeface="Arial Nova Condensed"/>
                  <a:sym typeface="Arial Nova Condensed"/>
                </a:rPr>
                <a:t>١</a:t>
              </a:r>
              <a:r>
                <a:rPr lang="ar-EG" sz="3099">
                  <a:solidFill>
                    <a:srgbClr val="000000"/>
                  </a:solidFill>
                  <a:latin typeface="Arial Nova Condensed"/>
                  <a:ea typeface="Arial Nova Condensed"/>
                  <a:cs typeface="Arial Nova Condensed"/>
                  <a:sym typeface="Arial Nova Condensed"/>
                  <a:rtl val="true"/>
                </a:rPr>
                <a:t>. البيانات الشخصية القياسية. أهم التفاصيل هي كما يلي:</a:t>
              </a:r>
            </a:p>
            <a:p>
              <a:pPr algn="r" rtl="true" marL="0" indent="0" lvl="0">
                <a:lnSpc>
                  <a:spcPts val="4277"/>
                </a:lnSpc>
              </a:pPr>
              <a:r>
                <a:rPr lang="ar-EG" sz="3099">
                  <a:solidFill>
                    <a:srgbClr val="000000"/>
                  </a:solidFill>
                  <a:latin typeface="Arial Nova Condensed"/>
                  <a:ea typeface="Arial Nova Condensed"/>
                  <a:cs typeface="Arial Nova Condensed"/>
                  <a:sym typeface="Arial Nova Condensed"/>
                  <a:rtl val="true"/>
                </a:rPr>
                <a:t>الاسم الكامل - تحقق من التهجئة</a:t>
              </a:r>
            </a:p>
            <a:p>
              <a:pPr algn="r" rtl="true" marL="0" indent="0" lvl="0">
                <a:lnSpc>
                  <a:spcPts val="4277"/>
                </a:lnSpc>
              </a:pPr>
              <a:r>
                <a:rPr lang="ar-EG" sz="3099">
                  <a:solidFill>
                    <a:srgbClr val="000000"/>
                  </a:solidFill>
                  <a:latin typeface="Arial Nova Condensed"/>
                  <a:ea typeface="Arial Nova Condensed"/>
                  <a:cs typeface="Arial Nova Condensed"/>
                  <a:sym typeface="Arial Nova Condensed"/>
                  <a:rtl val="true"/>
                </a:rPr>
                <a:t>العنوان - تحقق من إمكانية تسليم البريد إلى عنوانه. إذا كان الشخص بلا مأوى، فاطلب عنوان قريب له عنوان ثابت.</a:t>
              </a:r>
            </a:p>
            <a:p>
              <a:pPr algn="r" rtl="true" marL="0" indent="0" lvl="0">
                <a:lnSpc>
                  <a:spcPts val="4277"/>
                </a:lnSpc>
              </a:pPr>
              <a:r>
                <a:rPr lang="ar-EG" sz="3099">
                  <a:solidFill>
                    <a:srgbClr val="000000"/>
                  </a:solidFill>
                  <a:latin typeface="Arial Nova Condensed"/>
                  <a:ea typeface="Arial Nova Condensed"/>
                  <a:cs typeface="Arial Nova Condensed"/>
                  <a:sym typeface="Arial Nova Condensed"/>
                  <a:rtl val="true"/>
                </a:rPr>
                <a:t>رقم الهوية إذا كان ذلك ممكنا - غالبا ما يكون مفيدا لأغراض مرجعية.</a:t>
              </a:r>
            </a:p>
            <a:p>
              <a:pPr algn="r" rtl="true" marL="0" indent="0" lvl="0">
                <a:lnSpc>
                  <a:spcPts val="4277"/>
                </a:lnSpc>
              </a:pPr>
              <a:r>
                <a:rPr lang="ar-EG" sz="3099">
                  <a:solidFill>
                    <a:srgbClr val="000000"/>
                  </a:solidFill>
                  <a:latin typeface="Arial Nova Condensed"/>
                  <a:ea typeface="Arial Nova Condensed"/>
                  <a:cs typeface="Arial Nova Condensed"/>
                  <a:sym typeface="Arial Nova Condensed"/>
                  <a:rtl val="true"/>
                </a:rPr>
                <a:t>العمر أو تاريخ الميلاد - إذا كان الشخص لا يعرف عمره، فاسأله إذا كان قد حدث أي شيء مهم في العام الذي ولد فيه، مثل الجفاف الشديد الذي تم تسجيله؛ سيعطيك هذا فكرة عن عام ميلاد الشخص.</a:t>
              </a:r>
            </a:p>
            <a:p>
              <a:pPr algn="just" rtl="true" marL="0" indent="0" lvl="0">
                <a:lnSpc>
                  <a:spcPts val="4277"/>
                </a:lnSpc>
              </a:pPr>
            </a:p>
            <a:p>
              <a:pPr algn="r" rtl="true" marL="0" indent="0" lvl="0">
                <a:lnSpc>
                  <a:spcPts val="4277"/>
                </a:lnSpc>
              </a:pPr>
              <a:r>
                <a:rPr lang="en-US" sz="3099">
                  <a:solidFill>
                    <a:srgbClr val="000000"/>
                  </a:solidFill>
                  <a:latin typeface="Arial Nova Condensed"/>
                  <a:ea typeface="Arial Nova Condensed"/>
                  <a:cs typeface="Arial Nova Condensed"/>
                  <a:sym typeface="Arial Nova Condensed"/>
                </a:rPr>
                <a:t>٢</a:t>
              </a:r>
              <a:r>
                <a:rPr lang="ar-EG" sz="3099">
                  <a:solidFill>
                    <a:srgbClr val="000000"/>
                  </a:solidFill>
                  <a:latin typeface="Arial Nova Condensed"/>
                  <a:ea typeface="Arial Nova Condensed"/>
                  <a:cs typeface="Arial Nova Condensed"/>
                  <a:sym typeface="Arial Nova Condensed"/>
                  <a:rtl val="true"/>
                </a:rPr>
                <a:t>. وصف المشكلة وتفاصيلها: تختلف التفاصيل المطلوبة باختلاف أنواع المشاكل. دوّن جميع التفاصيل المهمة، فقد يفيدك ذلك لاحقًا. دوّن جميع تفاصيل المشكلة بالترتيب الدقيق لتاريخ حدوثها.</a:t>
              </a:r>
            </a:p>
          </p:txBody>
        </p:sp>
      </p:grpSp>
      <p:grpSp>
        <p:nvGrpSpPr>
          <p:cNvPr name="Group 11" id="11"/>
          <p:cNvGrpSpPr/>
          <p:nvPr/>
        </p:nvGrpSpPr>
        <p:grpSpPr>
          <a:xfrm rot="0">
            <a:off x="4019150" y="2303248"/>
            <a:ext cx="13240150" cy="894151"/>
            <a:chOff x="0" y="0"/>
            <a:chExt cx="17653533" cy="1192202"/>
          </a:xfrm>
        </p:grpSpPr>
        <p:sp>
          <p:nvSpPr>
            <p:cNvPr name="Freeform 12" id="12"/>
            <p:cNvSpPr/>
            <p:nvPr/>
          </p:nvSpPr>
          <p:spPr>
            <a:xfrm flipH="false" flipV="false" rot="0">
              <a:off x="0" y="0"/>
              <a:ext cx="17653533" cy="1192202"/>
            </a:xfrm>
            <a:custGeom>
              <a:avLst/>
              <a:gdLst/>
              <a:ahLst/>
              <a:cxnLst/>
              <a:rect r="r" b="b" t="t" l="l"/>
              <a:pathLst>
                <a:path h="1192202" w="17653533">
                  <a:moveTo>
                    <a:pt x="0" y="0"/>
                  </a:moveTo>
                  <a:lnTo>
                    <a:pt x="17653533" y="0"/>
                  </a:lnTo>
                  <a:lnTo>
                    <a:pt x="17653533" y="1192202"/>
                  </a:lnTo>
                  <a:lnTo>
                    <a:pt x="0" y="1192202"/>
                  </a:lnTo>
                  <a:close/>
                </a:path>
              </a:pathLst>
            </a:custGeom>
            <a:solidFill>
              <a:srgbClr val="000000">
                <a:alpha val="0"/>
              </a:srgbClr>
            </a:solidFill>
          </p:spPr>
        </p:sp>
        <p:sp>
          <p:nvSpPr>
            <p:cNvPr name="TextBox 13" id="13"/>
            <p:cNvSpPr txBox="true"/>
            <p:nvPr/>
          </p:nvSpPr>
          <p:spPr>
            <a:xfrm>
              <a:off x="0" y="-200025"/>
              <a:ext cx="17653533" cy="1392227"/>
            </a:xfrm>
            <a:prstGeom prst="rect">
              <a:avLst/>
            </a:prstGeom>
          </p:spPr>
          <p:txBody>
            <a:bodyPr anchor="t" rtlCol="false" tIns="0" lIns="0" bIns="0" rIns="0"/>
            <a:lstStyle/>
            <a:p>
              <a:pPr algn="just" rtl="true" marL="0" indent="0" lvl="0">
                <a:lnSpc>
                  <a:spcPts val="8181"/>
                </a:lnSpc>
              </a:pPr>
              <a:r>
                <a:rPr lang="ar-EG" b="true" sz="5000">
                  <a:solidFill>
                    <a:srgbClr val="F9B57D"/>
                  </a:solidFill>
                  <a:latin typeface="Arial Nova Condensed Bold"/>
                  <a:ea typeface="Arial Nova Condensed Bold"/>
                  <a:cs typeface="Arial Nova Condensed Bold"/>
                  <a:sym typeface="Arial Nova Condensed Bold"/>
                  <a:rtl val="true"/>
                </a:rPr>
                <a:t>مثال على المعلومات التي يجب أخذها </a:t>
              </a:r>
            </a:p>
          </p:txBody>
        </p:sp>
      </p:grpSp>
      <p:grpSp>
        <p:nvGrpSpPr>
          <p:cNvPr name="Group 14" id="14"/>
          <p:cNvGrpSpPr/>
          <p:nvPr/>
        </p:nvGrpSpPr>
        <p:grpSpPr>
          <a:xfrm rot="-6972067">
            <a:off x="-1207943" y="-1033180"/>
            <a:ext cx="3767531" cy="4123759"/>
            <a:chOff x="0" y="0"/>
            <a:chExt cx="5023375" cy="5498345"/>
          </a:xfrm>
        </p:grpSpPr>
        <p:grpSp>
          <p:nvGrpSpPr>
            <p:cNvPr name="Group 15" id="15"/>
            <p:cNvGrpSpPr/>
            <p:nvPr/>
          </p:nvGrpSpPr>
          <p:grpSpPr>
            <a:xfrm rot="-104776">
              <a:off x="297380" y="1759711"/>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18" id="18"/>
            <p:cNvGrpSpPr/>
            <p:nvPr/>
          </p:nvGrpSpPr>
          <p:grpSpPr>
            <a:xfrm rot="-162844">
              <a:off x="84820" y="93399"/>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21" id="21"/>
            <p:cNvGrpSpPr/>
            <p:nvPr/>
          </p:nvGrpSpPr>
          <p:grpSpPr>
            <a:xfrm rot="10629642">
              <a:off x="902754" y="1722687"/>
              <a:ext cx="4032000" cy="3678054"/>
              <a:chOff x="0" y="0"/>
              <a:chExt cx="893117" cy="814716"/>
            </a:xfrm>
          </p:grpSpPr>
          <p:sp>
            <p:nvSpPr>
              <p:cNvPr name="Freeform 22" id="22"/>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3" id="23"/>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rtl="true">
                <a:lnSpc>
                  <a:spcPts val="2659"/>
                </a:lnSpc>
                <a:spcBef>
                  <a:spcPct val="0"/>
                </a:spcBef>
              </a:pPr>
            </a:p>
          </p:txBody>
        </p:sp>
      </p:grpSp>
      <p:grpSp>
        <p:nvGrpSpPr>
          <p:cNvPr name="Group 5" id="5"/>
          <p:cNvGrpSpPr/>
          <p:nvPr/>
        </p:nvGrpSpPr>
        <p:grpSpPr>
          <a:xfrm rot="0">
            <a:off x="3467100" y="1028700"/>
            <a:ext cx="13792200" cy="1181420"/>
            <a:chOff x="0" y="0"/>
            <a:chExt cx="18389600" cy="1575227"/>
          </a:xfrm>
        </p:grpSpPr>
        <p:sp>
          <p:nvSpPr>
            <p:cNvPr name="Freeform 6" id="6"/>
            <p:cNvSpPr/>
            <p:nvPr/>
          </p:nvSpPr>
          <p:spPr>
            <a:xfrm flipH="false" flipV="false" rot="0">
              <a:off x="0" y="0"/>
              <a:ext cx="18389600" cy="1575227"/>
            </a:xfrm>
            <a:custGeom>
              <a:avLst/>
              <a:gdLst/>
              <a:ahLst/>
              <a:cxnLst/>
              <a:rect r="r" b="b" t="t" l="l"/>
              <a:pathLst>
                <a:path h="1575227" w="18389600">
                  <a:moveTo>
                    <a:pt x="0" y="0"/>
                  </a:moveTo>
                  <a:lnTo>
                    <a:pt x="18389600" y="0"/>
                  </a:lnTo>
                  <a:lnTo>
                    <a:pt x="18389600" y="1575227"/>
                  </a:lnTo>
                  <a:lnTo>
                    <a:pt x="0" y="1575227"/>
                  </a:lnTo>
                  <a:close/>
                </a:path>
              </a:pathLst>
            </a:custGeom>
            <a:solidFill>
              <a:srgbClr val="000000">
                <a:alpha val="0"/>
              </a:srgbClr>
            </a:solidFill>
            <a:ln cap="sq">
              <a:noFill/>
              <a:prstDash val="solid"/>
              <a:miter/>
            </a:ln>
          </p:spPr>
        </p:sp>
        <p:sp>
          <p:nvSpPr>
            <p:cNvPr name="TextBox 7" id="7"/>
            <p:cNvSpPr txBox="true"/>
            <p:nvPr/>
          </p:nvSpPr>
          <p:spPr>
            <a:xfrm>
              <a:off x="0" y="-190500"/>
              <a:ext cx="18389600" cy="1765727"/>
            </a:xfrm>
            <a:prstGeom prst="rect">
              <a:avLst/>
            </a:prstGeom>
          </p:spPr>
          <p:txBody>
            <a:bodyPr anchor="t" rtlCol="false" tIns="0" lIns="0" bIns="0" rIns="0"/>
            <a:lstStyle/>
            <a:p>
              <a:pPr algn="r" rtl="true" marL="0" indent="0" lvl="0">
                <a:lnSpc>
                  <a:spcPts val="9900"/>
                </a:lnSpc>
                <a:spcBef>
                  <a:spcPct val="0"/>
                </a:spcBef>
              </a:pPr>
              <a:r>
                <a:rPr lang="ar-EG" b="true" sz="6600" strike="noStrike" u="none">
                  <a:solidFill>
                    <a:srgbClr val="4E5FA7"/>
                  </a:solidFill>
                  <a:latin typeface="Arial Nova Condensed Bold"/>
                  <a:ea typeface="Arial Nova Condensed Bold"/>
                  <a:cs typeface="Arial Nova Condensed Bold"/>
                  <a:sym typeface="Arial Nova Condensed Bold"/>
                  <a:rtl val="true"/>
                </a:rPr>
                <a:t>النشاط </a:t>
              </a:r>
              <a:r>
                <a:rPr lang="en-US" b="true" sz="6600" strike="noStrike" u="none">
                  <a:solidFill>
                    <a:srgbClr val="4E5FA7"/>
                  </a:solidFill>
                  <a:latin typeface="Arial Nova Condensed Bold"/>
                  <a:ea typeface="Arial Nova Condensed Bold"/>
                  <a:cs typeface="Arial Nova Condensed Bold"/>
                  <a:sym typeface="Arial Nova Condensed Bold"/>
                </a:rPr>
                <a:t>1</a:t>
              </a:r>
              <a:r>
                <a:rPr lang="ar-EG" b="true" sz="6600" strike="noStrike" u="none">
                  <a:solidFill>
                    <a:srgbClr val="4E5FA7"/>
                  </a:solidFill>
                  <a:latin typeface="Arial Nova Condensed Bold"/>
                  <a:ea typeface="Arial Nova Condensed Bold"/>
                  <a:cs typeface="Arial Nova Condensed Bold"/>
                  <a:sym typeface="Arial Nova Condensed Bold"/>
                  <a:rtl val="true"/>
                </a:rPr>
                <a:t>: أخذ بيان العميل </a:t>
              </a:r>
            </a:p>
          </p:txBody>
        </p:sp>
      </p:grpSp>
      <p:grpSp>
        <p:nvGrpSpPr>
          <p:cNvPr name="Group 8" id="8"/>
          <p:cNvGrpSpPr/>
          <p:nvPr/>
        </p:nvGrpSpPr>
        <p:grpSpPr>
          <a:xfrm rot="0">
            <a:off x="1028700" y="2173739"/>
            <a:ext cx="16230600" cy="7920229"/>
            <a:chOff x="0" y="0"/>
            <a:chExt cx="21640800" cy="10560305"/>
          </a:xfrm>
        </p:grpSpPr>
        <p:sp>
          <p:nvSpPr>
            <p:cNvPr name="Freeform 9" id="9"/>
            <p:cNvSpPr/>
            <p:nvPr/>
          </p:nvSpPr>
          <p:spPr>
            <a:xfrm flipH="false" flipV="false" rot="0">
              <a:off x="0" y="0"/>
              <a:ext cx="21640736" cy="10560304"/>
            </a:xfrm>
            <a:custGeom>
              <a:avLst/>
              <a:gdLst/>
              <a:ahLst/>
              <a:cxnLst/>
              <a:rect r="r" b="b" t="t" l="l"/>
              <a:pathLst>
                <a:path h="10560304" w="21640736">
                  <a:moveTo>
                    <a:pt x="0" y="0"/>
                  </a:moveTo>
                  <a:lnTo>
                    <a:pt x="21640736" y="0"/>
                  </a:lnTo>
                  <a:lnTo>
                    <a:pt x="21640736" y="10560304"/>
                  </a:lnTo>
                  <a:lnTo>
                    <a:pt x="0" y="10560304"/>
                  </a:lnTo>
                  <a:close/>
                </a:path>
              </a:pathLst>
            </a:custGeom>
            <a:solidFill>
              <a:srgbClr val="FFFFFF"/>
            </a:solidFill>
          </p:spPr>
        </p:sp>
        <p:sp>
          <p:nvSpPr>
            <p:cNvPr name="TextBox 10" id="10"/>
            <p:cNvSpPr txBox="true"/>
            <p:nvPr/>
          </p:nvSpPr>
          <p:spPr>
            <a:xfrm>
              <a:off x="0" y="-57150"/>
              <a:ext cx="21640800" cy="10617455"/>
            </a:xfrm>
            <a:prstGeom prst="rect">
              <a:avLst/>
            </a:prstGeom>
          </p:spPr>
          <p:txBody>
            <a:bodyPr anchor="t" rtlCol="false" tIns="50800" lIns="50800" bIns="50800" rIns="50800"/>
            <a:lstStyle/>
            <a:p>
              <a:pPr algn="r" rtl="true" marL="0" indent="0" lvl="0">
                <a:lnSpc>
                  <a:spcPts val="4140"/>
                </a:lnSpc>
              </a:pPr>
              <a:r>
                <a:rPr lang="ar-EG" b="true" sz="3000">
                  <a:solidFill>
                    <a:srgbClr val="F9B428"/>
                  </a:solidFill>
                  <a:latin typeface="Arial Nova Condensed Bold"/>
                  <a:ea typeface="Arial Nova Condensed Bold"/>
                  <a:cs typeface="Arial Nova Condensed Bold"/>
                  <a:sym typeface="Arial Nova Condensed Bold"/>
                  <a:rtl val="true"/>
                </a:rPr>
                <a:t>الوقت: </a:t>
              </a:r>
              <a:r>
                <a:rPr lang="en-US" b="true" sz="3000">
                  <a:solidFill>
                    <a:srgbClr val="F9B428"/>
                  </a:solidFill>
                  <a:latin typeface="Arial Nova Condensed Bold"/>
                  <a:ea typeface="Arial Nova Condensed Bold"/>
                  <a:cs typeface="Arial Nova Condensed Bold"/>
                  <a:sym typeface="Arial Nova Condensed Bold"/>
                </a:rPr>
                <a:t>20</a:t>
              </a:r>
              <a:r>
                <a:rPr lang="ar-EG" b="true" sz="3000">
                  <a:solidFill>
                    <a:srgbClr val="F9B428"/>
                  </a:solidFill>
                  <a:latin typeface="Arial Nova Condensed Bold"/>
                  <a:ea typeface="Arial Nova Condensed Bold"/>
                  <a:cs typeface="Arial Nova Condensed Bold"/>
                  <a:sym typeface="Arial Nova Condensed Bold"/>
                  <a:rtl val="true"/>
                </a:rPr>
                <a:t> دقيقة (تمرين جماعي كامل)</a:t>
              </a:r>
            </a:p>
            <a:p>
              <a:pPr algn="r" rtl="true" marL="0" indent="0" lvl="0">
                <a:lnSpc>
                  <a:spcPts val="4140"/>
                </a:lnSpc>
              </a:pPr>
              <a:r>
                <a:rPr lang="ar-EG" sz="3000">
                  <a:solidFill>
                    <a:srgbClr val="000000"/>
                  </a:solidFill>
                  <a:latin typeface="Arial Nova Condensed"/>
                  <a:ea typeface="Arial Nova Condensed"/>
                  <a:cs typeface="Arial Nova Condensed"/>
                  <a:sym typeface="Arial Nova Condensed"/>
                  <a:rtl val="true"/>
                </a:rPr>
                <a:t>يقف المشاركون في دائرة، مع كرسيين وطاولة في الوسط.</a:t>
              </a:r>
            </a:p>
            <a:p>
              <a:pPr algn="r" rtl="true" marL="0" indent="0" lvl="0">
                <a:lnSpc>
                  <a:spcPts val="4140"/>
                </a:lnSpc>
              </a:pPr>
              <a:r>
                <a:rPr lang="ar-EG" sz="3000">
                  <a:solidFill>
                    <a:srgbClr val="000000"/>
                  </a:solidFill>
                  <a:latin typeface="Arial Nova Condensed"/>
                  <a:ea typeface="Arial Nova Condensed"/>
                  <a:cs typeface="Arial Nova Condensed"/>
                  <a:sym typeface="Arial Nova Condensed"/>
                  <a:rtl val="true"/>
                </a:rPr>
                <a:t>اطلب من متطوعة أخرى اسمها مريم أن تكون عميلة. تروي القصة التالية. </a:t>
              </a:r>
            </a:p>
            <a:p>
              <a:pPr algn="r" rtl="true" marL="0" indent="0" lvl="0">
                <a:lnSpc>
                  <a:spcPts val="4140"/>
                </a:lnSpc>
              </a:pPr>
            </a:p>
            <a:p>
              <a:pPr algn="r" rtl="true" marL="0" indent="0" lvl="0">
                <a:lnSpc>
                  <a:spcPts val="4140"/>
                </a:lnSpc>
              </a:pPr>
              <a:r>
                <a:rPr lang="ar-EG" sz="3000">
                  <a:solidFill>
                    <a:srgbClr val="000000"/>
                  </a:solidFill>
                  <a:latin typeface="Arial Nova Condensed"/>
                  <a:ea typeface="Arial Nova Condensed"/>
                  <a:cs typeface="Arial Nova Condensed"/>
                  <a:sym typeface="Arial Nova Condensed"/>
                  <a:rtl val="true"/>
                </a:rPr>
                <a:t>مريم، نازحة داخليًا تبلغ من العمر </a:t>
              </a:r>
              <a:r>
                <a:rPr lang="en-US" sz="3000">
                  <a:solidFill>
                    <a:srgbClr val="000000"/>
                  </a:solidFill>
                  <a:latin typeface="Arial Nova Condensed"/>
                  <a:ea typeface="Arial Nova Condensed"/>
                  <a:cs typeface="Arial Nova Condensed"/>
                  <a:sym typeface="Arial Nova Condensed"/>
                </a:rPr>
                <a:t>35</a:t>
              </a:r>
              <a:r>
                <a:rPr lang="ar-EG" sz="3000">
                  <a:solidFill>
                    <a:srgbClr val="000000"/>
                  </a:solidFill>
                  <a:latin typeface="Arial Nova Condensed"/>
                  <a:ea typeface="Arial Nova Condensed"/>
                  <a:cs typeface="Arial Nova Condensed"/>
                  <a:sym typeface="Arial Nova Condensed"/>
                  <a:rtl val="true"/>
                </a:rPr>
                <a:t> عامًا، تعيش في مخيم اللاجئين. تُعد من أكبر المزارعين في المخيم، وتُوفر الغذاء للأسواق والمدارس والمراكز الصحية. هي الابنة الكبرى في عائلة مكونة من سبعة أفراد، ولديها خمسة أبناء. تخلى عنها زوجها. </a:t>
              </a:r>
            </a:p>
            <a:p>
              <a:pPr algn="r" rtl="true" marL="0" indent="0" lvl="0">
                <a:lnSpc>
                  <a:spcPts val="4140"/>
                </a:lnSpc>
              </a:pPr>
            </a:p>
            <a:p>
              <a:pPr algn="r" rtl="true" marL="0" indent="0" lvl="0">
                <a:lnSpc>
                  <a:spcPts val="4140"/>
                </a:lnSpc>
              </a:pPr>
              <a:r>
                <a:rPr lang="ar-EG" sz="3000">
                  <a:solidFill>
                    <a:srgbClr val="000000"/>
                  </a:solidFill>
                  <a:latin typeface="Arial Nova Condensed"/>
                  <a:ea typeface="Arial Nova Condensed"/>
                  <a:cs typeface="Arial Nova Condensed"/>
                  <a:sym typeface="Arial Nova Condensed"/>
                  <a:rtl val="true"/>
                </a:rPr>
                <a:t>أبقار جارتها لا تتوقف عن دخول مزرعتها وتدمير محاصيلها. أبلغت شيخ القرية، الذي راسل جارها بشأن هذه الحيوانات، لكن جارها لم يمتثل. تريد من مساعدها القانوني مساعدتها في إبلاغ الشرطة بالأمر، واسترداد تكلفة الأضرار التي سببتها هذه الحيوانات. </a:t>
              </a:r>
            </a:p>
          </p:txBody>
        </p:sp>
      </p:grpSp>
      <p:sp>
        <p:nvSpPr>
          <p:cNvPr name="Freeform 11" id="11"/>
          <p:cNvSpPr/>
          <p:nvPr/>
        </p:nvSpPr>
        <p:spPr>
          <a:xfrm flipH="false" flipV="false" rot="0">
            <a:off x="6669784" y="7966109"/>
            <a:ext cx="6148057" cy="2320891"/>
          </a:xfrm>
          <a:custGeom>
            <a:avLst/>
            <a:gdLst/>
            <a:ahLst/>
            <a:cxnLst/>
            <a:rect r="r" b="b" t="t" l="l"/>
            <a:pathLst>
              <a:path h="2320891" w="6148057">
                <a:moveTo>
                  <a:pt x="0" y="0"/>
                </a:moveTo>
                <a:lnTo>
                  <a:pt x="6148057" y="0"/>
                </a:lnTo>
                <a:lnTo>
                  <a:pt x="6148057" y="2320891"/>
                </a:lnTo>
                <a:lnTo>
                  <a:pt x="0" y="2320891"/>
                </a:lnTo>
                <a:lnTo>
                  <a:pt x="0" y="0"/>
                </a:lnTo>
                <a:close/>
              </a:path>
            </a:pathLst>
          </a:custGeom>
          <a:blipFill>
            <a:blip r:embed="rId3"/>
            <a:stretch>
              <a:fillRect l="0" t="0" r="0" b="0"/>
            </a:stretch>
          </a:blipFill>
        </p:spPr>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rtl="true">
                <a:lnSpc>
                  <a:spcPts val="2659"/>
                </a:lnSpc>
                <a:spcBef>
                  <a:spcPct val="0"/>
                </a:spcBef>
              </a:pPr>
            </a:p>
          </p:txBody>
        </p:sp>
      </p:grpSp>
      <p:grpSp>
        <p:nvGrpSpPr>
          <p:cNvPr name="Group 5" id="5"/>
          <p:cNvGrpSpPr/>
          <p:nvPr/>
        </p:nvGrpSpPr>
        <p:grpSpPr>
          <a:xfrm rot="0">
            <a:off x="1028700" y="1028700"/>
            <a:ext cx="16163896" cy="1074018"/>
            <a:chOff x="0" y="0"/>
            <a:chExt cx="21551861" cy="1432024"/>
          </a:xfrm>
        </p:grpSpPr>
        <p:sp>
          <p:nvSpPr>
            <p:cNvPr name="Freeform 6" id="6"/>
            <p:cNvSpPr/>
            <p:nvPr/>
          </p:nvSpPr>
          <p:spPr>
            <a:xfrm flipH="false" flipV="false" rot="0">
              <a:off x="0" y="0"/>
              <a:ext cx="21551861" cy="1432024"/>
            </a:xfrm>
            <a:custGeom>
              <a:avLst/>
              <a:gdLst/>
              <a:ahLst/>
              <a:cxnLst/>
              <a:rect r="r" b="b" t="t" l="l"/>
              <a:pathLst>
                <a:path h="1432024" w="21551861">
                  <a:moveTo>
                    <a:pt x="0" y="0"/>
                  </a:moveTo>
                  <a:lnTo>
                    <a:pt x="21551861" y="0"/>
                  </a:lnTo>
                  <a:lnTo>
                    <a:pt x="21551861" y="1432024"/>
                  </a:lnTo>
                  <a:lnTo>
                    <a:pt x="0" y="1432024"/>
                  </a:lnTo>
                  <a:close/>
                </a:path>
              </a:pathLst>
            </a:custGeom>
            <a:solidFill>
              <a:srgbClr val="000000">
                <a:alpha val="0"/>
              </a:srgbClr>
            </a:solidFill>
            <a:ln cap="sq">
              <a:noFill/>
              <a:prstDash val="solid"/>
              <a:miter/>
            </a:ln>
          </p:spPr>
        </p:sp>
        <p:sp>
          <p:nvSpPr>
            <p:cNvPr name="TextBox 7" id="7"/>
            <p:cNvSpPr txBox="true"/>
            <p:nvPr/>
          </p:nvSpPr>
          <p:spPr>
            <a:xfrm>
              <a:off x="0" y="-180975"/>
              <a:ext cx="21551861" cy="1612999"/>
            </a:xfrm>
            <a:prstGeom prst="rect">
              <a:avLst/>
            </a:prstGeom>
          </p:spPr>
          <p:txBody>
            <a:bodyPr anchor="t" rtlCol="false" tIns="0" lIns="0" bIns="0" rIns="0"/>
            <a:lstStyle/>
            <a:p>
              <a:pPr algn="r" rtl="true" marL="0" indent="0" lvl="0">
                <a:lnSpc>
                  <a:spcPts val="9000"/>
                </a:lnSpc>
                <a:spcBef>
                  <a:spcPct val="0"/>
                </a:spcBef>
              </a:pPr>
              <a:r>
                <a:rPr lang="ar-EG" b="true" sz="6000" strike="noStrike" u="none">
                  <a:solidFill>
                    <a:srgbClr val="4E5FA7"/>
                  </a:solidFill>
                  <a:latin typeface="Arial Nova Condensed Bold"/>
                  <a:ea typeface="Arial Nova Condensed Bold"/>
                  <a:cs typeface="Arial Nova Condensed Bold"/>
                  <a:sym typeface="Arial Nova Condensed Bold"/>
                  <a:rtl val="true"/>
                </a:rPr>
                <a:t>النشاط </a:t>
              </a:r>
              <a:r>
                <a:rPr lang="en-US" b="true" sz="6000" strike="noStrike" u="none">
                  <a:solidFill>
                    <a:srgbClr val="4E5FA7"/>
                  </a:solidFill>
                  <a:latin typeface="Arial Nova Condensed Bold"/>
                  <a:ea typeface="Arial Nova Condensed Bold"/>
                  <a:cs typeface="Arial Nova Condensed Bold"/>
                  <a:sym typeface="Arial Nova Condensed Bold"/>
                </a:rPr>
                <a:t>1</a:t>
              </a:r>
              <a:r>
                <a:rPr lang="ar-EG" b="true" sz="6000" strike="noStrike" u="none">
                  <a:solidFill>
                    <a:srgbClr val="4E5FA7"/>
                  </a:solidFill>
                  <a:latin typeface="Arial Nova Condensed Bold"/>
                  <a:ea typeface="Arial Nova Condensed Bold"/>
                  <a:cs typeface="Arial Nova Condensed Bold"/>
                  <a:sym typeface="Arial Nova Condensed Bold"/>
                  <a:rtl val="true"/>
                </a:rPr>
                <a:t>: أخذ بيان العميل (تابع) </a:t>
              </a:r>
            </a:p>
          </p:txBody>
        </p:sp>
      </p:grpSp>
      <p:grpSp>
        <p:nvGrpSpPr>
          <p:cNvPr name="Group 8" id="8"/>
          <p:cNvGrpSpPr/>
          <p:nvPr/>
        </p:nvGrpSpPr>
        <p:grpSpPr>
          <a:xfrm rot="0">
            <a:off x="2933248" y="2102718"/>
            <a:ext cx="14259348" cy="7920229"/>
            <a:chOff x="0" y="0"/>
            <a:chExt cx="19012464" cy="10560305"/>
          </a:xfrm>
        </p:grpSpPr>
        <p:sp>
          <p:nvSpPr>
            <p:cNvPr name="Freeform 9" id="9"/>
            <p:cNvSpPr/>
            <p:nvPr/>
          </p:nvSpPr>
          <p:spPr>
            <a:xfrm flipH="false" flipV="false" rot="0">
              <a:off x="0" y="0"/>
              <a:ext cx="19012408" cy="10560304"/>
            </a:xfrm>
            <a:custGeom>
              <a:avLst/>
              <a:gdLst/>
              <a:ahLst/>
              <a:cxnLst/>
              <a:rect r="r" b="b" t="t" l="l"/>
              <a:pathLst>
                <a:path h="10560304" w="19012408">
                  <a:moveTo>
                    <a:pt x="0" y="0"/>
                  </a:moveTo>
                  <a:lnTo>
                    <a:pt x="19012408" y="0"/>
                  </a:lnTo>
                  <a:lnTo>
                    <a:pt x="19012408" y="10560304"/>
                  </a:lnTo>
                  <a:lnTo>
                    <a:pt x="0" y="10560304"/>
                  </a:lnTo>
                  <a:close/>
                </a:path>
              </a:pathLst>
            </a:custGeom>
            <a:solidFill>
              <a:srgbClr val="FFFFFF"/>
            </a:solidFill>
          </p:spPr>
        </p:sp>
        <p:sp>
          <p:nvSpPr>
            <p:cNvPr name="TextBox 10" id="10"/>
            <p:cNvSpPr txBox="true"/>
            <p:nvPr/>
          </p:nvSpPr>
          <p:spPr>
            <a:xfrm>
              <a:off x="0" y="-66675"/>
              <a:ext cx="19012464" cy="10626980"/>
            </a:xfrm>
            <a:prstGeom prst="rect">
              <a:avLst/>
            </a:prstGeom>
          </p:spPr>
          <p:txBody>
            <a:bodyPr anchor="t" rtlCol="false" tIns="50800" lIns="50800" bIns="50800" rIns="50800"/>
            <a:lstStyle/>
            <a:p>
              <a:pPr algn="r" rtl="true" marL="0" indent="0" lvl="0">
                <a:lnSpc>
                  <a:spcPts val="5243"/>
                </a:lnSpc>
              </a:pPr>
              <a:r>
                <a:rPr lang="ar-EG" b="true" sz="3799">
                  <a:solidFill>
                    <a:srgbClr val="F9B428"/>
                  </a:solidFill>
                  <a:latin typeface="Arial Nova Condensed Bold"/>
                  <a:ea typeface="Arial Nova Condensed Bold"/>
                  <a:cs typeface="Arial Nova Condensed Bold"/>
                  <a:sym typeface="Arial Nova Condensed Bold"/>
                  <a:rtl val="true"/>
                </a:rPr>
                <a:t>الوقت: </a:t>
              </a:r>
              <a:r>
                <a:rPr lang="en-US" b="true" sz="3799">
                  <a:solidFill>
                    <a:srgbClr val="F9B428"/>
                  </a:solidFill>
                  <a:latin typeface="Arial Nova Condensed Bold"/>
                  <a:ea typeface="Arial Nova Condensed Bold"/>
                  <a:cs typeface="Arial Nova Condensed Bold"/>
                  <a:sym typeface="Arial Nova Condensed Bold"/>
                </a:rPr>
                <a:t>20</a:t>
              </a:r>
              <a:r>
                <a:rPr lang="ar-EG" b="true" sz="3799">
                  <a:solidFill>
                    <a:srgbClr val="F9B428"/>
                  </a:solidFill>
                  <a:latin typeface="Arial Nova Condensed Bold"/>
                  <a:ea typeface="Arial Nova Condensed Bold"/>
                  <a:cs typeface="Arial Nova Condensed Bold"/>
                  <a:sym typeface="Arial Nova Condensed Bold"/>
                  <a:rtl val="true"/>
                </a:rPr>
                <a:t> دقيقة (تمرين جماعي كامل)</a:t>
              </a:r>
            </a:p>
            <a:p>
              <a:pPr algn="r" rtl="true" marL="0" indent="0" lvl="0">
                <a:lnSpc>
                  <a:spcPts val="5243"/>
                </a:lnSpc>
              </a:pPr>
              <a:r>
                <a:rPr lang="ar-EG" b="true" sz="3799">
                  <a:solidFill>
                    <a:srgbClr val="F9B428"/>
                  </a:solidFill>
                  <a:latin typeface="Arial Nova Condensed Bold"/>
                  <a:ea typeface="Arial Nova Condensed Bold"/>
                  <a:cs typeface="Arial Nova Condensed Bold"/>
                  <a:sym typeface="Arial Nova Condensed Bold"/>
                  <a:rtl val="true"/>
                </a:rPr>
                <a:t>تعليمات</a:t>
              </a:r>
              <a:r>
                <a:rPr lang="ar-EG" sz="3799">
                  <a:solidFill>
                    <a:srgbClr val="000000"/>
                  </a:solidFill>
                  <a:latin typeface="Arial Nova Condensed"/>
                  <a:ea typeface="Arial Nova Condensed"/>
                  <a:cs typeface="Arial Nova Condensed"/>
                  <a:sym typeface="Arial Nova Condensed"/>
                  <a:rtl val="true"/>
                </a:rPr>
                <a:t>: </a:t>
              </a:r>
            </a:p>
            <a:p>
              <a:pPr algn="r" rtl="true" marL="0" indent="0" lvl="0">
                <a:lnSpc>
                  <a:spcPts val="5243"/>
                </a:lnSpc>
              </a:pPr>
              <a:r>
                <a:rPr lang="ar-EG" sz="3799">
                  <a:solidFill>
                    <a:srgbClr val="000000"/>
                  </a:solidFill>
                  <a:latin typeface="Arial Nova Condensed"/>
                  <a:ea typeface="Arial Nova Condensed"/>
                  <a:cs typeface="Arial Nova Condensed"/>
                  <a:sym typeface="Arial Nova Condensed"/>
                  <a:rtl val="true"/>
                </a:rPr>
                <a:t>اطلب من المشاركين:</a:t>
              </a:r>
            </a:p>
            <a:p>
              <a:pPr algn="r" rtl="true" marL="0" indent="0" lvl="0">
                <a:lnSpc>
                  <a:spcPts val="5243"/>
                </a:lnSpc>
              </a:pPr>
              <a:r>
                <a:rPr lang="ar-EG" sz="3799">
                  <a:solidFill>
                    <a:srgbClr val="000000"/>
                  </a:solidFill>
                  <a:latin typeface="Arial Nova Condensed"/>
                  <a:ea typeface="Arial Nova Condensed"/>
                  <a:cs typeface="Arial Nova Condensed"/>
                  <a:sym typeface="Arial Nova Condensed"/>
                  <a:rtl val="true"/>
                </a:rPr>
                <a:t>بيّن ما الذي يودون تضمينه في بيان مريم، والأسباب التي دعت إلى ذلك. </a:t>
              </a:r>
            </a:p>
            <a:p>
              <a:pPr algn="r" rtl="true" marL="0" indent="0" lvl="0">
                <a:lnSpc>
                  <a:spcPts val="5243"/>
                </a:lnSpc>
              </a:pPr>
              <a:r>
                <a:rPr lang="ar-EG" sz="3799">
                  <a:solidFill>
                    <a:srgbClr val="000000"/>
                  </a:solidFill>
                  <a:latin typeface="Arial Nova Condensed"/>
                  <a:ea typeface="Arial Nova Condensed"/>
                  <a:cs typeface="Arial Nova Condensed"/>
                  <a:sym typeface="Arial Nova Condensed"/>
                  <a:rtl val="true"/>
                </a:rPr>
                <a:t>صرح بما يتجاهلونه، والسبب وراء ذلك. </a:t>
              </a:r>
            </a:p>
            <a:p>
              <a:pPr algn="r" rtl="true" marL="0" indent="0" lvl="0">
                <a:lnSpc>
                  <a:spcPts val="5243"/>
                </a:lnSpc>
              </a:pPr>
              <a:r>
                <a:rPr lang="ar-EG" sz="3799">
                  <a:solidFill>
                    <a:srgbClr val="000000"/>
                  </a:solidFill>
                  <a:latin typeface="Arial Nova Condensed"/>
                  <a:ea typeface="Arial Nova Condensed"/>
                  <a:cs typeface="Arial Nova Condensed"/>
                  <a:sym typeface="Arial Nova Condensed"/>
                  <a:rtl val="true"/>
                </a:rPr>
                <a:t>حدد ما هي المعلومات/البيانات الإضافية التي يرغبون في الحصول عليها، حيث أنها تدعم مريم. </a:t>
              </a:r>
            </a:p>
          </p:txBody>
        </p:sp>
      </p:grpSp>
      <p:sp>
        <p:nvSpPr>
          <p:cNvPr name="Freeform 11" id="11"/>
          <p:cNvSpPr/>
          <p:nvPr/>
        </p:nvSpPr>
        <p:spPr>
          <a:xfrm flipH="false" flipV="false" rot="0">
            <a:off x="5348575" y="6948681"/>
            <a:ext cx="8843230" cy="3338319"/>
          </a:xfrm>
          <a:custGeom>
            <a:avLst/>
            <a:gdLst/>
            <a:ahLst/>
            <a:cxnLst/>
            <a:rect r="r" b="b" t="t" l="l"/>
            <a:pathLst>
              <a:path h="3338319" w="8843230">
                <a:moveTo>
                  <a:pt x="0" y="0"/>
                </a:moveTo>
                <a:lnTo>
                  <a:pt x="8843230" y="0"/>
                </a:lnTo>
                <a:lnTo>
                  <a:pt x="8843230" y="3338319"/>
                </a:lnTo>
                <a:lnTo>
                  <a:pt x="0" y="3338319"/>
                </a:lnTo>
                <a:lnTo>
                  <a:pt x="0" y="0"/>
                </a:lnTo>
                <a:close/>
              </a:path>
            </a:pathLst>
          </a:custGeom>
          <a:blipFill>
            <a:blip r:embed="rId3"/>
            <a:stretch>
              <a:fillRect l="0" t="0" r="0" b="0"/>
            </a:stretch>
          </a:blipFill>
        </p:spPr>
      </p:sp>
    </p:spTree>
  </p:cSld>
  <p:clrMapOvr>
    <a:masterClrMapping/>
  </p:clrMapOvr>
</p:sld>
</file>

<file path=ppt/slides/slide23.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rtl="true">
                <a:lnSpc>
                  <a:spcPts val="2659"/>
                </a:lnSpc>
                <a:spcBef>
                  <a:spcPct val="0"/>
                </a:spcBef>
              </a:pPr>
            </a:p>
          </p:txBody>
        </p:sp>
      </p:grpSp>
      <p:grpSp>
        <p:nvGrpSpPr>
          <p:cNvPr name="Group 5" id="5"/>
          <p:cNvGrpSpPr/>
          <p:nvPr/>
        </p:nvGrpSpPr>
        <p:grpSpPr>
          <a:xfrm rot="0">
            <a:off x="6067727" y="1028700"/>
            <a:ext cx="11191573" cy="1181420"/>
            <a:chOff x="0" y="0"/>
            <a:chExt cx="14922097" cy="1575227"/>
          </a:xfrm>
        </p:grpSpPr>
        <p:sp>
          <p:nvSpPr>
            <p:cNvPr name="Freeform 6" id="6"/>
            <p:cNvSpPr/>
            <p:nvPr/>
          </p:nvSpPr>
          <p:spPr>
            <a:xfrm flipH="false" flipV="false" rot="0">
              <a:off x="0" y="0"/>
              <a:ext cx="14922097" cy="1575227"/>
            </a:xfrm>
            <a:custGeom>
              <a:avLst/>
              <a:gdLst/>
              <a:ahLst/>
              <a:cxnLst/>
              <a:rect r="r" b="b" t="t" l="l"/>
              <a:pathLst>
                <a:path h="1575227" w="14922097">
                  <a:moveTo>
                    <a:pt x="0" y="0"/>
                  </a:moveTo>
                  <a:lnTo>
                    <a:pt x="14922097" y="0"/>
                  </a:lnTo>
                  <a:lnTo>
                    <a:pt x="14922097" y="1575227"/>
                  </a:lnTo>
                  <a:lnTo>
                    <a:pt x="0" y="1575227"/>
                  </a:lnTo>
                  <a:close/>
                </a:path>
              </a:pathLst>
            </a:custGeom>
            <a:solidFill>
              <a:srgbClr val="000000">
                <a:alpha val="0"/>
              </a:srgbClr>
            </a:solidFill>
            <a:ln cap="sq">
              <a:noFill/>
              <a:prstDash val="solid"/>
              <a:miter/>
            </a:ln>
          </p:spPr>
        </p:sp>
        <p:sp>
          <p:nvSpPr>
            <p:cNvPr name="TextBox 7" id="7"/>
            <p:cNvSpPr txBox="true"/>
            <p:nvPr/>
          </p:nvSpPr>
          <p:spPr>
            <a:xfrm>
              <a:off x="0" y="-190500"/>
              <a:ext cx="14922097" cy="1765727"/>
            </a:xfrm>
            <a:prstGeom prst="rect">
              <a:avLst/>
            </a:prstGeom>
          </p:spPr>
          <p:txBody>
            <a:bodyPr anchor="t" rtlCol="false" tIns="0" lIns="0" bIns="0" rIns="0"/>
            <a:lstStyle/>
            <a:p>
              <a:pPr algn="r" rtl="true" marL="0" indent="0" lvl="0">
                <a:lnSpc>
                  <a:spcPts val="9900"/>
                </a:lnSpc>
                <a:spcBef>
                  <a:spcPct val="0"/>
                </a:spcBef>
              </a:pPr>
              <a:r>
                <a:rPr lang="ar-EG" b="true" sz="6600" strike="noStrike" u="none">
                  <a:solidFill>
                    <a:srgbClr val="4E5FA7"/>
                  </a:solidFill>
                  <a:latin typeface="Arial Nova Condensed Bold"/>
                  <a:ea typeface="Arial Nova Condensed Bold"/>
                  <a:cs typeface="Arial Nova Condensed Bold"/>
                  <a:sym typeface="Arial Nova Condensed Bold"/>
                  <a:rtl val="true"/>
                </a:rPr>
                <a:t>دعم العملاء وإعداد التقارير</a:t>
              </a:r>
            </a:p>
          </p:txBody>
        </p:sp>
      </p:grpSp>
      <p:grpSp>
        <p:nvGrpSpPr>
          <p:cNvPr name="Group 8" id="8"/>
          <p:cNvGrpSpPr/>
          <p:nvPr/>
        </p:nvGrpSpPr>
        <p:grpSpPr>
          <a:xfrm rot="0">
            <a:off x="1028700" y="3743576"/>
            <a:ext cx="16230600" cy="5577572"/>
            <a:chOff x="0" y="0"/>
            <a:chExt cx="21640800" cy="7436763"/>
          </a:xfrm>
        </p:grpSpPr>
        <p:sp>
          <p:nvSpPr>
            <p:cNvPr name="Freeform 9" id="9"/>
            <p:cNvSpPr/>
            <p:nvPr/>
          </p:nvSpPr>
          <p:spPr>
            <a:xfrm flipH="false" flipV="false" rot="0">
              <a:off x="0" y="0"/>
              <a:ext cx="21640800" cy="7436762"/>
            </a:xfrm>
            <a:custGeom>
              <a:avLst/>
              <a:gdLst/>
              <a:ahLst/>
              <a:cxnLst/>
              <a:rect r="r" b="b" t="t" l="l"/>
              <a:pathLst>
                <a:path h="7436762" w="21640800">
                  <a:moveTo>
                    <a:pt x="0" y="0"/>
                  </a:moveTo>
                  <a:lnTo>
                    <a:pt x="21640800" y="0"/>
                  </a:lnTo>
                  <a:lnTo>
                    <a:pt x="21640800" y="7436762"/>
                  </a:lnTo>
                  <a:lnTo>
                    <a:pt x="0" y="7436762"/>
                  </a:lnTo>
                  <a:close/>
                </a:path>
              </a:pathLst>
            </a:custGeom>
            <a:solidFill>
              <a:srgbClr val="000000">
                <a:alpha val="0"/>
              </a:srgbClr>
            </a:solidFill>
          </p:spPr>
        </p:sp>
        <p:sp>
          <p:nvSpPr>
            <p:cNvPr name="TextBox 10" id="10"/>
            <p:cNvSpPr txBox="true"/>
            <p:nvPr/>
          </p:nvSpPr>
          <p:spPr>
            <a:xfrm>
              <a:off x="0" y="-66675"/>
              <a:ext cx="21640800" cy="7503438"/>
            </a:xfrm>
            <a:prstGeom prst="rect">
              <a:avLst/>
            </a:prstGeom>
          </p:spPr>
          <p:txBody>
            <a:bodyPr anchor="t" rtlCol="false" tIns="0" lIns="0" bIns="0" rIns="0"/>
            <a:lstStyle/>
            <a:p>
              <a:pPr algn="just" rtl="true" marL="482598" indent="-241299" lvl="1">
                <a:lnSpc>
                  <a:spcPts val="5519"/>
                </a:lnSpc>
                <a:buFont typeface="Arial"/>
                <a:buChar char="•"/>
              </a:pPr>
              <a:r>
                <a:rPr lang="ar-EG" sz="3999">
                  <a:solidFill>
                    <a:srgbClr val="000000"/>
                  </a:solidFill>
                  <a:latin typeface="Arial Nova Condensed"/>
                  <a:ea typeface="Arial Nova Condensed"/>
                  <a:cs typeface="Arial Nova Condensed"/>
                  <a:sym typeface="Arial Nova Condensed"/>
                  <a:rtl val="true"/>
                </a:rPr>
                <a:t>يعد الإبلاغ جانبًا مهمًا من عمل المساعدين القانونيين في المجتمع. </a:t>
              </a:r>
            </a:p>
            <a:p>
              <a:pPr algn="just" rtl="true" marL="482598" indent="-241299" lvl="1">
                <a:lnSpc>
                  <a:spcPts val="5519"/>
                </a:lnSpc>
                <a:buFont typeface="Arial"/>
                <a:buChar char="•"/>
              </a:pPr>
              <a:r>
                <a:rPr lang="ar-EG" sz="3999">
                  <a:solidFill>
                    <a:srgbClr val="000000"/>
                  </a:solidFill>
                  <a:latin typeface="Arial Nova Condensed"/>
                  <a:ea typeface="Arial Nova Condensed"/>
                  <a:cs typeface="Arial Nova Condensed"/>
                  <a:sym typeface="Arial Nova Condensed"/>
                  <a:rtl val="true"/>
                </a:rPr>
                <a:t>"إنها أداة أو طريقة يمكن من خلالها للمساعدين القانونيين مراقبة عملهم وتسجيله وتقييمه"</a:t>
              </a:r>
            </a:p>
            <a:p>
              <a:pPr algn="just" rtl="true" marL="482598" indent="-241299" lvl="1">
                <a:lnSpc>
                  <a:spcPts val="5519"/>
                </a:lnSpc>
                <a:buFont typeface="Arial"/>
                <a:buChar char="•"/>
              </a:pPr>
              <a:r>
                <a:rPr lang="ar-EG" sz="3999">
                  <a:solidFill>
                    <a:srgbClr val="000000"/>
                  </a:solidFill>
                  <a:latin typeface="Arial Nova Condensed"/>
                  <a:ea typeface="Arial Nova Condensed"/>
                  <a:cs typeface="Arial Nova Condensed"/>
                  <a:sym typeface="Arial Nova Condensed"/>
                  <a:rtl val="true"/>
                </a:rPr>
                <a:t>ينبغي كتابة التقارير بشكل دوري، أي شهريًا، أو ربع سنويًا، أو سنويًا. </a:t>
              </a:r>
            </a:p>
            <a:p>
              <a:pPr algn="just" rtl="true" marL="482598" indent="-241299" lvl="1">
                <a:lnSpc>
                  <a:spcPts val="5519"/>
                </a:lnSpc>
                <a:buFont typeface="Arial"/>
                <a:buChar char="•"/>
              </a:pPr>
              <a:r>
                <a:rPr lang="ar-EG" sz="3999">
                  <a:solidFill>
                    <a:srgbClr val="000000"/>
                  </a:solidFill>
                  <a:latin typeface="Arial Nova Condensed"/>
                  <a:ea typeface="Arial Nova Condensed"/>
                  <a:cs typeface="Arial Nova Condensed"/>
                  <a:sym typeface="Arial Nova Condensed"/>
                  <a:rtl val="true"/>
                </a:rPr>
                <a:t>وستعكس التقارير الإجراءات المتخذة، وأبرز القضايا، والأنماط والاتجاهات، والإنجازات، والتأثير، والتحديات التي واجهتها. </a:t>
              </a:r>
            </a:p>
            <a:p>
              <a:pPr algn="just" rtl="true" marL="482598" indent="-241299" lvl="1">
                <a:lnSpc>
                  <a:spcPts val="5519"/>
                </a:lnSpc>
                <a:buFont typeface="Arial"/>
                <a:buChar char="•"/>
              </a:pPr>
              <a:r>
                <a:rPr lang="ar-EG" sz="3999">
                  <a:solidFill>
                    <a:srgbClr val="000000"/>
                  </a:solidFill>
                  <a:latin typeface="Arial Nova Condensed"/>
                  <a:ea typeface="Arial Nova Condensed"/>
                  <a:cs typeface="Arial Nova Condensed"/>
                  <a:sym typeface="Arial Nova Condensed"/>
                  <a:rtl val="true"/>
                </a:rPr>
                <a:t>يجب أن يكون تنسيق التقرير بسيطًا حتى يتمكن المساعد القانوني من استخدامه بسهولة.</a:t>
              </a:r>
            </a:p>
          </p:txBody>
        </p:sp>
      </p:grpSp>
      <p:grpSp>
        <p:nvGrpSpPr>
          <p:cNvPr name="Group 11" id="11"/>
          <p:cNvGrpSpPr/>
          <p:nvPr/>
        </p:nvGrpSpPr>
        <p:grpSpPr>
          <a:xfrm rot="0">
            <a:off x="3357570" y="2321925"/>
            <a:ext cx="13240150" cy="894151"/>
            <a:chOff x="0" y="0"/>
            <a:chExt cx="17653533" cy="1192202"/>
          </a:xfrm>
        </p:grpSpPr>
        <p:sp>
          <p:nvSpPr>
            <p:cNvPr name="Freeform 12" id="12"/>
            <p:cNvSpPr/>
            <p:nvPr/>
          </p:nvSpPr>
          <p:spPr>
            <a:xfrm flipH="false" flipV="false" rot="0">
              <a:off x="0" y="0"/>
              <a:ext cx="17653533" cy="1192202"/>
            </a:xfrm>
            <a:custGeom>
              <a:avLst/>
              <a:gdLst/>
              <a:ahLst/>
              <a:cxnLst/>
              <a:rect r="r" b="b" t="t" l="l"/>
              <a:pathLst>
                <a:path h="1192202" w="17653533">
                  <a:moveTo>
                    <a:pt x="0" y="0"/>
                  </a:moveTo>
                  <a:lnTo>
                    <a:pt x="17653533" y="0"/>
                  </a:lnTo>
                  <a:lnTo>
                    <a:pt x="17653533" y="1192202"/>
                  </a:lnTo>
                  <a:lnTo>
                    <a:pt x="0" y="1192202"/>
                  </a:lnTo>
                  <a:close/>
                </a:path>
              </a:pathLst>
            </a:custGeom>
            <a:solidFill>
              <a:srgbClr val="000000">
                <a:alpha val="0"/>
              </a:srgbClr>
            </a:solidFill>
          </p:spPr>
        </p:sp>
        <p:sp>
          <p:nvSpPr>
            <p:cNvPr name="TextBox 13" id="13"/>
            <p:cNvSpPr txBox="true"/>
            <p:nvPr/>
          </p:nvSpPr>
          <p:spPr>
            <a:xfrm>
              <a:off x="0" y="-200025"/>
              <a:ext cx="17653533" cy="1392227"/>
            </a:xfrm>
            <a:prstGeom prst="rect">
              <a:avLst/>
            </a:prstGeom>
          </p:spPr>
          <p:txBody>
            <a:bodyPr anchor="t" rtlCol="false" tIns="0" lIns="0" bIns="0" rIns="0"/>
            <a:lstStyle/>
            <a:p>
              <a:pPr algn="just" rtl="true" marL="0" indent="0" lvl="0">
                <a:lnSpc>
                  <a:spcPts val="8181"/>
                </a:lnSpc>
              </a:pPr>
              <a:r>
                <a:rPr lang="ar-EG" b="true" sz="5000">
                  <a:solidFill>
                    <a:srgbClr val="F9B57D"/>
                  </a:solidFill>
                  <a:latin typeface="Arial Nova Condensed Bold"/>
                  <a:ea typeface="Arial Nova Condensed Bold"/>
                  <a:cs typeface="Arial Nova Condensed Bold"/>
                  <a:sym typeface="Arial Nova Condensed Bold"/>
                  <a:rtl val="true"/>
                </a:rPr>
                <a:t>التقارير</a:t>
              </a:r>
            </a:p>
          </p:txBody>
        </p:sp>
      </p:grpSp>
      <p:grpSp>
        <p:nvGrpSpPr>
          <p:cNvPr name="Group 14" id="14"/>
          <p:cNvGrpSpPr/>
          <p:nvPr/>
        </p:nvGrpSpPr>
        <p:grpSpPr>
          <a:xfrm rot="-6972067">
            <a:off x="-1207943" y="-1033180"/>
            <a:ext cx="3767531" cy="4123759"/>
            <a:chOff x="0" y="0"/>
            <a:chExt cx="5023375" cy="5498345"/>
          </a:xfrm>
        </p:grpSpPr>
        <p:grpSp>
          <p:nvGrpSpPr>
            <p:cNvPr name="Group 15" id="15"/>
            <p:cNvGrpSpPr/>
            <p:nvPr/>
          </p:nvGrpSpPr>
          <p:grpSpPr>
            <a:xfrm rot="-104776">
              <a:off x="297380" y="1759711"/>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18" id="18"/>
            <p:cNvGrpSpPr/>
            <p:nvPr/>
          </p:nvGrpSpPr>
          <p:grpSpPr>
            <a:xfrm rot="-162844">
              <a:off x="84820" y="93399"/>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21" id="21"/>
            <p:cNvGrpSpPr/>
            <p:nvPr/>
          </p:nvGrpSpPr>
          <p:grpSpPr>
            <a:xfrm rot="10629642">
              <a:off x="902754" y="1722687"/>
              <a:ext cx="4032000" cy="3678054"/>
              <a:chOff x="0" y="0"/>
              <a:chExt cx="893117" cy="814716"/>
            </a:xfrm>
          </p:grpSpPr>
          <p:sp>
            <p:nvSpPr>
              <p:cNvPr name="Freeform 22" id="22"/>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3" id="23"/>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spTree>
  </p:cSld>
  <p:clrMapOvr>
    <a:masterClrMapping/>
  </p:clrMapOvr>
</p:sld>
</file>

<file path=ppt/slides/slide24.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rtl="true">
                <a:lnSpc>
                  <a:spcPts val="2659"/>
                </a:lnSpc>
                <a:spcBef>
                  <a:spcPct val="0"/>
                </a:spcBef>
              </a:pPr>
            </a:p>
          </p:txBody>
        </p:sp>
      </p:grpSp>
      <p:grpSp>
        <p:nvGrpSpPr>
          <p:cNvPr name="Group 5" id="5"/>
          <p:cNvGrpSpPr/>
          <p:nvPr/>
        </p:nvGrpSpPr>
        <p:grpSpPr>
          <a:xfrm rot="0">
            <a:off x="6067727" y="1028700"/>
            <a:ext cx="11191573" cy="1181420"/>
            <a:chOff x="0" y="0"/>
            <a:chExt cx="14922097" cy="1575227"/>
          </a:xfrm>
        </p:grpSpPr>
        <p:sp>
          <p:nvSpPr>
            <p:cNvPr name="Freeform 6" id="6"/>
            <p:cNvSpPr/>
            <p:nvPr/>
          </p:nvSpPr>
          <p:spPr>
            <a:xfrm flipH="false" flipV="false" rot="0">
              <a:off x="0" y="0"/>
              <a:ext cx="14922097" cy="1575227"/>
            </a:xfrm>
            <a:custGeom>
              <a:avLst/>
              <a:gdLst/>
              <a:ahLst/>
              <a:cxnLst/>
              <a:rect r="r" b="b" t="t" l="l"/>
              <a:pathLst>
                <a:path h="1575227" w="14922097">
                  <a:moveTo>
                    <a:pt x="0" y="0"/>
                  </a:moveTo>
                  <a:lnTo>
                    <a:pt x="14922097" y="0"/>
                  </a:lnTo>
                  <a:lnTo>
                    <a:pt x="14922097" y="1575227"/>
                  </a:lnTo>
                  <a:lnTo>
                    <a:pt x="0" y="1575227"/>
                  </a:lnTo>
                  <a:close/>
                </a:path>
              </a:pathLst>
            </a:custGeom>
            <a:solidFill>
              <a:srgbClr val="000000">
                <a:alpha val="0"/>
              </a:srgbClr>
            </a:solidFill>
            <a:ln cap="sq">
              <a:noFill/>
              <a:prstDash val="solid"/>
              <a:miter/>
            </a:ln>
          </p:spPr>
        </p:sp>
        <p:sp>
          <p:nvSpPr>
            <p:cNvPr name="TextBox 7" id="7"/>
            <p:cNvSpPr txBox="true"/>
            <p:nvPr/>
          </p:nvSpPr>
          <p:spPr>
            <a:xfrm>
              <a:off x="0" y="-190500"/>
              <a:ext cx="14922097" cy="1765727"/>
            </a:xfrm>
            <a:prstGeom prst="rect">
              <a:avLst/>
            </a:prstGeom>
          </p:spPr>
          <p:txBody>
            <a:bodyPr anchor="t" rtlCol="false" tIns="0" lIns="0" bIns="0" rIns="0"/>
            <a:lstStyle/>
            <a:p>
              <a:pPr algn="r" rtl="true" marL="0" indent="0" lvl="0">
                <a:lnSpc>
                  <a:spcPts val="9900"/>
                </a:lnSpc>
                <a:spcBef>
                  <a:spcPct val="0"/>
                </a:spcBef>
              </a:pPr>
              <a:r>
                <a:rPr lang="ar-EG" b="true" sz="6600" strike="noStrike" u="none">
                  <a:solidFill>
                    <a:srgbClr val="4E5FA7"/>
                  </a:solidFill>
                  <a:latin typeface="Arial Nova Condensed Bold"/>
                  <a:ea typeface="Arial Nova Condensed Bold"/>
                  <a:cs typeface="Arial Nova Condensed Bold"/>
                  <a:sym typeface="Arial Nova Condensed Bold"/>
                  <a:rtl val="true"/>
                </a:rPr>
                <a:t>دعم العملاء وإعداد التقارير</a:t>
              </a:r>
            </a:p>
          </p:txBody>
        </p:sp>
      </p:grpSp>
      <p:grpSp>
        <p:nvGrpSpPr>
          <p:cNvPr name="Group 8" id="8"/>
          <p:cNvGrpSpPr/>
          <p:nvPr/>
        </p:nvGrpSpPr>
        <p:grpSpPr>
          <a:xfrm rot="0">
            <a:off x="1028700" y="3819776"/>
            <a:ext cx="16230600" cy="4612032"/>
            <a:chOff x="0" y="0"/>
            <a:chExt cx="21640800" cy="6149376"/>
          </a:xfrm>
        </p:grpSpPr>
        <p:sp>
          <p:nvSpPr>
            <p:cNvPr name="Freeform 9" id="9"/>
            <p:cNvSpPr/>
            <p:nvPr/>
          </p:nvSpPr>
          <p:spPr>
            <a:xfrm flipH="false" flipV="false" rot="0">
              <a:off x="0" y="0"/>
              <a:ext cx="21640800" cy="6149376"/>
            </a:xfrm>
            <a:custGeom>
              <a:avLst/>
              <a:gdLst/>
              <a:ahLst/>
              <a:cxnLst/>
              <a:rect r="r" b="b" t="t" l="l"/>
              <a:pathLst>
                <a:path h="6149376" w="21640800">
                  <a:moveTo>
                    <a:pt x="0" y="0"/>
                  </a:moveTo>
                  <a:lnTo>
                    <a:pt x="21640800" y="0"/>
                  </a:lnTo>
                  <a:lnTo>
                    <a:pt x="21640800" y="6149376"/>
                  </a:lnTo>
                  <a:lnTo>
                    <a:pt x="0" y="6149376"/>
                  </a:lnTo>
                  <a:close/>
                </a:path>
              </a:pathLst>
            </a:custGeom>
            <a:solidFill>
              <a:srgbClr val="000000">
                <a:alpha val="0"/>
              </a:srgbClr>
            </a:solidFill>
          </p:spPr>
        </p:sp>
        <p:sp>
          <p:nvSpPr>
            <p:cNvPr name="TextBox 10" id="10"/>
            <p:cNvSpPr txBox="true"/>
            <p:nvPr/>
          </p:nvSpPr>
          <p:spPr>
            <a:xfrm>
              <a:off x="0" y="-66675"/>
              <a:ext cx="21640800" cy="6216051"/>
            </a:xfrm>
            <a:prstGeom prst="rect">
              <a:avLst/>
            </a:prstGeom>
          </p:spPr>
          <p:txBody>
            <a:bodyPr anchor="t" rtlCol="false" tIns="0" lIns="0" bIns="0" rIns="0"/>
            <a:lstStyle/>
            <a:p>
              <a:pPr algn="just" rtl="true" marL="0" indent="0" lvl="0">
                <a:lnSpc>
                  <a:spcPts val="5795"/>
                </a:lnSpc>
              </a:pPr>
              <a:r>
                <a:rPr lang="ar-EG" sz="4199">
                  <a:solidFill>
                    <a:srgbClr val="000000"/>
                  </a:solidFill>
                  <a:latin typeface="Arial Nova Condensed"/>
                  <a:ea typeface="Arial Nova Condensed"/>
                  <a:cs typeface="Arial Nova Condensed"/>
                  <a:sym typeface="Arial Nova Condensed"/>
                  <a:rtl val="true"/>
                </a:rPr>
                <a:t>  لتوثيق وتتبع الحالات المشتركة مع شركاء الإحالة.</a:t>
              </a:r>
            </a:p>
            <a:p>
              <a:pPr algn="just" rtl="true" marL="0" indent="0" lvl="0">
                <a:lnSpc>
                  <a:spcPts val="5795"/>
                </a:lnSpc>
              </a:pPr>
              <a:r>
                <a:rPr lang="ar-EG" sz="4199">
                  <a:solidFill>
                    <a:srgbClr val="000000"/>
                  </a:solidFill>
                  <a:latin typeface="Arial Nova Condensed"/>
                  <a:ea typeface="Arial Nova Condensed"/>
                  <a:cs typeface="Arial Nova Condensed"/>
                  <a:sym typeface="Arial Nova Condensed"/>
                  <a:rtl val="true"/>
                </a:rPr>
                <a:t>إنشاء قاعدة بيانات للتدخلات المُنفَّذة. يمكن أن تكون قاعدة البيانات مطبوعة أو إلكترونية. </a:t>
              </a:r>
            </a:p>
            <a:p>
              <a:pPr algn="just" rtl="true" marL="0" indent="0" lvl="0">
                <a:lnSpc>
                  <a:spcPts val="5795"/>
                </a:lnSpc>
              </a:pPr>
              <a:r>
                <a:rPr lang="ar-EG" sz="4199">
                  <a:solidFill>
                    <a:srgbClr val="000000"/>
                  </a:solidFill>
                  <a:latin typeface="Arial Nova Condensed"/>
                  <a:ea typeface="Arial Nova Condensed"/>
                  <a:cs typeface="Arial Nova Condensed"/>
                  <a:sym typeface="Arial Nova Condensed"/>
                  <a:rtl val="true"/>
                </a:rPr>
                <a:t>لالتقاط أنماط واتجاهات انتهاكات حقوق الإنسان على مدى فترة من الزمن.</a:t>
              </a:r>
            </a:p>
            <a:p>
              <a:pPr algn="just" rtl="true" marL="0" indent="0" lvl="0">
                <a:lnSpc>
                  <a:spcPts val="5795"/>
                </a:lnSpc>
              </a:pPr>
              <a:r>
                <a:rPr lang="ar-EG" sz="4199">
                  <a:solidFill>
                    <a:srgbClr val="000000"/>
                  </a:solidFill>
                  <a:latin typeface="Arial Nova Condensed"/>
                  <a:ea typeface="Arial Nova Condensed"/>
                  <a:cs typeface="Arial Nova Condensed"/>
                  <a:sym typeface="Arial Nova Condensed"/>
                  <a:rtl val="true"/>
                </a:rPr>
                <a:t>لتوثيق النتائج التي تم تحقيقها </a:t>
              </a:r>
            </a:p>
            <a:p>
              <a:pPr algn="just" rtl="true" marL="0" indent="0" lvl="0">
                <a:lnSpc>
                  <a:spcPts val="5795"/>
                </a:lnSpc>
              </a:pPr>
              <a:r>
                <a:rPr lang="ar-EG" sz="4199">
                  <a:solidFill>
                    <a:srgbClr val="000000"/>
                  </a:solidFill>
                  <a:latin typeface="Arial Nova Condensed"/>
                  <a:ea typeface="Arial Nova Condensed"/>
                  <a:cs typeface="Arial Nova Condensed"/>
                  <a:sym typeface="Arial Nova Condensed"/>
                  <a:rtl val="true"/>
                </a:rPr>
                <a:t>لمشاركة التقارير مع أصحاب المصلحة والشركاء. </a:t>
              </a:r>
            </a:p>
          </p:txBody>
        </p:sp>
      </p:grpSp>
      <p:grpSp>
        <p:nvGrpSpPr>
          <p:cNvPr name="Group 11" id="11"/>
          <p:cNvGrpSpPr/>
          <p:nvPr/>
        </p:nvGrpSpPr>
        <p:grpSpPr>
          <a:xfrm rot="0">
            <a:off x="4019150" y="2404194"/>
            <a:ext cx="13240150" cy="894151"/>
            <a:chOff x="0" y="0"/>
            <a:chExt cx="17653533" cy="1192202"/>
          </a:xfrm>
        </p:grpSpPr>
        <p:sp>
          <p:nvSpPr>
            <p:cNvPr name="Freeform 12" id="12"/>
            <p:cNvSpPr/>
            <p:nvPr/>
          </p:nvSpPr>
          <p:spPr>
            <a:xfrm flipH="false" flipV="false" rot="0">
              <a:off x="0" y="0"/>
              <a:ext cx="17653533" cy="1192202"/>
            </a:xfrm>
            <a:custGeom>
              <a:avLst/>
              <a:gdLst/>
              <a:ahLst/>
              <a:cxnLst/>
              <a:rect r="r" b="b" t="t" l="l"/>
              <a:pathLst>
                <a:path h="1192202" w="17653533">
                  <a:moveTo>
                    <a:pt x="0" y="0"/>
                  </a:moveTo>
                  <a:lnTo>
                    <a:pt x="17653533" y="0"/>
                  </a:lnTo>
                  <a:lnTo>
                    <a:pt x="17653533" y="1192202"/>
                  </a:lnTo>
                  <a:lnTo>
                    <a:pt x="0" y="1192202"/>
                  </a:lnTo>
                  <a:close/>
                </a:path>
              </a:pathLst>
            </a:custGeom>
            <a:solidFill>
              <a:srgbClr val="000000">
                <a:alpha val="0"/>
              </a:srgbClr>
            </a:solidFill>
          </p:spPr>
        </p:sp>
        <p:sp>
          <p:nvSpPr>
            <p:cNvPr name="TextBox 13" id="13"/>
            <p:cNvSpPr txBox="true"/>
            <p:nvPr/>
          </p:nvSpPr>
          <p:spPr>
            <a:xfrm>
              <a:off x="0" y="-200025"/>
              <a:ext cx="17653533" cy="1392227"/>
            </a:xfrm>
            <a:prstGeom prst="rect">
              <a:avLst/>
            </a:prstGeom>
          </p:spPr>
          <p:txBody>
            <a:bodyPr anchor="t" rtlCol="false" tIns="0" lIns="0" bIns="0" rIns="0"/>
            <a:lstStyle/>
            <a:p>
              <a:pPr algn="just" rtl="true" marL="0" indent="0" lvl="0">
                <a:lnSpc>
                  <a:spcPts val="8181"/>
                </a:lnSpc>
              </a:pPr>
              <a:r>
                <a:rPr lang="ar-EG" b="true" sz="5000">
                  <a:solidFill>
                    <a:srgbClr val="F9B57D"/>
                  </a:solidFill>
                  <a:latin typeface="Arial Nova Condensed Bold"/>
                  <a:ea typeface="Arial Nova Condensed Bold"/>
                  <a:cs typeface="Arial Nova Condensed Bold"/>
                  <a:sym typeface="Arial Nova Condensed Bold"/>
                  <a:rtl val="true"/>
                </a:rPr>
                <a:t>لماذا الإبلاغ؟</a:t>
              </a:r>
            </a:p>
          </p:txBody>
        </p:sp>
      </p:grpSp>
      <p:grpSp>
        <p:nvGrpSpPr>
          <p:cNvPr name="Group 14" id="14"/>
          <p:cNvGrpSpPr/>
          <p:nvPr/>
        </p:nvGrpSpPr>
        <p:grpSpPr>
          <a:xfrm rot="-6972067">
            <a:off x="-1207943" y="-1033180"/>
            <a:ext cx="3767531" cy="4123759"/>
            <a:chOff x="0" y="0"/>
            <a:chExt cx="5023375" cy="5498345"/>
          </a:xfrm>
        </p:grpSpPr>
        <p:grpSp>
          <p:nvGrpSpPr>
            <p:cNvPr name="Group 15" id="15"/>
            <p:cNvGrpSpPr/>
            <p:nvPr/>
          </p:nvGrpSpPr>
          <p:grpSpPr>
            <a:xfrm rot="-104776">
              <a:off x="297380" y="1759711"/>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18" id="18"/>
            <p:cNvGrpSpPr/>
            <p:nvPr/>
          </p:nvGrpSpPr>
          <p:grpSpPr>
            <a:xfrm rot="-162844">
              <a:off x="84820" y="93399"/>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21" id="21"/>
            <p:cNvGrpSpPr/>
            <p:nvPr/>
          </p:nvGrpSpPr>
          <p:grpSpPr>
            <a:xfrm rot="10629642">
              <a:off x="902754" y="1722687"/>
              <a:ext cx="4032000" cy="3678054"/>
              <a:chOff x="0" y="0"/>
              <a:chExt cx="893117" cy="814716"/>
            </a:xfrm>
          </p:grpSpPr>
          <p:sp>
            <p:nvSpPr>
              <p:cNvPr name="Freeform 22" id="22"/>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3" id="23"/>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spTree>
  </p:cSld>
  <p:clrMapOvr>
    <a:masterClrMapping/>
  </p:clrMapOvr>
</p:sld>
</file>

<file path=ppt/slides/slide25.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rtl="true">
                <a:lnSpc>
                  <a:spcPts val="2659"/>
                </a:lnSpc>
                <a:spcBef>
                  <a:spcPct val="0"/>
                </a:spcBef>
              </a:pPr>
            </a:p>
          </p:txBody>
        </p:sp>
      </p:grpSp>
      <p:grpSp>
        <p:nvGrpSpPr>
          <p:cNvPr name="Group 5" id="5"/>
          <p:cNvGrpSpPr/>
          <p:nvPr/>
        </p:nvGrpSpPr>
        <p:grpSpPr>
          <a:xfrm rot="0">
            <a:off x="6293603" y="1028700"/>
            <a:ext cx="10965697" cy="1181420"/>
            <a:chOff x="0" y="0"/>
            <a:chExt cx="14620930" cy="1575227"/>
          </a:xfrm>
        </p:grpSpPr>
        <p:sp>
          <p:nvSpPr>
            <p:cNvPr name="Freeform 6" id="6"/>
            <p:cNvSpPr/>
            <p:nvPr/>
          </p:nvSpPr>
          <p:spPr>
            <a:xfrm flipH="false" flipV="false" rot="0">
              <a:off x="0" y="0"/>
              <a:ext cx="14620929" cy="1575227"/>
            </a:xfrm>
            <a:custGeom>
              <a:avLst/>
              <a:gdLst/>
              <a:ahLst/>
              <a:cxnLst/>
              <a:rect r="r" b="b" t="t" l="l"/>
              <a:pathLst>
                <a:path h="1575227" w="14620929">
                  <a:moveTo>
                    <a:pt x="0" y="0"/>
                  </a:moveTo>
                  <a:lnTo>
                    <a:pt x="14620929" y="0"/>
                  </a:lnTo>
                  <a:lnTo>
                    <a:pt x="14620929" y="1575227"/>
                  </a:lnTo>
                  <a:lnTo>
                    <a:pt x="0" y="1575227"/>
                  </a:lnTo>
                  <a:close/>
                </a:path>
              </a:pathLst>
            </a:custGeom>
            <a:solidFill>
              <a:srgbClr val="000000">
                <a:alpha val="0"/>
              </a:srgbClr>
            </a:solidFill>
            <a:ln cap="sq">
              <a:noFill/>
              <a:prstDash val="solid"/>
              <a:miter/>
            </a:ln>
          </p:spPr>
        </p:sp>
        <p:sp>
          <p:nvSpPr>
            <p:cNvPr name="TextBox 7" id="7"/>
            <p:cNvSpPr txBox="true"/>
            <p:nvPr/>
          </p:nvSpPr>
          <p:spPr>
            <a:xfrm>
              <a:off x="0" y="-190500"/>
              <a:ext cx="14620930" cy="1765727"/>
            </a:xfrm>
            <a:prstGeom prst="rect">
              <a:avLst/>
            </a:prstGeom>
          </p:spPr>
          <p:txBody>
            <a:bodyPr anchor="t" rtlCol="false" tIns="0" lIns="0" bIns="0" rIns="0"/>
            <a:lstStyle/>
            <a:p>
              <a:pPr algn="r" rtl="true" marL="0" indent="0" lvl="0">
                <a:lnSpc>
                  <a:spcPts val="9900"/>
                </a:lnSpc>
                <a:spcBef>
                  <a:spcPct val="0"/>
                </a:spcBef>
              </a:pPr>
              <a:r>
                <a:rPr lang="ar-EG" b="true" sz="6600" strike="noStrike" u="none">
                  <a:solidFill>
                    <a:srgbClr val="4E5FA7"/>
                  </a:solidFill>
                  <a:latin typeface="Arial Nova Condensed Bold"/>
                  <a:ea typeface="Arial Nova Condensed Bold"/>
                  <a:cs typeface="Arial Nova Condensed Bold"/>
                  <a:sym typeface="Arial Nova Condensed Bold"/>
                  <a:rtl val="true"/>
                </a:rPr>
                <a:t>دعم العملاء وإعداد التقارير</a:t>
              </a:r>
            </a:p>
          </p:txBody>
        </p:sp>
      </p:grpSp>
      <p:grpSp>
        <p:nvGrpSpPr>
          <p:cNvPr name="Group 8" id="8"/>
          <p:cNvGrpSpPr/>
          <p:nvPr/>
        </p:nvGrpSpPr>
        <p:grpSpPr>
          <a:xfrm rot="0">
            <a:off x="1028700" y="3232190"/>
            <a:ext cx="16230600" cy="6508776"/>
            <a:chOff x="0" y="0"/>
            <a:chExt cx="21640800" cy="8678368"/>
          </a:xfrm>
        </p:grpSpPr>
        <p:sp>
          <p:nvSpPr>
            <p:cNvPr name="Freeform 9" id="9"/>
            <p:cNvSpPr/>
            <p:nvPr/>
          </p:nvSpPr>
          <p:spPr>
            <a:xfrm flipH="false" flipV="false" rot="0">
              <a:off x="0" y="0"/>
              <a:ext cx="21640800" cy="8678369"/>
            </a:xfrm>
            <a:custGeom>
              <a:avLst/>
              <a:gdLst/>
              <a:ahLst/>
              <a:cxnLst/>
              <a:rect r="r" b="b" t="t" l="l"/>
              <a:pathLst>
                <a:path h="8678369" w="21640800">
                  <a:moveTo>
                    <a:pt x="0" y="0"/>
                  </a:moveTo>
                  <a:lnTo>
                    <a:pt x="21640800" y="0"/>
                  </a:lnTo>
                  <a:lnTo>
                    <a:pt x="21640800" y="8678369"/>
                  </a:lnTo>
                  <a:lnTo>
                    <a:pt x="0" y="8678369"/>
                  </a:lnTo>
                  <a:close/>
                </a:path>
              </a:pathLst>
            </a:custGeom>
            <a:solidFill>
              <a:srgbClr val="000000">
                <a:alpha val="0"/>
              </a:srgbClr>
            </a:solidFill>
          </p:spPr>
        </p:sp>
        <p:sp>
          <p:nvSpPr>
            <p:cNvPr name="TextBox 10" id="10"/>
            <p:cNvSpPr txBox="true"/>
            <p:nvPr/>
          </p:nvSpPr>
          <p:spPr>
            <a:xfrm>
              <a:off x="0" y="-57150"/>
              <a:ext cx="21640800" cy="8735518"/>
            </a:xfrm>
            <a:prstGeom prst="rect">
              <a:avLst/>
            </a:prstGeom>
          </p:spPr>
          <p:txBody>
            <a:bodyPr anchor="t" rtlCol="false" tIns="0" lIns="0" bIns="0" rIns="0"/>
            <a:lstStyle/>
            <a:p>
              <a:pPr algn="just" rtl="true" marL="410211" indent="-205105" lvl="1">
                <a:lnSpc>
                  <a:spcPts val="4692"/>
                </a:lnSpc>
                <a:buFont typeface="Arial"/>
                <a:buChar char="•"/>
              </a:pPr>
              <a:r>
                <a:rPr lang="ar-EG" sz="3400">
                  <a:solidFill>
                    <a:srgbClr val="000000"/>
                  </a:solidFill>
                  <a:latin typeface="Arial Nova Condensed"/>
                  <a:ea typeface="Arial Nova Condensed"/>
                  <a:cs typeface="Arial Nova Condensed"/>
                  <a:sym typeface="Arial Nova Condensed"/>
                  <a:rtl val="true"/>
                </a:rPr>
                <a:t>يتكون نظام الإبلاغ من خطوات مختلفة: </a:t>
              </a:r>
            </a:p>
            <a:p>
              <a:pPr algn="just" rtl="true" marL="410211" indent="-205105" lvl="1">
                <a:lnSpc>
                  <a:spcPts val="4692"/>
                </a:lnSpc>
                <a:buFont typeface="Arial"/>
                <a:buChar char="•"/>
              </a:pPr>
              <a:r>
                <a:rPr lang="ar-EG" sz="3400">
                  <a:solidFill>
                    <a:srgbClr val="000000"/>
                  </a:solidFill>
                  <a:latin typeface="Arial Nova Condensed"/>
                  <a:ea typeface="Arial Nova Condensed"/>
                  <a:cs typeface="Arial Nova Condensed"/>
                  <a:sym typeface="Arial Nova Condensed"/>
                  <a:rtl val="true"/>
                </a:rPr>
                <a:t>أداة للإبلاغ عن الأنشطة اليومية (على سبيل المثال: رفع مستوى الوعي، وإدارة القضايا القانونية، والإحالة...)</a:t>
              </a:r>
            </a:p>
            <a:p>
              <a:pPr algn="just" rtl="true" marL="410211" indent="-205105" lvl="1">
                <a:lnSpc>
                  <a:spcPts val="4692"/>
                </a:lnSpc>
                <a:buFont typeface="Arial"/>
                <a:buChar char="•"/>
              </a:pPr>
              <a:r>
                <a:rPr lang="ar-EG" sz="3400">
                  <a:solidFill>
                    <a:srgbClr val="000000"/>
                  </a:solidFill>
                  <a:latin typeface="Arial Nova Condensed"/>
                  <a:ea typeface="Arial Nova Condensed"/>
                  <a:cs typeface="Arial Nova Condensed"/>
                  <a:sym typeface="Arial Nova Condensed"/>
                  <a:rtl val="true"/>
                </a:rPr>
                <a:t>قاعدة بيانات يتم تعبئتها شهريًا بحيث يتم تجميع كل المعلومات المدخلة في الأدوات معًا في مستند واحد - يمكن أن يكون هذا ملف </a:t>
              </a:r>
              <a:r>
                <a:rPr lang="en-US" sz="3400">
                  <a:solidFill>
                    <a:srgbClr val="000000"/>
                  </a:solidFill>
                  <a:latin typeface="Arial Nova Condensed"/>
                  <a:ea typeface="Arial Nova Condensed"/>
                  <a:cs typeface="Arial Nova Condensed"/>
                  <a:sym typeface="Arial Nova Condensed"/>
                </a:rPr>
                <a:t>Excel</a:t>
              </a:r>
              <a:r>
                <a:rPr lang="ar-EG" sz="3400">
                  <a:solidFill>
                    <a:srgbClr val="000000"/>
                  </a:solidFill>
                  <a:latin typeface="Arial Nova Condensed"/>
                  <a:ea typeface="Arial Nova Condensed"/>
                  <a:cs typeface="Arial Nova Condensed"/>
                  <a:sym typeface="Arial Nova Condensed"/>
                  <a:rtl val="true"/>
                </a:rPr>
                <a:t>. </a:t>
              </a:r>
            </a:p>
            <a:p>
              <a:pPr algn="just" rtl="true" marL="410211" indent="-205105" lvl="1">
                <a:lnSpc>
                  <a:spcPts val="4692"/>
                </a:lnSpc>
                <a:buFont typeface="Arial"/>
                <a:buChar char="•"/>
              </a:pPr>
              <a:r>
                <a:rPr lang="ar-EG" sz="3400">
                  <a:solidFill>
                    <a:srgbClr val="000000"/>
                  </a:solidFill>
                  <a:latin typeface="Arial Nova Condensed"/>
                  <a:ea typeface="Arial Nova Condensed"/>
                  <a:cs typeface="Arial Nova Condensed"/>
                  <a:sym typeface="Arial Nova Condensed"/>
                  <a:rtl val="true"/>
                </a:rPr>
                <a:t>كتابة التقارير: نموذج مختصر ومبسط، تدريب من قبل منظمة غير حكومية دولية</a:t>
              </a:r>
            </a:p>
            <a:p>
              <a:pPr algn="just" rtl="true" marL="0" indent="0" lvl="0">
                <a:lnSpc>
                  <a:spcPts val="4692"/>
                </a:lnSpc>
              </a:pPr>
            </a:p>
            <a:p>
              <a:pPr algn="just" rtl="true" marL="410211" indent="-205105" lvl="1">
                <a:lnSpc>
                  <a:spcPts val="4692"/>
                </a:lnSpc>
                <a:buFont typeface="Arial"/>
                <a:buChar char="•"/>
              </a:pPr>
              <a:r>
                <a:rPr lang="ar-EG" sz="3400">
                  <a:solidFill>
                    <a:srgbClr val="000000"/>
                  </a:solidFill>
                  <a:latin typeface="Arial Nova Condensed"/>
                  <a:ea typeface="Arial Nova Condensed"/>
                  <a:cs typeface="Arial Nova Condensed"/>
                  <a:sym typeface="Arial Nova Condensed"/>
                  <a:rtl val="true"/>
                </a:rPr>
                <a:t>ينبغي للمساعدين القانونيين الإبلاغ عن: </a:t>
              </a:r>
            </a:p>
            <a:p>
              <a:pPr algn="just" rtl="true" marL="410211" indent="-205105" lvl="1">
                <a:lnSpc>
                  <a:spcPts val="4692"/>
                </a:lnSpc>
                <a:buFont typeface="Arial"/>
                <a:buChar char="•"/>
              </a:pPr>
              <a:r>
                <a:rPr lang="ar-EG" sz="3400">
                  <a:solidFill>
                    <a:srgbClr val="000000"/>
                  </a:solidFill>
                  <a:latin typeface="Arial Nova Condensed"/>
                  <a:ea typeface="Arial Nova Condensed"/>
                  <a:cs typeface="Arial Nova Condensed"/>
                  <a:sym typeface="Arial Nova Condensed"/>
                  <a:rtl val="true"/>
                </a:rPr>
                <a:t>نشر المعلومات والاستشارات القانونية </a:t>
              </a:r>
            </a:p>
            <a:p>
              <a:pPr algn="just" rtl="true" marL="410211" indent="-205105" lvl="1">
                <a:lnSpc>
                  <a:spcPts val="4692"/>
                </a:lnSpc>
                <a:buFont typeface="Arial"/>
                <a:buChar char="•"/>
              </a:pPr>
              <a:r>
                <a:rPr lang="ar-EG" sz="3400">
                  <a:solidFill>
                    <a:srgbClr val="000000"/>
                  </a:solidFill>
                  <a:latin typeface="Arial Nova Condensed"/>
                  <a:ea typeface="Arial Nova Condensed"/>
                  <a:cs typeface="Arial Nova Condensed"/>
                  <a:sym typeface="Arial Nova Condensed"/>
                  <a:rtl val="true"/>
                </a:rPr>
                <a:t>قضايا الحماية والقانونية التي تم رصدها داخل المجتمعات. </a:t>
              </a:r>
            </a:p>
            <a:p>
              <a:pPr algn="just" rtl="true" marL="410211" indent="-205105" lvl="1">
                <a:lnSpc>
                  <a:spcPts val="4692"/>
                </a:lnSpc>
                <a:buFont typeface="Arial"/>
                <a:buChar char="•"/>
              </a:pPr>
              <a:r>
                <a:rPr lang="ar-EG" sz="3400">
                  <a:solidFill>
                    <a:srgbClr val="000000"/>
                  </a:solidFill>
                  <a:latin typeface="Arial Nova Condensed"/>
                  <a:ea typeface="Arial Nova Condensed"/>
                  <a:cs typeface="Arial Nova Condensed"/>
                  <a:sym typeface="Arial Nova Condensed"/>
                  <a:rtl val="true"/>
                </a:rPr>
                <a:t>الإحالات بشأن المساعدة القانونية وإدارة القضايا القانونية</a:t>
              </a:r>
            </a:p>
          </p:txBody>
        </p:sp>
      </p:grpSp>
      <p:grpSp>
        <p:nvGrpSpPr>
          <p:cNvPr name="Group 11" id="11"/>
          <p:cNvGrpSpPr/>
          <p:nvPr/>
        </p:nvGrpSpPr>
        <p:grpSpPr>
          <a:xfrm rot="0">
            <a:off x="4019150" y="2338039"/>
            <a:ext cx="13240150" cy="894151"/>
            <a:chOff x="0" y="0"/>
            <a:chExt cx="17653533" cy="1192202"/>
          </a:xfrm>
        </p:grpSpPr>
        <p:sp>
          <p:nvSpPr>
            <p:cNvPr name="Freeform 12" id="12"/>
            <p:cNvSpPr/>
            <p:nvPr/>
          </p:nvSpPr>
          <p:spPr>
            <a:xfrm flipH="false" flipV="false" rot="0">
              <a:off x="0" y="0"/>
              <a:ext cx="17653533" cy="1192202"/>
            </a:xfrm>
            <a:custGeom>
              <a:avLst/>
              <a:gdLst/>
              <a:ahLst/>
              <a:cxnLst/>
              <a:rect r="r" b="b" t="t" l="l"/>
              <a:pathLst>
                <a:path h="1192202" w="17653533">
                  <a:moveTo>
                    <a:pt x="0" y="0"/>
                  </a:moveTo>
                  <a:lnTo>
                    <a:pt x="17653533" y="0"/>
                  </a:lnTo>
                  <a:lnTo>
                    <a:pt x="17653533" y="1192202"/>
                  </a:lnTo>
                  <a:lnTo>
                    <a:pt x="0" y="1192202"/>
                  </a:lnTo>
                  <a:close/>
                </a:path>
              </a:pathLst>
            </a:custGeom>
            <a:solidFill>
              <a:srgbClr val="000000">
                <a:alpha val="0"/>
              </a:srgbClr>
            </a:solidFill>
          </p:spPr>
        </p:sp>
        <p:sp>
          <p:nvSpPr>
            <p:cNvPr name="TextBox 13" id="13"/>
            <p:cNvSpPr txBox="true"/>
            <p:nvPr/>
          </p:nvSpPr>
          <p:spPr>
            <a:xfrm>
              <a:off x="0" y="-200025"/>
              <a:ext cx="17653533" cy="1392227"/>
            </a:xfrm>
            <a:prstGeom prst="rect">
              <a:avLst/>
            </a:prstGeom>
          </p:spPr>
          <p:txBody>
            <a:bodyPr anchor="t" rtlCol="false" tIns="0" lIns="0" bIns="0" rIns="0"/>
            <a:lstStyle/>
            <a:p>
              <a:pPr algn="just" rtl="true" marL="0" indent="0" lvl="0">
                <a:lnSpc>
                  <a:spcPts val="8181"/>
                </a:lnSpc>
              </a:pPr>
              <a:r>
                <a:rPr lang="ar-EG" b="true" sz="5000">
                  <a:solidFill>
                    <a:srgbClr val="F9B57D"/>
                  </a:solidFill>
                  <a:latin typeface="Arial Nova Condensed Bold"/>
                  <a:ea typeface="Arial Nova Condensed Bold"/>
                  <a:cs typeface="Arial Nova Condensed Bold"/>
                  <a:sym typeface="Arial Nova Condensed Bold"/>
                  <a:rtl val="true"/>
                </a:rPr>
                <a:t>التقارير</a:t>
              </a:r>
            </a:p>
          </p:txBody>
        </p:sp>
      </p:grpSp>
      <p:grpSp>
        <p:nvGrpSpPr>
          <p:cNvPr name="Group 14" id="14"/>
          <p:cNvGrpSpPr/>
          <p:nvPr/>
        </p:nvGrpSpPr>
        <p:grpSpPr>
          <a:xfrm rot="-6972067">
            <a:off x="-1207943" y="-1033180"/>
            <a:ext cx="3767531" cy="4123759"/>
            <a:chOff x="0" y="0"/>
            <a:chExt cx="5023375" cy="5498345"/>
          </a:xfrm>
        </p:grpSpPr>
        <p:grpSp>
          <p:nvGrpSpPr>
            <p:cNvPr name="Group 15" id="15"/>
            <p:cNvGrpSpPr/>
            <p:nvPr/>
          </p:nvGrpSpPr>
          <p:grpSpPr>
            <a:xfrm rot="-104776">
              <a:off x="297380" y="1759711"/>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18" id="18"/>
            <p:cNvGrpSpPr/>
            <p:nvPr/>
          </p:nvGrpSpPr>
          <p:grpSpPr>
            <a:xfrm rot="-162844">
              <a:off x="84820" y="93399"/>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21" id="21"/>
            <p:cNvGrpSpPr/>
            <p:nvPr/>
          </p:nvGrpSpPr>
          <p:grpSpPr>
            <a:xfrm rot="10629642">
              <a:off x="902754" y="1722687"/>
              <a:ext cx="4032000" cy="3678054"/>
              <a:chOff x="0" y="0"/>
              <a:chExt cx="893117" cy="814716"/>
            </a:xfrm>
          </p:grpSpPr>
          <p:sp>
            <p:nvSpPr>
              <p:cNvPr name="Freeform 22" id="22"/>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3" id="23"/>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rtl="true">
                <a:lnSpc>
                  <a:spcPts val="2659"/>
                </a:lnSpc>
                <a:spcBef>
                  <a:spcPct val="0"/>
                </a:spcBef>
              </a:pPr>
            </a:p>
          </p:txBody>
        </p:sp>
      </p:grpSp>
      <p:grpSp>
        <p:nvGrpSpPr>
          <p:cNvPr name="Group 5" id="5"/>
          <p:cNvGrpSpPr/>
          <p:nvPr/>
        </p:nvGrpSpPr>
        <p:grpSpPr>
          <a:xfrm rot="0">
            <a:off x="2382976" y="1028700"/>
            <a:ext cx="14876324" cy="1181420"/>
            <a:chOff x="0" y="0"/>
            <a:chExt cx="19835099" cy="1575227"/>
          </a:xfrm>
        </p:grpSpPr>
        <p:sp>
          <p:nvSpPr>
            <p:cNvPr name="Freeform 6" id="6"/>
            <p:cNvSpPr/>
            <p:nvPr/>
          </p:nvSpPr>
          <p:spPr>
            <a:xfrm flipH="false" flipV="false" rot="0">
              <a:off x="0" y="0"/>
              <a:ext cx="19835099" cy="1575227"/>
            </a:xfrm>
            <a:custGeom>
              <a:avLst/>
              <a:gdLst/>
              <a:ahLst/>
              <a:cxnLst/>
              <a:rect r="r" b="b" t="t" l="l"/>
              <a:pathLst>
                <a:path h="1575227" w="19835099">
                  <a:moveTo>
                    <a:pt x="0" y="0"/>
                  </a:moveTo>
                  <a:lnTo>
                    <a:pt x="19835099" y="0"/>
                  </a:lnTo>
                  <a:lnTo>
                    <a:pt x="19835099" y="1575227"/>
                  </a:lnTo>
                  <a:lnTo>
                    <a:pt x="0" y="1575227"/>
                  </a:lnTo>
                  <a:close/>
                </a:path>
              </a:pathLst>
            </a:custGeom>
            <a:solidFill>
              <a:srgbClr val="000000">
                <a:alpha val="0"/>
              </a:srgbClr>
            </a:solidFill>
            <a:ln cap="sq">
              <a:noFill/>
              <a:prstDash val="solid"/>
              <a:miter/>
            </a:ln>
          </p:spPr>
        </p:sp>
        <p:sp>
          <p:nvSpPr>
            <p:cNvPr name="TextBox 7" id="7"/>
            <p:cNvSpPr txBox="true"/>
            <p:nvPr/>
          </p:nvSpPr>
          <p:spPr>
            <a:xfrm>
              <a:off x="0" y="-190500"/>
              <a:ext cx="19835099" cy="1765727"/>
            </a:xfrm>
            <a:prstGeom prst="rect">
              <a:avLst/>
            </a:prstGeom>
          </p:spPr>
          <p:txBody>
            <a:bodyPr anchor="t" rtlCol="false" tIns="0" lIns="0" bIns="0" rIns="0"/>
            <a:lstStyle/>
            <a:p>
              <a:pPr algn="r" rtl="true" marL="0" indent="0" lvl="0">
                <a:lnSpc>
                  <a:spcPts val="9900"/>
                </a:lnSpc>
                <a:spcBef>
                  <a:spcPct val="0"/>
                </a:spcBef>
              </a:pPr>
              <a:r>
                <a:rPr lang="ar-EG" b="true" sz="6600" strike="noStrike" u="none">
                  <a:solidFill>
                    <a:srgbClr val="4E5FA7"/>
                  </a:solidFill>
                  <a:latin typeface="Arial Nova Condensed Bold"/>
                  <a:ea typeface="Arial Nova Condensed Bold"/>
                  <a:cs typeface="Arial Nova Condensed Bold"/>
                  <a:sym typeface="Arial Nova Condensed Bold"/>
                  <a:rtl val="true"/>
                </a:rPr>
                <a:t>النشاط </a:t>
              </a:r>
              <a:r>
                <a:rPr lang="en-US" b="true" sz="6600" strike="noStrike" u="none">
                  <a:solidFill>
                    <a:srgbClr val="4E5FA7"/>
                  </a:solidFill>
                  <a:latin typeface="Arial Nova Condensed Bold"/>
                  <a:ea typeface="Arial Nova Condensed Bold"/>
                  <a:cs typeface="Arial Nova Condensed Bold"/>
                  <a:sym typeface="Arial Nova Condensed Bold"/>
                </a:rPr>
                <a:t>2</a:t>
              </a:r>
              <a:r>
                <a:rPr lang="ar-EG" b="true" sz="6600" strike="noStrike" u="none">
                  <a:solidFill>
                    <a:srgbClr val="4E5FA7"/>
                  </a:solidFill>
                  <a:latin typeface="Arial Nova Condensed Bold"/>
                  <a:ea typeface="Arial Nova Condensed Bold"/>
                  <a:cs typeface="Arial Nova Condensed Bold"/>
                  <a:sym typeface="Arial Nova Condensed Bold"/>
                  <a:rtl val="true"/>
                </a:rPr>
                <a:t>: دعم العملاء وإعداد التقارير </a:t>
              </a:r>
            </a:p>
          </p:txBody>
        </p:sp>
      </p:grpSp>
      <p:grpSp>
        <p:nvGrpSpPr>
          <p:cNvPr name="Group 8" id="8"/>
          <p:cNvGrpSpPr/>
          <p:nvPr/>
        </p:nvGrpSpPr>
        <p:grpSpPr>
          <a:xfrm rot="0">
            <a:off x="1028700" y="2932833"/>
            <a:ext cx="16230600" cy="6325467"/>
            <a:chOff x="0" y="0"/>
            <a:chExt cx="21640800" cy="8433956"/>
          </a:xfrm>
        </p:grpSpPr>
        <p:sp>
          <p:nvSpPr>
            <p:cNvPr name="Freeform 9" id="9"/>
            <p:cNvSpPr/>
            <p:nvPr/>
          </p:nvSpPr>
          <p:spPr>
            <a:xfrm flipH="false" flipV="false" rot="0">
              <a:off x="0" y="0"/>
              <a:ext cx="21640736" cy="8433955"/>
            </a:xfrm>
            <a:custGeom>
              <a:avLst/>
              <a:gdLst/>
              <a:ahLst/>
              <a:cxnLst/>
              <a:rect r="r" b="b" t="t" l="l"/>
              <a:pathLst>
                <a:path h="8433955" w="21640736">
                  <a:moveTo>
                    <a:pt x="0" y="0"/>
                  </a:moveTo>
                  <a:lnTo>
                    <a:pt x="21640736" y="0"/>
                  </a:lnTo>
                  <a:lnTo>
                    <a:pt x="21640736" y="8433955"/>
                  </a:lnTo>
                  <a:lnTo>
                    <a:pt x="0" y="8433955"/>
                  </a:lnTo>
                  <a:close/>
                </a:path>
              </a:pathLst>
            </a:custGeom>
            <a:solidFill>
              <a:srgbClr val="FFFFFF"/>
            </a:solidFill>
          </p:spPr>
        </p:sp>
        <p:sp>
          <p:nvSpPr>
            <p:cNvPr name="TextBox 10" id="10"/>
            <p:cNvSpPr txBox="true"/>
            <p:nvPr/>
          </p:nvSpPr>
          <p:spPr>
            <a:xfrm>
              <a:off x="0" y="-47625"/>
              <a:ext cx="21640800" cy="8481581"/>
            </a:xfrm>
            <a:prstGeom prst="rect">
              <a:avLst/>
            </a:prstGeom>
          </p:spPr>
          <p:txBody>
            <a:bodyPr anchor="t" rtlCol="false" tIns="50800" lIns="50800" bIns="50800" rIns="50800"/>
            <a:lstStyle/>
            <a:p>
              <a:pPr algn="r" rtl="true" marL="0" indent="0" lvl="0">
                <a:lnSpc>
                  <a:spcPts val="3831"/>
                </a:lnSpc>
              </a:pPr>
              <a:r>
                <a:rPr lang="ar-EG" b="true" sz="2776">
                  <a:solidFill>
                    <a:srgbClr val="F9B428"/>
                  </a:solidFill>
                  <a:latin typeface="Arial Nova Condensed Bold"/>
                  <a:ea typeface="Arial Nova Condensed Bold"/>
                  <a:cs typeface="Arial Nova Condensed Bold"/>
                  <a:sym typeface="Arial Nova Condensed Bold"/>
                  <a:rtl val="true"/>
                </a:rPr>
                <a:t>النشاط: جلسات التوعية بحقوق المجتمع</a:t>
              </a:r>
            </a:p>
            <a:p>
              <a:pPr algn="r" rtl="true" marL="0" indent="0" lvl="0">
                <a:lnSpc>
                  <a:spcPts val="3831"/>
                </a:lnSpc>
              </a:pPr>
              <a:r>
                <a:rPr lang="ar-EG" b="true" sz="2776">
                  <a:solidFill>
                    <a:srgbClr val="F9B428"/>
                  </a:solidFill>
                  <a:latin typeface="Arial Nova Condensed Bold"/>
                  <a:ea typeface="Arial Nova Condensed Bold"/>
                  <a:cs typeface="Arial Nova Condensed Bold"/>
                  <a:sym typeface="Arial Nova Condensed Bold"/>
                  <a:rtl val="true"/>
                </a:rPr>
                <a:t>الوقت: </a:t>
              </a:r>
              <a:r>
                <a:rPr lang="en-US" b="true" sz="2776">
                  <a:solidFill>
                    <a:srgbClr val="F9B428"/>
                  </a:solidFill>
                  <a:latin typeface="Arial Nova Condensed Bold"/>
                  <a:ea typeface="Arial Nova Condensed Bold"/>
                  <a:cs typeface="Arial Nova Condensed Bold"/>
                  <a:sym typeface="Arial Nova Condensed Bold"/>
                </a:rPr>
                <a:t>30</a:t>
              </a:r>
              <a:r>
                <a:rPr lang="ar-EG" b="true" sz="2776">
                  <a:solidFill>
                    <a:srgbClr val="F9B428"/>
                  </a:solidFill>
                  <a:latin typeface="Arial Nova Condensed Bold"/>
                  <a:ea typeface="Arial Nova Condensed Bold"/>
                  <a:cs typeface="Arial Nova Condensed Bold"/>
                  <a:sym typeface="Arial Nova Condensed Bold"/>
                  <a:rtl val="true"/>
                </a:rPr>
                <a:t> دقيقة </a:t>
              </a:r>
            </a:p>
            <a:p>
              <a:pPr algn="r" rtl="true" marL="0" indent="0" lvl="0">
                <a:lnSpc>
                  <a:spcPts val="3831"/>
                </a:lnSpc>
              </a:pPr>
              <a:r>
                <a:rPr lang="ar-EG" sz="2776">
                  <a:solidFill>
                    <a:srgbClr val="000000"/>
                  </a:solidFill>
                  <a:latin typeface="Arial Nova Condensed"/>
                  <a:ea typeface="Arial Nova Condensed"/>
                  <a:cs typeface="Arial Nova Condensed"/>
                  <a:sym typeface="Arial Nova Condensed"/>
                  <a:rtl val="true"/>
                </a:rPr>
                <a:t>يقوم المشاركون بتشكيل ثلاث مجموعات. </a:t>
              </a:r>
            </a:p>
            <a:p>
              <a:pPr algn="r" rtl="true" marL="0" indent="0" lvl="0">
                <a:lnSpc>
                  <a:spcPts val="3831"/>
                </a:lnSpc>
              </a:pPr>
              <a:r>
                <a:rPr lang="ar-EG" sz="2776">
                  <a:solidFill>
                    <a:srgbClr val="000000"/>
                  </a:solidFill>
                  <a:latin typeface="Arial Nova Condensed"/>
                  <a:ea typeface="Arial Nova Condensed"/>
                  <a:cs typeface="Arial Nova Condensed"/>
                  <a:sym typeface="Arial Nova Condensed"/>
                  <a:rtl val="true"/>
                </a:rPr>
                <a:t>على المشاركين الاستماع إلى التقرير التالي لجلسة التوعية المجتمعية</a:t>
              </a:r>
            </a:p>
            <a:p>
              <a:pPr algn="r" rtl="true" marL="0" indent="0" lvl="0">
                <a:lnSpc>
                  <a:spcPts val="3267"/>
                </a:lnSpc>
              </a:pPr>
            </a:p>
            <a:p>
              <a:pPr algn="r" rtl="true" marL="0" indent="0" lvl="0">
                <a:lnSpc>
                  <a:spcPts val="3831"/>
                </a:lnSpc>
              </a:pPr>
              <a:r>
                <a:rPr lang="ar-EG" sz="2776">
                  <a:solidFill>
                    <a:srgbClr val="000000"/>
                  </a:solidFill>
                  <a:latin typeface="Arial Nova Condensed"/>
                  <a:ea typeface="Arial Nova Condensed"/>
                  <a:cs typeface="Arial Nova Condensed"/>
                  <a:sym typeface="Arial Nova Condensed"/>
                  <a:rtl val="true"/>
                </a:rPr>
                <a:t>"نظرًا لقلقهم إزاء تزايد حالات العنف القائم على النوع الاجتماعي في المجتمع، نظم المساعدون القانونيون المجتمعيون جلسة توعية بالحقوق في السوق الأسبوعي. حضر الجلسة أكثر من </a:t>
              </a:r>
              <a:r>
                <a:rPr lang="en-US" sz="2776">
                  <a:solidFill>
                    <a:srgbClr val="000000"/>
                  </a:solidFill>
                  <a:latin typeface="Arial Nova Condensed"/>
                  <a:ea typeface="Arial Nova Condensed"/>
                  <a:cs typeface="Arial Nova Condensed"/>
                  <a:sym typeface="Arial Nova Condensed"/>
                </a:rPr>
                <a:t>300</a:t>
              </a:r>
              <a:r>
                <a:rPr lang="ar-EG" sz="2776">
                  <a:solidFill>
                    <a:srgbClr val="000000"/>
                  </a:solidFill>
                  <a:latin typeface="Arial Nova Condensed"/>
                  <a:ea typeface="Arial Nova Condensed"/>
                  <a:cs typeface="Arial Nova Condensed"/>
                  <a:sym typeface="Arial Nova Condensed"/>
                  <a:rtl val="true"/>
                </a:rPr>
                <a:t> فرد من أفراد المجتمع، من بينهم </a:t>
              </a:r>
              <a:r>
                <a:rPr lang="en-US" sz="2776">
                  <a:solidFill>
                    <a:srgbClr val="000000"/>
                  </a:solidFill>
                  <a:latin typeface="Arial Nova Condensed"/>
                  <a:ea typeface="Arial Nova Condensed"/>
                  <a:cs typeface="Arial Nova Condensed"/>
                  <a:sym typeface="Arial Nova Condensed"/>
                </a:rPr>
                <a:t>100</a:t>
              </a:r>
              <a:r>
                <a:rPr lang="ar-EG" sz="2776">
                  <a:solidFill>
                    <a:srgbClr val="000000"/>
                  </a:solidFill>
                  <a:latin typeface="Arial Nova Condensed"/>
                  <a:ea typeface="Arial Nova Condensed"/>
                  <a:cs typeface="Arial Nova Condensed"/>
                  <a:sym typeface="Arial Nova Condensed"/>
                  <a:rtl val="true"/>
                </a:rPr>
                <a:t> امرأة وفتاة. ومع ذلك، طلبت بعض النساء والفتيات من المساعدين القانونيين التواصل معهن عند البئر لأنهن لا يستطعن ​​التحدث بحرية في السوق مع وجود الرجال. كما طالبن بمزيد من المساعدات القانونيات، حيث كان </a:t>
              </a:r>
              <a:r>
                <a:rPr lang="en-US" sz="2776">
                  <a:solidFill>
                    <a:srgbClr val="000000"/>
                  </a:solidFill>
                  <a:latin typeface="Arial Nova Condensed"/>
                  <a:ea typeface="Arial Nova Condensed"/>
                  <a:cs typeface="Arial Nova Condensed"/>
                  <a:sym typeface="Arial Nova Condensed"/>
                </a:rPr>
                <a:t>7</a:t>
              </a:r>
              <a:r>
                <a:rPr lang="ar-EG" sz="2776">
                  <a:solidFill>
                    <a:srgbClr val="000000"/>
                  </a:solidFill>
                  <a:latin typeface="Arial Nova Condensed"/>
                  <a:ea typeface="Arial Nova Condensed"/>
                  <a:cs typeface="Arial Nova Condensed"/>
                  <a:sym typeface="Arial Nova Condensed"/>
                  <a:rtl val="true"/>
                </a:rPr>
                <a:t> من أصل </a:t>
              </a:r>
              <a:r>
                <a:rPr lang="en-US" sz="2776">
                  <a:solidFill>
                    <a:srgbClr val="000000"/>
                  </a:solidFill>
                  <a:latin typeface="Arial Nova Condensed"/>
                  <a:ea typeface="Arial Nova Condensed"/>
                  <a:cs typeface="Arial Nova Condensed"/>
                  <a:sym typeface="Arial Nova Condensed"/>
                </a:rPr>
                <a:t>10</a:t>
              </a:r>
              <a:r>
                <a:rPr lang="ar-EG" sz="2776">
                  <a:solidFill>
                    <a:srgbClr val="000000"/>
                  </a:solidFill>
                  <a:latin typeface="Arial Nova Condensed"/>
                  <a:ea typeface="Arial Nova Condensed"/>
                  <a:cs typeface="Arial Nova Condensed"/>
                  <a:sym typeface="Arial Nova Condensed"/>
                  <a:rtl val="true"/>
                </a:rPr>
                <a:t> مساعدين قانونيين من الرجال. وعلى الرغم من أن الجلسة كانت مخصصة للعنف القائم على النوع الاجتماعي، فقد سأل المجتمع أيضًا وتلقوا معلومات حول كيفية الحصول على بطاقات الهوية الوطنية، وعملية شراء الأراضي، وإجراءات الكفالة القضائية. تم تسجيل </a:t>
              </a:r>
              <a:r>
                <a:rPr lang="en-US" sz="2776">
                  <a:solidFill>
                    <a:srgbClr val="000000"/>
                  </a:solidFill>
                  <a:latin typeface="Arial Nova Condensed"/>
                  <a:ea typeface="Arial Nova Condensed"/>
                  <a:cs typeface="Arial Nova Condensed"/>
                  <a:sym typeface="Arial Nova Condensed"/>
                </a:rPr>
                <a:t>80</a:t>
              </a:r>
              <a:r>
                <a:rPr lang="ar-EG" sz="2776">
                  <a:solidFill>
                    <a:srgbClr val="000000"/>
                  </a:solidFill>
                  <a:latin typeface="Arial Nova Condensed"/>
                  <a:ea typeface="Arial Nova Condensed"/>
                  <a:cs typeface="Arial Nova Condensed"/>
                  <a:sym typeface="Arial Nova Condensed"/>
                  <a:rtl val="true"/>
                </a:rPr>
                <a:t> فردًا من أفراد المجتمع للحصول على الدعم القانوني للمتابعة. عارض بعض شيوخ القرية المساعدين القانونيين، قائلين إنهم "يريدون تغيير ثقافتهم".  </a:t>
              </a:r>
            </a:p>
          </p:txBody>
        </p:sp>
      </p:grpSp>
      <p:sp>
        <p:nvSpPr>
          <p:cNvPr name="Freeform 11" id="11"/>
          <p:cNvSpPr/>
          <p:nvPr/>
        </p:nvSpPr>
        <p:spPr>
          <a:xfrm flipH="false" flipV="false" rot="0">
            <a:off x="1028700" y="2455441"/>
            <a:ext cx="6535433" cy="2467126"/>
          </a:xfrm>
          <a:custGeom>
            <a:avLst/>
            <a:gdLst/>
            <a:ahLst/>
            <a:cxnLst/>
            <a:rect r="r" b="b" t="t" l="l"/>
            <a:pathLst>
              <a:path h="2467126" w="6535433">
                <a:moveTo>
                  <a:pt x="0" y="0"/>
                </a:moveTo>
                <a:lnTo>
                  <a:pt x="6535433" y="0"/>
                </a:lnTo>
                <a:lnTo>
                  <a:pt x="6535433" y="2467126"/>
                </a:lnTo>
                <a:lnTo>
                  <a:pt x="0" y="2467126"/>
                </a:lnTo>
                <a:lnTo>
                  <a:pt x="0" y="0"/>
                </a:lnTo>
                <a:close/>
              </a:path>
            </a:pathLst>
          </a:custGeom>
          <a:blipFill>
            <a:blip r:embed="rId3"/>
            <a:stretch>
              <a:fillRect l="0" t="0" r="0" b="0"/>
            </a:stretch>
          </a:blipFill>
        </p:spPr>
      </p:sp>
    </p:spTree>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rtl="true">
                <a:lnSpc>
                  <a:spcPts val="2659"/>
                </a:lnSpc>
                <a:spcBef>
                  <a:spcPct val="0"/>
                </a:spcBef>
              </a:pPr>
            </a:p>
          </p:txBody>
        </p:sp>
      </p:grpSp>
      <p:grpSp>
        <p:nvGrpSpPr>
          <p:cNvPr name="Group 5" id="5"/>
          <p:cNvGrpSpPr/>
          <p:nvPr/>
        </p:nvGrpSpPr>
        <p:grpSpPr>
          <a:xfrm rot="0">
            <a:off x="6587957" y="1251413"/>
            <a:ext cx="10671343" cy="1181420"/>
            <a:chOff x="0" y="0"/>
            <a:chExt cx="14228457" cy="1575227"/>
          </a:xfrm>
        </p:grpSpPr>
        <p:sp>
          <p:nvSpPr>
            <p:cNvPr name="Freeform 6" id="6"/>
            <p:cNvSpPr/>
            <p:nvPr/>
          </p:nvSpPr>
          <p:spPr>
            <a:xfrm flipH="false" flipV="false" rot="0">
              <a:off x="0" y="0"/>
              <a:ext cx="14228457" cy="1575227"/>
            </a:xfrm>
            <a:custGeom>
              <a:avLst/>
              <a:gdLst/>
              <a:ahLst/>
              <a:cxnLst/>
              <a:rect r="r" b="b" t="t" l="l"/>
              <a:pathLst>
                <a:path h="1575227" w="14228457">
                  <a:moveTo>
                    <a:pt x="0" y="0"/>
                  </a:moveTo>
                  <a:lnTo>
                    <a:pt x="14228457" y="0"/>
                  </a:lnTo>
                  <a:lnTo>
                    <a:pt x="14228457" y="1575227"/>
                  </a:lnTo>
                  <a:lnTo>
                    <a:pt x="0" y="1575227"/>
                  </a:lnTo>
                  <a:close/>
                </a:path>
              </a:pathLst>
            </a:custGeom>
            <a:solidFill>
              <a:srgbClr val="000000">
                <a:alpha val="0"/>
              </a:srgbClr>
            </a:solidFill>
            <a:ln cap="sq">
              <a:noFill/>
              <a:prstDash val="solid"/>
              <a:miter/>
            </a:ln>
          </p:spPr>
        </p:sp>
        <p:sp>
          <p:nvSpPr>
            <p:cNvPr name="TextBox 7" id="7"/>
            <p:cNvSpPr txBox="true"/>
            <p:nvPr/>
          </p:nvSpPr>
          <p:spPr>
            <a:xfrm>
              <a:off x="0" y="-190500"/>
              <a:ext cx="14228457" cy="1765727"/>
            </a:xfrm>
            <a:prstGeom prst="rect">
              <a:avLst/>
            </a:prstGeom>
          </p:spPr>
          <p:txBody>
            <a:bodyPr anchor="t" rtlCol="false" tIns="0" lIns="0" bIns="0" rIns="0"/>
            <a:lstStyle/>
            <a:p>
              <a:pPr algn="r" rtl="true" marL="0" indent="0" lvl="0">
                <a:lnSpc>
                  <a:spcPts val="9900"/>
                </a:lnSpc>
                <a:spcBef>
                  <a:spcPct val="0"/>
                </a:spcBef>
              </a:pPr>
              <a:r>
                <a:rPr lang="ar-EG" b="true" sz="6600" strike="noStrike" u="none">
                  <a:solidFill>
                    <a:srgbClr val="4E5FA7"/>
                  </a:solidFill>
                  <a:latin typeface="Arial Nova Condensed Bold"/>
                  <a:ea typeface="Arial Nova Condensed Bold"/>
                  <a:cs typeface="Arial Nova Condensed Bold"/>
                  <a:sym typeface="Arial Nova Condensed Bold"/>
                  <a:rtl val="true"/>
                </a:rPr>
                <a:t>النشاط </a:t>
              </a:r>
              <a:r>
                <a:rPr lang="en-US" b="true" sz="6600" strike="noStrike" u="none">
                  <a:solidFill>
                    <a:srgbClr val="4E5FA7"/>
                  </a:solidFill>
                  <a:latin typeface="Arial Nova Condensed Bold"/>
                  <a:ea typeface="Arial Nova Condensed Bold"/>
                  <a:cs typeface="Arial Nova Condensed Bold"/>
                  <a:sym typeface="Arial Nova Condensed Bold"/>
                </a:rPr>
                <a:t>2</a:t>
              </a:r>
              <a:r>
                <a:rPr lang="ar-EG" b="true" sz="6600" strike="noStrike" u="none">
                  <a:solidFill>
                    <a:srgbClr val="4E5FA7"/>
                  </a:solidFill>
                  <a:latin typeface="Arial Nova Condensed Bold"/>
                  <a:ea typeface="Arial Nova Condensed Bold"/>
                  <a:cs typeface="Arial Nova Condensed Bold"/>
                  <a:sym typeface="Arial Nova Condensed Bold"/>
                  <a:rtl val="true"/>
                </a:rPr>
                <a:t>: إعداد التقارير</a:t>
              </a:r>
            </a:p>
          </p:txBody>
        </p:sp>
      </p:grpSp>
      <p:grpSp>
        <p:nvGrpSpPr>
          <p:cNvPr name="Group 8" id="8"/>
          <p:cNvGrpSpPr/>
          <p:nvPr/>
        </p:nvGrpSpPr>
        <p:grpSpPr>
          <a:xfrm rot="0">
            <a:off x="1028700" y="2897265"/>
            <a:ext cx="16230600" cy="4492471"/>
            <a:chOff x="0" y="0"/>
            <a:chExt cx="21640800" cy="5989961"/>
          </a:xfrm>
        </p:grpSpPr>
        <p:sp>
          <p:nvSpPr>
            <p:cNvPr name="Freeform 9" id="9"/>
            <p:cNvSpPr/>
            <p:nvPr/>
          </p:nvSpPr>
          <p:spPr>
            <a:xfrm flipH="false" flipV="false" rot="0">
              <a:off x="0" y="0"/>
              <a:ext cx="21640736" cy="5989960"/>
            </a:xfrm>
            <a:custGeom>
              <a:avLst/>
              <a:gdLst/>
              <a:ahLst/>
              <a:cxnLst/>
              <a:rect r="r" b="b" t="t" l="l"/>
              <a:pathLst>
                <a:path h="5989960" w="21640736">
                  <a:moveTo>
                    <a:pt x="0" y="0"/>
                  </a:moveTo>
                  <a:lnTo>
                    <a:pt x="21640736" y="0"/>
                  </a:lnTo>
                  <a:lnTo>
                    <a:pt x="21640736" y="5989960"/>
                  </a:lnTo>
                  <a:lnTo>
                    <a:pt x="0" y="5989960"/>
                  </a:lnTo>
                  <a:close/>
                </a:path>
              </a:pathLst>
            </a:custGeom>
            <a:solidFill>
              <a:srgbClr val="FFFFFF"/>
            </a:solidFill>
          </p:spPr>
        </p:sp>
        <p:sp>
          <p:nvSpPr>
            <p:cNvPr name="TextBox 10" id="10"/>
            <p:cNvSpPr txBox="true"/>
            <p:nvPr/>
          </p:nvSpPr>
          <p:spPr>
            <a:xfrm>
              <a:off x="0" y="-66675"/>
              <a:ext cx="21640800" cy="6056636"/>
            </a:xfrm>
            <a:prstGeom prst="rect">
              <a:avLst/>
            </a:prstGeom>
          </p:spPr>
          <p:txBody>
            <a:bodyPr anchor="t" rtlCol="false" tIns="50800" lIns="50800" bIns="50800" rIns="50800"/>
            <a:lstStyle/>
            <a:p>
              <a:pPr algn="r" rtl="true" marL="0" indent="0" lvl="0">
                <a:lnSpc>
                  <a:spcPts val="5795"/>
                </a:lnSpc>
              </a:pPr>
              <a:r>
                <a:rPr lang="ar-EG" b="true" sz="4199">
                  <a:solidFill>
                    <a:srgbClr val="F9B428"/>
                  </a:solidFill>
                  <a:latin typeface="Arial Nova Condensed Bold"/>
                  <a:ea typeface="Arial Nova Condensed Bold"/>
                  <a:cs typeface="Arial Nova Condensed Bold"/>
                  <a:sym typeface="Arial Nova Condensed Bold"/>
                  <a:rtl val="true"/>
                </a:rPr>
                <a:t>الوقت: </a:t>
              </a:r>
              <a:r>
                <a:rPr lang="en-US" b="true" sz="4199">
                  <a:solidFill>
                    <a:srgbClr val="F9B428"/>
                  </a:solidFill>
                  <a:latin typeface="Arial Nova Condensed Bold"/>
                  <a:ea typeface="Arial Nova Condensed Bold"/>
                  <a:cs typeface="Arial Nova Condensed Bold"/>
                  <a:sym typeface="Arial Nova Condensed Bold"/>
                </a:rPr>
                <a:t>30</a:t>
              </a:r>
              <a:r>
                <a:rPr lang="ar-EG" b="true" sz="4199">
                  <a:solidFill>
                    <a:srgbClr val="F9B428"/>
                  </a:solidFill>
                  <a:latin typeface="Arial Nova Condensed Bold"/>
                  <a:ea typeface="Arial Nova Condensed Bold"/>
                  <a:cs typeface="Arial Nova Condensed Bold"/>
                  <a:sym typeface="Arial Nova Condensed Bold"/>
                  <a:rtl val="true"/>
                </a:rPr>
                <a:t> دقيقة </a:t>
              </a:r>
            </a:p>
            <a:p>
              <a:pPr algn="r" rtl="true" marL="0" indent="0" lvl="0">
                <a:lnSpc>
                  <a:spcPts val="5795"/>
                </a:lnSpc>
              </a:pPr>
            </a:p>
            <a:p>
              <a:pPr algn="r" rtl="true" marL="0" indent="0" lvl="0">
                <a:lnSpc>
                  <a:spcPts val="5795"/>
                </a:lnSpc>
              </a:pPr>
              <a:r>
                <a:rPr lang="ar-EG" b="true" sz="4199">
                  <a:solidFill>
                    <a:srgbClr val="F9B428"/>
                  </a:solidFill>
                  <a:latin typeface="Arial Nova Condensed Bold"/>
                  <a:ea typeface="Arial Nova Condensed Bold"/>
                  <a:cs typeface="Arial Nova Condensed Bold"/>
                  <a:sym typeface="Arial Nova Condensed Bold"/>
                  <a:rtl val="true"/>
                </a:rPr>
                <a:t>تعليمات: </a:t>
              </a:r>
            </a:p>
            <a:p>
              <a:pPr algn="r" rtl="true" marL="0" indent="0" lvl="0">
                <a:lnSpc>
                  <a:spcPts val="5795"/>
                </a:lnSpc>
              </a:pPr>
              <a:r>
                <a:rPr lang="ar-EG" sz="4199">
                  <a:solidFill>
                    <a:srgbClr val="000000"/>
                  </a:solidFill>
                  <a:latin typeface="Arial Nova Condensed"/>
                  <a:ea typeface="Arial Nova Condensed"/>
                  <a:cs typeface="Arial Nova Condensed"/>
                  <a:sym typeface="Arial Nova Condensed"/>
                  <a:rtl val="true"/>
                </a:rPr>
                <a:t>اطلب من كل مجموعة أن:</a:t>
              </a:r>
            </a:p>
            <a:p>
              <a:pPr algn="r" rtl="true" marL="0" indent="0" lvl="0">
                <a:lnSpc>
                  <a:spcPts val="5795"/>
                </a:lnSpc>
              </a:pPr>
              <a:r>
                <a:rPr lang="ar-EG" sz="4199">
                  <a:solidFill>
                    <a:srgbClr val="000000"/>
                  </a:solidFill>
                  <a:latin typeface="Arial Nova Condensed"/>
                  <a:ea typeface="Arial Nova Condensed"/>
                  <a:cs typeface="Arial Nova Condensed"/>
                  <a:sym typeface="Arial Nova Condensed"/>
                  <a:rtl val="true"/>
                </a:rPr>
                <a:t>إعداد وتقديم تقرير موجز عن جلسة التوعية في المجتمع. </a:t>
              </a:r>
            </a:p>
            <a:p>
              <a:pPr algn="r" rtl="true" marL="0" indent="0" lvl="0">
                <a:lnSpc>
                  <a:spcPts val="5795"/>
                </a:lnSpc>
              </a:pPr>
              <a:r>
                <a:rPr lang="ar-EG" sz="4199">
                  <a:solidFill>
                    <a:srgbClr val="000000"/>
                  </a:solidFill>
                  <a:latin typeface="Arial Nova Condensed"/>
                  <a:ea typeface="Arial Nova Condensed"/>
                  <a:cs typeface="Arial Nova Condensed"/>
                  <a:sym typeface="Arial Nova Condensed"/>
                  <a:rtl val="true"/>
                </a:rPr>
                <a:t>ناقش ما الذي تضمنه التقرير، ولماذا؟  </a:t>
              </a:r>
            </a:p>
          </p:txBody>
        </p:sp>
      </p:grpSp>
      <p:sp>
        <p:nvSpPr>
          <p:cNvPr name="Freeform 11" id="11"/>
          <p:cNvSpPr/>
          <p:nvPr/>
        </p:nvSpPr>
        <p:spPr>
          <a:xfrm flipH="false" flipV="false" rot="0">
            <a:off x="451579" y="7096190"/>
            <a:ext cx="7665853" cy="2893859"/>
          </a:xfrm>
          <a:custGeom>
            <a:avLst/>
            <a:gdLst/>
            <a:ahLst/>
            <a:cxnLst/>
            <a:rect r="r" b="b" t="t" l="l"/>
            <a:pathLst>
              <a:path h="2893859" w="7665853">
                <a:moveTo>
                  <a:pt x="0" y="0"/>
                </a:moveTo>
                <a:lnTo>
                  <a:pt x="7665852" y="0"/>
                </a:lnTo>
                <a:lnTo>
                  <a:pt x="7665852" y="2893859"/>
                </a:lnTo>
                <a:lnTo>
                  <a:pt x="0" y="2893859"/>
                </a:lnTo>
                <a:lnTo>
                  <a:pt x="0" y="0"/>
                </a:lnTo>
                <a:close/>
              </a:path>
            </a:pathLst>
          </a:custGeom>
          <a:blipFill>
            <a:blip r:embed="rId3"/>
            <a:stretch>
              <a:fillRect l="0" t="0" r="0" b="0"/>
            </a:stretch>
          </a:blipFill>
        </p:spPr>
      </p:sp>
    </p:spTree>
  </p:cSld>
  <p:clrMapOvr>
    <a:masterClrMapping/>
  </p:clrMapOvr>
</p:sld>
</file>

<file path=ppt/slides/slide28.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rtl="true">
                <a:lnSpc>
                  <a:spcPts val="2659"/>
                </a:lnSpc>
                <a:spcBef>
                  <a:spcPct val="0"/>
                </a:spcBef>
              </a:pPr>
            </a:p>
          </p:txBody>
        </p:sp>
      </p:grpSp>
      <p:grpSp>
        <p:nvGrpSpPr>
          <p:cNvPr name="Group 5" id="5"/>
          <p:cNvGrpSpPr/>
          <p:nvPr/>
        </p:nvGrpSpPr>
        <p:grpSpPr>
          <a:xfrm rot="0">
            <a:off x="5041466" y="917343"/>
            <a:ext cx="12217834" cy="1181420"/>
            <a:chOff x="0" y="0"/>
            <a:chExt cx="16290446" cy="1575227"/>
          </a:xfrm>
        </p:grpSpPr>
        <p:sp>
          <p:nvSpPr>
            <p:cNvPr name="Freeform 6" id="6"/>
            <p:cNvSpPr/>
            <p:nvPr/>
          </p:nvSpPr>
          <p:spPr>
            <a:xfrm flipH="false" flipV="false" rot="0">
              <a:off x="0" y="0"/>
              <a:ext cx="16290446" cy="1575227"/>
            </a:xfrm>
            <a:custGeom>
              <a:avLst/>
              <a:gdLst/>
              <a:ahLst/>
              <a:cxnLst/>
              <a:rect r="r" b="b" t="t" l="l"/>
              <a:pathLst>
                <a:path h="1575227" w="16290446">
                  <a:moveTo>
                    <a:pt x="0" y="0"/>
                  </a:moveTo>
                  <a:lnTo>
                    <a:pt x="16290446" y="0"/>
                  </a:lnTo>
                  <a:lnTo>
                    <a:pt x="16290446" y="1575227"/>
                  </a:lnTo>
                  <a:lnTo>
                    <a:pt x="0" y="1575227"/>
                  </a:lnTo>
                  <a:close/>
                </a:path>
              </a:pathLst>
            </a:custGeom>
            <a:solidFill>
              <a:srgbClr val="000000">
                <a:alpha val="0"/>
              </a:srgbClr>
            </a:solidFill>
            <a:ln cap="sq">
              <a:noFill/>
              <a:prstDash val="solid"/>
              <a:miter/>
            </a:ln>
          </p:spPr>
        </p:sp>
        <p:sp>
          <p:nvSpPr>
            <p:cNvPr name="TextBox 7" id="7"/>
            <p:cNvSpPr txBox="true"/>
            <p:nvPr/>
          </p:nvSpPr>
          <p:spPr>
            <a:xfrm>
              <a:off x="0" y="-190500"/>
              <a:ext cx="16290446" cy="1765727"/>
            </a:xfrm>
            <a:prstGeom prst="rect">
              <a:avLst/>
            </a:prstGeom>
          </p:spPr>
          <p:txBody>
            <a:bodyPr anchor="t" rtlCol="false" tIns="0" lIns="0" bIns="0" rIns="0"/>
            <a:lstStyle/>
            <a:p>
              <a:pPr algn="r" rtl="true" marL="0" indent="0" lvl="0">
                <a:lnSpc>
                  <a:spcPts val="9900"/>
                </a:lnSpc>
                <a:spcBef>
                  <a:spcPct val="0"/>
                </a:spcBef>
              </a:pPr>
              <a:r>
                <a:rPr lang="ar-EG" b="true" sz="6600" strike="noStrike" u="none">
                  <a:solidFill>
                    <a:srgbClr val="4E5FA7"/>
                  </a:solidFill>
                  <a:latin typeface="Arial Nova Condensed Bold"/>
                  <a:ea typeface="Arial Nova Condensed Bold"/>
                  <a:cs typeface="Arial Nova Condensed Bold"/>
                  <a:sym typeface="Arial Nova Condensed Bold"/>
                  <a:rtl val="true"/>
                </a:rPr>
                <a:t>دعم العملاء وإعداد التقارير</a:t>
              </a:r>
            </a:p>
          </p:txBody>
        </p:sp>
      </p:grpSp>
      <p:grpSp>
        <p:nvGrpSpPr>
          <p:cNvPr name="Group 8" id="8"/>
          <p:cNvGrpSpPr/>
          <p:nvPr/>
        </p:nvGrpSpPr>
        <p:grpSpPr>
          <a:xfrm rot="0">
            <a:off x="4019150" y="2098763"/>
            <a:ext cx="13240150" cy="894151"/>
            <a:chOff x="0" y="0"/>
            <a:chExt cx="17653533" cy="1192202"/>
          </a:xfrm>
        </p:grpSpPr>
        <p:sp>
          <p:nvSpPr>
            <p:cNvPr name="Freeform 9" id="9"/>
            <p:cNvSpPr/>
            <p:nvPr/>
          </p:nvSpPr>
          <p:spPr>
            <a:xfrm flipH="false" flipV="false" rot="0">
              <a:off x="0" y="0"/>
              <a:ext cx="17653533" cy="1192202"/>
            </a:xfrm>
            <a:custGeom>
              <a:avLst/>
              <a:gdLst/>
              <a:ahLst/>
              <a:cxnLst/>
              <a:rect r="r" b="b" t="t" l="l"/>
              <a:pathLst>
                <a:path h="1192202" w="17653533">
                  <a:moveTo>
                    <a:pt x="0" y="0"/>
                  </a:moveTo>
                  <a:lnTo>
                    <a:pt x="17653533" y="0"/>
                  </a:lnTo>
                  <a:lnTo>
                    <a:pt x="17653533" y="1192202"/>
                  </a:lnTo>
                  <a:lnTo>
                    <a:pt x="0" y="1192202"/>
                  </a:lnTo>
                  <a:close/>
                </a:path>
              </a:pathLst>
            </a:custGeom>
            <a:solidFill>
              <a:srgbClr val="000000">
                <a:alpha val="0"/>
              </a:srgbClr>
            </a:solidFill>
          </p:spPr>
        </p:sp>
        <p:sp>
          <p:nvSpPr>
            <p:cNvPr name="TextBox 10" id="10"/>
            <p:cNvSpPr txBox="true"/>
            <p:nvPr/>
          </p:nvSpPr>
          <p:spPr>
            <a:xfrm>
              <a:off x="0" y="-200025"/>
              <a:ext cx="17653533" cy="1392227"/>
            </a:xfrm>
            <a:prstGeom prst="rect">
              <a:avLst/>
            </a:prstGeom>
          </p:spPr>
          <p:txBody>
            <a:bodyPr anchor="t" rtlCol="false" tIns="0" lIns="0" bIns="0" rIns="0"/>
            <a:lstStyle/>
            <a:p>
              <a:pPr algn="just" rtl="true" marL="0" indent="0" lvl="0">
                <a:lnSpc>
                  <a:spcPts val="8181"/>
                </a:lnSpc>
              </a:pPr>
              <a:r>
                <a:rPr lang="ar-EG" b="true" sz="5000">
                  <a:solidFill>
                    <a:srgbClr val="F9B57D"/>
                  </a:solidFill>
                  <a:latin typeface="Arial Nova Condensed Bold"/>
                  <a:ea typeface="Arial Nova Condensed Bold"/>
                  <a:cs typeface="Arial Nova Condensed Bold"/>
                  <a:sym typeface="Arial Nova Condensed Bold"/>
                  <a:rtl val="true"/>
                </a:rPr>
                <a:t>حماية البيانات</a:t>
              </a:r>
            </a:p>
          </p:txBody>
        </p:sp>
      </p:grpSp>
      <p:grpSp>
        <p:nvGrpSpPr>
          <p:cNvPr name="Group 11" id="11"/>
          <p:cNvGrpSpPr/>
          <p:nvPr/>
        </p:nvGrpSpPr>
        <p:grpSpPr>
          <a:xfrm rot="0">
            <a:off x="1158616" y="3194480"/>
            <a:ext cx="16230600" cy="6718701"/>
            <a:chOff x="0" y="0"/>
            <a:chExt cx="21640800" cy="8958267"/>
          </a:xfrm>
        </p:grpSpPr>
        <p:sp>
          <p:nvSpPr>
            <p:cNvPr name="Freeform 12" id="12"/>
            <p:cNvSpPr/>
            <p:nvPr/>
          </p:nvSpPr>
          <p:spPr>
            <a:xfrm flipH="false" flipV="false" rot="0">
              <a:off x="0" y="0"/>
              <a:ext cx="21640800" cy="8958267"/>
            </a:xfrm>
            <a:custGeom>
              <a:avLst/>
              <a:gdLst/>
              <a:ahLst/>
              <a:cxnLst/>
              <a:rect r="r" b="b" t="t" l="l"/>
              <a:pathLst>
                <a:path h="8958267" w="21640800">
                  <a:moveTo>
                    <a:pt x="0" y="0"/>
                  </a:moveTo>
                  <a:lnTo>
                    <a:pt x="21640800" y="0"/>
                  </a:lnTo>
                  <a:lnTo>
                    <a:pt x="21640800" y="8958267"/>
                  </a:lnTo>
                  <a:lnTo>
                    <a:pt x="0" y="8958267"/>
                  </a:lnTo>
                  <a:close/>
                </a:path>
              </a:pathLst>
            </a:custGeom>
            <a:solidFill>
              <a:srgbClr val="000000">
                <a:alpha val="0"/>
              </a:srgbClr>
            </a:solidFill>
          </p:spPr>
        </p:sp>
        <p:sp>
          <p:nvSpPr>
            <p:cNvPr name="TextBox 13" id="13"/>
            <p:cNvSpPr txBox="true"/>
            <p:nvPr/>
          </p:nvSpPr>
          <p:spPr>
            <a:xfrm>
              <a:off x="0" y="-66675"/>
              <a:ext cx="21640800" cy="9024942"/>
            </a:xfrm>
            <a:prstGeom prst="rect">
              <a:avLst/>
            </a:prstGeom>
          </p:spPr>
          <p:txBody>
            <a:bodyPr anchor="t" rtlCol="false" tIns="0" lIns="0" bIns="0" rIns="0"/>
            <a:lstStyle/>
            <a:p>
              <a:pPr algn="just" rtl="true" marL="0" indent="0" lvl="0">
                <a:lnSpc>
                  <a:spcPts val="4829"/>
                </a:lnSpc>
              </a:pPr>
              <a:r>
                <a:rPr lang="ar-EG" sz="3499">
                  <a:solidFill>
                    <a:srgbClr val="000000"/>
                  </a:solidFill>
                  <a:latin typeface="Arial Nova Condensed"/>
                  <a:ea typeface="Arial Nova Condensed"/>
                  <a:cs typeface="Arial Nova Condensed"/>
                  <a:sym typeface="Arial Nova Condensed"/>
                  <a:rtl val="true"/>
                </a:rPr>
                <a:t>يتعامل المساعدون القانونيون مع معلومات سرية قانونية وحمائية قد تكون حساسة. لذا، تُعدّ حماية البيانات أمرًا بالغ الأهمية لعملهم. </a:t>
              </a:r>
            </a:p>
            <a:p>
              <a:pPr algn="just" rtl="true" marL="0" indent="0" lvl="0">
                <a:lnSpc>
                  <a:spcPts val="4829"/>
                </a:lnSpc>
              </a:pPr>
            </a:p>
            <a:p>
              <a:pPr algn="just" rtl="true" marL="0" indent="0" lvl="0">
                <a:lnSpc>
                  <a:spcPts val="4829"/>
                </a:lnSpc>
              </a:pPr>
              <a:r>
                <a:rPr lang="ar-EG" sz="3499">
                  <a:solidFill>
                    <a:srgbClr val="000000"/>
                  </a:solidFill>
                  <a:latin typeface="Arial Nova Condensed"/>
                  <a:ea typeface="Arial Nova Condensed"/>
                  <a:cs typeface="Arial Nova Condensed"/>
                  <a:sym typeface="Arial Nova Condensed"/>
                  <a:rtl val="true"/>
                </a:rPr>
                <a:t>يمكن لعوامل مختلفة أن تجعل البيانات والمعلومات حساسة: </a:t>
              </a:r>
            </a:p>
            <a:p>
              <a:pPr algn="just" rtl="true" marL="0" indent="0" lvl="0">
                <a:lnSpc>
                  <a:spcPts val="4829"/>
                </a:lnSpc>
              </a:pPr>
              <a:r>
                <a:rPr lang="ar-EG" sz="3499">
                  <a:solidFill>
                    <a:srgbClr val="000000"/>
                  </a:solidFill>
                  <a:latin typeface="Arial Nova Condensed"/>
                  <a:ea typeface="Arial Nova Condensed"/>
                  <a:cs typeface="Arial Nova Condensed"/>
                  <a:sym typeface="Arial Nova Condensed"/>
                  <a:rtl val="true"/>
                </a:rPr>
                <a:t>السياق: يعتمد على السياق التشغيلي ومستويات التجميع (على سبيل المثال، بيانات العرق في جنوب السودان (حيث الصراع على أسس عرقية) مقابل هندوراس (حيث لا يوجد بعد عرقي للصراع). </a:t>
              </a:r>
            </a:p>
            <a:p>
              <a:pPr algn="just" rtl="true" marL="0" indent="0" lvl="0">
                <a:lnSpc>
                  <a:spcPts val="4829"/>
                </a:lnSpc>
              </a:pPr>
              <a:r>
                <a:rPr lang="ar-EG" sz="3499">
                  <a:solidFill>
                    <a:srgbClr val="000000"/>
                  </a:solidFill>
                  <a:latin typeface="Arial Nova Condensed"/>
                  <a:ea typeface="Arial Nova Condensed"/>
                  <a:cs typeface="Arial Nova Condensed"/>
                  <a:sym typeface="Arial Nova Condensed"/>
                  <a:rtl val="true"/>
                </a:rPr>
                <a:t>مؤقتًا: قد لا تكون البيانات حساسة الآن، ولكنها قد تصبح كذلك لاحقًا في المستقبل، اعتمادًا على التغييرات في الموقف. </a:t>
              </a:r>
            </a:p>
            <a:p>
              <a:pPr algn="just" rtl="true" marL="0" indent="0" lvl="0">
                <a:lnSpc>
                  <a:spcPts val="4829"/>
                </a:lnSpc>
              </a:pPr>
              <a:r>
                <a:rPr lang="ar-EG" sz="3499">
                  <a:solidFill>
                    <a:srgbClr val="000000"/>
                  </a:solidFill>
                  <a:latin typeface="Arial Nova Condensed"/>
                  <a:ea typeface="Arial Nova Condensed"/>
                  <a:cs typeface="Arial Nova Condensed"/>
                  <a:sym typeface="Arial Nova Condensed"/>
                  <a:rtl val="true"/>
                </a:rPr>
                <a:t>علائقية: قد لا تكون قطعة بيانات واحدة حساسة في حد ذاتها، ولكنها قد تصبح كذلك عندما يتم دمجها مع بيانات أخرى. </a:t>
              </a:r>
            </a:p>
          </p:txBody>
        </p:sp>
      </p:grpSp>
      <p:grpSp>
        <p:nvGrpSpPr>
          <p:cNvPr name="Group 14" id="14"/>
          <p:cNvGrpSpPr/>
          <p:nvPr/>
        </p:nvGrpSpPr>
        <p:grpSpPr>
          <a:xfrm rot="-6972067">
            <a:off x="-1207943" y="-1033180"/>
            <a:ext cx="3767531" cy="4123759"/>
            <a:chOff x="0" y="0"/>
            <a:chExt cx="5023375" cy="5498345"/>
          </a:xfrm>
        </p:grpSpPr>
        <p:grpSp>
          <p:nvGrpSpPr>
            <p:cNvPr name="Group 15" id="15"/>
            <p:cNvGrpSpPr/>
            <p:nvPr/>
          </p:nvGrpSpPr>
          <p:grpSpPr>
            <a:xfrm rot="-104776">
              <a:off x="297380" y="1759711"/>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18" id="18"/>
            <p:cNvGrpSpPr/>
            <p:nvPr/>
          </p:nvGrpSpPr>
          <p:grpSpPr>
            <a:xfrm rot="-162844">
              <a:off x="84820" y="93399"/>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21" id="21"/>
            <p:cNvGrpSpPr/>
            <p:nvPr/>
          </p:nvGrpSpPr>
          <p:grpSpPr>
            <a:xfrm rot="10629642">
              <a:off x="902754" y="1722687"/>
              <a:ext cx="4032000" cy="3678054"/>
              <a:chOff x="0" y="0"/>
              <a:chExt cx="893117" cy="814716"/>
            </a:xfrm>
          </p:grpSpPr>
          <p:sp>
            <p:nvSpPr>
              <p:cNvPr name="Freeform 22" id="22"/>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3" id="23"/>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spTree>
  </p:cSld>
  <p:clrMapOvr>
    <a:masterClrMapping/>
  </p:clrMapOvr>
</p:sld>
</file>

<file path=ppt/slides/slide29.xml><?xml version="1.0" encoding="utf-8"?>
<p:sld xmlns:p="http://schemas.openxmlformats.org/presentationml/2006/main" xmlns:a="http://schemas.openxmlformats.org/drawingml/2006/main" xmlns:r="http://schemas.openxmlformats.org/officeDocument/2006/relationships">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rtl="true">
                <a:lnSpc>
                  <a:spcPts val="2659"/>
                </a:lnSpc>
                <a:spcBef>
                  <a:spcPct val="0"/>
                </a:spcBef>
              </a:pPr>
            </a:p>
          </p:txBody>
        </p:sp>
      </p:grpSp>
      <p:grpSp>
        <p:nvGrpSpPr>
          <p:cNvPr name="Group 5" id="5"/>
          <p:cNvGrpSpPr/>
          <p:nvPr/>
        </p:nvGrpSpPr>
        <p:grpSpPr>
          <a:xfrm rot="0">
            <a:off x="7604249" y="768868"/>
            <a:ext cx="9655051" cy="1181420"/>
            <a:chOff x="0" y="0"/>
            <a:chExt cx="12873402" cy="1575227"/>
          </a:xfrm>
        </p:grpSpPr>
        <p:sp>
          <p:nvSpPr>
            <p:cNvPr name="Freeform 6" id="6"/>
            <p:cNvSpPr/>
            <p:nvPr/>
          </p:nvSpPr>
          <p:spPr>
            <a:xfrm flipH="false" flipV="false" rot="0">
              <a:off x="0" y="0"/>
              <a:ext cx="12873402" cy="1575227"/>
            </a:xfrm>
            <a:custGeom>
              <a:avLst/>
              <a:gdLst/>
              <a:ahLst/>
              <a:cxnLst/>
              <a:rect r="r" b="b" t="t" l="l"/>
              <a:pathLst>
                <a:path h="1575227" w="12873402">
                  <a:moveTo>
                    <a:pt x="0" y="0"/>
                  </a:moveTo>
                  <a:lnTo>
                    <a:pt x="12873402" y="0"/>
                  </a:lnTo>
                  <a:lnTo>
                    <a:pt x="12873402" y="1575227"/>
                  </a:lnTo>
                  <a:lnTo>
                    <a:pt x="0" y="1575227"/>
                  </a:lnTo>
                  <a:close/>
                </a:path>
              </a:pathLst>
            </a:custGeom>
            <a:solidFill>
              <a:srgbClr val="000000">
                <a:alpha val="0"/>
              </a:srgbClr>
            </a:solidFill>
            <a:ln cap="sq">
              <a:noFill/>
              <a:prstDash val="solid"/>
              <a:miter/>
            </a:ln>
          </p:spPr>
        </p:sp>
        <p:sp>
          <p:nvSpPr>
            <p:cNvPr name="TextBox 7" id="7"/>
            <p:cNvSpPr txBox="true"/>
            <p:nvPr/>
          </p:nvSpPr>
          <p:spPr>
            <a:xfrm>
              <a:off x="0" y="-190500"/>
              <a:ext cx="12873402" cy="1765727"/>
            </a:xfrm>
            <a:prstGeom prst="rect">
              <a:avLst/>
            </a:prstGeom>
          </p:spPr>
          <p:txBody>
            <a:bodyPr anchor="t" rtlCol="false" tIns="0" lIns="0" bIns="0" rIns="0"/>
            <a:lstStyle/>
            <a:p>
              <a:pPr algn="r" rtl="true" marL="0" indent="0" lvl="0">
                <a:lnSpc>
                  <a:spcPts val="9900"/>
                </a:lnSpc>
                <a:spcBef>
                  <a:spcPct val="0"/>
                </a:spcBef>
              </a:pPr>
              <a:r>
                <a:rPr lang="ar-EG" b="true" sz="6600" strike="noStrike" u="none">
                  <a:solidFill>
                    <a:srgbClr val="4E5FA7"/>
                  </a:solidFill>
                  <a:latin typeface="Arial Nova Condensed Bold"/>
                  <a:ea typeface="Arial Nova Condensed Bold"/>
                  <a:cs typeface="Arial Nova Condensed Bold"/>
                  <a:sym typeface="Arial Nova Condensed Bold"/>
                  <a:rtl val="true"/>
                </a:rPr>
                <a:t>دعم العملاء وإعداد التقارير</a:t>
              </a:r>
            </a:p>
          </p:txBody>
        </p:sp>
      </p:grpSp>
      <p:grpSp>
        <p:nvGrpSpPr>
          <p:cNvPr name="Group 8" id="8"/>
          <p:cNvGrpSpPr/>
          <p:nvPr/>
        </p:nvGrpSpPr>
        <p:grpSpPr>
          <a:xfrm rot="0">
            <a:off x="4019150" y="2102718"/>
            <a:ext cx="13240150" cy="894151"/>
            <a:chOff x="0" y="0"/>
            <a:chExt cx="17653533" cy="1192202"/>
          </a:xfrm>
        </p:grpSpPr>
        <p:sp>
          <p:nvSpPr>
            <p:cNvPr name="Freeform 9" id="9"/>
            <p:cNvSpPr/>
            <p:nvPr/>
          </p:nvSpPr>
          <p:spPr>
            <a:xfrm flipH="false" flipV="false" rot="0">
              <a:off x="0" y="0"/>
              <a:ext cx="17653533" cy="1192202"/>
            </a:xfrm>
            <a:custGeom>
              <a:avLst/>
              <a:gdLst/>
              <a:ahLst/>
              <a:cxnLst/>
              <a:rect r="r" b="b" t="t" l="l"/>
              <a:pathLst>
                <a:path h="1192202" w="17653533">
                  <a:moveTo>
                    <a:pt x="0" y="0"/>
                  </a:moveTo>
                  <a:lnTo>
                    <a:pt x="17653533" y="0"/>
                  </a:lnTo>
                  <a:lnTo>
                    <a:pt x="17653533" y="1192202"/>
                  </a:lnTo>
                  <a:lnTo>
                    <a:pt x="0" y="1192202"/>
                  </a:lnTo>
                  <a:close/>
                </a:path>
              </a:pathLst>
            </a:custGeom>
            <a:solidFill>
              <a:srgbClr val="000000">
                <a:alpha val="0"/>
              </a:srgbClr>
            </a:solidFill>
          </p:spPr>
        </p:sp>
        <p:sp>
          <p:nvSpPr>
            <p:cNvPr name="TextBox 10" id="10"/>
            <p:cNvSpPr txBox="true"/>
            <p:nvPr/>
          </p:nvSpPr>
          <p:spPr>
            <a:xfrm>
              <a:off x="0" y="-200025"/>
              <a:ext cx="17653533" cy="1392227"/>
            </a:xfrm>
            <a:prstGeom prst="rect">
              <a:avLst/>
            </a:prstGeom>
          </p:spPr>
          <p:txBody>
            <a:bodyPr anchor="t" rtlCol="false" tIns="0" lIns="0" bIns="0" rIns="0"/>
            <a:lstStyle/>
            <a:p>
              <a:pPr algn="just" rtl="true" marL="0" indent="0" lvl="0">
                <a:lnSpc>
                  <a:spcPts val="8181"/>
                </a:lnSpc>
              </a:pPr>
              <a:r>
                <a:rPr lang="ar-EG" b="true" sz="5000">
                  <a:solidFill>
                    <a:srgbClr val="F9B57D"/>
                  </a:solidFill>
                  <a:latin typeface="Arial Nova Condensed Bold"/>
                  <a:ea typeface="Arial Nova Condensed Bold"/>
                  <a:cs typeface="Arial Nova Condensed Bold"/>
                  <a:sym typeface="Arial Nova Condensed Bold"/>
                  <a:rtl val="true"/>
                </a:rPr>
                <a:t>حماية البيانات</a:t>
              </a:r>
            </a:p>
          </p:txBody>
        </p:sp>
      </p:grpSp>
      <p:sp>
        <p:nvSpPr>
          <p:cNvPr name="Freeform 11" id="11"/>
          <p:cNvSpPr/>
          <p:nvPr/>
        </p:nvSpPr>
        <p:spPr>
          <a:xfrm flipH="false" flipV="false" rot="0">
            <a:off x="963685" y="2662800"/>
            <a:ext cx="6110931" cy="7201683"/>
          </a:xfrm>
          <a:custGeom>
            <a:avLst/>
            <a:gdLst/>
            <a:ahLst/>
            <a:cxnLst/>
            <a:rect r="r" b="b" t="t" l="l"/>
            <a:pathLst>
              <a:path h="7201683" w="6110931">
                <a:moveTo>
                  <a:pt x="0" y="0"/>
                </a:moveTo>
                <a:lnTo>
                  <a:pt x="6110930" y="0"/>
                </a:lnTo>
                <a:lnTo>
                  <a:pt x="6110930" y="7201683"/>
                </a:lnTo>
                <a:lnTo>
                  <a:pt x="0" y="7201683"/>
                </a:lnTo>
                <a:lnTo>
                  <a:pt x="0" y="0"/>
                </a:lnTo>
                <a:close/>
              </a:path>
            </a:pathLst>
          </a:custGeom>
          <a:blipFill>
            <a:blip r:embed="rId3"/>
            <a:stretch>
              <a:fillRect l="-3657" t="0" r="-7240" b="0"/>
            </a:stretch>
          </a:blipFill>
        </p:spPr>
      </p:sp>
      <p:grpSp>
        <p:nvGrpSpPr>
          <p:cNvPr name="Group 12" id="12"/>
          <p:cNvGrpSpPr/>
          <p:nvPr/>
        </p:nvGrpSpPr>
        <p:grpSpPr>
          <a:xfrm rot="0">
            <a:off x="8115300" y="3782398"/>
            <a:ext cx="9144000" cy="4574650"/>
            <a:chOff x="0" y="0"/>
            <a:chExt cx="12192000" cy="6099533"/>
          </a:xfrm>
        </p:grpSpPr>
        <p:sp>
          <p:nvSpPr>
            <p:cNvPr name="Freeform 13" id="13"/>
            <p:cNvSpPr/>
            <p:nvPr/>
          </p:nvSpPr>
          <p:spPr>
            <a:xfrm flipH="false" flipV="false" rot="0">
              <a:off x="0" y="0"/>
              <a:ext cx="12192000" cy="6099534"/>
            </a:xfrm>
            <a:custGeom>
              <a:avLst/>
              <a:gdLst/>
              <a:ahLst/>
              <a:cxnLst/>
              <a:rect r="r" b="b" t="t" l="l"/>
              <a:pathLst>
                <a:path h="6099534" w="12192000">
                  <a:moveTo>
                    <a:pt x="0" y="0"/>
                  </a:moveTo>
                  <a:lnTo>
                    <a:pt x="12192000" y="0"/>
                  </a:lnTo>
                  <a:lnTo>
                    <a:pt x="12192000" y="6099534"/>
                  </a:lnTo>
                  <a:lnTo>
                    <a:pt x="0" y="6099534"/>
                  </a:lnTo>
                  <a:close/>
                </a:path>
              </a:pathLst>
            </a:custGeom>
            <a:solidFill>
              <a:srgbClr val="000000">
                <a:alpha val="0"/>
              </a:srgbClr>
            </a:solidFill>
          </p:spPr>
        </p:sp>
        <p:sp>
          <p:nvSpPr>
            <p:cNvPr name="TextBox 14" id="14"/>
            <p:cNvSpPr txBox="true"/>
            <p:nvPr/>
          </p:nvSpPr>
          <p:spPr>
            <a:xfrm>
              <a:off x="0" y="-57150"/>
              <a:ext cx="12192000" cy="6156683"/>
            </a:xfrm>
            <a:prstGeom prst="rect">
              <a:avLst/>
            </a:prstGeom>
          </p:spPr>
          <p:txBody>
            <a:bodyPr anchor="t" rtlCol="false" tIns="0" lIns="0" bIns="0" rIns="0"/>
            <a:lstStyle/>
            <a:p>
              <a:pPr algn="just" rtl="true" marL="0" indent="0" lvl="0">
                <a:lnSpc>
                  <a:spcPts val="4416"/>
                </a:lnSpc>
              </a:pPr>
              <a:r>
                <a:rPr lang="ar-EG" sz="3200">
                  <a:solidFill>
                    <a:srgbClr val="000000"/>
                  </a:solidFill>
                  <a:latin typeface="Arial Nova Condensed"/>
                  <a:ea typeface="Arial Nova Condensed"/>
                  <a:cs typeface="Arial Nova Condensed"/>
                  <a:sym typeface="Arial Nova Condensed"/>
                  <a:rtl val="true"/>
                </a:rPr>
                <a:t>أنواع مختلفة من البيانات: </a:t>
              </a:r>
            </a:p>
            <a:p>
              <a:pPr algn="just" rtl="true" marL="0" indent="0" lvl="0">
                <a:lnSpc>
                  <a:spcPts val="4416"/>
                </a:lnSpc>
              </a:pPr>
              <a:r>
                <a:rPr lang="ar-EG" sz="3200">
                  <a:solidFill>
                    <a:srgbClr val="000000"/>
                  </a:solidFill>
                  <a:latin typeface="Arial Nova Condensed"/>
                  <a:ea typeface="Arial Nova Condensed"/>
                  <a:cs typeface="Arial Nova Condensed"/>
                  <a:sym typeface="Arial Nova Condensed"/>
                  <a:rtl val="true"/>
                </a:rPr>
                <a:t>المعلومات الشخصية القابلة للتعريف (</a:t>
              </a:r>
              <a:r>
                <a:rPr lang="en-US" sz="3200">
                  <a:solidFill>
                    <a:srgbClr val="000000"/>
                  </a:solidFill>
                  <a:latin typeface="Arial Nova Condensed"/>
                  <a:ea typeface="Arial Nova Condensed"/>
                  <a:cs typeface="Arial Nova Condensed"/>
                  <a:sym typeface="Arial Nova Condensed"/>
                </a:rPr>
                <a:t>PII</a:t>
              </a:r>
              <a:r>
                <a:rPr lang="ar-EG" sz="3200">
                  <a:solidFill>
                    <a:srgbClr val="000000"/>
                  </a:solidFill>
                  <a:latin typeface="Arial Nova Condensed"/>
                  <a:ea typeface="Arial Nova Condensed"/>
                  <a:cs typeface="Arial Nova Condensed"/>
                  <a:sym typeface="Arial Nova Condensed"/>
                  <a:rtl val="true"/>
                </a:rPr>
                <a:t>): والتي يمكن أن تؤدي إلى تحديد هوية الفرد.</a:t>
              </a:r>
            </a:p>
            <a:p>
              <a:pPr algn="just" rtl="true" marL="0" indent="0" lvl="0">
                <a:lnSpc>
                  <a:spcPts val="4416"/>
                </a:lnSpc>
              </a:pPr>
              <a:r>
                <a:rPr lang="ar-EG" sz="3200">
                  <a:solidFill>
                    <a:srgbClr val="000000"/>
                  </a:solidFill>
                  <a:latin typeface="Arial Nova Condensed"/>
                  <a:ea typeface="Arial Nova Condensed"/>
                  <a:cs typeface="Arial Nova Condensed"/>
                  <a:sym typeface="Arial Nova Condensed"/>
                  <a:rtl val="true"/>
                </a:rPr>
                <a:t>المعلومات التي يمكن التعرف عليها من خلال المجتمع (</a:t>
              </a:r>
              <a:r>
                <a:rPr lang="en-US" sz="3200">
                  <a:solidFill>
                    <a:srgbClr val="000000"/>
                  </a:solidFill>
                  <a:latin typeface="Arial Nova Condensed"/>
                  <a:ea typeface="Arial Nova Condensed"/>
                  <a:cs typeface="Arial Nova Condensed"/>
                  <a:sym typeface="Arial Nova Condensed"/>
                </a:rPr>
                <a:t>CII</a:t>
              </a:r>
              <a:r>
                <a:rPr lang="ar-EG" sz="3200">
                  <a:solidFill>
                    <a:srgbClr val="000000"/>
                  </a:solidFill>
                  <a:latin typeface="Arial Nova Condensed"/>
                  <a:ea typeface="Arial Nova Condensed"/>
                  <a:cs typeface="Arial Nova Condensed"/>
                  <a:sym typeface="Arial Nova Condensed"/>
                  <a:rtl val="true"/>
                </a:rPr>
                <a:t>): والتي يمكن أن تؤدي إلى التعرف على المجتمع.</a:t>
              </a:r>
            </a:p>
            <a:p>
              <a:pPr algn="just" rtl="true" marL="0" indent="0" lvl="0">
                <a:lnSpc>
                  <a:spcPts val="4416"/>
                </a:lnSpc>
              </a:pPr>
              <a:r>
                <a:rPr lang="ar-EG" sz="3200">
                  <a:solidFill>
                    <a:srgbClr val="000000"/>
                  </a:solidFill>
                  <a:latin typeface="Arial Nova Condensed"/>
                  <a:ea typeface="Arial Nova Condensed"/>
                  <a:cs typeface="Arial Nova Condensed"/>
                  <a:sym typeface="Arial Nova Condensed"/>
                  <a:rtl val="true"/>
                </a:rPr>
                <a:t>المعلومات الديموغرافية القابلة للتحديد (</a:t>
              </a:r>
              <a:r>
                <a:rPr lang="en-US" sz="3200">
                  <a:solidFill>
                    <a:srgbClr val="000000"/>
                  </a:solidFill>
                  <a:latin typeface="Arial Nova Condensed"/>
                  <a:ea typeface="Arial Nova Condensed"/>
                  <a:cs typeface="Arial Nova Condensed"/>
                  <a:sym typeface="Arial Nova Condensed"/>
                </a:rPr>
                <a:t>DII</a:t>
              </a:r>
              <a:r>
                <a:rPr lang="ar-EG" sz="3200">
                  <a:solidFill>
                    <a:srgbClr val="000000"/>
                  </a:solidFill>
                  <a:latin typeface="Arial Nova Condensed"/>
                  <a:ea typeface="Arial Nova Condensed"/>
                  <a:cs typeface="Arial Nova Condensed"/>
                  <a:sym typeface="Arial Nova Condensed"/>
                  <a:rtl val="true"/>
                </a:rPr>
                <a:t>): والتي يمكن أن تؤدي إلى تحديد كيان ديموغرافي محدد. </a:t>
              </a:r>
            </a:p>
          </p:txBody>
        </p:sp>
      </p:grpSp>
      <p:grpSp>
        <p:nvGrpSpPr>
          <p:cNvPr name="Group 15" id="15"/>
          <p:cNvGrpSpPr/>
          <p:nvPr/>
        </p:nvGrpSpPr>
        <p:grpSpPr>
          <a:xfrm rot="-6972067">
            <a:off x="-1207943" y="-1033180"/>
            <a:ext cx="3767531" cy="4123759"/>
            <a:chOff x="0" y="0"/>
            <a:chExt cx="5023375" cy="5498345"/>
          </a:xfrm>
        </p:grpSpPr>
        <p:grpSp>
          <p:nvGrpSpPr>
            <p:cNvPr name="Group 16" id="16"/>
            <p:cNvGrpSpPr/>
            <p:nvPr/>
          </p:nvGrpSpPr>
          <p:grpSpPr>
            <a:xfrm rot="-104776">
              <a:off x="297380" y="1759711"/>
              <a:ext cx="4032000" cy="3678054"/>
              <a:chOff x="0" y="0"/>
              <a:chExt cx="893117" cy="814716"/>
            </a:xfrm>
          </p:grpSpPr>
          <p:sp>
            <p:nvSpPr>
              <p:cNvPr name="Freeform 17" id="17"/>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8" id="18"/>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19" id="19"/>
            <p:cNvGrpSpPr/>
            <p:nvPr/>
          </p:nvGrpSpPr>
          <p:grpSpPr>
            <a:xfrm rot="-162844">
              <a:off x="84820" y="93399"/>
              <a:ext cx="4032000" cy="3678054"/>
              <a:chOff x="0" y="0"/>
              <a:chExt cx="893117" cy="814716"/>
            </a:xfrm>
          </p:grpSpPr>
          <p:sp>
            <p:nvSpPr>
              <p:cNvPr name="Freeform 20" id="20"/>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21" id="21"/>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22" id="22"/>
            <p:cNvGrpSpPr/>
            <p:nvPr/>
          </p:nvGrpSpPr>
          <p:grpSpPr>
            <a:xfrm rot="10629642">
              <a:off x="902754" y="1722687"/>
              <a:ext cx="4032000" cy="3678054"/>
              <a:chOff x="0" y="0"/>
              <a:chExt cx="893117" cy="814716"/>
            </a:xfrm>
          </p:grpSpPr>
          <p:sp>
            <p:nvSpPr>
              <p:cNvPr name="Freeform 23" id="23"/>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4" id="24"/>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rtl="true">
                <a:lnSpc>
                  <a:spcPts val="2659"/>
                </a:lnSpc>
                <a:spcBef>
                  <a:spcPct val="0"/>
                </a:spcBef>
              </a:pPr>
            </a:p>
          </p:txBody>
        </p:sp>
      </p:grpSp>
      <p:grpSp>
        <p:nvGrpSpPr>
          <p:cNvPr name="Group 5" id="5"/>
          <p:cNvGrpSpPr/>
          <p:nvPr/>
        </p:nvGrpSpPr>
        <p:grpSpPr>
          <a:xfrm rot="0">
            <a:off x="8360667" y="1028700"/>
            <a:ext cx="9358091" cy="8229600"/>
            <a:chOff x="0" y="0"/>
            <a:chExt cx="3165576" cy="2783840"/>
          </a:xfrm>
        </p:grpSpPr>
        <p:sp>
          <p:nvSpPr>
            <p:cNvPr name="Freeform 6" id="6"/>
            <p:cNvSpPr/>
            <p:nvPr/>
          </p:nvSpPr>
          <p:spPr>
            <a:xfrm flipH="false" flipV="false" rot="0">
              <a:off x="0" y="0"/>
              <a:ext cx="3165577" cy="2783840"/>
            </a:xfrm>
            <a:custGeom>
              <a:avLst/>
              <a:gdLst/>
              <a:ahLst/>
              <a:cxnLst/>
              <a:rect r="r" b="b" t="t" l="l"/>
              <a:pathLst>
                <a:path h="2783840" w="3165577">
                  <a:moveTo>
                    <a:pt x="3041117" y="2783840"/>
                  </a:moveTo>
                  <a:lnTo>
                    <a:pt x="124460" y="2783840"/>
                  </a:lnTo>
                  <a:cubicBezTo>
                    <a:pt x="55880" y="2783840"/>
                    <a:pt x="0" y="2727960"/>
                    <a:pt x="0" y="2659380"/>
                  </a:cubicBezTo>
                  <a:lnTo>
                    <a:pt x="0" y="124460"/>
                  </a:lnTo>
                  <a:cubicBezTo>
                    <a:pt x="0" y="55880"/>
                    <a:pt x="55880" y="0"/>
                    <a:pt x="124460" y="0"/>
                  </a:cubicBezTo>
                  <a:lnTo>
                    <a:pt x="3041117" y="0"/>
                  </a:lnTo>
                  <a:cubicBezTo>
                    <a:pt x="3109696" y="0"/>
                    <a:pt x="3165577" y="55880"/>
                    <a:pt x="3165577" y="124460"/>
                  </a:cubicBezTo>
                  <a:lnTo>
                    <a:pt x="3165577" y="2659380"/>
                  </a:lnTo>
                  <a:cubicBezTo>
                    <a:pt x="3165577" y="2727960"/>
                    <a:pt x="3109696" y="2783840"/>
                    <a:pt x="3041117" y="2783840"/>
                  </a:cubicBezTo>
                  <a:close/>
                </a:path>
              </a:pathLst>
            </a:custGeom>
            <a:solidFill>
              <a:srgbClr val="F7E5DD"/>
            </a:solidFill>
          </p:spPr>
        </p:sp>
      </p:grpSp>
      <p:grpSp>
        <p:nvGrpSpPr>
          <p:cNvPr name="Group 7" id="7"/>
          <p:cNvGrpSpPr/>
          <p:nvPr/>
        </p:nvGrpSpPr>
        <p:grpSpPr>
          <a:xfrm rot="0">
            <a:off x="16239039" y="1480488"/>
            <a:ext cx="737539" cy="217278"/>
            <a:chOff x="0" y="0"/>
            <a:chExt cx="983385" cy="289704"/>
          </a:xfrm>
        </p:grpSpPr>
        <p:grpSp>
          <p:nvGrpSpPr>
            <p:cNvPr name="Group 8" id="8"/>
            <p:cNvGrpSpPr/>
            <p:nvPr/>
          </p:nvGrpSpPr>
          <p:grpSpPr>
            <a:xfrm rot="-10800000">
              <a:off x="693681" y="0"/>
              <a:ext cx="289704" cy="289704"/>
              <a:chOff x="0" y="0"/>
              <a:chExt cx="6350000" cy="6350000"/>
            </a:xfrm>
          </p:grpSpPr>
          <p:sp>
            <p:nvSpPr>
              <p:cNvPr name="Freeform 9" id="9"/>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9B428"/>
              </a:solidFill>
            </p:spPr>
          </p:sp>
        </p:grpSp>
        <p:grpSp>
          <p:nvGrpSpPr>
            <p:cNvPr name="Group 10" id="10"/>
            <p:cNvGrpSpPr/>
            <p:nvPr/>
          </p:nvGrpSpPr>
          <p:grpSpPr>
            <a:xfrm rot="-10800000">
              <a:off x="346841" y="0"/>
              <a:ext cx="289704" cy="289704"/>
              <a:chOff x="0" y="0"/>
              <a:chExt cx="6350000" cy="6350000"/>
            </a:xfrm>
          </p:grpSpPr>
          <p:sp>
            <p:nvSpPr>
              <p:cNvPr name="Freeform 11" id="11"/>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DC4F50"/>
              </a:solidFill>
            </p:spPr>
          </p:sp>
        </p:grpSp>
        <p:grpSp>
          <p:nvGrpSpPr>
            <p:cNvPr name="Group 12" id="12"/>
            <p:cNvGrpSpPr/>
            <p:nvPr/>
          </p:nvGrpSpPr>
          <p:grpSpPr>
            <a:xfrm rot="-10800000">
              <a:off x="0" y="0"/>
              <a:ext cx="289704" cy="289704"/>
              <a:chOff x="0" y="0"/>
              <a:chExt cx="6350000" cy="6350000"/>
            </a:xfrm>
          </p:grpSpPr>
          <p:sp>
            <p:nvSpPr>
              <p:cNvPr name="Freeform 13" id="13"/>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4E5FA7"/>
              </a:solidFill>
            </p:spPr>
          </p:sp>
        </p:grpSp>
      </p:grpSp>
      <p:sp>
        <p:nvSpPr>
          <p:cNvPr name="TextBox 14" id="14"/>
          <p:cNvSpPr txBox="true"/>
          <p:nvPr/>
        </p:nvSpPr>
        <p:spPr>
          <a:xfrm rot="0">
            <a:off x="11861161" y="2539073"/>
            <a:ext cx="5115417" cy="752976"/>
          </a:xfrm>
          <a:prstGeom prst="rect">
            <a:avLst/>
          </a:prstGeom>
        </p:spPr>
        <p:txBody>
          <a:bodyPr anchor="t" rtlCol="false" tIns="0" lIns="0" bIns="0" rIns="0">
            <a:spAutoFit/>
          </a:bodyPr>
          <a:lstStyle/>
          <a:p>
            <a:pPr algn="r" rtl="true" marL="0" indent="0" lvl="0">
              <a:lnSpc>
                <a:spcPts val="5644"/>
              </a:lnSpc>
            </a:pPr>
            <a:r>
              <a:rPr lang="ar-EG" b="true" sz="5644">
                <a:solidFill>
                  <a:srgbClr val="4E5FA7"/>
                </a:solidFill>
                <a:latin typeface="Arial Nova Condensed Bold"/>
                <a:ea typeface="Arial Nova Condensed Bold"/>
                <a:cs typeface="Arial Nova Condensed Bold"/>
                <a:sym typeface="Arial Nova Condensed Bold"/>
                <a:rtl val="true"/>
              </a:rPr>
              <a:t>الجلسة الخامسة</a:t>
            </a:r>
          </a:p>
        </p:txBody>
      </p:sp>
      <p:sp>
        <p:nvSpPr>
          <p:cNvPr name="TextBox 15" id="15"/>
          <p:cNvSpPr txBox="true"/>
          <p:nvPr/>
        </p:nvSpPr>
        <p:spPr>
          <a:xfrm rot="0">
            <a:off x="10618620" y="3516785"/>
            <a:ext cx="6357958" cy="2183767"/>
          </a:xfrm>
          <a:prstGeom prst="rect">
            <a:avLst/>
          </a:prstGeom>
        </p:spPr>
        <p:txBody>
          <a:bodyPr anchor="t" rtlCol="false" tIns="0" lIns="0" bIns="0" rIns="0">
            <a:spAutoFit/>
          </a:bodyPr>
          <a:lstStyle/>
          <a:p>
            <a:pPr algn="r" rtl="true">
              <a:lnSpc>
                <a:spcPts val="8784"/>
              </a:lnSpc>
            </a:pPr>
            <a:r>
              <a:rPr lang="ar-EG" sz="6274">
                <a:solidFill>
                  <a:srgbClr val="171717"/>
                </a:solidFill>
                <a:latin typeface="Arial Nova Condensed"/>
                <a:ea typeface="Arial Nova Condensed"/>
                <a:cs typeface="Arial Nova Condensed"/>
                <a:sym typeface="Arial Nova Condensed"/>
                <a:rtl val="true"/>
              </a:rPr>
              <a:t>الامتثال والاعتبارات الأخلاقية</a:t>
            </a:r>
          </a:p>
        </p:txBody>
      </p:sp>
      <p:sp>
        <p:nvSpPr>
          <p:cNvPr name="Freeform 16" id="16"/>
          <p:cNvSpPr/>
          <p:nvPr/>
        </p:nvSpPr>
        <p:spPr>
          <a:xfrm flipH="false" flipV="false" rot="0">
            <a:off x="-556668" y="2275436"/>
            <a:ext cx="11175288" cy="7787181"/>
          </a:xfrm>
          <a:custGeom>
            <a:avLst/>
            <a:gdLst/>
            <a:ahLst/>
            <a:cxnLst/>
            <a:rect r="r" b="b" t="t" l="l"/>
            <a:pathLst>
              <a:path h="7787181" w="11175288">
                <a:moveTo>
                  <a:pt x="0" y="0"/>
                </a:moveTo>
                <a:lnTo>
                  <a:pt x="11175288" y="0"/>
                </a:lnTo>
                <a:lnTo>
                  <a:pt x="11175288" y="7787181"/>
                </a:lnTo>
                <a:lnTo>
                  <a:pt x="0" y="7787181"/>
                </a:lnTo>
                <a:lnTo>
                  <a:pt x="0" y="0"/>
                </a:lnTo>
                <a:close/>
              </a:path>
            </a:pathLst>
          </a:custGeom>
          <a:blipFill>
            <a:blip r:embed="rId2"/>
            <a:stretch>
              <a:fillRect l="0" t="0" r="0" b="0"/>
            </a:stretch>
          </a:blipFill>
        </p:spPr>
      </p:sp>
    </p:spTree>
  </p:cSld>
  <p:clrMapOvr>
    <a:masterClrMapping/>
  </p:clrMapOvr>
</p:sld>
</file>

<file path=ppt/slides/slide30.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rtl="true">
                <a:lnSpc>
                  <a:spcPts val="2659"/>
                </a:lnSpc>
                <a:spcBef>
                  <a:spcPct val="0"/>
                </a:spcBef>
              </a:pPr>
            </a:p>
          </p:txBody>
        </p:sp>
      </p:grpSp>
      <p:grpSp>
        <p:nvGrpSpPr>
          <p:cNvPr name="Group 5" id="5"/>
          <p:cNvGrpSpPr/>
          <p:nvPr/>
        </p:nvGrpSpPr>
        <p:grpSpPr>
          <a:xfrm rot="0">
            <a:off x="6718034" y="1028700"/>
            <a:ext cx="10541266" cy="1181420"/>
            <a:chOff x="0" y="0"/>
            <a:chExt cx="14055022" cy="1575227"/>
          </a:xfrm>
        </p:grpSpPr>
        <p:sp>
          <p:nvSpPr>
            <p:cNvPr name="Freeform 6" id="6"/>
            <p:cNvSpPr/>
            <p:nvPr/>
          </p:nvSpPr>
          <p:spPr>
            <a:xfrm flipH="false" flipV="false" rot="0">
              <a:off x="0" y="0"/>
              <a:ext cx="14055021" cy="1575227"/>
            </a:xfrm>
            <a:custGeom>
              <a:avLst/>
              <a:gdLst/>
              <a:ahLst/>
              <a:cxnLst/>
              <a:rect r="r" b="b" t="t" l="l"/>
              <a:pathLst>
                <a:path h="1575227" w="14055021">
                  <a:moveTo>
                    <a:pt x="0" y="0"/>
                  </a:moveTo>
                  <a:lnTo>
                    <a:pt x="14055021" y="0"/>
                  </a:lnTo>
                  <a:lnTo>
                    <a:pt x="14055021" y="1575227"/>
                  </a:lnTo>
                  <a:lnTo>
                    <a:pt x="0" y="1575227"/>
                  </a:lnTo>
                  <a:close/>
                </a:path>
              </a:pathLst>
            </a:custGeom>
            <a:solidFill>
              <a:srgbClr val="000000">
                <a:alpha val="0"/>
              </a:srgbClr>
            </a:solidFill>
            <a:ln cap="sq">
              <a:noFill/>
              <a:prstDash val="solid"/>
              <a:miter/>
            </a:ln>
          </p:spPr>
        </p:sp>
        <p:sp>
          <p:nvSpPr>
            <p:cNvPr name="TextBox 7" id="7"/>
            <p:cNvSpPr txBox="true"/>
            <p:nvPr/>
          </p:nvSpPr>
          <p:spPr>
            <a:xfrm>
              <a:off x="0" y="-190500"/>
              <a:ext cx="14055022" cy="1765727"/>
            </a:xfrm>
            <a:prstGeom prst="rect">
              <a:avLst/>
            </a:prstGeom>
          </p:spPr>
          <p:txBody>
            <a:bodyPr anchor="t" rtlCol="false" tIns="0" lIns="0" bIns="0" rIns="0"/>
            <a:lstStyle/>
            <a:p>
              <a:pPr algn="r" rtl="true" marL="0" indent="0" lvl="0">
                <a:lnSpc>
                  <a:spcPts val="9900"/>
                </a:lnSpc>
                <a:spcBef>
                  <a:spcPct val="0"/>
                </a:spcBef>
              </a:pPr>
              <a:r>
                <a:rPr lang="ar-EG" b="true" sz="6600" strike="noStrike" u="none">
                  <a:solidFill>
                    <a:srgbClr val="4E5FA7"/>
                  </a:solidFill>
                  <a:latin typeface="Arial Nova Condensed Bold"/>
                  <a:ea typeface="Arial Nova Condensed Bold"/>
                  <a:cs typeface="Arial Nova Condensed Bold"/>
                  <a:sym typeface="Arial Nova Condensed Bold"/>
                  <a:rtl val="true"/>
                </a:rPr>
                <a:t>دعم العملاء وإعداد التقارير</a:t>
              </a:r>
            </a:p>
          </p:txBody>
        </p:sp>
      </p:grpSp>
      <p:grpSp>
        <p:nvGrpSpPr>
          <p:cNvPr name="Group 8" id="8"/>
          <p:cNvGrpSpPr/>
          <p:nvPr/>
        </p:nvGrpSpPr>
        <p:grpSpPr>
          <a:xfrm rot="0">
            <a:off x="9474413" y="2210120"/>
            <a:ext cx="7483548" cy="894151"/>
            <a:chOff x="0" y="0"/>
            <a:chExt cx="9978063" cy="1192202"/>
          </a:xfrm>
        </p:grpSpPr>
        <p:sp>
          <p:nvSpPr>
            <p:cNvPr name="Freeform 9" id="9"/>
            <p:cNvSpPr/>
            <p:nvPr/>
          </p:nvSpPr>
          <p:spPr>
            <a:xfrm flipH="false" flipV="false" rot="0">
              <a:off x="0" y="0"/>
              <a:ext cx="9978064" cy="1192202"/>
            </a:xfrm>
            <a:custGeom>
              <a:avLst/>
              <a:gdLst/>
              <a:ahLst/>
              <a:cxnLst/>
              <a:rect r="r" b="b" t="t" l="l"/>
              <a:pathLst>
                <a:path h="1192202" w="9978064">
                  <a:moveTo>
                    <a:pt x="0" y="0"/>
                  </a:moveTo>
                  <a:lnTo>
                    <a:pt x="9978064" y="0"/>
                  </a:lnTo>
                  <a:lnTo>
                    <a:pt x="9978064" y="1192202"/>
                  </a:lnTo>
                  <a:lnTo>
                    <a:pt x="0" y="1192202"/>
                  </a:lnTo>
                  <a:close/>
                </a:path>
              </a:pathLst>
            </a:custGeom>
            <a:solidFill>
              <a:srgbClr val="000000">
                <a:alpha val="0"/>
              </a:srgbClr>
            </a:solidFill>
          </p:spPr>
        </p:sp>
        <p:sp>
          <p:nvSpPr>
            <p:cNvPr name="TextBox 10" id="10"/>
            <p:cNvSpPr txBox="true"/>
            <p:nvPr/>
          </p:nvSpPr>
          <p:spPr>
            <a:xfrm>
              <a:off x="0" y="-200025"/>
              <a:ext cx="9978063" cy="1392227"/>
            </a:xfrm>
            <a:prstGeom prst="rect">
              <a:avLst/>
            </a:prstGeom>
          </p:spPr>
          <p:txBody>
            <a:bodyPr anchor="t" rtlCol="false" tIns="0" lIns="0" bIns="0" rIns="0"/>
            <a:lstStyle/>
            <a:p>
              <a:pPr algn="just" rtl="true" marL="0" indent="0" lvl="0">
                <a:lnSpc>
                  <a:spcPts val="8181"/>
                </a:lnSpc>
              </a:pPr>
              <a:r>
                <a:rPr lang="ar-EG" b="true" sz="5000">
                  <a:solidFill>
                    <a:srgbClr val="F9B57D"/>
                  </a:solidFill>
                  <a:latin typeface="Arial Nova Condensed Bold"/>
                  <a:ea typeface="Arial Nova Condensed Bold"/>
                  <a:cs typeface="Arial Nova Condensed Bold"/>
                  <a:sym typeface="Arial Nova Condensed Bold"/>
                  <a:rtl val="true"/>
                </a:rPr>
                <a:t>كيفية ضمان حماية البيانات</a:t>
              </a:r>
            </a:p>
          </p:txBody>
        </p:sp>
      </p:grpSp>
      <p:grpSp>
        <p:nvGrpSpPr>
          <p:cNvPr name="Group 11" id="11"/>
          <p:cNvGrpSpPr/>
          <p:nvPr/>
        </p:nvGrpSpPr>
        <p:grpSpPr>
          <a:xfrm rot="0">
            <a:off x="2449260" y="3380074"/>
            <a:ext cx="14508701" cy="6730338"/>
            <a:chOff x="0" y="0"/>
            <a:chExt cx="19344934" cy="8973783"/>
          </a:xfrm>
        </p:grpSpPr>
        <p:sp>
          <p:nvSpPr>
            <p:cNvPr name="Freeform 12" id="12"/>
            <p:cNvSpPr/>
            <p:nvPr/>
          </p:nvSpPr>
          <p:spPr>
            <a:xfrm flipH="false" flipV="false" rot="0">
              <a:off x="0" y="0"/>
              <a:ext cx="19344934" cy="8973783"/>
            </a:xfrm>
            <a:custGeom>
              <a:avLst/>
              <a:gdLst/>
              <a:ahLst/>
              <a:cxnLst/>
              <a:rect r="r" b="b" t="t" l="l"/>
              <a:pathLst>
                <a:path h="8973783" w="19344934">
                  <a:moveTo>
                    <a:pt x="0" y="0"/>
                  </a:moveTo>
                  <a:lnTo>
                    <a:pt x="19344934" y="0"/>
                  </a:lnTo>
                  <a:lnTo>
                    <a:pt x="19344934" y="8973783"/>
                  </a:lnTo>
                  <a:lnTo>
                    <a:pt x="0" y="8973783"/>
                  </a:lnTo>
                  <a:close/>
                </a:path>
              </a:pathLst>
            </a:custGeom>
            <a:solidFill>
              <a:srgbClr val="000000">
                <a:alpha val="0"/>
              </a:srgbClr>
            </a:solidFill>
          </p:spPr>
        </p:sp>
        <p:sp>
          <p:nvSpPr>
            <p:cNvPr name="TextBox 13" id="13"/>
            <p:cNvSpPr txBox="true"/>
            <p:nvPr/>
          </p:nvSpPr>
          <p:spPr>
            <a:xfrm>
              <a:off x="0" y="-47625"/>
              <a:ext cx="19344934" cy="9021408"/>
            </a:xfrm>
            <a:prstGeom prst="rect">
              <a:avLst/>
            </a:prstGeom>
          </p:spPr>
          <p:txBody>
            <a:bodyPr anchor="t" rtlCol="false" tIns="0" lIns="0" bIns="0" rIns="0"/>
            <a:lstStyle/>
            <a:p>
              <a:pPr algn="r" rtl="true" marL="325756" indent="-162878" lvl="1">
                <a:lnSpc>
                  <a:spcPts val="3726"/>
                </a:lnSpc>
                <a:buFont typeface="Arial"/>
                <a:buChar char="•"/>
              </a:pPr>
              <a:r>
                <a:rPr lang="ar-EG" sz="2700">
                  <a:solidFill>
                    <a:srgbClr val="000000"/>
                  </a:solidFill>
                  <a:latin typeface="Arial Nova Condensed"/>
                  <a:ea typeface="Arial Nova Condensed"/>
                  <a:cs typeface="Arial Nova Condensed"/>
                  <a:sym typeface="Arial Nova Condensed"/>
                  <a:rtl val="true"/>
                </a:rPr>
                <a:t>التدابير التقنية </a:t>
              </a:r>
            </a:p>
            <a:p>
              <a:pPr algn="r" rtl="true" marL="325756" indent="-162878" lvl="1">
                <a:lnSpc>
                  <a:spcPts val="3726"/>
                </a:lnSpc>
                <a:buFont typeface="Arial"/>
                <a:buChar char="•"/>
              </a:pPr>
              <a:r>
                <a:rPr lang="ar-EG" sz="2700">
                  <a:solidFill>
                    <a:srgbClr val="000000"/>
                  </a:solidFill>
                  <a:latin typeface="Arial Nova Condensed"/>
                  <a:ea typeface="Arial Nova Condensed"/>
                  <a:cs typeface="Arial Nova Condensed"/>
                  <a:sym typeface="Arial Nova Condensed"/>
                  <a:rtl val="true"/>
                </a:rPr>
                <a:t>تغيير كلمات المرور.  </a:t>
              </a:r>
            </a:p>
            <a:p>
              <a:pPr algn="r" rtl="true" marL="325756" indent="-162878" lvl="1">
                <a:lnSpc>
                  <a:spcPts val="3726"/>
                </a:lnSpc>
                <a:buFont typeface="Arial"/>
                <a:buChar char="•"/>
              </a:pPr>
              <a:r>
                <a:rPr lang="ar-EG" sz="2700">
                  <a:solidFill>
                    <a:srgbClr val="000000"/>
                  </a:solidFill>
                  <a:latin typeface="Arial Nova Condensed"/>
                  <a:ea typeface="Arial Nova Condensed"/>
                  <a:cs typeface="Arial Nova Condensed"/>
                  <a:sym typeface="Arial Nova Condensed"/>
                  <a:rtl val="true"/>
                </a:rPr>
                <a:t>تشفير الملفات. </a:t>
              </a:r>
            </a:p>
            <a:p>
              <a:pPr algn="r" rtl="true" marL="325756" indent="-162878" lvl="1">
                <a:lnSpc>
                  <a:spcPts val="3726"/>
                </a:lnSpc>
                <a:buFont typeface="Arial"/>
                <a:buChar char="•"/>
              </a:pPr>
              <a:r>
                <a:rPr lang="ar-EG" sz="2700">
                  <a:solidFill>
                    <a:srgbClr val="000000"/>
                  </a:solidFill>
                  <a:latin typeface="Arial Nova Condensed"/>
                  <a:ea typeface="Arial Nova Condensed"/>
                  <a:cs typeface="Arial Nova Condensed"/>
                  <a:sym typeface="Arial Nova Condensed"/>
                  <a:rtl val="true"/>
                </a:rPr>
                <a:t>ترميز البيانات، وإخفاء هويتها، وإخفاء هويتها. </a:t>
              </a:r>
            </a:p>
            <a:p>
              <a:pPr algn="r" rtl="true" marL="325756" indent="-162878" lvl="1">
                <a:lnSpc>
                  <a:spcPts val="3726"/>
                </a:lnSpc>
                <a:buFont typeface="Arial"/>
                <a:buChar char="•"/>
              </a:pPr>
              <a:r>
                <a:rPr lang="ar-EG" sz="2700">
                  <a:solidFill>
                    <a:srgbClr val="000000"/>
                  </a:solidFill>
                  <a:latin typeface="Arial Nova Condensed"/>
                  <a:ea typeface="Arial Nova Condensed"/>
                  <a:cs typeface="Arial Nova Condensed"/>
                  <a:sym typeface="Arial Nova Condensed"/>
                  <a:rtl val="true"/>
                </a:rPr>
                <a:t>خوادم خارج الموقع. </a:t>
              </a:r>
            </a:p>
            <a:p>
              <a:pPr algn="r" rtl="true" marL="325756" indent="-162878" lvl="1">
                <a:lnSpc>
                  <a:spcPts val="3726"/>
                </a:lnSpc>
                <a:buFont typeface="Arial"/>
                <a:buChar char="•"/>
              </a:pPr>
              <a:r>
                <a:rPr lang="ar-EG" sz="2700">
                  <a:solidFill>
                    <a:srgbClr val="000000"/>
                  </a:solidFill>
                  <a:latin typeface="Arial Nova Condensed"/>
                  <a:ea typeface="Arial Nova Condensed"/>
                  <a:cs typeface="Arial Nova Condensed"/>
                  <a:sym typeface="Arial Nova Condensed"/>
                  <a:rtl val="true"/>
                </a:rPr>
                <a:t>أنظمة التصنيف المصممة خصيصًا لمستويات الحساسية.  </a:t>
              </a:r>
            </a:p>
            <a:p>
              <a:pPr algn="r" rtl="true" marL="0" indent="0" lvl="0">
                <a:lnSpc>
                  <a:spcPts val="3726"/>
                </a:lnSpc>
              </a:pPr>
            </a:p>
            <a:p>
              <a:pPr algn="r" rtl="true" marL="325756" indent="-162878" lvl="1">
                <a:lnSpc>
                  <a:spcPts val="3726"/>
                </a:lnSpc>
                <a:buFont typeface="Arial"/>
                <a:buChar char="•"/>
              </a:pPr>
              <a:r>
                <a:rPr lang="ar-EG" sz="2700">
                  <a:solidFill>
                    <a:srgbClr val="000000"/>
                  </a:solidFill>
                  <a:latin typeface="Arial Nova Condensed"/>
                  <a:ea typeface="Arial Nova Condensed"/>
                  <a:cs typeface="Arial Nova Condensed"/>
                  <a:sym typeface="Arial Nova Condensed"/>
                  <a:rtl val="true"/>
                </a:rPr>
                <a:t>التدابير التنظيمية </a:t>
              </a:r>
            </a:p>
            <a:p>
              <a:pPr algn="r" rtl="true" marL="325756" indent="-162878" lvl="1">
                <a:lnSpc>
                  <a:spcPts val="3726"/>
                </a:lnSpc>
                <a:buFont typeface="Arial"/>
                <a:buChar char="•"/>
              </a:pPr>
              <a:r>
                <a:rPr lang="ar-EG" sz="2700">
                  <a:solidFill>
                    <a:srgbClr val="000000"/>
                  </a:solidFill>
                  <a:latin typeface="Arial Nova Condensed"/>
                  <a:ea typeface="Arial Nova Condensed"/>
                  <a:cs typeface="Arial Nova Condensed"/>
                  <a:sym typeface="Arial Nova Condensed"/>
                  <a:rtl val="true"/>
                </a:rPr>
                <a:t>تقييمات تأثير الخصوصية (</a:t>
              </a:r>
              <a:r>
                <a:rPr lang="en-US" sz="2700">
                  <a:solidFill>
                    <a:srgbClr val="000000"/>
                  </a:solidFill>
                  <a:latin typeface="Arial Nova Condensed"/>
                  <a:ea typeface="Arial Nova Condensed"/>
                  <a:cs typeface="Arial Nova Condensed"/>
                  <a:sym typeface="Arial Nova Condensed"/>
                </a:rPr>
                <a:t>PIA</a:t>
              </a:r>
              <a:r>
                <a:rPr lang="ar-EG" sz="2700">
                  <a:solidFill>
                    <a:srgbClr val="000000"/>
                  </a:solidFill>
                  <a:latin typeface="Arial Nova Condensed"/>
                  <a:ea typeface="Arial Nova Condensed"/>
                  <a:cs typeface="Arial Nova Condensed"/>
                  <a:sym typeface="Arial Nova Condensed"/>
                  <a:rtl val="true"/>
                </a:rPr>
                <a:t>) وتقييمات تأثير حماية البيانات (</a:t>
              </a:r>
              <a:r>
                <a:rPr lang="en-US" sz="2700">
                  <a:solidFill>
                    <a:srgbClr val="000000"/>
                  </a:solidFill>
                  <a:latin typeface="Arial Nova Condensed"/>
                  <a:ea typeface="Arial Nova Condensed"/>
                  <a:cs typeface="Arial Nova Condensed"/>
                  <a:sym typeface="Arial Nova Condensed"/>
                </a:rPr>
                <a:t>DPIA</a:t>
              </a:r>
              <a:r>
                <a:rPr lang="ar-EG" sz="2700">
                  <a:solidFill>
                    <a:srgbClr val="000000"/>
                  </a:solidFill>
                  <a:latin typeface="Arial Nova Condensed"/>
                  <a:ea typeface="Arial Nova Condensed"/>
                  <a:cs typeface="Arial Nova Condensed"/>
                  <a:sym typeface="Arial Nova Condensed"/>
                  <a:rtl val="true"/>
                </a:rPr>
                <a:t>) </a:t>
              </a:r>
            </a:p>
            <a:p>
              <a:pPr algn="r" rtl="true" marL="325756" indent="-162878" lvl="1">
                <a:lnSpc>
                  <a:spcPts val="3726"/>
                </a:lnSpc>
                <a:buFont typeface="Arial"/>
                <a:buChar char="•"/>
              </a:pPr>
              <a:r>
                <a:rPr lang="ar-EG" sz="2700">
                  <a:solidFill>
                    <a:srgbClr val="000000"/>
                  </a:solidFill>
                  <a:latin typeface="Arial Nova Condensed"/>
                  <a:ea typeface="Arial Nova Condensed"/>
                  <a:cs typeface="Arial Nova Condensed"/>
                  <a:sym typeface="Arial Nova Condensed"/>
                  <a:rtl val="true"/>
                </a:rPr>
                <a:t>اتفاقيات مشاركة البيانات سياسات التعامل مع البيانات وتخزينها</a:t>
              </a:r>
            </a:p>
            <a:p>
              <a:pPr algn="r" rtl="true" marL="325756" indent="-162878" lvl="1">
                <a:lnSpc>
                  <a:spcPts val="3726"/>
                </a:lnSpc>
                <a:buFont typeface="Arial"/>
                <a:buChar char="•"/>
              </a:pPr>
              <a:r>
                <a:rPr lang="ar-EG" sz="2700">
                  <a:solidFill>
                    <a:srgbClr val="000000"/>
                  </a:solidFill>
                  <a:latin typeface="Arial Nova Condensed"/>
                  <a:ea typeface="Arial Nova Condensed"/>
                  <a:cs typeface="Arial Nova Condensed"/>
                  <a:sym typeface="Arial Nova Condensed"/>
                  <a:rtl val="true"/>
                </a:rPr>
                <a:t>بروتوكولات مشاركة البيانات (والقوالب القياسية)</a:t>
              </a:r>
            </a:p>
            <a:p>
              <a:pPr algn="r" rtl="true" marL="325756" indent="-162878" lvl="1">
                <a:lnSpc>
                  <a:spcPts val="3726"/>
                </a:lnSpc>
                <a:buFont typeface="Arial"/>
                <a:buChar char="•"/>
              </a:pPr>
              <a:r>
                <a:rPr lang="ar-EG" sz="2700">
                  <a:solidFill>
                    <a:srgbClr val="000000"/>
                  </a:solidFill>
                  <a:latin typeface="Arial Nova Condensed"/>
                  <a:ea typeface="Arial Nova Condensed"/>
                  <a:cs typeface="Arial Nova Condensed"/>
                  <a:sym typeface="Arial Nova Condensed"/>
                  <a:rtl val="true"/>
                </a:rPr>
                <a:t>الإجراءات التشغيلية القياسية وقوائم المراجعة والإرشادات</a:t>
              </a:r>
            </a:p>
            <a:p>
              <a:pPr algn="r" rtl="true" marL="325756" indent="-162878" lvl="1">
                <a:lnSpc>
                  <a:spcPts val="3726"/>
                </a:lnSpc>
                <a:buFont typeface="Arial"/>
                <a:buChar char="•"/>
              </a:pPr>
              <a:r>
                <a:rPr lang="ar-EG" sz="2700">
                  <a:solidFill>
                    <a:srgbClr val="000000"/>
                  </a:solidFill>
                  <a:latin typeface="Arial Nova Condensed"/>
                  <a:ea typeface="Arial Nova Condensed"/>
                  <a:cs typeface="Arial Nova Condensed"/>
                  <a:sym typeface="Arial Nova Condensed"/>
                  <a:rtl val="true"/>
                </a:rPr>
                <a:t>آليات الحوكمة للمساءلة في إدارة البيانات المسؤولة</a:t>
              </a:r>
            </a:p>
            <a:p>
              <a:pPr algn="r" rtl="true" marL="325756" indent="-162878" lvl="1">
                <a:lnSpc>
                  <a:spcPts val="3726"/>
                </a:lnSpc>
                <a:buFont typeface="Arial"/>
                <a:buChar char="•"/>
              </a:pPr>
              <a:r>
                <a:rPr lang="ar-EG" sz="2700">
                  <a:solidFill>
                    <a:srgbClr val="000000"/>
                  </a:solidFill>
                  <a:latin typeface="Arial Nova Condensed"/>
                  <a:ea typeface="Arial Nova Condensed"/>
                  <a:cs typeface="Arial Nova Condensed"/>
                  <a:sym typeface="Arial Nova Condensed"/>
                  <a:rtl val="true"/>
                </a:rPr>
                <a:t>قدرة الموظفين وقواعد السلوك </a:t>
              </a:r>
            </a:p>
          </p:txBody>
        </p:sp>
      </p:grpSp>
      <p:grpSp>
        <p:nvGrpSpPr>
          <p:cNvPr name="Group 14" id="14"/>
          <p:cNvGrpSpPr/>
          <p:nvPr/>
        </p:nvGrpSpPr>
        <p:grpSpPr>
          <a:xfrm rot="-6972067">
            <a:off x="-1207943" y="-1033180"/>
            <a:ext cx="3767531" cy="4123759"/>
            <a:chOff x="0" y="0"/>
            <a:chExt cx="5023375" cy="5498345"/>
          </a:xfrm>
        </p:grpSpPr>
        <p:grpSp>
          <p:nvGrpSpPr>
            <p:cNvPr name="Group 15" id="15"/>
            <p:cNvGrpSpPr/>
            <p:nvPr/>
          </p:nvGrpSpPr>
          <p:grpSpPr>
            <a:xfrm rot="-104776">
              <a:off x="297380" y="1759711"/>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18" id="18"/>
            <p:cNvGrpSpPr/>
            <p:nvPr/>
          </p:nvGrpSpPr>
          <p:grpSpPr>
            <a:xfrm rot="-162844">
              <a:off x="84820" y="93399"/>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21" id="21"/>
            <p:cNvGrpSpPr/>
            <p:nvPr/>
          </p:nvGrpSpPr>
          <p:grpSpPr>
            <a:xfrm rot="10629642">
              <a:off x="902754" y="1722687"/>
              <a:ext cx="4032000" cy="3678054"/>
              <a:chOff x="0" y="0"/>
              <a:chExt cx="893117" cy="814716"/>
            </a:xfrm>
          </p:grpSpPr>
          <p:sp>
            <p:nvSpPr>
              <p:cNvPr name="Freeform 22" id="22"/>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3" id="23"/>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spTree>
  </p:cSld>
  <p:clrMapOvr>
    <a:masterClrMapping/>
  </p:clrMapOvr>
</p:sld>
</file>

<file path=ppt/slides/slide3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rtl="true">
                <a:lnSpc>
                  <a:spcPts val="2659"/>
                </a:lnSpc>
                <a:spcBef>
                  <a:spcPct val="0"/>
                </a:spcBef>
              </a:pPr>
            </a:p>
          </p:txBody>
        </p:sp>
      </p:grpSp>
      <p:grpSp>
        <p:nvGrpSpPr>
          <p:cNvPr name="Group 5" id="5"/>
          <p:cNvGrpSpPr/>
          <p:nvPr/>
        </p:nvGrpSpPr>
        <p:grpSpPr>
          <a:xfrm rot="0">
            <a:off x="8360667" y="1028700"/>
            <a:ext cx="9358091" cy="8229600"/>
            <a:chOff x="0" y="0"/>
            <a:chExt cx="3165576" cy="2783840"/>
          </a:xfrm>
        </p:grpSpPr>
        <p:sp>
          <p:nvSpPr>
            <p:cNvPr name="Freeform 6" id="6"/>
            <p:cNvSpPr/>
            <p:nvPr/>
          </p:nvSpPr>
          <p:spPr>
            <a:xfrm flipH="false" flipV="false" rot="0">
              <a:off x="0" y="0"/>
              <a:ext cx="3165577" cy="2783840"/>
            </a:xfrm>
            <a:custGeom>
              <a:avLst/>
              <a:gdLst/>
              <a:ahLst/>
              <a:cxnLst/>
              <a:rect r="r" b="b" t="t" l="l"/>
              <a:pathLst>
                <a:path h="2783840" w="3165577">
                  <a:moveTo>
                    <a:pt x="3041117" y="2783840"/>
                  </a:moveTo>
                  <a:lnTo>
                    <a:pt x="124460" y="2783840"/>
                  </a:lnTo>
                  <a:cubicBezTo>
                    <a:pt x="55880" y="2783840"/>
                    <a:pt x="0" y="2727960"/>
                    <a:pt x="0" y="2659380"/>
                  </a:cubicBezTo>
                  <a:lnTo>
                    <a:pt x="0" y="124460"/>
                  </a:lnTo>
                  <a:cubicBezTo>
                    <a:pt x="0" y="55880"/>
                    <a:pt x="55880" y="0"/>
                    <a:pt x="124460" y="0"/>
                  </a:cubicBezTo>
                  <a:lnTo>
                    <a:pt x="3041117" y="0"/>
                  </a:lnTo>
                  <a:cubicBezTo>
                    <a:pt x="3109696" y="0"/>
                    <a:pt x="3165577" y="55880"/>
                    <a:pt x="3165577" y="124460"/>
                  </a:cubicBezTo>
                  <a:lnTo>
                    <a:pt x="3165577" y="2659380"/>
                  </a:lnTo>
                  <a:cubicBezTo>
                    <a:pt x="3165577" y="2727960"/>
                    <a:pt x="3109696" y="2783840"/>
                    <a:pt x="3041117" y="2783840"/>
                  </a:cubicBezTo>
                  <a:close/>
                </a:path>
              </a:pathLst>
            </a:custGeom>
            <a:solidFill>
              <a:srgbClr val="F7E5DD"/>
            </a:solidFill>
          </p:spPr>
        </p:sp>
      </p:grpSp>
      <p:grpSp>
        <p:nvGrpSpPr>
          <p:cNvPr name="Group 7" id="7"/>
          <p:cNvGrpSpPr/>
          <p:nvPr/>
        </p:nvGrpSpPr>
        <p:grpSpPr>
          <a:xfrm rot="0">
            <a:off x="16239039" y="1480488"/>
            <a:ext cx="737539" cy="217278"/>
            <a:chOff x="0" y="0"/>
            <a:chExt cx="983385" cy="289704"/>
          </a:xfrm>
        </p:grpSpPr>
        <p:grpSp>
          <p:nvGrpSpPr>
            <p:cNvPr name="Group 8" id="8"/>
            <p:cNvGrpSpPr/>
            <p:nvPr/>
          </p:nvGrpSpPr>
          <p:grpSpPr>
            <a:xfrm rot="-10800000">
              <a:off x="693681" y="0"/>
              <a:ext cx="289704" cy="289704"/>
              <a:chOff x="0" y="0"/>
              <a:chExt cx="6350000" cy="6350000"/>
            </a:xfrm>
          </p:grpSpPr>
          <p:sp>
            <p:nvSpPr>
              <p:cNvPr name="Freeform 9" id="9"/>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9B428"/>
              </a:solidFill>
            </p:spPr>
          </p:sp>
        </p:grpSp>
        <p:grpSp>
          <p:nvGrpSpPr>
            <p:cNvPr name="Group 10" id="10"/>
            <p:cNvGrpSpPr/>
            <p:nvPr/>
          </p:nvGrpSpPr>
          <p:grpSpPr>
            <a:xfrm rot="-10800000">
              <a:off x="346841" y="0"/>
              <a:ext cx="289704" cy="289704"/>
              <a:chOff x="0" y="0"/>
              <a:chExt cx="6350000" cy="6350000"/>
            </a:xfrm>
          </p:grpSpPr>
          <p:sp>
            <p:nvSpPr>
              <p:cNvPr name="Freeform 11" id="11"/>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DC4F50"/>
              </a:solidFill>
            </p:spPr>
          </p:sp>
        </p:grpSp>
        <p:grpSp>
          <p:nvGrpSpPr>
            <p:cNvPr name="Group 12" id="12"/>
            <p:cNvGrpSpPr/>
            <p:nvPr/>
          </p:nvGrpSpPr>
          <p:grpSpPr>
            <a:xfrm rot="-10800000">
              <a:off x="0" y="0"/>
              <a:ext cx="289704" cy="289704"/>
              <a:chOff x="0" y="0"/>
              <a:chExt cx="6350000" cy="6350000"/>
            </a:xfrm>
          </p:grpSpPr>
          <p:sp>
            <p:nvSpPr>
              <p:cNvPr name="Freeform 13" id="13"/>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4E5FA7"/>
              </a:solidFill>
            </p:spPr>
          </p:sp>
        </p:grpSp>
      </p:grpSp>
      <p:sp>
        <p:nvSpPr>
          <p:cNvPr name="Freeform 14" id="14"/>
          <p:cNvSpPr/>
          <p:nvPr/>
        </p:nvSpPr>
        <p:spPr>
          <a:xfrm flipH="false" flipV="false" rot="0">
            <a:off x="-556668" y="2275436"/>
            <a:ext cx="11175288" cy="7787181"/>
          </a:xfrm>
          <a:custGeom>
            <a:avLst/>
            <a:gdLst/>
            <a:ahLst/>
            <a:cxnLst/>
            <a:rect r="r" b="b" t="t" l="l"/>
            <a:pathLst>
              <a:path h="7787181" w="11175288">
                <a:moveTo>
                  <a:pt x="0" y="0"/>
                </a:moveTo>
                <a:lnTo>
                  <a:pt x="11175288" y="0"/>
                </a:lnTo>
                <a:lnTo>
                  <a:pt x="11175288" y="7787181"/>
                </a:lnTo>
                <a:lnTo>
                  <a:pt x="0" y="7787181"/>
                </a:lnTo>
                <a:lnTo>
                  <a:pt x="0" y="0"/>
                </a:lnTo>
                <a:close/>
              </a:path>
            </a:pathLst>
          </a:custGeom>
          <a:blipFill>
            <a:blip r:embed="rId2"/>
            <a:stretch>
              <a:fillRect l="0" t="0" r="0" b="0"/>
            </a:stretch>
          </a:blipFill>
        </p:spPr>
      </p:sp>
      <p:sp>
        <p:nvSpPr>
          <p:cNvPr name="TextBox 15" id="15"/>
          <p:cNvSpPr txBox="true"/>
          <p:nvPr/>
        </p:nvSpPr>
        <p:spPr>
          <a:xfrm rot="0">
            <a:off x="11861161" y="2628954"/>
            <a:ext cx="5115417" cy="1046504"/>
          </a:xfrm>
          <a:prstGeom prst="rect">
            <a:avLst/>
          </a:prstGeom>
        </p:spPr>
        <p:txBody>
          <a:bodyPr anchor="t" rtlCol="false" tIns="0" lIns="0" bIns="0" rIns="0">
            <a:spAutoFit/>
          </a:bodyPr>
          <a:lstStyle/>
          <a:p>
            <a:pPr algn="r" rtl="true" marL="0" indent="0" lvl="0">
              <a:lnSpc>
                <a:spcPts val="7825"/>
              </a:lnSpc>
            </a:pPr>
            <a:r>
              <a:rPr lang="ar-EG" b="true" sz="7825">
                <a:solidFill>
                  <a:srgbClr val="4E5FA7"/>
                </a:solidFill>
                <a:latin typeface="Arial Nova Condensed Bold"/>
                <a:ea typeface="Arial Nova Condensed Bold"/>
                <a:cs typeface="Arial Nova Condensed Bold"/>
                <a:sym typeface="Arial Nova Condensed Bold"/>
                <a:rtl val="true"/>
              </a:rPr>
              <a:t>الجلسة </a:t>
            </a:r>
            <a:r>
              <a:rPr lang="en-US" b="true" sz="7825">
                <a:solidFill>
                  <a:srgbClr val="4E5FA7"/>
                </a:solidFill>
                <a:latin typeface="Arial Nova Condensed Bold"/>
                <a:ea typeface="Arial Nova Condensed Bold"/>
                <a:cs typeface="Arial Nova Condensed Bold"/>
                <a:sym typeface="Arial Nova Condensed Bold"/>
              </a:rPr>
              <a:t>7</a:t>
            </a:r>
          </a:p>
        </p:txBody>
      </p:sp>
      <p:sp>
        <p:nvSpPr>
          <p:cNvPr name="TextBox 16" id="16"/>
          <p:cNvSpPr txBox="true"/>
          <p:nvPr/>
        </p:nvSpPr>
        <p:spPr>
          <a:xfrm rot="0">
            <a:off x="9686569" y="4351733"/>
            <a:ext cx="7290009" cy="2183767"/>
          </a:xfrm>
          <a:prstGeom prst="rect">
            <a:avLst/>
          </a:prstGeom>
        </p:spPr>
        <p:txBody>
          <a:bodyPr anchor="t" rtlCol="false" tIns="0" lIns="0" bIns="0" rIns="0">
            <a:spAutoFit/>
          </a:bodyPr>
          <a:lstStyle/>
          <a:p>
            <a:pPr algn="r" rtl="true">
              <a:lnSpc>
                <a:spcPts val="8784"/>
              </a:lnSpc>
            </a:pPr>
            <a:r>
              <a:rPr lang="ar-EG" sz="6274">
                <a:solidFill>
                  <a:srgbClr val="171717"/>
                </a:solidFill>
                <a:latin typeface="Arial Nova Condensed"/>
                <a:ea typeface="Arial Nova Condensed"/>
                <a:cs typeface="Arial Nova Condensed"/>
                <a:sym typeface="Arial Nova Condensed"/>
                <a:rtl val="true"/>
              </a:rPr>
              <a:t>تنظيم الاجتماعات والاتصالات</a:t>
            </a:r>
          </a:p>
        </p:txBody>
      </p:sp>
    </p:spTree>
  </p:cSld>
  <p:clrMapOvr>
    <a:masterClrMapping/>
  </p:clrMapOvr>
</p:sld>
</file>

<file path=ppt/slides/slide32.xml><?xml version="1.0" encoding="utf-8"?>
<p:sld xmlns:p="http://schemas.openxmlformats.org/presentationml/2006/main" xmlns:a="http://schemas.openxmlformats.org/drawingml/2006/main" xmlns:r="http://schemas.openxmlformats.org/officeDocument/2006/relationships">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rtl="true">
                <a:lnSpc>
                  <a:spcPts val="2659"/>
                </a:lnSpc>
                <a:spcBef>
                  <a:spcPct val="0"/>
                </a:spcBef>
              </a:pPr>
            </a:p>
          </p:txBody>
        </p:sp>
      </p:grpSp>
      <p:grpSp>
        <p:nvGrpSpPr>
          <p:cNvPr name="Group 5" id="5"/>
          <p:cNvGrpSpPr/>
          <p:nvPr/>
        </p:nvGrpSpPr>
        <p:grpSpPr>
          <a:xfrm rot="0">
            <a:off x="2400301" y="1028700"/>
            <a:ext cx="14858999" cy="1181420"/>
            <a:chOff x="0" y="0"/>
            <a:chExt cx="19811999" cy="1575227"/>
          </a:xfrm>
        </p:grpSpPr>
        <p:sp>
          <p:nvSpPr>
            <p:cNvPr name="Freeform 6" id="6"/>
            <p:cNvSpPr/>
            <p:nvPr/>
          </p:nvSpPr>
          <p:spPr>
            <a:xfrm flipH="false" flipV="false" rot="0">
              <a:off x="0" y="0"/>
              <a:ext cx="19811998" cy="1575227"/>
            </a:xfrm>
            <a:custGeom>
              <a:avLst/>
              <a:gdLst/>
              <a:ahLst/>
              <a:cxnLst/>
              <a:rect r="r" b="b" t="t" l="l"/>
              <a:pathLst>
                <a:path h="1575227" w="19811998">
                  <a:moveTo>
                    <a:pt x="0" y="0"/>
                  </a:moveTo>
                  <a:lnTo>
                    <a:pt x="19811998" y="0"/>
                  </a:lnTo>
                  <a:lnTo>
                    <a:pt x="19811998" y="1575227"/>
                  </a:lnTo>
                  <a:lnTo>
                    <a:pt x="0" y="1575227"/>
                  </a:lnTo>
                  <a:close/>
                </a:path>
              </a:pathLst>
            </a:custGeom>
            <a:solidFill>
              <a:srgbClr val="000000">
                <a:alpha val="0"/>
              </a:srgbClr>
            </a:solidFill>
          </p:spPr>
        </p:sp>
        <p:sp>
          <p:nvSpPr>
            <p:cNvPr name="TextBox 7" id="7"/>
            <p:cNvSpPr txBox="true"/>
            <p:nvPr/>
          </p:nvSpPr>
          <p:spPr>
            <a:xfrm>
              <a:off x="0" y="-190500"/>
              <a:ext cx="19811999" cy="1765727"/>
            </a:xfrm>
            <a:prstGeom prst="rect">
              <a:avLst/>
            </a:prstGeom>
          </p:spPr>
          <p:txBody>
            <a:bodyPr anchor="t" rtlCol="false" tIns="0" lIns="0" bIns="0" rIns="0"/>
            <a:lstStyle/>
            <a:p>
              <a:pPr algn="r" rtl="true" marL="0" indent="0" lvl="0">
                <a:lnSpc>
                  <a:spcPts val="9900"/>
                </a:lnSpc>
              </a:pPr>
              <a:r>
                <a:rPr lang="ar-EG" b="true" sz="6600">
                  <a:solidFill>
                    <a:srgbClr val="4E5FA7"/>
                  </a:solidFill>
                  <a:latin typeface="Arial Nova Condensed Bold"/>
                  <a:ea typeface="Arial Nova Condensed Bold"/>
                  <a:cs typeface="Arial Nova Condensed Bold"/>
                  <a:sym typeface="Arial Nova Condensed Bold"/>
                  <a:rtl val="true"/>
                </a:rPr>
                <a:t>تنظيم الاجتماعات والاتصالات</a:t>
              </a:r>
            </a:p>
          </p:txBody>
        </p:sp>
      </p:grpSp>
      <p:grpSp>
        <p:nvGrpSpPr>
          <p:cNvPr name="Group 8" id="8"/>
          <p:cNvGrpSpPr/>
          <p:nvPr/>
        </p:nvGrpSpPr>
        <p:grpSpPr>
          <a:xfrm rot="0">
            <a:off x="6489199" y="4721949"/>
            <a:ext cx="3328402" cy="2227401"/>
            <a:chOff x="0" y="0"/>
            <a:chExt cx="4437869" cy="2969868"/>
          </a:xfrm>
        </p:grpSpPr>
        <p:sp>
          <p:nvSpPr>
            <p:cNvPr name="Freeform 9" id="9"/>
            <p:cNvSpPr/>
            <p:nvPr/>
          </p:nvSpPr>
          <p:spPr>
            <a:xfrm flipH="false" flipV="false" rot="0">
              <a:off x="0" y="0"/>
              <a:ext cx="4437869" cy="2969868"/>
            </a:xfrm>
            <a:custGeom>
              <a:avLst/>
              <a:gdLst/>
              <a:ahLst/>
              <a:cxnLst/>
              <a:rect r="r" b="b" t="t" l="l"/>
              <a:pathLst>
                <a:path h="2969868" w="4437869">
                  <a:moveTo>
                    <a:pt x="0" y="0"/>
                  </a:moveTo>
                  <a:lnTo>
                    <a:pt x="4437869" y="0"/>
                  </a:lnTo>
                  <a:lnTo>
                    <a:pt x="4437869" y="2969868"/>
                  </a:lnTo>
                  <a:lnTo>
                    <a:pt x="0" y="2969868"/>
                  </a:lnTo>
                  <a:close/>
                </a:path>
              </a:pathLst>
            </a:custGeom>
            <a:solidFill>
              <a:srgbClr val="000000">
                <a:alpha val="0"/>
              </a:srgbClr>
            </a:solidFill>
          </p:spPr>
        </p:sp>
        <p:sp>
          <p:nvSpPr>
            <p:cNvPr name="TextBox 10" id="10"/>
            <p:cNvSpPr txBox="true"/>
            <p:nvPr/>
          </p:nvSpPr>
          <p:spPr>
            <a:xfrm>
              <a:off x="0" y="47625"/>
              <a:ext cx="4437869" cy="2922243"/>
            </a:xfrm>
            <a:prstGeom prst="rect">
              <a:avLst/>
            </a:prstGeom>
          </p:spPr>
          <p:txBody>
            <a:bodyPr anchor="ctr" rtlCol="false" tIns="0" lIns="0" bIns="0" rIns="0"/>
            <a:lstStyle/>
            <a:p>
              <a:pPr algn="ctr" rtl="true" marL="0" indent="0" lvl="0">
                <a:lnSpc>
                  <a:spcPts val="3888"/>
                </a:lnSpc>
              </a:pPr>
              <a:r>
                <a:rPr lang="ar-EG" sz="3600">
                  <a:solidFill>
                    <a:srgbClr val="FFFFFF"/>
                  </a:solidFill>
                  <a:latin typeface="Arial Nova Condensed"/>
                  <a:ea typeface="Arial Nova Condensed"/>
                  <a:cs typeface="Arial Nova Condensed"/>
                  <a:sym typeface="Arial Nova Condensed"/>
                  <a:rtl val="true"/>
                </a:rPr>
                <a:t>إجراء مكالمات هاتفية</a:t>
              </a:r>
            </a:p>
          </p:txBody>
        </p:sp>
      </p:grpSp>
      <p:sp>
        <p:nvSpPr>
          <p:cNvPr name="Freeform 11" id="11"/>
          <p:cNvSpPr/>
          <p:nvPr/>
        </p:nvSpPr>
        <p:spPr>
          <a:xfrm flipH="false" flipV="false" rot="-10800000">
            <a:off x="9719632" y="2452489"/>
            <a:ext cx="7539668" cy="7098721"/>
          </a:xfrm>
          <a:custGeom>
            <a:avLst/>
            <a:gdLst/>
            <a:ahLst/>
            <a:cxnLst/>
            <a:rect r="r" b="b" t="t" l="l"/>
            <a:pathLst>
              <a:path h="7098721" w="7539668">
                <a:moveTo>
                  <a:pt x="0" y="0"/>
                </a:moveTo>
                <a:lnTo>
                  <a:pt x="7539668" y="0"/>
                </a:lnTo>
                <a:lnTo>
                  <a:pt x="7539668" y="7098721"/>
                </a:lnTo>
                <a:lnTo>
                  <a:pt x="0" y="7098721"/>
                </a:lnTo>
                <a:lnTo>
                  <a:pt x="0" y="0"/>
                </a:lnTo>
                <a:close/>
              </a:path>
            </a:pathLst>
          </a:custGeom>
          <a:blipFill>
            <a:blip r:embed="rId3">
              <a:extLst>
                <a:ext uri="{96DAC541-7B7A-43D3-8B79-37D633B846F1}">
                  <asvg:svgBlip xmlns:asvg="http://schemas.microsoft.com/office/drawing/2016/SVG/main" r:embed="rId4"/>
                </a:ext>
              </a:extLst>
            </a:blip>
            <a:stretch>
              <a:fillRect l="-7481" t="0" r="-9299" b="-31080"/>
            </a:stretch>
          </a:blipFill>
        </p:spPr>
      </p:sp>
      <p:sp>
        <p:nvSpPr>
          <p:cNvPr name="TextBox 12" id="12"/>
          <p:cNvSpPr txBox="true"/>
          <p:nvPr/>
        </p:nvSpPr>
        <p:spPr>
          <a:xfrm rot="0">
            <a:off x="7592352" y="2974862"/>
            <a:ext cx="8304655" cy="887095"/>
          </a:xfrm>
          <a:prstGeom prst="rect">
            <a:avLst/>
          </a:prstGeom>
        </p:spPr>
        <p:txBody>
          <a:bodyPr anchor="t" rtlCol="false" tIns="0" lIns="0" bIns="0" rIns="0">
            <a:spAutoFit/>
          </a:bodyPr>
          <a:lstStyle/>
          <a:p>
            <a:pPr algn="r" rtl="true" marL="0" indent="0" lvl="0">
              <a:lnSpc>
                <a:spcPts val="7279"/>
              </a:lnSpc>
            </a:pPr>
            <a:r>
              <a:rPr lang="ar-EG" b="true" sz="5199">
                <a:solidFill>
                  <a:srgbClr val="000000"/>
                </a:solidFill>
                <a:latin typeface="Arial Nova Condensed Bold"/>
                <a:ea typeface="Arial Nova Condensed Bold"/>
                <a:cs typeface="Arial Nova Condensed Bold"/>
                <a:sym typeface="Arial Nova Condensed Bold"/>
                <a:rtl val="true"/>
              </a:rPr>
              <a:t>تنظيم وتسهيل الاجتماعات</a:t>
            </a:r>
          </a:p>
        </p:txBody>
      </p:sp>
      <p:sp>
        <p:nvSpPr>
          <p:cNvPr name="TextBox 13" id="13"/>
          <p:cNvSpPr txBox="true"/>
          <p:nvPr/>
        </p:nvSpPr>
        <p:spPr>
          <a:xfrm rot="0">
            <a:off x="9052536" y="5510677"/>
            <a:ext cx="6844471" cy="887095"/>
          </a:xfrm>
          <a:prstGeom prst="rect">
            <a:avLst/>
          </a:prstGeom>
        </p:spPr>
        <p:txBody>
          <a:bodyPr anchor="t" rtlCol="false" tIns="0" lIns="0" bIns="0" rIns="0">
            <a:spAutoFit/>
          </a:bodyPr>
          <a:lstStyle/>
          <a:p>
            <a:pPr algn="r" rtl="true" marL="0" indent="0" lvl="0">
              <a:lnSpc>
                <a:spcPts val="7279"/>
              </a:lnSpc>
            </a:pPr>
            <a:r>
              <a:rPr lang="ar-EG" b="true" sz="5199">
                <a:solidFill>
                  <a:srgbClr val="000000"/>
                </a:solidFill>
                <a:latin typeface="Arial Nova Condensed Bold"/>
                <a:ea typeface="Arial Nova Condensed Bold"/>
                <a:cs typeface="Arial Nova Condensed Bold"/>
                <a:sym typeface="Arial Nova Condensed Bold"/>
                <a:rtl val="true"/>
              </a:rPr>
              <a:t>إجراء مكالمات هاتفية</a:t>
            </a:r>
          </a:p>
        </p:txBody>
      </p:sp>
      <p:sp>
        <p:nvSpPr>
          <p:cNvPr name="TextBox 14" id="14"/>
          <p:cNvSpPr txBox="true"/>
          <p:nvPr/>
        </p:nvSpPr>
        <p:spPr>
          <a:xfrm rot="0">
            <a:off x="4292079" y="7900760"/>
            <a:ext cx="11604928" cy="745725"/>
          </a:xfrm>
          <a:prstGeom prst="rect">
            <a:avLst/>
          </a:prstGeom>
        </p:spPr>
        <p:txBody>
          <a:bodyPr anchor="t" rtlCol="false" tIns="0" lIns="0" bIns="0" rIns="0">
            <a:spAutoFit/>
          </a:bodyPr>
          <a:lstStyle/>
          <a:p>
            <a:pPr algn="r" rtl="true" marL="0" indent="0" lvl="0">
              <a:lnSpc>
                <a:spcPts val="6147"/>
              </a:lnSpc>
            </a:pPr>
            <a:r>
              <a:rPr lang="ar-EG" b="true" sz="4390">
                <a:solidFill>
                  <a:srgbClr val="000000"/>
                </a:solidFill>
                <a:latin typeface="Arial Nova Condensed Bold"/>
                <a:ea typeface="Arial Nova Condensed Bold"/>
                <a:cs typeface="Arial Nova Condensed Bold"/>
                <a:sym typeface="Arial Nova Condensed Bold"/>
                <a:rtl val="true"/>
              </a:rPr>
              <a:t>التواصل مع المحامين وأصحاب المصلحة الآخرين</a:t>
            </a:r>
          </a:p>
        </p:txBody>
      </p:sp>
      <p:grpSp>
        <p:nvGrpSpPr>
          <p:cNvPr name="Group 15" id="15"/>
          <p:cNvGrpSpPr/>
          <p:nvPr/>
        </p:nvGrpSpPr>
        <p:grpSpPr>
          <a:xfrm rot="-6972067">
            <a:off x="-1207943" y="-1033180"/>
            <a:ext cx="3767531" cy="4123759"/>
            <a:chOff x="0" y="0"/>
            <a:chExt cx="5023375" cy="5498345"/>
          </a:xfrm>
        </p:grpSpPr>
        <p:grpSp>
          <p:nvGrpSpPr>
            <p:cNvPr name="Group 16" id="16"/>
            <p:cNvGrpSpPr/>
            <p:nvPr/>
          </p:nvGrpSpPr>
          <p:grpSpPr>
            <a:xfrm rot="-104776">
              <a:off x="297380" y="1759711"/>
              <a:ext cx="4032000" cy="3678054"/>
              <a:chOff x="0" y="0"/>
              <a:chExt cx="893117" cy="814716"/>
            </a:xfrm>
          </p:grpSpPr>
          <p:sp>
            <p:nvSpPr>
              <p:cNvPr name="Freeform 17" id="17"/>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8" id="18"/>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19" id="19"/>
            <p:cNvGrpSpPr/>
            <p:nvPr/>
          </p:nvGrpSpPr>
          <p:grpSpPr>
            <a:xfrm rot="-162844">
              <a:off x="84820" y="93399"/>
              <a:ext cx="4032000" cy="3678054"/>
              <a:chOff x="0" y="0"/>
              <a:chExt cx="893117" cy="814716"/>
            </a:xfrm>
          </p:grpSpPr>
          <p:sp>
            <p:nvSpPr>
              <p:cNvPr name="Freeform 20" id="20"/>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21" id="21"/>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22" id="22"/>
            <p:cNvGrpSpPr/>
            <p:nvPr/>
          </p:nvGrpSpPr>
          <p:grpSpPr>
            <a:xfrm rot="10629642">
              <a:off x="902754" y="1722687"/>
              <a:ext cx="4032000" cy="3678054"/>
              <a:chOff x="0" y="0"/>
              <a:chExt cx="893117" cy="814716"/>
            </a:xfrm>
          </p:grpSpPr>
          <p:sp>
            <p:nvSpPr>
              <p:cNvPr name="Freeform 23" id="23"/>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4" id="24"/>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spTree>
  </p:cSld>
  <p:clrMapOvr>
    <a:masterClrMapping/>
  </p:clrMapOvr>
</p:sld>
</file>

<file path=ppt/slides/slide33.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rtl="true">
                <a:lnSpc>
                  <a:spcPts val="2659"/>
                </a:lnSpc>
                <a:spcBef>
                  <a:spcPct val="0"/>
                </a:spcBef>
              </a:pPr>
            </a:p>
          </p:txBody>
        </p:sp>
      </p:grpSp>
      <p:grpSp>
        <p:nvGrpSpPr>
          <p:cNvPr name="Group 5" id="5"/>
          <p:cNvGrpSpPr/>
          <p:nvPr/>
        </p:nvGrpSpPr>
        <p:grpSpPr>
          <a:xfrm rot="0">
            <a:off x="6122405" y="1028700"/>
            <a:ext cx="11136895" cy="1181420"/>
            <a:chOff x="0" y="0"/>
            <a:chExt cx="14849193" cy="1575227"/>
          </a:xfrm>
        </p:grpSpPr>
        <p:sp>
          <p:nvSpPr>
            <p:cNvPr name="Freeform 6" id="6"/>
            <p:cNvSpPr/>
            <p:nvPr/>
          </p:nvSpPr>
          <p:spPr>
            <a:xfrm flipH="false" flipV="false" rot="0">
              <a:off x="0" y="0"/>
              <a:ext cx="14849193" cy="1575227"/>
            </a:xfrm>
            <a:custGeom>
              <a:avLst/>
              <a:gdLst/>
              <a:ahLst/>
              <a:cxnLst/>
              <a:rect r="r" b="b" t="t" l="l"/>
              <a:pathLst>
                <a:path h="1575227" w="14849193">
                  <a:moveTo>
                    <a:pt x="0" y="0"/>
                  </a:moveTo>
                  <a:lnTo>
                    <a:pt x="14849193" y="0"/>
                  </a:lnTo>
                  <a:lnTo>
                    <a:pt x="14849193" y="1575227"/>
                  </a:lnTo>
                  <a:lnTo>
                    <a:pt x="0" y="1575227"/>
                  </a:lnTo>
                  <a:close/>
                </a:path>
              </a:pathLst>
            </a:custGeom>
            <a:solidFill>
              <a:srgbClr val="000000">
                <a:alpha val="0"/>
              </a:srgbClr>
            </a:solidFill>
            <a:ln cap="sq">
              <a:noFill/>
              <a:prstDash val="solid"/>
              <a:miter/>
            </a:ln>
          </p:spPr>
        </p:sp>
        <p:sp>
          <p:nvSpPr>
            <p:cNvPr name="TextBox 7" id="7"/>
            <p:cNvSpPr txBox="true"/>
            <p:nvPr/>
          </p:nvSpPr>
          <p:spPr>
            <a:xfrm>
              <a:off x="0" y="-190500"/>
              <a:ext cx="14849193" cy="1765727"/>
            </a:xfrm>
            <a:prstGeom prst="rect">
              <a:avLst/>
            </a:prstGeom>
          </p:spPr>
          <p:txBody>
            <a:bodyPr anchor="t" rtlCol="false" tIns="0" lIns="0" bIns="0" rIns="0"/>
            <a:lstStyle/>
            <a:p>
              <a:pPr algn="r" rtl="true" marL="0" indent="0" lvl="0">
                <a:lnSpc>
                  <a:spcPts val="9900"/>
                </a:lnSpc>
                <a:spcBef>
                  <a:spcPct val="0"/>
                </a:spcBef>
              </a:pPr>
              <a:r>
                <a:rPr lang="ar-EG" b="true" sz="6600" strike="noStrike" u="none">
                  <a:solidFill>
                    <a:srgbClr val="4E5FA7"/>
                  </a:solidFill>
                  <a:latin typeface="Arial Nova Condensed Bold"/>
                  <a:ea typeface="Arial Nova Condensed Bold"/>
                  <a:cs typeface="Arial Nova Condensed Bold"/>
                  <a:sym typeface="Arial Nova Condensed Bold"/>
                  <a:rtl val="true"/>
                </a:rPr>
                <a:t>تنظيم وتسهيل الاجتماعات </a:t>
              </a:r>
            </a:p>
          </p:txBody>
        </p:sp>
      </p:grpSp>
      <p:grpSp>
        <p:nvGrpSpPr>
          <p:cNvPr name="Group 8" id="8"/>
          <p:cNvGrpSpPr/>
          <p:nvPr/>
        </p:nvGrpSpPr>
        <p:grpSpPr>
          <a:xfrm rot="0">
            <a:off x="1028700" y="3426478"/>
            <a:ext cx="16230600" cy="5997026"/>
            <a:chOff x="0" y="0"/>
            <a:chExt cx="21640800" cy="7996035"/>
          </a:xfrm>
        </p:grpSpPr>
        <p:sp>
          <p:nvSpPr>
            <p:cNvPr name="Freeform 9" id="9"/>
            <p:cNvSpPr/>
            <p:nvPr/>
          </p:nvSpPr>
          <p:spPr>
            <a:xfrm flipH="false" flipV="false" rot="0">
              <a:off x="0" y="0"/>
              <a:ext cx="21640800" cy="7996034"/>
            </a:xfrm>
            <a:custGeom>
              <a:avLst/>
              <a:gdLst/>
              <a:ahLst/>
              <a:cxnLst/>
              <a:rect r="r" b="b" t="t" l="l"/>
              <a:pathLst>
                <a:path h="7996034" w="21640800">
                  <a:moveTo>
                    <a:pt x="0" y="0"/>
                  </a:moveTo>
                  <a:lnTo>
                    <a:pt x="21640800" y="0"/>
                  </a:lnTo>
                  <a:lnTo>
                    <a:pt x="21640800" y="7996034"/>
                  </a:lnTo>
                  <a:lnTo>
                    <a:pt x="0" y="7996034"/>
                  </a:lnTo>
                  <a:close/>
                </a:path>
              </a:pathLst>
            </a:custGeom>
            <a:solidFill>
              <a:srgbClr val="000000">
                <a:alpha val="0"/>
              </a:srgbClr>
            </a:solidFill>
          </p:spPr>
        </p:sp>
        <p:sp>
          <p:nvSpPr>
            <p:cNvPr name="TextBox 10" id="10"/>
            <p:cNvSpPr txBox="true"/>
            <p:nvPr/>
          </p:nvSpPr>
          <p:spPr>
            <a:xfrm>
              <a:off x="0" y="-57150"/>
              <a:ext cx="21640800" cy="8053185"/>
            </a:xfrm>
            <a:prstGeom prst="rect">
              <a:avLst/>
            </a:prstGeom>
          </p:spPr>
          <p:txBody>
            <a:bodyPr anchor="t" rtlCol="false" tIns="0" lIns="0" bIns="0" rIns="0"/>
            <a:lstStyle/>
            <a:p>
              <a:pPr algn="r" rtl="true" marL="0" indent="0" lvl="0">
                <a:lnSpc>
                  <a:spcPts val="4140"/>
                </a:lnSpc>
              </a:pPr>
            </a:p>
            <a:p>
              <a:pPr algn="r" rtl="true" marL="0" indent="0" lvl="0">
                <a:lnSpc>
                  <a:spcPts val="4140"/>
                </a:lnSpc>
              </a:pPr>
              <a:r>
                <a:rPr lang="ar-EG" sz="3000">
                  <a:solidFill>
                    <a:srgbClr val="000000"/>
                  </a:solidFill>
                  <a:latin typeface="Arial Nova Condensed"/>
                  <a:ea typeface="Arial Nova Condensed"/>
                  <a:cs typeface="Arial Nova Condensed"/>
                  <a:sym typeface="Arial Nova Condensed"/>
                  <a:rtl val="true"/>
                </a:rPr>
                <a:t>يمكن أن تكون الاجتماعات حضورية أو رقمية. وهي مهمة لأنها:</a:t>
              </a:r>
            </a:p>
            <a:p>
              <a:pPr algn="just" rtl="true" marL="0" indent="0" lvl="0">
                <a:lnSpc>
                  <a:spcPts val="3600"/>
                </a:lnSpc>
              </a:pPr>
            </a:p>
            <a:p>
              <a:pPr algn="r" rtl="true" marL="647700" indent="-323850" lvl="1">
                <a:lnSpc>
                  <a:spcPts val="4140"/>
                </a:lnSpc>
                <a:buFont typeface="Arial"/>
                <a:buChar char="•"/>
              </a:pPr>
              <a:r>
                <a:rPr lang="ar-EG" sz="3000">
                  <a:solidFill>
                    <a:srgbClr val="000000"/>
                  </a:solidFill>
                  <a:latin typeface="Arial Nova Condensed"/>
                  <a:ea typeface="Arial Nova Condensed"/>
                  <a:cs typeface="Arial Nova Condensed"/>
                  <a:sym typeface="Arial Nova Condensed"/>
                  <a:rtl val="true"/>
                </a:rPr>
                <a:t>مساعدة المساعدين القانونيين وغيرهم من أصحاب المصلحة على تبادل الأفكار والخبرات والدروس المستفادة من عملهم. هذا يُحسّن جودة البرامج والخدمات المُقدمة للمجتمع أو للعملاء.   </a:t>
              </a:r>
            </a:p>
            <a:p>
              <a:pPr algn="r" rtl="true" marL="647700" indent="-323850" lvl="1">
                <a:lnSpc>
                  <a:spcPts val="4140"/>
                </a:lnSpc>
                <a:buFont typeface="Arial"/>
                <a:buChar char="•"/>
              </a:pPr>
              <a:r>
                <a:rPr lang="ar-EG" sz="3000">
                  <a:solidFill>
                    <a:srgbClr val="000000"/>
                  </a:solidFill>
                  <a:latin typeface="Arial Nova Condensed"/>
                  <a:ea typeface="Arial Nova Condensed"/>
                  <a:cs typeface="Arial Nova Condensed"/>
                  <a:sym typeface="Arial Nova Condensed"/>
                  <a:rtl val="true"/>
                </a:rPr>
                <a:t>تسهيل اتخاذ القرارات الجماعية، على أساس مشاركة جميع أصحاب المصلحة المعنيين في مسألة ما. </a:t>
              </a:r>
            </a:p>
            <a:p>
              <a:pPr algn="r" rtl="true" marL="647700" indent="-323850" lvl="1">
                <a:lnSpc>
                  <a:spcPts val="4140"/>
                </a:lnSpc>
                <a:buFont typeface="Arial"/>
                <a:buChar char="•"/>
              </a:pPr>
              <a:r>
                <a:rPr lang="ar-EG" sz="3000">
                  <a:solidFill>
                    <a:srgbClr val="000000"/>
                  </a:solidFill>
                  <a:latin typeface="Arial Nova Condensed"/>
                  <a:ea typeface="Arial Nova Condensed"/>
                  <a:cs typeface="Arial Nova Condensed"/>
                  <a:sym typeface="Arial Nova Condensed"/>
                  <a:rtl val="true"/>
                </a:rPr>
                <a:t>بناء علاقات الفريق وتآزر البرامج. </a:t>
              </a:r>
            </a:p>
            <a:p>
              <a:pPr algn="r" rtl="true" marL="647700" indent="-323850" lvl="1">
                <a:lnSpc>
                  <a:spcPts val="4140"/>
                </a:lnSpc>
                <a:buFont typeface="Arial"/>
                <a:buChar char="•"/>
              </a:pPr>
              <a:r>
                <a:rPr lang="ar-EG" sz="3000">
                  <a:solidFill>
                    <a:srgbClr val="000000"/>
                  </a:solidFill>
                  <a:latin typeface="Arial Nova Condensed"/>
                  <a:ea typeface="Arial Nova Condensed"/>
                  <a:cs typeface="Arial Nova Condensed"/>
                  <a:sym typeface="Arial Nova Condensed"/>
                  <a:rtl val="true"/>
                </a:rPr>
                <a:t>تسهيل ملكية المجتمع واستدامته لبرامج المساعدين القانونيين. </a:t>
              </a:r>
            </a:p>
            <a:p>
              <a:pPr algn="r" rtl="true" marL="647700" indent="-323850" lvl="1">
                <a:lnSpc>
                  <a:spcPts val="4140"/>
                </a:lnSpc>
                <a:buFont typeface="Arial"/>
                <a:buChar char="•"/>
              </a:pPr>
              <a:r>
                <a:rPr lang="ar-EG" sz="3000">
                  <a:solidFill>
                    <a:srgbClr val="000000"/>
                  </a:solidFill>
                  <a:latin typeface="Arial Nova Condensed"/>
                  <a:ea typeface="Arial Nova Condensed"/>
                  <a:cs typeface="Arial Nova Condensed"/>
                  <a:sym typeface="Arial Nova Condensed"/>
                  <a:rtl val="true"/>
                </a:rPr>
                <a:t>تسهيل المراجعة المشتركة للبرامج، والتي يمكن أن تشمل المساعدين القانونيين وأعضاء المجتمع وأصحاب المصلحة الآخرين. </a:t>
              </a:r>
            </a:p>
          </p:txBody>
        </p:sp>
      </p:grpSp>
      <p:grpSp>
        <p:nvGrpSpPr>
          <p:cNvPr name="Group 11" id="11"/>
          <p:cNvGrpSpPr/>
          <p:nvPr/>
        </p:nvGrpSpPr>
        <p:grpSpPr>
          <a:xfrm rot="0">
            <a:off x="9144000" y="2393055"/>
            <a:ext cx="7520083" cy="850489"/>
            <a:chOff x="0" y="0"/>
            <a:chExt cx="10026777" cy="1133985"/>
          </a:xfrm>
        </p:grpSpPr>
        <p:sp>
          <p:nvSpPr>
            <p:cNvPr name="Freeform 12" id="12"/>
            <p:cNvSpPr/>
            <p:nvPr/>
          </p:nvSpPr>
          <p:spPr>
            <a:xfrm flipH="false" flipV="false" rot="0">
              <a:off x="0" y="0"/>
              <a:ext cx="10026777" cy="1133985"/>
            </a:xfrm>
            <a:custGeom>
              <a:avLst/>
              <a:gdLst/>
              <a:ahLst/>
              <a:cxnLst/>
              <a:rect r="r" b="b" t="t" l="l"/>
              <a:pathLst>
                <a:path h="1133985" w="10026777">
                  <a:moveTo>
                    <a:pt x="0" y="0"/>
                  </a:moveTo>
                  <a:lnTo>
                    <a:pt x="10026777" y="0"/>
                  </a:lnTo>
                  <a:lnTo>
                    <a:pt x="10026777" y="1133985"/>
                  </a:lnTo>
                  <a:lnTo>
                    <a:pt x="0" y="1133985"/>
                  </a:lnTo>
                  <a:close/>
                </a:path>
              </a:pathLst>
            </a:custGeom>
            <a:solidFill>
              <a:srgbClr val="000000">
                <a:alpha val="0"/>
              </a:srgbClr>
            </a:solidFill>
          </p:spPr>
        </p:sp>
        <p:sp>
          <p:nvSpPr>
            <p:cNvPr name="TextBox 13" id="13"/>
            <p:cNvSpPr txBox="true"/>
            <p:nvPr/>
          </p:nvSpPr>
          <p:spPr>
            <a:xfrm>
              <a:off x="0" y="-171450"/>
              <a:ext cx="10026777" cy="1305435"/>
            </a:xfrm>
            <a:prstGeom prst="rect">
              <a:avLst/>
            </a:prstGeom>
          </p:spPr>
          <p:txBody>
            <a:bodyPr anchor="t" rtlCol="false" tIns="0" lIns="0" bIns="0" rIns="0"/>
            <a:lstStyle/>
            <a:p>
              <a:pPr algn="r" rtl="true" marL="0" indent="0" lvl="0">
                <a:lnSpc>
                  <a:spcPts val="7199"/>
                </a:lnSpc>
              </a:pPr>
              <a:r>
                <a:rPr lang="ar-EG" b="true" sz="4400">
                  <a:solidFill>
                    <a:srgbClr val="F9B57D"/>
                  </a:solidFill>
                  <a:latin typeface="Arial Nova Condensed Bold"/>
                  <a:ea typeface="Arial Nova Condensed Bold"/>
                  <a:cs typeface="Arial Nova Condensed Bold"/>
                  <a:sym typeface="Arial Nova Condensed Bold"/>
                  <a:rtl val="true"/>
                </a:rPr>
                <a:t>لماذا تعتبر الاجتماعات مهمة؟</a:t>
              </a:r>
            </a:p>
          </p:txBody>
        </p:sp>
      </p:grpSp>
      <p:grpSp>
        <p:nvGrpSpPr>
          <p:cNvPr name="Group 14" id="14"/>
          <p:cNvGrpSpPr/>
          <p:nvPr/>
        </p:nvGrpSpPr>
        <p:grpSpPr>
          <a:xfrm rot="-6972067">
            <a:off x="-1207943" y="-1033180"/>
            <a:ext cx="3767531" cy="4123759"/>
            <a:chOff x="0" y="0"/>
            <a:chExt cx="5023375" cy="5498345"/>
          </a:xfrm>
        </p:grpSpPr>
        <p:grpSp>
          <p:nvGrpSpPr>
            <p:cNvPr name="Group 15" id="15"/>
            <p:cNvGrpSpPr/>
            <p:nvPr/>
          </p:nvGrpSpPr>
          <p:grpSpPr>
            <a:xfrm rot="-104776">
              <a:off x="297380" y="1759711"/>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18" id="18"/>
            <p:cNvGrpSpPr/>
            <p:nvPr/>
          </p:nvGrpSpPr>
          <p:grpSpPr>
            <a:xfrm rot="-162844">
              <a:off x="84820" y="93399"/>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21" id="21"/>
            <p:cNvGrpSpPr/>
            <p:nvPr/>
          </p:nvGrpSpPr>
          <p:grpSpPr>
            <a:xfrm rot="10629642">
              <a:off x="902754" y="1722687"/>
              <a:ext cx="4032000" cy="3678054"/>
              <a:chOff x="0" y="0"/>
              <a:chExt cx="893117" cy="814716"/>
            </a:xfrm>
          </p:grpSpPr>
          <p:sp>
            <p:nvSpPr>
              <p:cNvPr name="Freeform 22" id="22"/>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3" id="23"/>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spTree>
  </p:cSld>
  <p:clrMapOvr>
    <a:masterClrMapping/>
  </p:clrMapOvr>
</p:sld>
</file>

<file path=ppt/slides/slide34.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rtl="true">
                <a:lnSpc>
                  <a:spcPts val="2659"/>
                </a:lnSpc>
                <a:spcBef>
                  <a:spcPct val="0"/>
                </a:spcBef>
              </a:pPr>
            </a:p>
          </p:txBody>
        </p:sp>
      </p:grpSp>
      <p:grpSp>
        <p:nvGrpSpPr>
          <p:cNvPr name="Group 5" id="5"/>
          <p:cNvGrpSpPr/>
          <p:nvPr/>
        </p:nvGrpSpPr>
        <p:grpSpPr>
          <a:xfrm rot="0">
            <a:off x="5805880" y="651350"/>
            <a:ext cx="11453420" cy="1181420"/>
            <a:chOff x="0" y="0"/>
            <a:chExt cx="15271227" cy="1575227"/>
          </a:xfrm>
        </p:grpSpPr>
        <p:sp>
          <p:nvSpPr>
            <p:cNvPr name="Freeform 6" id="6"/>
            <p:cNvSpPr/>
            <p:nvPr/>
          </p:nvSpPr>
          <p:spPr>
            <a:xfrm flipH="false" flipV="false" rot="0">
              <a:off x="0" y="0"/>
              <a:ext cx="15271226" cy="1575227"/>
            </a:xfrm>
            <a:custGeom>
              <a:avLst/>
              <a:gdLst/>
              <a:ahLst/>
              <a:cxnLst/>
              <a:rect r="r" b="b" t="t" l="l"/>
              <a:pathLst>
                <a:path h="1575227" w="15271226">
                  <a:moveTo>
                    <a:pt x="0" y="0"/>
                  </a:moveTo>
                  <a:lnTo>
                    <a:pt x="15271226" y="0"/>
                  </a:lnTo>
                  <a:lnTo>
                    <a:pt x="15271226" y="1575227"/>
                  </a:lnTo>
                  <a:lnTo>
                    <a:pt x="0" y="1575227"/>
                  </a:lnTo>
                  <a:close/>
                </a:path>
              </a:pathLst>
            </a:custGeom>
            <a:solidFill>
              <a:srgbClr val="000000">
                <a:alpha val="0"/>
              </a:srgbClr>
            </a:solidFill>
            <a:ln cap="sq">
              <a:noFill/>
              <a:prstDash val="solid"/>
              <a:miter/>
            </a:ln>
          </p:spPr>
        </p:sp>
        <p:sp>
          <p:nvSpPr>
            <p:cNvPr name="TextBox 7" id="7"/>
            <p:cNvSpPr txBox="true"/>
            <p:nvPr/>
          </p:nvSpPr>
          <p:spPr>
            <a:xfrm>
              <a:off x="0" y="-190500"/>
              <a:ext cx="15271227" cy="1765727"/>
            </a:xfrm>
            <a:prstGeom prst="rect">
              <a:avLst/>
            </a:prstGeom>
          </p:spPr>
          <p:txBody>
            <a:bodyPr anchor="t" rtlCol="false" tIns="0" lIns="0" bIns="0" rIns="0"/>
            <a:lstStyle/>
            <a:p>
              <a:pPr algn="r" rtl="true" marL="0" indent="0" lvl="0">
                <a:lnSpc>
                  <a:spcPts val="9900"/>
                </a:lnSpc>
                <a:spcBef>
                  <a:spcPct val="0"/>
                </a:spcBef>
              </a:pPr>
              <a:r>
                <a:rPr lang="ar-EG" b="true" sz="6600" strike="noStrike" u="none">
                  <a:solidFill>
                    <a:srgbClr val="4E5FA7"/>
                  </a:solidFill>
                  <a:latin typeface="Arial Nova Condensed Bold"/>
                  <a:ea typeface="Arial Nova Condensed Bold"/>
                  <a:cs typeface="Arial Nova Condensed Bold"/>
                  <a:sym typeface="Arial Nova Condensed Bold"/>
                  <a:rtl val="true"/>
                </a:rPr>
                <a:t>تنظيم وتسهيل الاجتماعات </a:t>
              </a:r>
            </a:p>
          </p:txBody>
        </p:sp>
      </p:grpSp>
      <p:grpSp>
        <p:nvGrpSpPr>
          <p:cNvPr name="Group 8" id="8"/>
          <p:cNvGrpSpPr/>
          <p:nvPr/>
        </p:nvGrpSpPr>
        <p:grpSpPr>
          <a:xfrm rot="0">
            <a:off x="1028700" y="2863921"/>
            <a:ext cx="16230600" cy="6298852"/>
            <a:chOff x="0" y="0"/>
            <a:chExt cx="21640800" cy="8398469"/>
          </a:xfrm>
        </p:grpSpPr>
        <p:sp>
          <p:nvSpPr>
            <p:cNvPr name="Freeform 9" id="9"/>
            <p:cNvSpPr/>
            <p:nvPr/>
          </p:nvSpPr>
          <p:spPr>
            <a:xfrm flipH="false" flipV="false" rot="0">
              <a:off x="0" y="0"/>
              <a:ext cx="21640800" cy="8398469"/>
            </a:xfrm>
            <a:custGeom>
              <a:avLst/>
              <a:gdLst/>
              <a:ahLst/>
              <a:cxnLst/>
              <a:rect r="r" b="b" t="t" l="l"/>
              <a:pathLst>
                <a:path h="8398469" w="21640800">
                  <a:moveTo>
                    <a:pt x="0" y="0"/>
                  </a:moveTo>
                  <a:lnTo>
                    <a:pt x="21640800" y="0"/>
                  </a:lnTo>
                  <a:lnTo>
                    <a:pt x="21640800" y="8398469"/>
                  </a:lnTo>
                  <a:lnTo>
                    <a:pt x="0" y="8398469"/>
                  </a:lnTo>
                  <a:close/>
                </a:path>
              </a:pathLst>
            </a:custGeom>
            <a:solidFill>
              <a:srgbClr val="000000">
                <a:alpha val="0"/>
              </a:srgbClr>
            </a:solidFill>
          </p:spPr>
        </p:sp>
        <p:sp>
          <p:nvSpPr>
            <p:cNvPr name="TextBox 10" id="10"/>
            <p:cNvSpPr txBox="true"/>
            <p:nvPr/>
          </p:nvSpPr>
          <p:spPr>
            <a:xfrm>
              <a:off x="0" y="-57150"/>
              <a:ext cx="21640800" cy="8455619"/>
            </a:xfrm>
            <a:prstGeom prst="rect">
              <a:avLst/>
            </a:prstGeom>
          </p:spPr>
          <p:txBody>
            <a:bodyPr anchor="t" rtlCol="false" tIns="0" lIns="0" bIns="0" rIns="0"/>
            <a:lstStyle/>
            <a:p>
              <a:pPr algn="r" rtl="true" marL="0" indent="0" lvl="0">
                <a:lnSpc>
                  <a:spcPts val="4553"/>
                </a:lnSpc>
              </a:pPr>
            </a:p>
            <a:p>
              <a:pPr algn="r" rtl="true" marL="712468" indent="-356234" lvl="1">
                <a:lnSpc>
                  <a:spcPts val="4553"/>
                </a:lnSpc>
                <a:buAutoNum type="arabicPeriod" startAt="1"/>
              </a:pPr>
              <a:r>
                <a:rPr lang="ar-EG" sz="3299">
                  <a:solidFill>
                    <a:srgbClr val="000000"/>
                  </a:solidFill>
                  <a:latin typeface="Arial Nova Condensed"/>
                  <a:ea typeface="Arial Nova Condensed"/>
                  <a:cs typeface="Arial Nova Condensed"/>
                  <a:sym typeface="Arial Nova Condensed"/>
                  <a:rtl val="true"/>
                </a:rPr>
                <a:t>إعداد جدول أعمال الاجتماع وتوضيحه مسبقًا. تأكد من إخطار جميع المشاركين المستهدفين.  </a:t>
              </a:r>
            </a:p>
            <a:p>
              <a:pPr algn="r" rtl="true" marL="712468" indent="-356234" lvl="1">
                <a:lnSpc>
                  <a:spcPts val="4553"/>
                </a:lnSpc>
                <a:buAutoNum type="arabicPeriod" startAt="1"/>
              </a:pPr>
              <a:r>
                <a:rPr lang="ar-EG" sz="3299">
                  <a:solidFill>
                    <a:srgbClr val="000000"/>
                  </a:solidFill>
                  <a:latin typeface="Arial Nova Condensed"/>
                  <a:ea typeface="Arial Nova Condensed"/>
                  <a:cs typeface="Arial Nova Condensed"/>
                  <a:sym typeface="Arial Nova Condensed"/>
                  <a:rtl val="true"/>
                </a:rPr>
                <a:t>اقترح مكان وزمان الاجتماع وتأكد منهما مع المشاركين. اختر وقتًا ومكانًا مناسبين لمعظم المشاركين.</a:t>
              </a:r>
            </a:p>
            <a:p>
              <a:pPr algn="r" rtl="true" marL="712468" indent="-356234" lvl="1">
                <a:lnSpc>
                  <a:spcPts val="4553"/>
                </a:lnSpc>
                <a:buAutoNum type="arabicPeriod" startAt="1"/>
              </a:pPr>
              <a:r>
                <a:rPr lang="ar-EG" sz="3299">
                  <a:solidFill>
                    <a:srgbClr val="000000"/>
                  </a:solidFill>
                  <a:latin typeface="Arial Nova Condensed"/>
                  <a:ea typeface="Arial Nova Condensed"/>
                  <a:cs typeface="Arial Nova Condensed"/>
                  <a:sym typeface="Arial Nova Condensed"/>
                  <a:rtl val="true"/>
                </a:rPr>
                <a:t>ضمان الوصول والمشاركة الشاملة (الأشخاص ذوي الإعاقة؛ المترجم...)    </a:t>
              </a:r>
            </a:p>
            <a:p>
              <a:pPr algn="r" rtl="true" marL="712468" indent="-356234" lvl="1">
                <a:lnSpc>
                  <a:spcPts val="4553"/>
                </a:lnSpc>
                <a:buAutoNum type="arabicPeriod" startAt="1"/>
              </a:pPr>
              <a:r>
                <a:rPr lang="ar-EG" sz="3299">
                  <a:solidFill>
                    <a:srgbClr val="000000"/>
                  </a:solidFill>
                  <a:latin typeface="Arial Nova Condensed"/>
                  <a:ea typeface="Arial Nova Condensed"/>
                  <a:cs typeface="Arial Nova Condensed"/>
                  <a:sym typeface="Arial Nova Condensed"/>
                  <a:rtl val="true"/>
                </a:rPr>
                <a:t>التأكد من جاهزية التحضيرات اللوجستية للاجتماع، وتوفير ما يكفي من المعدات للمشاركين المستهدفين (كراسي، مرطبات، مولد كهربائي في حال انقطاع التيار الكهربائي، إلخ).</a:t>
              </a:r>
            </a:p>
            <a:p>
              <a:pPr algn="r" rtl="true" marL="712468" indent="-356234" lvl="1">
                <a:lnSpc>
                  <a:spcPts val="4553"/>
                </a:lnSpc>
                <a:buAutoNum type="arabicPeriod" startAt="1"/>
              </a:pPr>
              <a:r>
                <a:rPr lang="ar-EG" sz="3299">
                  <a:solidFill>
                    <a:srgbClr val="000000"/>
                  </a:solidFill>
                  <a:latin typeface="Arial Nova Condensed"/>
                  <a:ea typeface="Arial Nova Condensed"/>
                  <a:cs typeface="Arial Nova Condensed"/>
                  <a:sym typeface="Arial Nova Condensed"/>
                  <a:rtl val="true"/>
                </a:rPr>
                <a:t>إذا دعوتَ ميسّرين أو شركاء آخرين إلى الاجتماع، فتأكد من تواجدهم واستعدادهم للانضمام. إن أمكن، اطلب منهم مشاركة نسخة من عروضهم التقديمية قبل الاجتماع. </a:t>
              </a:r>
            </a:p>
            <a:p>
              <a:pPr algn="r" rtl="true" marL="712468" indent="-356234" lvl="1">
                <a:lnSpc>
                  <a:spcPts val="4553"/>
                </a:lnSpc>
                <a:buAutoNum type="arabicPeriod" startAt="1"/>
              </a:pPr>
              <a:r>
                <a:rPr lang="ar-EG" sz="3299">
                  <a:solidFill>
                    <a:srgbClr val="000000"/>
                  </a:solidFill>
                  <a:latin typeface="Arial Nova Condensed"/>
                  <a:ea typeface="Arial Nova Condensed"/>
                  <a:cs typeface="Arial Nova Condensed"/>
                  <a:sym typeface="Arial Nova Condensed"/>
                  <a:rtl val="true"/>
                </a:rPr>
                <a:t>تسهيل المراجعة المشتركة للبرامج، والتي يمكن أن تشمل المساعدين القانونيين وأعضاء المجتمع وأصحاب المصلحة الآخرين. </a:t>
              </a:r>
            </a:p>
          </p:txBody>
        </p:sp>
      </p:grpSp>
      <p:grpSp>
        <p:nvGrpSpPr>
          <p:cNvPr name="Group 11" id="11"/>
          <p:cNvGrpSpPr/>
          <p:nvPr/>
        </p:nvGrpSpPr>
        <p:grpSpPr>
          <a:xfrm rot="0">
            <a:off x="10800950" y="1969770"/>
            <a:ext cx="6458350" cy="894151"/>
            <a:chOff x="0" y="0"/>
            <a:chExt cx="8611133" cy="1192202"/>
          </a:xfrm>
        </p:grpSpPr>
        <p:sp>
          <p:nvSpPr>
            <p:cNvPr name="Freeform 12" id="12"/>
            <p:cNvSpPr/>
            <p:nvPr/>
          </p:nvSpPr>
          <p:spPr>
            <a:xfrm flipH="false" flipV="false" rot="0">
              <a:off x="0" y="0"/>
              <a:ext cx="8611133" cy="1192202"/>
            </a:xfrm>
            <a:custGeom>
              <a:avLst/>
              <a:gdLst/>
              <a:ahLst/>
              <a:cxnLst/>
              <a:rect r="r" b="b" t="t" l="l"/>
              <a:pathLst>
                <a:path h="1192202" w="8611133">
                  <a:moveTo>
                    <a:pt x="0" y="0"/>
                  </a:moveTo>
                  <a:lnTo>
                    <a:pt x="8611133" y="0"/>
                  </a:lnTo>
                  <a:lnTo>
                    <a:pt x="8611133" y="1192202"/>
                  </a:lnTo>
                  <a:lnTo>
                    <a:pt x="0" y="1192202"/>
                  </a:lnTo>
                  <a:close/>
                </a:path>
              </a:pathLst>
            </a:custGeom>
            <a:solidFill>
              <a:srgbClr val="000000">
                <a:alpha val="0"/>
              </a:srgbClr>
            </a:solidFill>
          </p:spPr>
        </p:sp>
        <p:sp>
          <p:nvSpPr>
            <p:cNvPr name="TextBox 13" id="13"/>
            <p:cNvSpPr txBox="true"/>
            <p:nvPr/>
          </p:nvSpPr>
          <p:spPr>
            <a:xfrm>
              <a:off x="0" y="-200025"/>
              <a:ext cx="8611133" cy="1392227"/>
            </a:xfrm>
            <a:prstGeom prst="rect">
              <a:avLst/>
            </a:prstGeom>
          </p:spPr>
          <p:txBody>
            <a:bodyPr anchor="t" rtlCol="false" tIns="0" lIns="0" bIns="0" rIns="0"/>
            <a:lstStyle/>
            <a:p>
              <a:pPr algn="r" rtl="true" marL="0" indent="0" lvl="0">
                <a:lnSpc>
                  <a:spcPts val="8181"/>
                </a:lnSpc>
              </a:pPr>
              <a:r>
                <a:rPr lang="ar-EG" b="true" sz="5000">
                  <a:solidFill>
                    <a:srgbClr val="F9B57D"/>
                  </a:solidFill>
                  <a:latin typeface="Arial Nova Condensed Bold"/>
                  <a:ea typeface="Arial Nova Condensed Bold"/>
                  <a:cs typeface="Arial Nova Condensed Bold"/>
                  <a:sym typeface="Arial Nova Condensed Bold"/>
                  <a:rtl val="true"/>
                </a:rPr>
                <a:t>التخطيط للاجتماع </a:t>
              </a:r>
            </a:p>
          </p:txBody>
        </p:sp>
      </p:grpSp>
      <p:grpSp>
        <p:nvGrpSpPr>
          <p:cNvPr name="Group 14" id="14"/>
          <p:cNvGrpSpPr/>
          <p:nvPr/>
        </p:nvGrpSpPr>
        <p:grpSpPr>
          <a:xfrm rot="-6972067">
            <a:off x="-1207943" y="-1033180"/>
            <a:ext cx="3767531" cy="4123759"/>
            <a:chOff x="0" y="0"/>
            <a:chExt cx="5023375" cy="5498345"/>
          </a:xfrm>
        </p:grpSpPr>
        <p:grpSp>
          <p:nvGrpSpPr>
            <p:cNvPr name="Group 15" id="15"/>
            <p:cNvGrpSpPr/>
            <p:nvPr/>
          </p:nvGrpSpPr>
          <p:grpSpPr>
            <a:xfrm rot="-104776">
              <a:off x="297380" y="1759711"/>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18" id="18"/>
            <p:cNvGrpSpPr/>
            <p:nvPr/>
          </p:nvGrpSpPr>
          <p:grpSpPr>
            <a:xfrm rot="-162844">
              <a:off x="84820" y="93399"/>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21" id="21"/>
            <p:cNvGrpSpPr/>
            <p:nvPr/>
          </p:nvGrpSpPr>
          <p:grpSpPr>
            <a:xfrm rot="10629642">
              <a:off x="902754" y="1722687"/>
              <a:ext cx="4032000" cy="3678054"/>
              <a:chOff x="0" y="0"/>
              <a:chExt cx="893117" cy="814716"/>
            </a:xfrm>
          </p:grpSpPr>
          <p:sp>
            <p:nvSpPr>
              <p:cNvPr name="Freeform 22" id="22"/>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3" id="23"/>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spTree>
  </p:cSld>
  <p:clrMapOvr>
    <a:masterClrMapping/>
  </p:clrMapOvr>
</p:sld>
</file>

<file path=ppt/slides/slide35.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rtl="true">
                <a:lnSpc>
                  <a:spcPts val="2659"/>
                </a:lnSpc>
                <a:spcBef>
                  <a:spcPct val="0"/>
                </a:spcBef>
              </a:pPr>
            </a:p>
          </p:txBody>
        </p:sp>
      </p:grpSp>
      <p:grpSp>
        <p:nvGrpSpPr>
          <p:cNvPr name="Group 5" id="5"/>
          <p:cNvGrpSpPr/>
          <p:nvPr/>
        </p:nvGrpSpPr>
        <p:grpSpPr>
          <a:xfrm rot="0">
            <a:off x="5805880" y="1032619"/>
            <a:ext cx="11453420" cy="1181420"/>
            <a:chOff x="0" y="0"/>
            <a:chExt cx="15271227" cy="1575227"/>
          </a:xfrm>
        </p:grpSpPr>
        <p:sp>
          <p:nvSpPr>
            <p:cNvPr name="Freeform 6" id="6"/>
            <p:cNvSpPr/>
            <p:nvPr/>
          </p:nvSpPr>
          <p:spPr>
            <a:xfrm flipH="false" flipV="false" rot="0">
              <a:off x="0" y="0"/>
              <a:ext cx="15271226" cy="1575227"/>
            </a:xfrm>
            <a:custGeom>
              <a:avLst/>
              <a:gdLst/>
              <a:ahLst/>
              <a:cxnLst/>
              <a:rect r="r" b="b" t="t" l="l"/>
              <a:pathLst>
                <a:path h="1575227" w="15271226">
                  <a:moveTo>
                    <a:pt x="0" y="0"/>
                  </a:moveTo>
                  <a:lnTo>
                    <a:pt x="15271226" y="0"/>
                  </a:lnTo>
                  <a:lnTo>
                    <a:pt x="15271226" y="1575227"/>
                  </a:lnTo>
                  <a:lnTo>
                    <a:pt x="0" y="1575227"/>
                  </a:lnTo>
                  <a:close/>
                </a:path>
              </a:pathLst>
            </a:custGeom>
            <a:solidFill>
              <a:srgbClr val="000000">
                <a:alpha val="0"/>
              </a:srgbClr>
            </a:solidFill>
            <a:ln cap="sq">
              <a:noFill/>
              <a:prstDash val="solid"/>
              <a:miter/>
            </a:ln>
          </p:spPr>
        </p:sp>
        <p:sp>
          <p:nvSpPr>
            <p:cNvPr name="TextBox 7" id="7"/>
            <p:cNvSpPr txBox="true"/>
            <p:nvPr/>
          </p:nvSpPr>
          <p:spPr>
            <a:xfrm>
              <a:off x="0" y="-190500"/>
              <a:ext cx="15271227" cy="1765727"/>
            </a:xfrm>
            <a:prstGeom prst="rect">
              <a:avLst/>
            </a:prstGeom>
          </p:spPr>
          <p:txBody>
            <a:bodyPr anchor="t" rtlCol="false" tIns="0" lIns="0" bIns="0" rIns="0"/>
            <a:lstStyle/>
            <a:p>
              <a:pPr algn="r" rtl="true" marL="0" indent="0" lvl="0">
                <a:lnSpc>
                  <a:spcPts val="9900"/>
                </a:lnSpc>
                <a:spcBef>
                  <a:spcPct val="0"/>
                </a:spcBef>
              </a:pPr>
              <a:r>
                <a:rPr lang="ar-EG" b="true" sz="6600" strike="noStrike" u="none">
                  <a:solidFill>
                    <a:srgbClr val="4E5FA7"/>
                  </a:solidFill>
                  <a:latin typeface="Arial Nova Condensed Bold"/>
                  <a:ea typeface="Arial Nova Condensed Bold"/>
                  <a:cs typeface="Arial Nova Condensed Bold"/>
                  <a:sym typeface="Arial Nova Condensed Bold"/>
                  <a:rtl val="true"/>
                </a:rPr>
                <a:t>تنظيم وتسهيل الاجتماعات </a:t>
              </a:r>
            </a:p>
          </p:txBody>
        </p:sp>
      </p:grpSp>
      <p:grpSp>
        <p:nvGrpSpPr>
          <p:cNvPr name="Group 8" id="8"/>
          <p:cNvGrpSpPr/>
          <p:nvPr/>
        </p:nvGrpSpPr>
        <p:grpSpPr>
          <a:xfrm rot="0">
            <a:off x="1028700" y="3426478"/>
            <a:ext cx="16230600" cy="6487106"/>
            <a:chOff x="0" y="0"/>
            <a:chExt cx="21640800" cy="8649475"/>
          </a:xfrm>
        </p:grpSpPr>
        <p:sp>
          <p:nvSpPr>
            <p:cNvPr name="Freeform 9" id="9"/>
            <p:cNvSpPr/>
            <p:nvPr/>
          </p:nvSpPr>
          <p:spPr>
            <a:xfrm flipH="false" flipV="false" rot="0">
              <a:off x="0" y="0"/>
              <a:ext cx="21640800" cy="8649475"/>
            </a:xfrm>
            <a:custGeom>
              <a:avLst/>
              <a:gdLst/>
              <a:ahLst/>
              <a:cxnLst/>
              <a:rect r="r" b="b" t="t" l="l"/>
              <a:pathLst>
                <a:path h="8649475" w="21640800">
                  <a:moveTo>
                    <a:pt x="0" y="0"/>
                  </a:moveTo>
                  <a:lnTo>
                    <a:pt x="21640800" y="0"/>
                  </a:lnTo>
                  <a:lnTo>
                    <a:pt x="21640800" y="8649475"/>
                  </a:lnTo>
                  <a:lnTo>
                    <a:pt x="0" y="8649475"/>
                  </a:lnTo>
                  <a:close/>
                </a:path>
              </a:pathLst>
            </a:custGeom>
            <a:solidFill>
              <a:srgbClr val="000000">
                <a:alpha val="0"/>
              </a:srgbClr>
            </a:solidFill>
          </p:spPr>
        </p:sp>
        <p:sp>
          <p:nvSpPr>
            <p:cNvPr name="TextBox 10" id="10"/>
            <p:cNvSpPr txBox="true"/>
            <p:nvPr/>
          </p:nvSpPr>
          <p:spPr>
            <a:xfrm>
              <a:off x="0" y="-47625"/>
              <a:ext cx="21640800" cy="8697100"/>
            </a:xfrm>
            <a:prstGeom prst="rect">
              <a:avLst/>
            </a:prstGeom>
          </p:spPr>
          <p:txBody>
            <a:bodyPr anchor="t" rtlCol="false" tIns="0" lIns="0" bIns="0" rIns="0"/>
            <a:lstStyle/>
            <a:p>
              <a:pPr algn="r" rtl="true" marL="0" indent="0" lvl="0">
                <a:lnSpc>
                  <a:spcPts val="3726"/>
                </a:lnSpc>
              </a:pPr>
            </a:p>
            <a:p>
              <a:pPr algn="r" rtl="true" marL="582932" indent="-291466" lvl="1">
                <a:lnSpc>
                  <a:spcPts val="3726"/>
                </a:lnSpc>
                <a:buAutoNum type="arabicPeriod" startAt="1"/>
              </a:pPr>
              <a:r>
                <a:rPr lang="ar-EG" sz="2700">
                  <a:solidFill>
                    <a:srgbClr val="000000"/>
                  </a:solidFill>
                  <a:latin typeface="Arial Nova Condensed"/>
                  <a:ea typeface="Arial Nova Condensed"/>
                  <a:cs typeface="Arial Nova Condensed"/>
                  <a:sym typeface="Arial Nova Condensed"/>
                  <a:rtl val="true"/>
                </a:rPr>
                <a:t>قم بتقديم هدف الاجتماع والأعضاء.</a:t>
              </a:r>
            </a:p>
            <a:p>
              <a:pPr algn="r" rtl="true" marL="582932" indent="-291466" lvl="1">
                <a:lnSpc>
                  <a:spcPts val="3726"/>
                </a:lnSpc>
                <a:buAutoNum type="arabicPeriod" startAt="1"/>
              </a:pPr>
              <a:r>
                <a:rPr lang="ar-EG" sz="2700">
                  <a:solidFill>
                    <a:srgbClr val="000000"/>
                  </a:solidFill>
                  <a:latin typeface="Arial Nova Condensed"/>
                  <a:ea typeface="Arial Nova Condensed"/>
                  <a:cs typeface="Arial Nova Condensed"/>
                  <a:sym typeface="Arial Nova Condensed"/>
                  <a:rtl val="true"/>
                </a:rPr>
                <a:t>تعيين سكرتير لتسجيل محضر الاجتماع </a:t>
              </a:r>
            </a:p>
            <a:p>
              <a:pPr algn="r" rtl="true" marL="582932" indent="-291466" lvl="1">
                <a:lnSpc>
                  <a:spcPts val="3726"/>
                </a:lnSpc>
                <a:buAutoNum type="arabicPeriod" startAt="1"/>
              </a:pPr>
              <a:r>
                <a:rPr lang="ar-EG" sz="2700">
                  <a:solidFill>
                    <a:srgbClr val="000000"/>
                  </a:solidFill>
                  <a:latin typeface="Arial Nova Condensed"/>
                  <a:ea typeface="Arial Nova Condensed"/>
                  <a:cs typeface="Arial Nova Condensed"/>
                  <a:sym typeface="Arial Nova Condensed"/>
                  <a:rtl val="true"/>
                </a:rPr>
                <a:t>ينبغي أن تُتاح للجميع فرصة التحدث بحرية حول بنود جدول الأعمال. لا تسمحوا للأعضاء بمقاطعة بعضهم البعض. </a:t>
              </a:r>
            </a:p>
            <a:p>
              <a:pPr algn="r" rtl="true" marL="582932" indent="-291466" lvl="1">
                <a:lnSpc>
                  <a:spcPts val="3726"/>
                </a:lnSpc>
                <a:buAutoNum type="arabicPeriod" startAt="1"/>
              </a:pPr>
              <a:r>
                <a:rPr lang="ar-EG" sz="2700">
                  <a:solidFill>
                    <a:srgbClr val="000000"/>
                  </a:solidFill>
                  <a:latin typeface="Arial Nova Condensed"/>
                  <a:ea typeface="Arial Nova Condensed"/>
                  <a:cs typeface="Arial Nova Condensed"/>
                  <a:sym typeface="Arial Nova Condensed"/>
                  <a:rtl val="true"/>
                </a:rPr>
                <a:t>كن على دراية بالتحيزات المتعلقة بالجنسين وغيرها من التحيزات التي قد تحد من المشاركة الكاملة للأعضاء. </a:t>
              </a:r>
            </a:p>
            <a:p>
              <a:pPr algn="r" rtl="true" marL="582932" indent="-291466" lvl="1">
                <a:lnSpc>
                  <a:spcPts val="3726"/>
                </a:lnSpc>
                <a:buAutoNum type="arabicPeriod" startAt="1"/>
              </a:pPr>
              <a:r>
                <a:rPr lang="ar-EG" sz="2700">
                  <a:solidFill>
                    <a:srgbClr val="000000"/>
                  </a:solidFill>
                  <a:latin typeface="Arial Nova Condensed"/>
                  <a:ea typeface="Arial Nova Condensed"/>
                  <a:cs typeface="Arial Nova Condensed"/>
                  <a:sym typeface="Arial Nova Condensed"/>
                  <a:rtl val="true"/>
                </a:rPr>
                <a:t>السماح بالأسئلة والمناقشات. </a:t>
              </a:r>
            </a:p>
            <a:p>
              <a:pPr algn="r" rtl="true" marL="582932" indent="-291466" lvl="1">
                <a:lnSpc>
                  <a:spcPts val="3726"/>
                </a:lnSpc>
                <a:buAutoNum type="arabicPeriod" startAt="1"/>
              </a:pPr>
              <a:r>
                <a:rPr lang="ar-EG" sz="2700">
                  <a:solidFill>
                    <a:srgbClr val="000000"/>
                  </a:solidFill>
                  <a:latin typeface="Arial Nova Condensed"/>
                  <a:ea typeface="Arial Nova Condensed"/>
                  <a:cs typeface="Arial Nova Condensed"/>
                  <a:sym typeface="Arial Nova Condensed"/>
                  <a:rtl val="true"/>
                </a:rPr>
                <a:t>حدّد الوقت المُخصّص لكلّ بند من بنود جدول الأعمال. إدارة الوقت أمرٌ بالغ الأهمية. </a:t>
              </a:r>
            </a:p>
            <a:p>
              <a:pPr algn="r" rtl="true" marL="582932" indent="-291466" lvl="1">
                <a:lnSpc>
                  <a:spcPts val="3726"/>
                </a:lnSpc>
                <a:buAutoNum type="arabicPeriod" startAt="1"/>
              </a:pPr>
              <a:r>
                <a:rPr lang="ar-EG" sz="2700">
                  <a:solidFill>
                    <a:srgbClr val="000000"/>
                  </a:solidFill>
                  <a:latin typeface="Arial Nova Condensed"/>
                  <a:ea typeface="Arial Nova Condensed"/>
                  <a:cs typeface="Arial Nova Condensed"/>
                  <a:sym typeface="Arial Nova Condensed"/>
                  <a:rtl val="true"/>
                </a:rPr>
                <a:t>السماح بالأسئلة والمناقشات </a:t>
              </a:r>
            </a:p>
            <a:p>
              <a:pPr algn="r" rtl="true" marL="582932" indent="-291466" lvl="1">
                <a:lnSpc>
                  <a:spcPts val="3726"/>
                </a:lnSpc>
                <a:buAutoNum type="arabicPeriod" startAt="1"/>
              </a:pPr>
              <a:r>
                <a:rPr lang="ar-EG" sz="2700">
                  <a:solidFill>
                    <a:srgbClr val="000000"/>
                  </a:solidFill>
                  <a:latin typeface="Arial Nova Condensed"/>
                  <a:ea typeface="Arial Nova Condensed"/>
                  <a:cs typeface="Arial Nova Condensed"/>
                  <a:sym typeface="Arial Nova Condensed"/>
                  <a:rtl val="true"/>
                </a:rPr>
                <a:t>التوصل إلى قرار بالإجماع إذا كان ذلك ممكنا والتصويت فقط إذا لزم الأمر.</a:t>
              </a:r>
            </a:p>
            <a:p>
              <a:pPr algn="r" rtl="true" marL="582932" indent="-291466" lvl="1">
                <a:lnSpc>
                  <a:spcPts val="3726"/>
                </a:lnSpc>
                <a:buAutoNum type="arabicPeriod" startAt="1"/>
              </a:pPr>
              <a:r>
                <a:rPr lang="ar-EG" sz="2700">
                  <a:solidFill>
                    <a:srgbClr val="000000"/>
                  </a:solidFill>
                  <a:latin typeface="Arial Nova Condensed"/>
                  <a:ea typeface="Arial Nova Condensed"/>
                  <a:cs typeface="Arial Nova Condensed"/>
                  <a:sym typeface="Arial Nova Condensed"/>
                  <a:rtl val="true"/>
                </a:rPr>
                <a:t>اطلب من السكرتير أن يلخص القرارات الخاصة بكل بند من بنود جدول الأعمال. </a:t>
              </a:r>
            </a:p>
            <a:p>
              <a:pPr algn="r" rtl="true" marL="582932" indent="-291466" lvl="1">
                <a:lnSpc>
                  <a:spcPts val="3726"/>
                </a:lnSpc>
                <a:buAutoNum type="arabicPeriod" startAt="1"/>
              </a:pPr>
              <a:r>
                <a:rPr lang="ar-EG" sz="2700">
                  <a:solidFill>
                    <a:srgbClr val="000000"/>
                  </a:solidFill>
                  <a:latin typeface="Arial Nova Condensed"/>
                  <a:ea typeface="Arial Nova Condensed"/>
                  <a:cs typeface="Arial Nova Condensed"/>
                  <a:sym typeface="Arial Nova Condensed"/>
                  <a:rtl val="true"/>
                </a:rPr>
                <a:t>الاتفاق على تاريخ ومكان وجدول أعمال الاجتماع المقبل.</a:t>
              </a:r>
            </a:p>
            <a:p>
              <a:pPr algn="just" rtl="true" marL="0" indent="0" lvl="0">
                <a:lnSpc>
                  <a:spcPts val="3240"/>
                </a:lnSpc>
              </a:pPr>
            </a:p>
            <a:p>
              <a:pPr algn="r" rtl="true" marL="0" indent="0" lvl="0">
                <a:lnSpc>
                  <a:spcPts val="3726"/>
                </a:lnSpc>
              </a:pPr>
              <a:r>
                <a:rPr lang="ar-EG" b="true" sz="2700">
                  <a:solidFill>
                    <a:srgbClr val="F9B428"/>
                  </a:solidFill>
                  <a:latin typeface="Arial Nova Condensed Bold"/>
                  <a:ea typeface="Arial Nova Condensed Bold"/>
                  <a:cs typeface="Arial Nova Condensed Bold"/>
                  <a:sym typeface="Arial Nova Condensed Bold"/>
                  <a:rtl val="true"/>
                </a:rPr>
                <a:t>بعد انتهاء الاجتماع، يُطبع المحضر أو ​​يُدوّن بدقة في دفتر محاضر. ويُوزّع أو يُرسل نسخة منه إلى جميع أعضاء اللجنة.</a:t>
              </a:r>
            </a:p>
          </p:txBody>
        </p:sp>
      </p:grpSp>
      <p:grpSp>
        <p:nvGrpSpPr>
          <p:cNvPr name="Group 11" id="11"/>
          <p:cNvGrpSpPr/>
          <p:nvPr/>
        </p:nvGrpSpPr>
        <p:grpSpPr>
          <a:xfrm rot="0">
            <a:off x="11321844" y="2373183"/>
            <a:ext cx="5937456" cy="894151"/>
            <a:chOff x="0" y="0"/>
            <a:chExt cx="7916607" cy="1192202"/>
          </a:xfrm>
        </p:grpSpPr>
        <p:sp>
          <p:nvSpPr>
            <p:cNvPr name="Freeform 12" id="12"/>
            <p:cNvSpPr/>
            <p:nvPr/>
          </p:nvSpPr>
          <p:spPr>
            <a:xfrm flipH="false" flipV="false" rot="0">
              <a:off x="0" y="0"/>
              <a:ext cx="7916607" cy="1192202"/>
            </a:xfrm>
            <a:custGeom>
              <a:avLst/>
              <a:gdLst/>
              <a:ahLst/>
              <a:cxnLst/>
              <a:rect r="r" b="b" t="t" l="l"/>
              <a:pathLst>
                <a:path h="1192202" w="7916607">
                  <a:moveTo>
                    <a:pt x="0" y="0"/>
                  </a:moveTo>
                  <a:lnTo>
                    <a:pt x="7916607" y="0"/>
                  </a:lnTo>
                  <a:lnTo>
                    <a:pt x="7916607" y="1192202"/>
                  </a:lnTo>
                  <a:lnTo>
                    <a:pt x="0" y="1192202"/>
                  </a:lnTo>
                  <a:close/>
                </a:path>
              </a:pathLst>
            </a:custGeom>
            <a:solidFill>
              <a:srgbClr val="000000">
                <a:alpha val="0"/>
              </a:srgbClr>
            </a:solidFill>
          </p:spPr>
        </p:sp>
        <p:sp>
          <p:nvSpPr>
            <p:cNvPr name="TextBox 13" id="13"/>
            <p:cNvSpPr txBox="true"/>
            <p:nvPr/>
          </p:nvSpPr>
          <p:spPr>
            <a:xfrm>
              <a:off x="0" y="-200025"/>
              <a:ext cx="7916607" cy="1392227"/>
            </a:xfrm>
            <a:prstGeom prst="rect">
              <a:avLst/>
            </a:prstGeom>
          </p:spPr>
          <p:txBody>
            <a:bodyPr anchor="t" rtlCol="false" tIns="0" lIns="0" bIns="0" rIns="0"/>
            <a:lstStyle/>
            <a:p>
              <a:pPr algn="r" rtl="true" marL="0" indent="0" lvl="0">
                <a:lnSpc>
                  <a:spcPts val="8181"/>
                </a:lnSpc>
              </a:pPr>
              <a:r>
                <a:rPr lang="ar-EG" b="true" sz="5000">
                  <a:solidFill>
                    <a:srgbClr val="F9B57D"/>
                  </a:solidFill>
                  <a:latin typeface="Arial Nova Condensed Bold"/>
                  <a:ea typeface="Arial Nova Condensed Bold"/>
                  <a:cs typeface="Arial Nova Condensed Bold"/>
                  <a:sym typeface="Arial Nova Condensed Bold"/>
                  <a:rtl val="true"/>
                </a:rPr>
                <a:t>تسهيل الاجتماع </a:t>
              </a:r>
            </a:p>
          </p:txBody>
        </p:sp>
      </p:grpSp>
      <p:grpSp>
        <p:nvGrpSpPr>
          <p:cNvPr name="Group 14" id="14"/>
          <p:cNvGrpSpPr/>
          <p:nvPr/>
        </p:nvGrpSpPr>
        <p:grpSpPr>
          <a:xfrm rot="-6972067">
            <a:off x="-1207943" y="-1033180"/>
            <a:ext cx="3767531" cy="4123759"/>
            <a:chOff x="0" y="0"/>
            <a:chExt cx="5023375" cy="5498345"/>
          </a:xfrm>
        </p:grpSpPr>
        <p:grpSp>
          <p:nvGrpSpPr>
            <p:cNvPr name="Group 15" id="15"/>
            <p:cNvGrpSpPr/>
            <p:nvPr/>
          </p:nvGrpSpPr>
          <p:grpSpPr>
            <a:xfrm rot="-104776">
              <a:off x="297380" y="1759711"/>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18" id="18"/>
            <p:cNvGrpSpPr/>
            <p:nvPr/>
          </p:nvGrpSpPr>
          <p:grpSpPr>
            <a:xfrm rot="-162844">
              <a:off x="84820" y="93399"/>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21" id="21"/>
            <p:cNvGrpSpPr/>
            <p:nvPr/>
          </p:nvGrpSpPr>
          <p:grpSpPr>
            <a:xfrm rot="10629642">
              <a:off x="902754" y="1722687"/>
              <a:ext cx="4032000" cy="3678054"/>
              <a:chOff x="0" y="0"/>
              <a:chExt cx="893117" cy="814716"/>
            </a:xfrm>
          </p:grpSpPr>
          <p:sp>
            <p:nvSpPr>
              <p:cNvPr name="Freeform 22" id="22"/>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3" id="23"/>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spTree>
  </p:cSld>
  <p:clrMapOvr>
    <a:masterClrMapping/>
  </p:clrMapOvr>
</p:sld>
</file>

<file path=ppt/slides/slide36.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rtl="true">
                <a:lnSpc>
                  <a:spcPts val="2659"/>
                </a:lnSpc>
                <a:spcBef>
                  <a:spcPct val="0"/>
                </a:spcBef>
              </a:pPr>
            </a:p>
          </p:txBody>
        </p:sp>
      </p:grpSp>
      <p:grpSp>
        <p:nvGrpSpPr>
          <p:cNvPr name="Group 5" id="5"/>
          <p:cNvGrpSpPr/>
          <p:nvPr/>
        </p:nvGrpSpPr>
        <p:grpSpPr>
          <a:xfrm rot="0">
            <a:off x="8266496" y="1028700"/>
            <a:ext cx="8992804" cy="1181420"/>
            <a:chOff x="0" y="0"/>
            <a:chExt cx="11990406" cy="1575227"/>
          </a:xfrm>
        </p:grpSpPr>
        <p:sp>
          <p:nvSpPr>
            <p:cNvPr name="Freeform 6" id="6"/>
            <p:cNvSpPr/>
            <p:nvPr/>
          </p:nvSpPr>
          <p:spPr>
            <a:xfrm flipH="false" flipV="false" rot="0">
              <a:off x="0" y="0"/>
              <a:ext cx="11990406" cy="1575227"/>
            </a:xfrm>
            <a:custGeom>
              <a:avLst/>
              <a:gdLst/>
              <a:ahLst/>
              <a:cxnLst/>
              <a:rect r="r" b="b" t="t" l="l"/>
              <a:pathLst>
                <a:path h="1575227" w="11990406">
                  <a:moveTo>
                    <a:pt x="0" y="0"/>
                  </a:moveTo>
                  <a:lnTo>
                    <a:pt x="11990406" y="0"/>
                  </a:lnTo>
                  <a:lnTo>
                    <a:pt x="11990406" y="1575227"/>
                  </a:lnTo>
                  <a:lnTo>
                    <a:pt x="0" y="1575227"/>
                  </a:lnTo>
                  <a:close/>
                </a:path>
              </a:pathLst>
            </a:custGeom>
            <a:solidFill>
              <a:srgbClr val="000000">
                <a:alpha val="0"/>
              </a:srgbClr>
            </a:solidFill>
            <a:ln cap="sq">
              <a:noFill/>
              <a:prstDash val="solid"/>
              <a:miter/>
            </a:ln>
          </p:spPr>
        </p:sp>
        <p:sp>
          <p:nvSpPr>
            <p:cNvPr name="TextBox 7" id="7"/>
            <p:cNvSpPr txBox="true"/>
            <p:nvPr/>
          </p:nvSpPr>
          <p:spPr>
            <a:xfrm>
              <a:off x="0" y="-190500"/>
              <a:ext cx="11990406" cy="1765727"/>
            </a:xfrm>
            <a:prstGeom prst="rect">
              <a:avLst/>
            </a:prstGeom>
          </p:spPr>
          <p:txBody>
            <a:bodyPr anchor="t" rtlCol="false" tIns="0" lIns="0" bIns="0" rIns="0"/>
            <a:lstStyle/>
            <a:p>
              <a:pPr algn="r" rtl="true" marL="0" indent="0" lvl="0">
                <a:lnSpc>
                  <a:spcPts val="9900"/>
                </a:lnSpc>
                <a:spcBef>
                  <a:spcPct val="0"/>
                </a:spcBef>
              </a:pPr>
              <a:r>
                <a:rPr lang="ar-EG" b="true" sz="6600" strike="noStrike" u="none">
                  <a:solidFill>
                    <a:srgbClr val="4E5FA7"/>
                  </a:solidFill>
                  <a:latin typeface="Arial Nova Condensed Bold"/>
                  <a:ea typeface="Arial Nova Condensed Bold"/>
                  <a:cs typeface="Arial Nova Condensed Bold"/>
                  <a:sym typeface="Arial Nova Condensed Bold"/>
                  <a:rtl val="true"/>
                </a:rPr>
                <a:t>إجراء مكالمات هاتفية </a:t>
              </a:r>
            </a:p>
          </p:txBody>
        </p:sp>
      </p:grpSp>
      <p:grpSp>
        <p:nvGrpSpPr>
          <p:cNvPr name="Group 8" id="8"/>
          <p:cNvGrpSpPr/>
          <p:nvPr/>
        </p:nvGrpSpPr>
        <p:grpSpPr>
          <a:xfrm rot="0">
            <a:off x="1028700" y="3067094"/>
            <a:ext cx="16230600" cy="5843149"/>
            <a:chOff x="0" y="0"/>
            <a:chExt cx="21640800" cy="7790866"/>
          </a:xfrm>
        </p:grpSpPr>
        <p:sp>
          <p:nvSpPr>
            <p:cNvPr name="Freeform 9" id="9"/>
            <p:cNvSpPr/>
            <p:nvPr/>
          </p:nvSpPr>
          <p:spPr>
            <a:xfrm flipH="false" flipV="false" rot="0">
              <a:off x="0" y="0"/>
              <a:ext cx="21640800" cy="7790866"/>
            </a:xfrm>
            <a:custGeom>
              <a:avLst/>
              <a:gdLst/>
              <a:ahLst/>
              <a:cxnLst/>
              <a:rect r="r" b="b" t="t" l="l"/>
              <a:pathLst>
                <a:path h="7790866" w="21640800">
                  <a:moveTo>
                    <a:pt x="0" y="0"/>
                  </a:moveTo>
                  <a:lnTo>
                    <a:pt x="21640800" y="0"/>
                  </a:lnTo>
                  <a:lnTo>
                    <a:pt x="21640800" y="7790866"/>
                  </a:lnTo>
                  <a:lnTo>
                    <a:pt x="0" y="7790866"/>
                  </a:lnTo>
                  <a:close/>
                </a:path>
              </a:pathLst>
            </a:custGeom>
            <a:solidFill>
              <a:srgbClr val="000000">
                <a:alpha val="0"/>
              </a:srgbClr>
            </a:solidFill>
          </p:spPr>
        </p:sp>
        <p:sp>
          <p:nvSpPr>
            <p:cNvPr name="TextBox 10" id="10"/>
            <p:cNvSpPr txBox="true"/>
            <p:nvPr/>
          </p:nvSpPr>
          <p:spPr>
            <a:xfrm>
              <a:off x="0" y="-66675"/>
              <a:ext cx="21640800" cy="7857541"/>
            </a:xfrm>
            <a:prstGeom prst="rect">
              <a:avLst/>
            </a:prstGeom>
          </p:spPr>
          <p:txBody>
            <a:bodyPr anchor="t" rtlCol="false" tIns="0" lIns="0" bIns="0" rIns="0"/>
            <a:lstStyle/>
            <a:p>
              <a:pPr algn="r" rtl="true" marL="0" indent="0" lvl="0">
                <a:lnSpc>
                  <a:spcPts val="5105"/>
                </a:lnSpc>
              </a:pPr>
              <a:r>
                <a:rPr lang="ar-EG" sz="3699">
                  <a:solidFill>
                    <a:srgbClr val="000000"/>
                  </a:solidFill>
                  <a:latin typeface="Arial Nova Condensed"/>
                  <a:ea typeface="Arial Nova Condensed"/>
                  <a:cs typeface="Arial Nova Condensed"/>
                  <a:sym typeface="Arial Nova Condensed"/>
                  <a:rtl val="true"/>
                </a:rPr>
                <a:t> قبل إجراء مكالمة هاتفية، عليك أن تفهم ما هي المشكلة، وما الذي تأمل الحصول عليه من المكالمة. </a:t>
              </a:r>
            </a:p>
            <a:p>
              <a:pPr algn="r" rtl="true" marL="798828" indent="-399414" lvl="1">
                <a:lnSpc>
                  <a:spcPts val="5105"/>
                </a:lnSpc>
                <a:buFont typeface="Arial"/>
                <a:buChar char="•"/>
              </a:pPr>
              <a:r>
                <a:rPr lang="ar-EG" sz="3699">
                  <a:solidFill>
                    <a:srgbClr val="000000"/>
                  </a:solidFill>
                  <a:latin typeface="Arial Nova Condensed"/>
                  <a:ea typeface="Arial Nova Condensed"/>
                  <a:cs typeface="Arial Nova Condensed"/>
                  <a:sym typeface="Arial Nova Condensed"/>
                  <a:rtl val="true"/>
                </a:rPr>
                <a:t>قدّم نفسك دائمًا للمتصل. أخبره أنك تتصل بالنيابة عن عميلك. </a:t>
              </a:r>
            </a:p>
            <a:p>
              <a:pPr algn="r" rtl="true" marL="798828" indent="-399414" lvl="1">
                <a:lnSpc>
                  <a:spcPts val="5105"/>
                </a:lnSpc>
                <a:buFont typeface="Arial"/>
                <a:buChar char="•"/>
              </a:pPr>
              <a:r>
                <a:rPr lang="ar-EG" sz="3699">
                  <a:solidFill>
                    <a:srgbClr val="000000"/>
                  </a:solidFill>
                  <a:latin typeface="Arial Nova Condensed"/>
                  <a:ea typeface="Arial Nova Condensed"/>
                  <a:cs typeface="Arial Nova Condensed"/>
                  <a:sym typeface="Arial Nova Condensed"/>
                  <a:rtl val="true"/>
                </a:rPr>
                <a:t>اكتب اسم الشخص الذي تتحدث معه، وتاريخ ووقت المكالمة.</a:t>
              </a:r>
            </a:p>
            <a:p>
              <a:pPr algn="r" rtl="true" marL="798828" indent="-399414" lvl="1">
                <a:lnSpc>
                  <a:spcPts val="5105"/>
                </a:lnSpc>
                <a:buFont typeface="Arial"/>
                <a:buChar char="•"/>
              </a:pPr>
              <a:r>
                <a:rPr lang="ar-EG" sz="3699">
                  <a:solidFill>
                    <a:srgbClr val="000000"/>
                  </a:solidFill>
                  <a:latin typeface="Arial Nova Condensed"/>
                  <a:ea typeface="Arial Nova Condensed"/>
                  <a:cs typeface="Arial Nova Condensed"/>
                  <a:sym typeface="Arial Nova Condensed"/>
                  <a:rtl val="true"/>
                </a:rPr>
                <a:t>أبلغ عميلك دائمًا بما قاله. إذا لم تكن متأكدًا، فاطلب الاتصال مرة أخرى بعد التأكد. </a:t>
              </a:r>
            </a:p>
            <a:p>
              <a:pPr algn="r" rtl="true" marL="798828" indent="-399414" lvl="1">
                <a:lnSpc>
                  <a:spcPts val="5105"/>
                </a:lnSpc>
                <a:buFont typeface="Arial"/>
                <a:buChar char="•"/>
              </a:pPr>
              <a:r>
                <a:rPr lang="ar-EG" sz="3699">
                  <a:solidFill>
                    <a:srgbClr val="000000"/>
                  </a:solidFill>
                  <a:latin typeface="Arial Nova Condensed"/>
                  <a:ea typeface="Arial Nova Condensed"/>
                  <a:cs typeface="Arial Nova Condensed"/>
                  <a:sym typeface="Arial Nova Condensed"/>
                  <a:rtl val="true"/>
                </a:rPr>
                <a:t>كن مهذبًا ولكن حازمًا. لا تغضب وتجنّب الجدال. </a:t>
              </a:r>
            </a:p>
            <a:p>
              <a:pPr algn="r" rtl="true" marL="798828" indent="-399414" lvl="1">
                <a:lnSpc>
                  <a:spcPts val="5105"/>
                </a:lnSpc>
                <a:buFont typeface="Arial"/>
                <a:buChar char="•"/>
              </a:pPr>
              <a:r>
                <a:rPr lang="ar-EG" sz="3699">
                  <a:solidFill>
                    <a:srgbClr val="000000"/>
                  </a:solidFill>
                  <a:latin typeface="Arial Nova Condensed"/>
                  <a:ea typeface="Arial Nova Condensed"/>
                  <a:cs typeface="Arial Nova Condensed"/>
                  <a:sym typeface="Arial Nova Condensed"/>
                  <a:rtl val="true"/>
                </a:rPr>
                <a:t>دوّن ملاحظات عن المحادثة. أعد قراءة الملاحظات للطرف الآخر لتأكيد النقاش. </a:t>
              </a:r>
            </a:p>
            <a:p>
              <a:pPr algn="r" rtl="true" marL="798828" indent="-399414" lvl="1">
                <a:lnSpc>
                  <a:spcPts val="5105"/>
                </a:lnSpc>
                <a:buFont typeface="Arial"/>
                <a:buChar char="•"/>
              </a:pPr>
              <a:r>
                <a:rPr lang="ar-EG" sz="3699">
                  <a:solidFill>
                    <a:srgbClr val="000000"/>
                  </a:solidFill>
                  <a:latin typeface="Arial Nova Condensed"/>
                  <a:ea typeface="Arial Nova Condensed"/>
                  <a:cs typeface="Arial Nova Condensed"/>
                  <a:sym typeface="Arial Nova Condensed"/>
                  <a:rtl val="true"/>
                </a:rPr>
                <a:t>أرسل خطابًا مكتوبًا إلى الشخص الآخر موضحًا فيه تفاصيل المناقشة الهاتفية والطريقة المتفق عليها للمضي قدمًا.</a:t>
              </a:r>
            </a:p>
          </p:txBody>
        </p:sp>
      </p:grpSp>
      <p:grpSp>
        <p:nvGrpSpPr>
          <p:cNvPr name="Group 11" id="11"/>
          <p:cNvGrpSpPr/>
          <p:nvPr/>
        </p:nvGrpSpPr>
        <p:grpSpPr>
          <a:xfrm rot="-6972067">
            <a:off x="-1207943" y="-1033180"/>
            <a:ext cx="3767531" cy="4123759"/>
            <a:chOff x="0" y="0"/>
            <a:chExt cx="5023375" cy="5498345"/>
          </a:xfrm>
        </p:grpSpPr>
        <p:grpSp>
          <p:nvGrpSpPr>
            <p:cNvPr name="Group 12" id="12"/>
            <p:cNvGrpSpPr/>
            <p:nvPr/>
          </p:nvGrpSpPr>
          <p:grpSpPr>
            <a:xfrm rot="-104776">
              <a:off x="297380" y="1759711"/>
              <a:ext cx="4032000" cy="3678054"/>
              <a:chOff x="0" y="0"/>
              <a:chExt cx="893117" cy="814716"/>
            </a:xfrm>
          </p:grpSpPr>
          <p:sp>
            <p:nvSpPr>
              <p:cNvPr name="Freeform 13" id="13"/>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4" id="14"/>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15" id="15"/>
            <p:cNvGrpSpPr/>
            <p:nvPr/>
          </p:nvGrpSpPr>
          <p:grpSpPr>
            <a:xfrm rot="-162844">
              <a:off x="84820" y="93399"/>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18" id="18"/>
            <p:cNvGrpSpPr/>
            <p:nvPr/>
          </p:nvGrpSpPr>
          <p:grpSpPr>
            <a:xfrm rot="10629642">
              <a:off x="902754" y="1722687"/>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spTree>
  </p:cSld>
  <p:clrMapOvr>
    <a:masterClrMapping/>
  </p:clrMapOvr>
</p:sld>
</file>

<file path=ppt/slides/slide37.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rtl="true">
                <a:lnSpc>
                  <a:spcPts val="2659"/>
                </a:lnSpc>
                <a:spcBef>
                  <a:spcPct val="0"/>
                </a:spcBef>
              </a:pPr>
            </a:p>
          </p:txBody>
        </p:sp>
      </p:grpSp>
      <p:grpSp>
        <p:nvGrpSpPr>
          <p:cNvPr name="Group 5" id="5"/>
          <p:cNvGrpSpPr/>
          <p:nvPr/>
        </p:nvGrpSpPr>
        <p:grpSpPr>
          <a:xfrm rot="0">
            <a:off x="6031685" y="1028700"/>
            <a:ext cx="11227615" cy="1181420"/>
            <a:chOff x="0" y="0"/>
            <a:chExt cx="14970153" cy="1575227"/>
          </a:xfrm>
        </p:grpSpPr>
        <p:sp>
          <p:nvSpPr>
            <p:cNvPr name="Freeform 6" id="6"/>
            <p:cNvSpPr/>
            <p:nvPr/>
          </p:nvSpPr>
          <p:spPr>
            <a:xfrm flipH="false" flipV="false" rot="0">
              <a:off x="0" y="0"/>
              <a:ext cx="14970153" cy="1575227"/>
            </a:xfrm>
            <a:custGeom>
              <a:avLst/>
              <a:gdLst/>
              <a:ahLst/>
              <a:cxnLst/>
              <a:rect r="r" b="b" t="t" l="l"/>
              <a:pathLst>
                <a:path h="1575227" w="14970153">
                  <a:moveTo>
                    <a:pt x="0" y="0"/>
                  </a:moveTo>
                  <a:lnTo>
                    <a:pt x="14970153" y="0"/>
                  </a:lnTo>
                  <a:lnTo>
                    <a:pt x="14970153" y="1575227"/>
                  </a:lnTo>
                  <a:lnTo>
                    <a:pt x="0" y="1575227"/>
                  </a:lnTo>
                  <a:close/>
                </a:path>
              </a:pathLst>
            </a:custGeom>
            <a:solidFill>
              <a:srgbClr val="000000">
                <a:alpha val="0"/>
              </a:srgbClr>
            </a:solidFill>
            <a:ln cap="sq">
              <a:noFill/>
              <a:prstDash val="solid"/>
              <a:miter/>
            </a:ln>
          </p:spPr>
        </p:sp>
        <p:sp>
          <p:nvSpPr>
            <p:cNvPr name="TextBox 7" id="7"/>
            <p:cNvSpPr txBox="true"/>
            <p:nvPr/>
          </p:nvSpPr>
          <p:spPr>
            <a:xfrm>
              <a:off x="0" y="-190500"/>
              <a:ext cx="14970153" cy="1765727"/>
            </a:xfrm>
            <a:prstGeom prst="rect">
              <a:avLst/>
            </a:prstGeom>
          </p:spPr>
          <p:txBody>
            <a:bodyPr anchor="t" rtlCol="false" tIns="0" lIns="0" bIns="0" rIns="0"/>
            <a:lstStyle/>
            <a:p>
              <a:pPr algn="r" rtl="true" marL="0" indent="0" lvl="0">
                <a:lnSpc>
                  <a:spcPts val="9900"/>
                </a:lnSpc>
                <a:spcBef>
                  <a:spcPct val="0"/>
                </a:spcBef>
              </a:pPr>
              <a:r>
                <a:rPr lang="ar-EG" b="true" sz="6600">
                  <a:solidFill>
                    <a:srgbClr val="4E5FA7"/>
                  </a:solidFill>
                  <a:latin typeface="Arial Nova Condensed Bold"/>
                  <a:ea typeface="Arial Nova Condensed Bold"/>
                  <a:cs typeface="Arial Nova Condensed Bold"/>
                  <a:sym typeface="Arial Nova Condensed Bold"/>
                  <a:rtl val="true"/>
                </a:rPr>
                <a:t>كتابة بريد إلكتروني أو رسالة </a:t>
              </a:r>
            </a:p>
          </p:txBody>
        </p:sp>
      </p:grpSp>
      <p:grpSp>
        <p:nvGrpSpPr>
          <p:cNvPr name="Group 8" id="8"/>
          <p:cNvGrpSpPr/>
          <p:nvPr/>
        </p:nvGrpSpPr>
        <p:grpSpPr>
          <a:xfrm rot="0">
            <a:off x="1028700" y="2889339"/>
            <a:ext cx="8115300" cy="6867956"/>
            <a:chOff x="0" y="0"/>
            <a:chExt cx="10820400" cy="9157275"/>
          </a:xfrm>
        </p:grpSpPr>
        <p:sp>
          <p:nvSpPr>
            <p:cNvPr name="Freeform 9" id="9"/>
            <p:cNvSpPr/>
            <p:nvPr/>
          </p:nvSpPr>
          <p:spPr>
            <a:xfrm flipH="false" flipV="false" rot="0">
              <a:off x="0" y="0"/>
              <a:ext cx="10820400" cy="9157276"/>
            </a:xfrm>
            <a:custGeom>
              <a:avLst/>
              <a:gdLst/>
              <a:ahLst/>
              <a:cxnLst/>
              <a:rect r="r" b="b" t="t" l="l"/>
              <a:pathLst>
                <a:path h="9157276" w="10820400">
                  <a:moveTo>
                    <a:pt x="0" y="0"/>
                  </a:moveTo>
                  <a:lnTo>
                    <a:pt x="10820400" y="0"/>
                  </a:lnTo>
                  <a:lnTo>
                    <a:pt x="10820400" y="9157276"/>
                  </a:lnTo>
                  <a:lnTo>
                    <a:pt x="0" y="9157276"/>
                  </a:lnTo>
                  <a:close/>
                </a:path>
              </a:pathLst>
            </a:custGeom>
            <a:solidFill>
              <a:srgbClr val="000000">
                <a:alpha val="0"/>
              </a:srgbClr>
            </a:solidFill>
          </p:spPr>
        </p:sp>
        <p:sp>
          <p:nvSpPr>
            <p:cNvPr name="TextBox 10" id="10"/>
            <p:cNvSpPr txBox="true"/>
            <p:nvPr/>
          </p:nvSpPr>
          <p:spPr>
            <a:xfrm>
              <a:off x="0" y="-38100"/>
              <a:ext cx="10820400" cy="9195375"/>
            </a:xfrm>
            <a:prstGeom prst="rect">
              <a:avLst/>
            </a:prstGeom>
          </p:spPr>
          <p:txBody>
            <a:bodyPr anchor="t" rtlCol="false" tIns="0" lIns="0" bIns="0" rIns="0"/>
            <a:lstStyle/>
            <a:p>
              <a:pPr algn="r" rtl="true" marL="0" indent="0" lvl="0">
                <a:lnSpc>
                  <a:spcPts val="3670"/>
                </a:lnSpc>
              </a:pPr>
            </a:p>
            <a:p>
              <a:pPr algn="r" rtl="true" marL="0" indent="0" lvl="0">
                <a:lnSpc>
                  <a:spcPts val="3670"/>
                </a:lnSpc>
              </a:pPr>
              <a:r>
                <a:rPr lang="ar-EG" b="true" sz="2659">
                  <a:solidFill>
                    <a:srgbClr val="000000"/>
                  </a:solidFill>
                  <a:latin typeface="Arial Nova Condensed Bold"/>
                  <a:ea typeface="Arial Nova Condensed Bold"/>
                  <a:cs typeface="Arial Nova Condensed Bold"/>
                  <a:sym typeface="Arial Nova Condensed Bold"/>
                  <a:rtl val="true"/>
                </a:rPr>
                <a:t>كيفية هيكلة البريد الإلكتروني بكفاءة:</a:t>
              </a:r>
            </a:p>
            <a:p>
              <a:pPr algn="r" rtl="true" marL="0" indent="0" lvl="0">
                <a:lnSpc>
                  <a:spcPts val="3670"/>
                </a:lnSpc>
              </a:pPr>
              <a:r>
                <a:rPr lang="ar-EG" sz="2659">
                  <a:solidFill>
                    <a:srgbClr val="000000"/>
                  </a:solidFill>
                  <a:latin typeface="Arial Nova Condensed"/>
                  <a:ea typeface="Arial Nova Condensed"/>
                  <a:cs typeface="Arial Nova Condensed"/>
                  <a:sym typeface="Arial Nova Condensed"/>
                  <a:rtl val="true"/>
                </a:rPr>
                <a:t>استخدم سطر موضوع واضح وموجز.</a:t>
              </a:r>
            </a:p>
            <a:p>
              <a:pPr algn="r" rtl="true" marL="0" indent="0" lvl="0">
                <a:lnSpc>
                  <a:spcPts val="3670"/>
                </a:lnSpc>
              </a:pPr>
              <a:r>
                <a:rPr lang="ar-EG" sz="2659">
                  <a:solidFill>
                    <a:srgbClr val="000000"/>
                  </a:solidFill>
                  <a:latin typeface="Arial Nova Condensed"/>
                  <a:ea typeface="Arial Nova Condensed"/>
                  <a:cs typeface="Arial Nova Condensed"/>
                  <a:sym typeface="Arial Nova Condensed"/>
                  <a:rtl val="true"/>
                </a:rPr>
                <a:t>ابدأ بتحية مهذبة وسياق مختصر.</a:t>
              </a:r>
            </a:p>
            <a:p>
              <a:pPr algn="r" rtl="true" marL="0" indent="0" lvl="0">
                <a:lnSpc>
                  <a:spcPts val="3670"/>
                </a:lnSpc>
              </a:pPr>
              <a:r>
                <a:rPr lang="ar-EG" sz="2659">
                  <a:solidFill>
                    <a:srgbClr val="000000"/>
                  </a:solidFill>
                  <a:latin typeface="Arial Nova Condensed"/>
                  <a:ea typeface="Arial Nova Condensed"/>
                  <a:cs typeface="Arial Nova Condensed"/>
                  <a:sym typeface="Arial Nova Condensed"/>
                  <a:rtl val="true"/>
                </a:rPr>
                <a:t>حدد الهدف مبكرًا وقم بتنظيم النقاط منطقيًا.</a:t>
              </a:r>
            </a:p>
            <a:p>
              <a:pPr algn="r" rtl="true" marL="0" indent="0" lvl="0">
                <a:lnSpc>
                  <a:spcPts val="3670"/>
                </a:lnSpc>
              </a:pPr>
              <a:r>
                <a:rPr lang="ar-EG" sz="2659">
                  <a:solidFill>
                    <a:srgbClr val="000000"/>
                  </a:solidFill>
                  <a:latin typeface="Arial Nova Condensed"/>
                  <a:ea typeface="Arial Nova Condensed"/>
                  <a:cs typeface="Arial Nova Condensed"/>
                  <a:sym typeface="Arial Nova Condensed"/>
                  <a:rtl val="true"/>
                </a:rPr>
                <a:t>استخدم النقاط العريضة لتسهيل القراءة.</a:t>
              </a:r>
            </a:p>
            <a:p>
              <a:pPr algn="r" rtl="true" marL="0" indent="0" lvl="0">
                <a:lnSpc>
                  <a:spcPts val="3670"/>
                </a:lnSpc>
              </a:pPr>
              <a:r>
                <a:rPr lang="ar-EG" sz="2659">
                  <a:solidFill>
                    <a:srgbClr val="000000"/>
                  </a:solidFill>
                  <a:latin typeface="Arial Nova Condensed"/>
                  <a:ea typeface="Arial Nova Condensed"/>
                  <a:cs typeface="Arial Nova Condensed"/>
                  <a:sym typeface="Arial Nova Condensed"/>
                  <a:rtl val="true"/>
                </a:rPr>
                <a:t>أنهي خطابك بدعوة إلى العمل وتوقيع مهذب.</a:t>
              </a:r>
            </a:p>
            <a:p>
              <a:pPr algn="r" rtl="true" marL="0" indent="0" lvl="0">
                <a:lnSpc>
                  <a:spcPts val="3670"/>
                </a:lnSpc>
              </a:pPr>
            </a:p>
            <a:p>
              <a:pPr algn="r" rtl="true" marL="0" indent="0" lvl="0">
                <a:lnSpc>
                  <a:spcPts val="3670"/>
                </a:lnSpc>
              </a:pPr>
              <a:r>
                <a:rPr lang="ar-EG" b="true" sz="2659">
                  <a:solidFill>
                    <a:srgbClr val="000000"/>
                  </a:solidFill>
                  <a:latin typeface="Arial Nova Condensed Bold"/>
                  <a:ea typeface="Arial Nova Condensed Bold"/>
                  <a:cs typeface="Arial Nova Condensed Bold"/>
                  <a:sym typeface="Arial Nova Condensed Bold"/>
                  <a:rtl val="true"/>
                </a:rPr>
                <a:t>نصائح لمراجعة النصوص وضمان الوضوح:</a:t>
              </a:r>
            </a:p>
            <a:p>
              <a:pPr algn="r" rtl="true" marL="0" indent="0" lvl="0">
                <a:lnSpc>
                  <a:spcPts val="3670"/>
                </a:lnSpc>
              </a:pPr>
              <a:r>
                <a:rPr lang="ar-EG" sz="2659">
                  <a:solidFill>
                    <a:srgbClr val="000000"/>
                  </a:solidFill>
                  <a:latin typeface="Arial Nova Condensed"/>
                  <a:ea typeface="Arial Nova Condensed"/>
                  <a:cs typeface="Arial Nova Condensed"/>
                  <a:sym typeface="Arial Nova Condensed"/>
                  <a:rtl val="true"/>
                </a:rPr>
                <a:t>اقرأ بصوت عالٍ للتعرف على العبارات المحرجة.</a:t>
              </a:r>
            </a:p>
            <a:p>
              <a:pPr algn="r" rtl="true" marL="0" indent="0" lvl="0">
                <a:lnSpc>
                  <a:spcPts val="3670"/>
                </a:lnSpc>
              </a:pPr>
              <a:r>
                <a:rPr lang="ar-EG" sz="2659">
                  <a:solidFill>
                    <a:srgbClr val="000000"/>
                  </a:solidFill>
                  <a:latin typeface="Arial Nova Condensed"/>
                  <a:ea typeface="Arial Nova Condensed"/>
                  <a:cs typeface="Arial Nova Condensed"/>
                  <a:sym typeface="Arial Nova Condensed"/>
                  <a:rtl val="true"/>
                </a:rPr>
                <a:t>استخدم أدوات التدقيق الإملائي/النحوي ولكن قم بالتحقق يدويًا.</a:t>
              </a:r>
            </a:p>
            <a:p>
              <a:pPr algn="r" rtl="true" marL="0" indent="0" lvl="0">
                <a:lnSpc>
                  <a:spcPts val="3670"/>
                </a:lnSpc>
              </a:pPr>
              <a:r>
                <a:rPr lang="ar-EG" sz="2659">
                  <a:solidFill>
                    <a:srgbClr val="000000"/>
                  </a:solidFill>
                  <a:latin typeface="Arial Nova Condensed"/>
                  <a:ea typeface="Arial Nova Condensed"/>
                  <a:cs typeface="Arial Nova Condensed"/>
                  <a:sym typeface="Arial Nova Condensed"/>
                  <a:rtl val="true"/>
                </a:rPr>
                <a:t>تأكد من الوضوح من خلال تجنب المصطلحات المتخصصة والجمل الطويلة.</a:t>
              </a:r>
            </a:p>
            <a:p>
              <a:pPr algn="r" rtl="true" marL="0" indent="0" lvl="0">
                <a:lnSpc>
                  <a:spcPts val="3670"/>
                </a:lnSpc>
              </a:pPr>
              <a:r>
                <a:rPr lang="ar-EG" sz="2659">
                  <a:solidFill>
                    <a:srgbClr val="000000"/>
                  </a:solidFill>
                  <a:latin typeface="Arial Nova Condensed"/>
                  <a:ea typeface="Arial Nova Condensed"/>
                  <a:cs typeface="Arial Nova Condensed"/>
                  <a:sym typeface="Arial Nova Condensed"/>
                  <a:rtl val="true"/>
                </a:rPr>
                <a:t>تأكد من أن النغمة تتطابق مع غرض البريد الإلكتروني.</a:t>
              </a:r>
            </a:p>
          </p:txBody>
        </p:sp>
      </p:grpSp>
      <p:grpSp>
        <p:nvGrpSpPr>
          <p:cNvPr name="Group 11" id="11"/>
          <p:cNvGrpSpPr/>
          <p:nvPr/>
        </p:nvGrpSpPr>
        <p:grpSpPr>
          <a:xfrm rot="0">
            <a:off x="11115143" y="3908811"/>
            <a:ext cx="5715000" cy="4829014"/>
            <a:chOff x="0" y="0"/>
            <a:chExt cx="7620000" cy="6438685"/>
          </a:xfrm>
        </p:grpSpPr>
        <p:sp>
          <p:nvSpPr>
            <p:cNvPr name="Freeform 12" id="12"/>
            <p:cNvSpPr/>
            <p:nvPr/>
          </p:nvSpPr>
          <p:spPr>
            <a:xfrm flipH="false" flipV="false" rot="0">
              <a:off x="0" y="0"/>
              <a:ext cx="7620000" cy="6438685"/>
            </a:xfrm>
            <a:custGeom>
              <a:avLst/>
              <a:gdLst/>
              <a:ahLst/>
              <a:cxnLst/>
              <a:rect r="r" b="b" t="t" l="l"/>
              <a:pathLst>
                <a:path h="6438685" w="7620000">
                  <a:moveTo>
                    <a:pt x="0" y="0"/>
                  </a:moveTo>
                  <a:lnTo>
                    <a:pt x="7620000" y="0"/>
                  </a:lnTo>
                  <a:lnTo>
                    <a:pt x="7620000" y="6438685"/>
                  </a:lnTo>
                  <a:lnTo>
                    <a:pt x="0" y="6438685"/>
                  </a:lnTo>
                  <a:close/>
                </a:path>
              </a:pathLst>
            </a:custGeom>
            <a:solidFill>
              <a:srgbClr val="000000">
                <a:alpha val="0"/>
              </a:srgbClr>
            </a:solidFill>
          </p:spPr>
        </p:sp>
        <p:sp>
          <p:nvSpPr>
            <p:cNvPr name="TextBox 13" id="13"/>
            <p:cNvSpPr txBox="true"/>
            <p:nvPr/>
          </p:nvSpPr>
          <p:spPr>
            <a:xfrm>
              <a:off x="0" y="-57150"/>
              <a:ext cx="7620000" cy="6495835"/>
            </a:xfrm>
            <a:prstGeom prst="rect">
              <a:avLst/>
            </a:prstGeom>
          </p:spPr>
          <p:txBody>
            <a:bodyPr anchor="t" rtlCol="false" tIns="0" lIns="0" bIns="0" rIns="0"/>
            <a:lstStyle/>
            <a:p>
              <a:pPr algn="r" rtl="true" marL="0" indent="0" lvl="0">
                <a:lnSpc>
                  <a:spcPts val="4553"/>
                </a:lnSpc>
              </a:pPr>
              <a:r>
                <a:rPr lang="ar-EG" b="true" sz="3299">
                  <a:solidFill>
                    <a:srgbClr val="000000"/>
                  </a:solidFill>
                  <a:latin typeface="Arial Nova Condensed Bold"/>
                  <a:ea typeface="Arial Nova Condensed Bold"/>
                  <a:cs typeface="Arial Nova Condensed Bold"/>
                  <a:sym typeface="Arial Nova Condensed Bold"/>
                  <a:rtl val="true"/>
                </a:rPr>
                <a:t>أهمية رسالة المتابعة عبر البريد الإلكتروني:</a:t>
              </a:r>
            </a:p>
            <a:p>
              <a:pPr algn="r" rtl="true" marL="0" indent="0" lvl="0">
                <a:lnSpc>
                  <a:spcPts val="4553"/>
                </a:lnSpc>
              </a:pPr>
              <a:r>
                <a:rPr lang="ar-EG" sz="3299">
                  <a:solidFill>
                    <a:srgbClr val="000000"/>
                  </a:solidFill>
                  <a:latin typeface="Arial Nova Condensed"/>
                  <a:ea typeface="Arial Nova Condensed"/>
                  <a:cs typeface="Arial Nova Condensed"/>
                  <a:sym typeface="Arial Nova Condensed"/>
                  <a:rtl val="true"/>
                </a:rPr>
                <a:t>يتأكد من استلام رسالتك وفهمها.</a:t>
              </a:r>
            </a:p>
            <a:p>
              <a:pPr algn="r" rtl="true" marL="0" indent="0" lvl="0">
                <a:lnSpc>
                  <a:spcPts val="4553"/>
                </a:lnSpc>
              </a:pPr>
              <a:r>
                <a:rPr lang="ar-EG" sz="3299">
                  <a:solidFill>
                    <a:srgbClr val="000000"/>
                  </a:solidFill>
                  <a:latin typeface="Arial Nova Condensed"/>
                  <a:ea typeface="Arial Nova Condensed"/>
                  <a:cs typeface="Arial Nova Condensed"/>
                  <a:sym typeface="Arial Nova Condensed"/>
                  <a:rtl val="true"/>
                </a:rPr>
                <a:t>يذكّر المتلقي بأدب ويحافظ على الزخم.</a:t>
              </a:r>
            </a:p>
            <a:p>
              <a:pPr algn="r" rtl="true" marL="0" indent="0" lvl="0">
                <a:lnSpc>
                  <a:spcPts val="4553"/>
                </a:lnSpc>
              </a:pPr>
              <a:r>
                <a:rPr lang="ar-EG" sz="3299">
                  <a:solidFill>
                    <a:srgbClr val="000000"/>
                  </a:solidFill>
                  <a:latin typeface="Arial Nova Condensed"/>
                  <a:ea typeface="Arial Nova Condensed"/>
                  <a:cs typeface="Arial Nova Condensed"/>
                  <a:sym typeface="Arial Nova Condensed"/>
                  <a:rtl val="true"/>
                </a:rPr>
                <a:t>يوضح أي تفاصيل تم تجاهلها.</a:t>
              </a:r>
            </a:p>
            <a:p>
              <a:pPr algn="r" rtl="true" marL="0" indent="0" lvl="0">
                <a:lnSpc>
                  <a:spcPts val="4553"/>
                </a:lnSpc>
              </a:pPr>
              <a:r>
                <a:rPr lang="ar-EG" sz="3299">
                  <a:solidFill>
                    <a:srgbClr val="000000"/>
                  </a:solidFill>
                  <a:latin typeface="Arial Nova Condensed"/>
                  <a:ea typeface="Arial Nova Condensed"/>
                  <a:cs typeface="Arial Nova Condensed"/>
                  <a:sym typeface="Arial Nova Condensed"/>
                  <a:rtl val="true"/>
                </a:rPr>
                <a:t>حافظ على نبرة محترمة وفي الوقت المناسب.</a:t>
              </a:r>
            </a:p>
          </p:txBody>
        </p:sp>
      </p:grpSp>
      <p:grpSp>
        <p:nvGrpSpPr>
          <p:cNvPr name="Group 14" id="14"/>
          <p:cNvGrpSpPr/>
          <p:nvPr/>
        </p:nvGrpSpPr>
        <p:grpSpPr>
          <a:xfrm rot="-6972067">
            <a:off x="-1207943" y="-1033180"/>
            <a:ext cx="3767531" cy="4123759"/>
            <a:chOff x="0" y="0"/>
            <a:chExt cx="5023375" cy="5498345"/>
          </a:xfrm>
        </p:grpSpPr>
        <p:grpSp>
          <p:nvGrpSpPr>
            <p:cNvPr name="Group 15" id="15"/>
            <p:cNvGrpSpPr/>
            <p:nvPr/>
          </p:nvGrpSpPr>
          <p:grpSpPr>
            <a:xfrm rot="-104776">
              <a:off x="297380" y="1759711"/>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18" id="18"/>
            <p:cNvGrpSpPr/>
            <p:nvPr/>
          </p:nvGrpSpPr>
          <p:grpSpPr>
            <a:xfrm rot="-162844">
              <a:off x="84820" y="93399"/>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21" id="21"/>
            <p:cNvGrpSpPr/>
            <p:nvPr/>
          </p:nvGrpSpPr>
          <p:grpSpPr>
            <a:xfrm rot="10629642">
              <a:off x="902754" y="1722687"/>
              <a:ext cx="4032000" cy="3678054"/>
              <a:chOff x="0" y="0"/>
              <a:chExt cx="893117" cy="814716"/>
            </a:xfrm>
          </p:grpSpPr>
          <p:sp>
            <p:nvSpPr>
              <p:cNvPr name="Freeform 22" id="22"/>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3" id="23"/>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spTree>
  </p:cSld>
  <p:clrMapOvr>
    <a:masterClrMapping/>
  </p:clrMapOvr>
</p:sld>
</file>

<file path=ppt/slides/slide38.xml><?xml version="1.0" encoding="utf-8"?>
<p:sld xmlns:p="http://schemas.openxmlformats.org/presentationml/2006/main" xmlns:a="http://schemas.openxmlformats.org/drawingml/2006/main" xmlns:r="http://schemas.openxmlformats.org/officeDocument/2006/relationships">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rtl="true">
                <a:lnSpc>
                  <a:spcPts val="2659"/>
                </a:lnSpc>
                <a:spcBef>
                  <a:spcPct val="0"/>
                </a:spcBef>
              </a:pPr>
            </a:p>
          </p:txBody>
        </p:sp>
      </p:grpSp>
      <p:grpSp>
        <p:nvGrpSpPr>
          <p:cNvPr name="Group 5" id="5"/>
          <p:cNvGrpSpPr/>
          <p:nvPr/>
        </p:nvGrpSpPr>
        <p:grpSpPr>
          <a:xfrm rot="0">
            <a:off x="4487812" y="1028700"/>
            <a:ext cx="12771488" cy="1181420"/>
            <a:chOff x="0" y="0"/>
            <a:chExt cx="17028650" cy="1575227"/>
          </a:xfrm>
        </p:grpSpPr>
        <p:sp>
          <p:nvSpPr>
            <p:cNvPr name="Freeform 6" id="6"/>
            <p:cNvSpPr/>
            <p:nvPr/>
          </p:nvSpPr>
          <p:spPr>
            <a:xfrm flipH="false" flipV="false" rot="0">
              <a:off x="0" y="0"/>
              <a:ext cx="17028651" cy="1575227"/>
            </a:xfrm>
            <a:custGeom>
              <a:avLst/>
              <a:gdLst/>
              <a:ahLst/>
              <a:cxnLst/>
              <a:rect r="r" b="b" t="t" l="l"/>
              <a:pathLst>
                <a:path h="1575227" w="17028651">
                  <a:moveTo>
                    <a:pt x="0" y="0"/>
                  </a:moveTo>
                  <a:lnTo>
                    <a:pt x="17028651" y="0"/>
                  </a:lnTo>
                  <a:lnTo>
                    <a:pt x="17028651" y="1575227"/>
                  </a:lnTo>
                  <a:lnTo>
                    <a:pt x="0" y="1575227"/>
                  </a:lnTo>
                  <a:close/>
                </a:path>
              </a:pathLst>
            </a:custGeom>
            <a:solidFill>
              <a:srgbClr val="000000">
                <a:alpha val="0"/>
              </a:srgbClr>
            </a:solidFill>
            <a:ln cap="sq">
              <a:noFill/>
              <a:prstDash val="solid"/>
              <a:miter/>
            </a:ln>
          </p:spPr>
        </p:sp>
        <p:sp>
          <p:nvSpPr>
            <p:cNvPr name="TextBox 7" id="7"/>
            <p:cNvSpPr txBox="true"/>
            <p:nvPr/>
          </p:nvSpPr>
          <p:spPr>
            <a:xfrm>
              <a:off x="0" y="-190500"/>
              <a:ext cx="17028650" cy="1765727"/>
            </a:xfrm>
            <a:prstGeom prst="rect">
              <a:avLst/>
            </a:prstGeom>
          </p:spPr>
          <p:txBody>
            <a:bodyPr anchor="t" rtlCol="false" tIns="0" lIns="0" bIns="0" rIns="0"/>
            <a:lstStyle/>
            <a:p>
              <a:pPr algn="r" rtl="true" marL="0" indent="0" lvl="0">
                <a:lnSpc>
                  <a:spcPts val="9900"/>
                </a:lnSpc>
                <a:spcBef>
                  <a:spcPct val="0"/>
                </a:spcBef>
              </a:pPr>
              <a:r>
                <a:rPr lang="ar-EG" b="true" sz="6600" strike="noStrike" u="none">
                  <a:solidFill>
                    <a:srgbClr val="4E5FA7"/>
                  </a:solidFill>
                  <a:latin typeface="Arial Nova Condensed Bold"/>
                  <a:ea typeface="Arial Nova Condensed Bold"/>
                  <a:cs typeface="Arial Nova Condensed Bold"/>
                  <a:sym typeface="Arial Nova Condensed Bold"/>
                  <a:rtl val="true"/>
                </a:rPr>
                <a:t>النشاط </a:t>
              </a:r>
              <a:r>
                <a:rPr lang="en-US" b="true" sz="6600" strike="noStrike" u="none">
                  <a:solidFill>
                    <a:srgbClr val="4E5FA7"/>
                  </a:solidFill>
                  <a:latin typeface="Arial Nova Condensed Bold"/>
                  <a:ea typeface="Arial Nova Condensed Bold"/>
                  <a:cs typeface="Arial Nova Condensed Bold"/>
                  <a:sym typeface="Arial Nova Condensed Bold"/>
                </a:rPr>
                <a:t>4</a:t>
              </a:r>
              <a:r>
                <a:rPr lang="ar-EG" b="true" sz="6600" strike="noStrike" u="none">
                  <a:solidFill>
                    <a:srgbClr val="4E5FA7"/>
                  </a:solidFill>
                  <a:latin typeface="Arial Nova Condensed Bold"/>
                  <a:ea typeface="Arial Nova Condensed Bold"/>
                  <a:cs typeface="Arial Nova Condensed Bold"/>
                  <a:sym typeface="Arial Nova Condensed Bold"/>
                  <a:rtl val="true"/>
                </a:rPr>
                <a:t>: كتابة البريد الإلكتروني</a:t>
              </a:r>
            </a:p>
          </p:txBody>
        </p:sp>
      </p:grpSp>
      <p:grpSp>
        <p:nvGrpSpPr>
          <p:cNvPr name="Group 8" id="8"/>
          <p:cNvGrpSpPr/>
          <p:nvPr/>
        </p:nvGrpSpPr>
        <p:grpSpPr>
          <a:xfrm rot="0">
            <a:off x="3829050" y="2477224"/>
            <a:ext cx="13430250" cy="6583698"/>
            <a:chOff x="0" y="0"/>
            <a:chExt cx="17907000" cy="8778264"/>
          </a:xfrm>
        </p:grpSpPr>
        <p:sp>
          <p:nvSpPr>
            <p:cNvPr name="Freeform 9" id="9"/>
            <p:cNvSpPr/>
            <p:nvPr/>
          </p:nvSpPr>
          <p:spPr>
            <a:xfrm flipH="false" flipV="false" rot="0">
              <a:off x="12700" y="12700"/>
              <a:ext cx="17881600" cy="8752840"/>
            </a:xfrm>
            <a:custGeom>
              <a:avLst/>
              <a:gdLst/>
              <a:ahLst/>
              <a:cxnLst/>
              <a:rect r="r" b="b" t="t" l="l"/>
              <a:pathLst>
                <a:path h="8752840" w="17881600">
                  <a:moveTo>
                    <a:pt x="0" y="0"/>
                  </a:moveTo>
                  <a:lnTo>
                    <a:pt x="17881600" y="0"/>
                  </a:lnTo>
                  <a:lnTo>
                    <a:pt x="17881600" y="8752840"/>
                  </a:lnTo>
                  <a:lnTo>
                    <a:pt x="0" y="8752840"/>
                  </a:lnTo>
                  <a:close/>
                </a:path>
              </a:pathLst>
            </a:custGeom>
            <a:solidFill>
              <a:srgbClr val="FFFFFF"/>
            </a:solidFill>
          </p:spPr>
        </p:sp>
        <p:sp>
          <p:nvSpPr>
            <p:cNvPr name="Freeform 10" id="10"/>
            <p:cNvSpPr/>
            <p:nvPr/>
          </p:nvSpPr>
          <p:spPr>
            <a:xfrm flipH="false" flipV="false" rot="0">
              <a:off x="0" y="0"/>
              <a:ext cx="17907000" cy="8778240"/>
            </a:xfrm>
            <a:custGeom>
              <a:avLst/>
              <a:gdLst/>
              <a:ahLst/>
              <a:cxnLst/>
              <a:rect r="r" b="b" t="t" l="l"/>
              <a:pathLst>
                <a:path h="8778240" w="17907000">
                  <a:moveTo>
                    <a:pt x="12700" y="0"/>
                  </a:moveTo>
                  <a:lnTo>
                    <a:pt x="17894300" y="0"/>
                  </a:lnTo>
                  <a:cubicBezTo>
                    <a:pt x="17901286" y="0"/>
                    <a:pt x="17907000" y="5715"/>
                    <a:pt x="17907000" y="12700"/>
                  </a:cubicBezTo>
                  <a:lnTo>
                    <a:pt x="17907000" y="8765540"/>
                  </a:lnTo>
                  <a:cubicBezTo>
                    <a:pt x="17907000" y="8772525"/>
                    <a:pt x="17901286" y="8778240"/>
                    <a:pt x="17894300" y="8778240"/>
                  </a:cubicBezTo>
                  <a:lnTo>
                    <a:pt x="12700" y="8778240"/>
                  </a:lnTo>
                  <a:cubicBezTo>
                    <a:pt x="5715" y="8778240"/>
                    <a:pt x="0" y="8772525"/>
                    <a:pt x="0" y="8765540"/>
                  </a:cubicBezTo>
                  <a:lnTo>
                    <a:pt x="0" y="12700"/>
                  </a:lnTo>
                  <a:cubicBezTo>
                    <a:pt x="0" y="5715"/>
                    <a:pt x="5715" y="0"/>
                    <a:pt x="12700" y="0"/>
                  </a:cubicBezTo>
                  <a:moveTo>
                    <a:pt x="12700" y="25400"/>
                  </a:moveTo>
                  <a:lnTo>
                    <a:pt x="12700" y="12700"/>
                  </a:lnTo>
                  <a:lnTo>
                    <a:pt x="25400" y="12700"/>
                  </a:lnTo>
                  <a:lnTo>
                    <a:pt x="25400" y="8765540"/>
                  </a:lnTo>
                  <a:lnTo>
                    <a:pt x="12700" y="8765540"/>
                  </a:lnTo>
                  <a:lnTo>
                    <a:pt x="12700" y="8752840"/>
                  </a:lnTo>
                  <a:lnTo>
                    <a:pt x="17894300" y="8752840"/>
                  </a:lnTo>
                  <a:lnTo>
                    <a:pt x="17894300" y="8765540"/>
                  </a:lnTo>
                  <a:lnTo>
                    <a:pt x="17881600" y="8765540"/>
                  </a:lnTo>
                  <a:lnTo>
                    <a:pt x="17881600" y="12700"/>
                  </a:lnTo>
                  <a:lnTo>
                    <a:pt x="17894300" y="12700"/>
                  </a:lnTo>
                  <a:lnTo>
                    <a:pt x="17894300" y="25400"/>
                  </a:lnTo>
                  <a:lnTo>
                    <a:pt x="12700" y="25400"/>
                  </a:lnTo>
                  <a:close/>
                </a:path>
              </a:pathLst>
            </a:custGeom>
            <a:solidFill>
              <a:srgbClr val="FFFFFF"/>
            </a:solidFill>
          </p:spPr>
        </p:sp>
        <p:sp>
          <p:nvSpPr>
            <p:cNvPr name="TextBox 11" id="11"/>
            <p:cNvSpPr txBox="true"/>
            <p:nvPr/>
          </p:nvSpPr>
          <p:spPr>
            <a:xfrm>
              <a:off x="0" y="-57150"/>
              <a:ext cx="17907000" cy="8835414"/>
            </a:xfrm>
            <a:prstGeom prst="rect">
              <a:avLst/>
            </a:prstGeom>
          </p:spPr>
          <p:txBody>
            <a:bodyPr anchor="t" rtlCol="false" tIns="50800" lIns="50800" bIns="50800" rIns="50800"/>
            <a:lstStyle/>
            <a:p>
              <a:pPr algn="r" rtl="true" marL="0" indent="0" lvl="0">
                <a:lnSpc>
                  <a:spcPts val="4416"/>
                </a:lnSpc>
              </a:pPr>
              <a:r>
                <a:rPr lang="ar-EG" b="true" sz="3200">
                  <a:solidFill>
                    <a:srgbClr val="F9B428"/>
                  </a:solidFill>
                  <a:latin typeface="Arial Nova Condensed Bold"/>
                  <a:ea typeface="Arial Nova Condensed Bold"/>
                  <a:cs typeface="Arial Nova Condensed Bold"/>
                  <a:sym typeface="Arial Nova Condensed Bold"/>
                  <a:rtl val="true"/>
                </a:rPr>
                <a:t> النشاط: كتابة بريد إلكتروني إلى مكتب محاماة  </a:t>
              </a:r>
            </a:p>
            <a:p>
              <a:pPr algn="r" rtl="true" marL="0" indent="0" lvl="0">
                <a:lnSpc>
                  <a:spcPts val="4416"/>
                </a:lnSpc>
              </a:pPr>
              <a:r>
                <a:rPr lang="ar-EG" b="true" sz="3200">
                  <a:solidFill>
                    <a:srgbClr val="000000"/>
                  </a:solidFill>
                  <a:latin typeface="Arial Nova Condensed Bold"/>
                  <a:ea typeface="Arial Nova Condensed Bold"/>
                  <a:cs typeface="Arial Nova Condensed Bold"/>
                  <a:sym typeface="Arial Nova Condensed Bold"/>
                  <a:rtl val="true"/>
                </a:rPr>
                <a:t>الوقت: </a:t>
              </a:r>
              <a:r>
                <a:rPr lang="en-US" b="true" sz="3200">
                  <a:solidFill>
                    <a:srgbClr val="000000"/>
                  </a:solidFill>
                  <a:latin typeface="Arial Nova Condensed Bold"/>
                  <a:ea typeface="Arial Nova Condensed Bold"/>
                  <a:cs typeface="Arial Nova Condensed Bold"/>
                  <a:sym typeface="Arial Nova Condensed Bold"/>
                </a:rPr>
                <a:t>15</a:t>
              </a:r>
              <a:r>
                <a:rPr lang="ar-EG" b="true" sz="3200">
                  <a:solidFill>
                    <a:srgbClr val="000000"/>
                  </a:solidFill>
                  <a:latin typeface="Arial Nova Condensed Bold"/>
                  <a:ea typeface="Arial Nova Condensed Bold"/>
                  <a:cs typeface="Arial Nova Condensed Bold"/>
                  <a:sym typeface="Arial Nova Condensed Bold"/>
                  <a:rtl val="true"/>
                </a:rPr>
                <a:t> دقيقة </a:t>
              </a:r>
            </a:p>
            <a:p>
              <a:pPr algn="r" rtl="true" marL="0" indent="0" lvl="0">
                <a:lnSpc>
                  <a:spcPts val="4416"/>
                </a:lnSpc>
              </a:pPr>
              <a:r>
                <a:rPr lang="ar-EG" b="true" sz="3200">
                  <a:solidFill>
                    <a:srgbClr val="000000"/>
                  </a:solidFill>
                  <a:latin typeface="Arial Nova Condensed Bold"/>
                  <a:ea typeface="Arial Nova Condensed Bold"/>
                  <a:cs typeface="Arial Nova Condensed Bold"/>
                  <a:sym typeface="Arial Nova Condensed Bold"/>
                  <a:rtl val="true"/>
                </a:rPr>
                <a:t>بناءً على نشاط قصة مريم السابق، قم بإعداد بريد إلكتروني لمحامي: </a:t>
              </a:r>
            </a:p>
            <a:p>
              <a:pPr algn="r" rtl="true" marL="0" indent="0" lvl="0">
                <a:lnSpc>
                  <a:spcPts val="4416"/>
                </a:lnSpc>
              </a:pPr>
              <a:r>
                <a:rPr lang="ar-EG" sz="3200">
                  <a:solidFill>
                    <a:srgbClr val="000000"/>
                  </a:solidFill>
                  <a:latin typeface="Arial Nova Condensed"/>
                  <a:ea typeface="Arial Nova Condensed"/>
                  <a:cs typeface="Arial Nova Condensed"/>
                  <a:sym typeface="Arial Nova Condensed"/>
                  <a:rtl val="true"/>
                </a:rPr>
                <a:t>حدد غرض بريدك الإلكتروني</a:t>
              </a:r>
            </a:p>
            <a:p>
              <a:pPr algn="r" rtl="true" marL="0" indent="0" lvl="0">
                <a:lnSpc>
                  <a:spcPts val="4416"/>
                </a:lnSpc>
              </a:pPr>
              <a:r>
                <a:rPr lang="ar-EG" sz="3200">
                  <a:solidFill>
                    <a:srgbClr val="000000"/>
                  </a:solidFill>
                  <a:latin typeface="Arial Nova Condensed"/>
                  <a:ea typeface="Arial Nova Condensed"/>
                  <a:cs typeface="Arial Nova Condensed"/>
                  <a:sym typeface="Arial Nova Condensed"/>
                  <a:rtl val="true"/>
                </a:rPr>
                <a:t>جمع المعلومات ذات الصلة قبل الكتابة </a:t>
              </a:r>
            </a:p>
            <a:p>
              <a:pPr algn="r" rtl="true" marL="0" indent="0" lvl="0">
                <a:lnSpc>
                  <a:spcPts val="4416"/>
                </a:lnSpc>
              </a:pPr>
              <a:r>
                <a:rPr lang="ar-EG" sz="3200">
                  <a:solidFill>
                    <a:srgbClr val="000000"/>
                  </a:solidFill>
                  <a:latin typeface="Arial Nova Condensed"/>
                  <a:ea typeface="Arial Nova Condensed"/>
                  <a:cs typeface="Arial Nova Condensed"/>
                  <a:sym typeface="Arial Nova Condensed"/>
                  <a:rtl val="true"/>
                </a:rPr>
                <a:t>صياغة سطر موضوع واضح وموجز </a:t>
              </a:r>
            </a:p>
            <a:p>
              <a:pPr algn="r" rtl="true" marL="0" indent="0" lvl="0">
                <a:lnSpc>
                  <a:spcPts val="4416"/>
                </a:lnSpc>
              </a:pPr>
              <a:r>
                <a:rPr lang="ar-EG" sz="3200">
                  <a:solidFill>
                    <a:srgbClr val="000000"/>
                  </a:solidFill>
                  <a:latin typeface="Arial Nova Condensed"/>
                  <a:ea typeface="Arial Nova Condensed"/>
                  <a:cs typeface="Arial Nova Condensed"/>
                  <a:sym typeface="Arial Nova Condensed"/>
                  <a:rtl val="true"/>
                </a:rPr>
                <a:t> اكتب تحية ومقدمة احترافية </a:t>
              </a:r>
            </a:p>
            <a:p>
              <a:pPr algn="r" rtl="true" marL="0" indent="0" lvl="0">
                <a:lnSpc>
                  <a:spcPts val="4416"/>
                </a:lnSpc>
              </a:pPr>
              <a:r>
                <a:rPr lang="ar-EG" sz="3200">
                  <a:solidFill>
                    <a:srgbClr val="000000"/>
                  </a:solidFill>
                  <a:latin typeface="Arial Nova Condensed"/>
                  <a:ea typeface="Arial Nova Condensed"/>
                  <a:cs typeface="Arial Nova Condensed"/>
                  <a:sym typeface="Arial Nova Condensed"/>
                  <a:rtl val="true"/>
                </a:rPr>
                <a:t>قم بتفصيل مشكلتك القانونية وطلبك</a:t>
              </a:r>
            </a:p>
            <a:p>
              <a:pPr algn="r" rtl="true" marL="0" indent="0" lvl="0">
                <a:lnSpc>
                  <a:spcPts val="4416"/>
                </a:lnSpc>
              </a:pPr>
              <a:r>
                <a:rPr lang="ar-EG" sz="3200">
                  <a:solidFill>
                    <a:srgbClr val="000000"/>
                  </a:solidFill>
                  <a:latin typeface="Arial Nova Condensed"/>
                  <a:ea typeface="Arial Nova Condensed"/>
                  <a:cs typeface="Arial Nova Condensed"/>
                  <a:sym typeface="Arial Nova Condensed"/>
                  <a:rtl val="true"/>
                </a:rPr>
                <a:t>اذكر الوثائق اللازمة التي يجب تضمينها </a:t>
              </a:r>
            </a:p>
            <a:p>
              <a:pPr algn="r" rtl="true" marL="0" indent="0" lvl="0">
                <a:lnSpc>
                  <a:spcPts val="4416"/>
                </a:lnSpc>
              </a:pPr>
              <a:r>
                <a:rPr lang="ar-EG" sz="3200">
                  <a:solidFill>
                    <a:srgbClr val="000000"/>
                  </a:solidFill>
                  <a:latin typeface="Arial Nova Condensed"/>
                  <a:ea typeface="Arial Nova Condensed"/>
                  <a:cs typeface="Arial Nova Condensed"/>
                  <a:sym typeface="Arial Nova Condensed"/>
                  <a:rtl val="true"/>
                </a:rPr>
                <a:t>اختتم بريدك الإلكتروني بشكل احترافي </a:t>
              </a:r>
            </a:p>
            <a:p>
              <a:pPr algn="r" rtl="true" marL="0" indent="0" lvl="0">
                <a:lnSpc>
                  <a:spcPts val="4416"/>
                </a:lnSpc>
              </a:pPr>
              <a:r>
                <a:rPr lang="ar-EG" sz="3200">
                  <a:solidFill>
                    <a:srgbClr val="000000"/>
                  </a:solidFill>
                  <a:latin typeface="Arial Nova Condensed"/>
                  <a:ea typeface="Arial Nova Condensed"/>
                  <a:cs typeface="Arial Nova Condensed"/>
                  <a:sym typeface="Arial Nova Condensed"/>
                  <a:rtl val="true"/>
                </a:rPr>
                <a:t>تقديم معلومات الاتصال الخاصة بك </a:t>
              </a:r>
            </a:p>
          </p:txBody>
        </p:sp>
      </p:grpSp>
      <p:sp>
        <p:nvSpPr>
          <p:cNvPr name="Freeform 12" id="12"/>
          <p:cNvSpPr/>
          <p:nvPr/>
        </p:nvSpPr>
        <p:spPr>
          <a:xfrm flipH="false" flipV="false" rot="0">
            <a:off x="269816" y="7320242"/>
            <a:ext cx="7474009" cy="2821438"/>
          </a:xfrm>
          <a:custGeom>
            <a:avLst/>
            <a:gdLst/>
            <a:ahLst/>
            <a:cxnLst/>
            <a:rect r="r" b="b" t="t" l="l"/>
            <a:pathLst>
              <a:path h="2821438" w="7474009">
                <a:moveTo>
                  <a:pt x="0" y="0"/>
                </a:moveTo>
                <a:lnTo>
                  <a:pt x="7474009" y="0"/>
                </a:lnTo>
                <a:lnTo>
                  <a:pt x="7474009" y="2821438"/>
                </a:lnTo>
                <a:lnTo>
                  <a:pt x="0" y="2821438"/>
                </a:lnTo>
                <a:lnTo>
                  <a:pt x="0" y="0"/>
                </a:lnTo>
                <a:close/>
              </a:path>
            </a:pathLst>
          </a:custGeom>
          <a:blipFill>
            <a:blip r:embed="rId3"/>
            <a:stretch>
              <a:fillRect l="0" t="0" r="0" b="0"/>
            </a:stretch>
          </a:blipFill>
        </p:spPr>
      </p:sp>
    </p:spTree>
  </p:cSld>
  <p:clrMapOvr>
    <a:masterClrMapping/>
  </p:clrMapOvr>
</p:sld>
</file>

<file path=ppt/slides/slide39.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rtl="true">
                <a:lnSpc>
                  <a:spcPts val="2659"/>
                </a:lnSpc>
                <a:spcBef>
                  <a:spcPct val="0"/>
                </a:spcBef>
              </a:pPr>
            </a:p>
          </p:txBody>
        </p:sp>
      </p:grpSp>
      <p:grpSp>
        <p:nvGrpSpPr>
          <p:cNvPr name="Group 5" id="5"/>
          <p:cNvGrpSpPr/>
          <p:nvPr/>
        </p:nvGrpSpPr>
        <p:grpSpPr>
          <a:xfrm rot="0">
            <a:off x="9144000" y="1028700"/>
            <a:ext cx="8115300" cy="1181420"/>
            <a:chOff x="0" y="0"/>
            <a:chExt cx="10820400" cy="1575227"/>
          </a:xfrm>
        </p:grpSpPr>
        <p:sp>
          <p:nvSpPr>
            <p:cNvPr name="Freeform 6" id="6"/>
            <p:cNvSpPr/>
            <p:nvPr/>
          </p:nvSpPr>
          <p:spPr>
            <a:xfrm flipH="false" flipV="false" rot="0">
              <a:off x="0" y="0"/>
              <a:ext cx="10820400" cy="1575227"/>
            </a:xfrm>
            <a:custGeom>
              <a:avLst/>
              <a:gdLst/>
              <a:ahLst/>
              <a:cxnLst/>
              <a:rect r="r" b="b" t="t" l="l"/>
              <a:pathLst>
                <a:path h="1575227" w="10820400">
                  <a:moveTo>
                    <a:pt x="0" y="0"/>
                  </a:moveTo>
                  <a:lnTo>
                    <a:pt x="10820400" y="0"/>
                  </a:lnTo>
                  <a:lnTo>
                    <a:pt x="10820400" y="1575227"/>
                  </a:lnTo>
                  <a:lnTo>
                    <a:pt x="0" y="1575227"/>
                  </a:lnTo>
                  <a:close/>
                </a:path>
              </a:pathLst>
            </a:custGeom>
            <a:solidFill>
              <a:srgbClr val="000000">
                <a:alpha val="0"/>
              </a:srgbClr>
            </a:solidFill>
            <a:ln cap="sq">
              <a:noFill/>
              <a:prstDash val="solid"/>
              <a:miter/>
            </a:ln>
          </p:spPr>
        </p:sp>
        <p:sp>
          <p:nvSpPr>
            <p:cNvPr name="TextBox 7" id="7"/>
            <p:cNvSpPr txBox="true"/>
            <p:nvPr/>
          </p:nvSpPr>
          <p:spPr>
            <a:xfrm>
              <a:off x="0" y="-190500"/>
              <a:ext cx="10820400" cy="1765727"/>
            </a:xfrm>
            <a:prstGeom prst="rect">
              <a:avLst/>
            </a:prstGeom>
          </p:spPr>
          <p:txBody>
            <a:bodyPr anchor="t" rtlCol="false" tIns="0" lIns="0" bIns="0" rIns="0"/>
            <a:lstStyle/>
            <a:p>
              <a:pPr algn="r" rtl="true" marL="0" indent="0" lvl="0">
                <a:lnSpc>
                  <a:spcPts val="9900"/>
                </a:lnSpc>
                <a:spcBef>
                  <a:spcPct val="0"/>
                </a:spcBef>
              </a:pPr>
              <a:r>
                <a:rPr lang="ar-EG" b="true" sz="6600" strike="noStrike" u="none">
                  <a:solidFill>
                    <a:srgbClr val="4E5FA7"/>
                  </a:solidFill>
                  <a:latin typeface="Arial Nova Condensed Bold"/>
                  <a:ea typeface="Arial Nova Condensed Bold"/>
                  <a:cs typeface="Arial Nova Condensed Bold"/>
                  <a:sym typeface="Arial Nova Condensed Bold"/>
                  <a:rtl val="true"/>
                </a:rPr>
                <a:t>التواصل مع المحامين </a:t>
              </a:r>
            </a:p>
          </p:txBody>
        </p:sp>
      </p:grpSp>
      <p:grpSp>
        <p:nvGrpSpPr>
          <p:cNvPr name="Group 8" id="8"/>
          <p:cNvGrpSpPr/>
          <p:nvPr/>
        </p:nvGrpSpPr>
        <p:grpSpPr>
          <a:xfrm rot="0">
            <a:off x="1028700" y="4339776"/>
            <a:ext cx="16230600" cy="4301596"/>
            <a:chOff x="0" y="0"/>
            <a:chExt cx="21640800" cy="5735462"/>
          </a:xfrm>
        </p:grpSpPr>
        <p:sp>
          <p:nvSpPr>
            <p:cNvPr name="Freeform 9" id="9"/>
            <p:cNvSpPr/>
            <p:nvPr/>
          </p:nvSpPr>
          <p:spPr>
            <a:xfrm flipH="false" flipV="false" rot="0">
              <a:off x="0" y="0"/>
              <a:ext cx="21640800" cy="5735462"/>
            </a:xfrm>
            <a:custGeom>
              <a:avLst/>
              <a:gdLst/>
              <a:ahLst/>
              <a:cxnLst/>
              <a:rect r="r" b="b" t="t" l="l"/>
              <a:pathLst>
                <a:path h="5735462" w="21640800">
                  <a:moveTo>
                    <a:pt x="0" y="0"/>
                  </a:moveTo>
                  <a:lnTo>
                    <a:pt x="21640800" y="0"/>
                  </a:lnTo>
                  <a:lnTo>
                    <a:pt x="21640800" y="5735462"/>
                  </a:lnTo>
                  <a:lnTo>
                    <a:pt x="0" y="5735462"/>
                  </a:lnTo>
                  <a:close/>
                </a:path>
              </a:pathLst>
            </a:custGeom>
            <a:solidFill>
              <a:srgbClr val="000000">
                <a:alpha val="0"/>
              </a:srgbClr>
            </a:solidFill>
          </p:spPr>
        </p:sp>
        <p:sp>
          <p:nvSpPr>
            <p:cNvPr name="TextBox 10" id="10"/>
            <p:cNvSpPr txBox="true"/>
            <p:nvPr/>
          </p:nvSpPr>
          <p:spPr>
            <a:xfrm>
              <a:off x="0" y="-66675"/>
              <a:ext cx="21640800" cy="5802137"/>
            </a:xfrm>
            <a:prstGeom prst="rect">
              <a:avLst/>
            </a:prstGeom>
          </p:spPr>
          <p:txBody>
            <a:bodyPr anchor="t" rtlCol="false" tIns="0" lIns="0" bIns="0" rIns="0"/>
            <a:lstStyle/>
            <a:p>
              <a:pPr algn="just" rtl="true" marL="494662" indent="-247331" lvl="1">
                <a:lnSpc>
                  <a:spcPts val="5657"/>
                </a:lnSpc>
                <a:buFont typeface="Arial"/>
                <a:buChar char="•"/>
              </a:pPr>
              <a:r>
                <a:rPr lang="ar-EG" sz="4099">
                  <a:solidFill>
                    <a:srgbClr val="000000"/>
                  </a:solidFill>
                  <a:latin typeface="Arial Nova Condensed"/>
                  <a:ea typeface="Arial Nova Condensed"/>
                  <a:cs typeface="Arial Nova Condensed"/>
                  <a:sym typeface="Arial Nova Condensed"/>
                  <a:rtl val="true"/>
                </a:rPr>
                <a:t>باعتبارك مساعدًا قانونيًا، سيتعين عليك التفاعل مع العديد من الممارسين القانونيين الآخرين لضمان تقدم القضايا. </a:t>
              </a:r>
            </a:p>
            <a:p>
              <a:pPr algn="just" rtl="true" marL="494662" indent="-247331" lvl="1">
                <a:lnSpc>
                  <a:spcPts val="5657"/>
                </a:lnSpc>
                <a:buFont typeface="Arial"/>
                <a:buChar char="•"/>
              </a:pPr>
              <a:r>
                <a:rPr lang="ar-EG" sz="4099">
                  <a:solidFill>
                    <a:srgbClr val="000000"/>
                  </a:solidFill>
                  <a:latin typeface="Arial Nova Condensed"/>
                  <a:ea typeface="Arial Nova Condensed"/>
                  <a:cs typeface="Arial Nova Condensed"/>
                  <a:sym typeface="Arial Nova Condensed"/>
                  <a:rtl val="true"/>
                </a:rPr>
                <a:t>قد يكون الأمر مخيفًا في البداية، ولكن هناك نوع من التواصل يجب على المساعدين القانونيين توقعه والاستعداد له. </a:t>
              </a:r>
            </a:p>
            <a:p>
              <a:pPr algn="just" rtl="true" marL="494662" indent="-247331" lvl="1">
                <a:lnSpc>
                  <a:spcPts val="5657"/>
                </a:lnSpc>
                <a:buFont typeface="Arial"/>
                <a:buChar char="•"/>
              </a:pPr>
              <a:r>
                <a:rPr lang="ar-EG" sz="4099">
                  <a:solidFill>
                    <a:srgbClr val="000000"/>
                  </a:solidFill>
                  <a:latin typeface="Arial Nova Condensed"/>
                  <a:ea typeface="Arial Nova Condensed"/>
                  <a:cs typeface="Arial Nova Condensed"/>
                  <a:sym typeface="Arial Nova Condensed"/>
                  <a:rtl val="true"/>
                </a:rPr>
                <a:t>لا يعد هذا الجزء من التدريب قائمة شاملة لطرق التواصل مع المحامين أو المؤسسات/الخدمات القانونية وما إلى ذلك. </a:t>
              </a:r>
            </a:p>
          </p:txBody>
        </p:sp>
      </p:grpSp>
      <p:grpSp>
        <p:nvGrpSpPr>
          <p:cNvPr name="Group 11" id="11"/>
          <p:cNvGrpSpPr/>
          <p:nvPr/>
        </p:nvGrpSpPr>
        <p:grpSpPr>
          <a:xfrm rot="0">
            <a:off x="7175608" y="2735125"/>
            <a:ext cx="10083692" cy="894151"/>
            <a:chOff x="0" y="0"/>
            <a:chExt cx="13444923" cy="1192202"/>
          </a:xfrm>
        </p:grpSpPr>
        <p:sp>
          <p:nvSpPr>
            <p:cNvPr name="Freeform 12" id="12"/>
            <p:cNvSpPr/>
            <p:nvPr/>
          </p:nvSpPr>
          <p:spPr>
            <a:xfrm flipH="false" flipV="false" rot="0">
              <a:off x="0" y="0"/>
              <a:ext cx="13444924" cy="1192202"/>
            </a:xfrm>
            <a:custGeom>
              <a:avLst/>
              <a:gdLst/>
              <a:ahLst/>
              <a:cxnLst/>
              <a:rect r="r" b="b" t="t" l="l"/>
              <a:pathLst>
                <a:path h="1192202" w="13444924">
                  <a:moveTo>
                    <a:pt x="0" y="0"/>
                  </a:moveTo>
                  <a:lnTo>
                    <a:pt x="13444924" y="0"/>
                  </a:lnTo>
                  <a:lnTo>
                    <a:pt x="13444924" y="1192202"/>
                  </a:lnTo>
                  <a:lnTo>
                    <a:pt x="0" y="1192202"/>
                  </a:lnTo>
                  <a:close/>
                </a:path>
              </a:pathLst>
            </a:custGeom>
            <a:solidFill>
              <a:srgbClr val="000000">
                <a:alpha val="0"/>
              </a:srgbClr>
            </a:solidFill>
          </p:spPr>
        </p:sp>
        <p:sp>
          <p:nvSpPr>
            <p:cNvPr name="TextBox 13" id="13"/>
            <p:cNvSpPr txBox="true"/>
            <p:nvPr/>
          </p:nvSpPr>
          <p:spPr>
            <a:xfrm>
              <a:off x="0" y="-200025"/>
              <a:ext cx="13444923" cy="1392227"/>
            </a:xfrm>
            <a:prstGeom prst="rect">
              <a:avLst/>
            </a:prstGeom>
          </p:spPr>
          <p:txBody>
            <a:bodyPr anchor="t" rtlCol="false" tIns="0" lIns="0" bIns="0" rIns="0"/>
            <a:lstStyle/>
            <a:p>
              <a:pPr algn="r" rtl="true" marL="0" indent="0" lvl="0">
                <a:lnSpc>
                  <a:spcPts val="8181"/>
                </a:lnSpc>
              </a:pPr>
              <a:r>
                <a:rPr lang="ar-EG" b="true" sz="5000">
                  <a:solidFill>
                    <a:srgbClr val="F9B57D"/>
                  </a:solidFill>
                  <a:latin typeface="Arial Nova Condensed Bold"/>
                  <a:ea typeface="Arial Nova Condensed Bold"/>
                  <a:cs typeface="Arial Nova Condensed Bold"/>
                  <a:sym typeface="Arial Nova Condensed Bold"/>
                  <a:rtl val="true"/>
                </a:rPr>
                <a:t>الاجتماع والعمل مع الممارسين القانونيين</a:t>
              </a:r>
            </a:p>
          </p:txBody>
        </p:sp>
      </p:grpSp>
      <p:grpSp>
        <p:nvGrpSpPr>
          <p:cNvPr name="Group 14" id="14"/>
          <p:cNvGrpSpPr/>
          <p:nvPr/>
        </p:nvGrpSpPr>
        <p:grpSpPr>
          <a:xfrm rot="-6972067">
            <a:off x="-1207943" y="-1033180"/>
            <a:ext cx="3767531" cy="4123759"/>
            <a:chOff x="0" y="0"/>
            <a:chExt cx="5023375" cy="5498345"/>
          </a:xfrm>
        </p:grpSpPr>
        <p:grpSp>
          <p:nvGrpSpPr>
            <p:cNvPr name="Group 15" id="15"/>
            <p:cNvGrpSpPr/>
            <p:nvPr/>
          </p:nvGrpSpPr>
          <p:grpSpPr>
            <a:xfrm rot="-104776">
              <a:off x="297380" y="1759711"/>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18" id="18"/>
            <p:cNvGrpSpPr/>
            <p:nvPr/>
          </p:nvGrpSpPr>
          <p:grpSpPr>
            <a:xfrm rot="-162844">
              <a:off x="84820" y="93399"/>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21" id="21"/>
            <p:cNvGrpSpPr/>
            <p:nvPr/>
          </p:nvGrpSpPr>
          <p:grpSpPr>
            <a:xfrm rot="10629642">
              <a:off x="902754" y="1722687"/>
              <a:ext cx="4032000" cy="3678054"/>
              <a:chOff x="0" y="0"/>
              <a:chExt cx="893117" cy="814716"/>
            </a:xfrm>
          </p:grpSpPr>
          <p:sp>
            <p:nvSpPr>
              <p:cNvPr name="Freeform 22" id="22"/>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3" id="23"/>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spTree>
  </p:cSld>
  <p:clrMapOvr>
    <a:masterClrMapping/>
  </p:clrMapOvr>
</p:sld>
</file>

<file path=ppt/slides/slide4.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rtl="true">
                <a:lnSpc>
                  <a:spcPts val="2659"/>
                </a:lnSpc>
                <a:spcBef>
                  <a:spcPct val="0"/>
                </a:spcBef>
              </a:pPr>
            </a:p>
          </p:txBody>
        </p:sp>
      </p:grpSp>
      <p:grpSp>
        <p:nvGrpSpPr>
          <p:cNvPr name="Group 5" id="5"/>
          <p:cNvGrpSpPr/>
          <p:nvPr/>
        </p:nvGrpSpPr>
        <p:grpSpPr>
          <a:xfrm rot="0">
            <a:off x="2061182" y="788350"/>
            <a:ext cx="15198118" cy="1181420"/>
            <a:chOff x="0" y="0"/>
            <a:chExt cx="20264157" cy="1575227"/>
          </a:xfrm>
        </p:grpSpPr>
        <p:sp>
          <p:nvSpPr>
            <p:cNvPr name="Freeform 6" id="6"/>
            <p:cNvSpPr/>
            <p:nvPr/>
          </p:nvSpPr>
          <p:spPr>
            <a:xfrm flipH="false" flipV="false" rot="0">
              <a:off x="0" y="0"/>
              <a:ext cx="20264157" cy="1575227"/>
            </a:xfrm>
            <a:custGeom>
              <a:avLst/>
              <a:gdLst/>
              <a:ahLst/>
              <a:cxnLst/>
              <a:rect r="r" b="b" t="t" l="l"/>
              <a:pathLst>
                <a:path h="1575227" w="20264157">
                  <a:moveTo>
                    <a:pt x="0" y="0"/>
                  </a:moveTo>
                  <a:lnTo>
                    <a:pt x="20264157" y="0"/>
                  </a:lnTo>
                  <a:lnTo>
                    <a:pt x="20264157" y="1575227"/>
                  </a:lnTo>
                  <a:lnTo>
                    <a:pt x="0" y="1575227"/>
                  </a:lnTo>
                  <a:close/>
                </a:path>
              </a:pathLst>
            </a:custGeom>
            <a:solidFill>
              <a:srgbClr val="000000">
                <a:alpha val="0"/>
              </a:srgbClr>
            </a:solidFill>
          </p:spPr>
        </p:sp>
        <p:sp>
          <p:nvSpPr>
            <p:cNvPr name="TextBox 7" id="7"/>
            <p:cNvSpPr txBox="true"/>
            <p:nvPr/>
          </p:nvSpPr>
          <p:spPr>
            <a:xfrm>
              <a:off x="0" y="-190500"/>
              <a:ext cx="20264157" cy="1765727"/>
            </a:xfrm>
            <a:prstGeom prst="rect">
              <a:avLst/>
            </a:prstGeom>
          </p:spPr>
          <p:txBody>
            <a:bodyPr anchor="t" rtlCol="false" tIns="0" lIns="0" bIns="0" rIns="0"/>
            <a:lstStyle/>
            <a:p>
              <a:pPr algn="r" rtl="true" marL="0" indent="0" lvl="0">
                <a:lnSpc>
                  <a:spcPts val="9900"/>
                </a:lnSpc>
              </a:pPr>
              <a:r>
                <a:rPr lang="ar-EG" b="true" sz="6600">
                  <a:solidFill>
                    <a:srgbClr val="4E5FA7"/>
                  </a:solidFill>
                  <a:latin typeface="Arial Nova Condensed Bold"/>
                  <a:ea typeface="Arial Nova Condensed Bold"/>
                  <a:cs typeface="Arial Nova Condensed Bold"/>
                  <a:sym typeface="Arial Nova Condensed Bold"/>
                  <a:rtl val="true"/>
                </a:rPr>
                <a:t>الامتثال والاعتبارات الأخلاقية</a:t>
              </a:r>
            </a:p>
          </p:txBody>
        </p:sp>
      </p:grpSp>
      <p:grpSp>
        <p:nvGrpSpPr>
          <p:cNvPr name="Group 8" id="8"/>
          <p:cNvGrpSpPr/>
          <p:nvPr/>
        </p:nvGrpSpPr>
        <p:grpSpPr>
          <a:xfrm rot="0">
            <a:off x="1304863" y="3235717"/>
            <a:ext cx="16230600" cy="6197691"/>
            <a:chOff x="0" y="0"/>
            <a:chExt cx="21640800" cy="8263588"/>
          </a:xfrm>
        </p:grpSpPr>
        <p:sp>
          <p:nvSpPr>
            <p:cNvPr name="Freeform 9" id="9"/>
            <p:cNvSpPr/>
            <p:nvPr/>
          </p:nvSpPr>
          <p:spPr>
            <a:xfrm flipH="false" flipV="false" rot="0">
              <a:off x="0" y="0"/>
              <a:ext cx="21640800" cy="8263588"/>
            </a:xfrm>
            <a:custGeom>
              <a:avLst/>
              <a:gdLst/>
              <a:ahLst/>
              <a:cxnLst/>
              <a:rect r="r" b="b" t="t" l="l"/>
              <a:pathLst>
                <a:path h="8263588" w="21640800">
                  <a:moveTo>
                    <a:pt x="0" y="0"/>
                  </a:moveTo>
                  <a:lnTo>
                    <a:pt x="21640800" y="0"/>
                  </a:lnTo>
                  <a:lnTo>
                    <a:pt x="21640800" y="8263588"/>
                  </a:lnTo>
                  <a:lnTo>
                    <a:pt x="0" y="8263588"/>
                  </a:lnTo>
                  <a:close/>
                </a:path>
              </a:pathLst>
            </a:custGeom>
            <a:solidFill>
              <a:srgbClr val="000000">
                <a:alpha val="0"/>
              </a:srgbClr>
            </a:solidFill>
          </p:spPr>
        </p:sp>
        <p:sp>
          <p:nvSpPr>
            <p:cNvPr name="TextBox 10" id="10"/>
            <p:cNvSpPr txBox="true"/>
            <p:nvPr/>
          </p:nvSpPr>
          <p:spPr>
            <a:xfrm>
              <a:off x="0" y="0"/>
              <a:ext cx="21640800" cy="8263588"/>
            </a:xfrm>
            <a:prstGeom prst="rect">
              <a:avLst/>
            </a:prstGeom>
          </p:spPr>
          <p:txBody>
            <a:bodyPr anchor="t" rtlCol="false" tIns="0" lIns="0" bIns="0" rIns="0"/>
            <a:lstStyle/>
            <a:p>
              <a:pPr algn="just" rtl="true" marL="803508" indent="-267836" lvl="2">
                <a:lnSpc>
                  <a:spcPts val="3720"/>
                </a:lnSpc>
                <a:buFont typeface="Arial"/>
                <a:buChar char="⚬"/>
              </a:pPr>
              <a:r>
                <a:rPr lang="ar-EG" sz="3100">
                  <a:solidFill>
                    <a:srgbClr val="000000"/>
                  </a:solidFill>
                  <a:latin typeface="Arial Nova Condensed"/>
                  <a:ea typeface="Arial Nova Condensed"/>
                  <a:cs typeface="Arial Nova Condensed"/>
                  <a:sym typeface="Arial Nova Condensed"/>
                  <a:rtl val="true"/>
                </a:rPr>
                <a:t>عدم التمييز: يجب على المساعد القانوني تقديم خدمة متساوية لجميع العملاء، بغض النظر عن عرق العملاء أو انتماءاتهم العرقية أو معتقداتهم السياسية أو أي عوامل أخرى. </a:t>
              </a:r>
            </a:p>
            <a:p>
              <a:pPr algn="just" rtl="true" marL="803508" indent="-267836" lvl="2">
                <a:lnSpc>
                  <a:spcPts val="3720"/>
                </a:lnSpc>
                <a:buFont typeface="Arial"/>
                <a:buChar char="⚬"/>
              </a:pPr>
              <a:r>
                <a:rPr lang="ar-EG" sz="3100">
                  <a:solidFill>
                    <a:srgbClr val="000000"/>
                  </a:solidFill>
                  <a:latin typeface="Arial Nova Condensed"/>
                  <a:ea typeface="Arial Nova Condensed"/>
                  <a:cs typeface="Arial Nova Condensed"/>
                  <a:sym typeface="Arial Nova Condensed"/>
                  <a:rtl val="true"/>
                </a:rPr>
                <a:t>تضارب المصالح: لا يجوز للمساعد القانوني أن يكون في موقف تتعارض فيه مصالح العميل مع مصالحه الخاصة. </a:t>
              </a:r>
            </a:p>
            <a:p>
              <a:pPr algn="just" rtl="true" marL="803508" indent="-267836" lvl="2">
                <a:lnSpc>
                  <a:spcPts val="3720"/>
                </a:lnSpc>
                <a:buFont typeface="Arial"/>
                <a:buChar char="⚬"/>
              </a:pPr>
              <a:r>
                <a:rPr lang="ar-EG" sz="3100">
                  <a:solidFill>
                    <a:srgbClr val="000000"/>
                  </a:solidFill>
                  <a:latin typeface="Arial Nova Condensed"/>
                  <a:ea typeface="Arial Nova Condensed"/>
                  <a:cs typeface="Arial Nova Condensed"/>
                  <a:sym typeface="Arial Nova Condensed"/>
                  <a:rtl val="true"/>
                </a:rPr>
                <a:t>الاستقلال: يجب على المساعد القانوني أن يمارس حكمًا مهنيًا مستقلاً وغير متحيز عند تقديم المشورة للعميل، بما في ذلك احتمال نجاح قضية العميل. </a:t>
              </a:r>
            </a:p>
            <a:p>
              <a:pPr algn="just" rtl="true" marL="803508" indent="-267836" lvl="2">
                <a:lnSpc>
                  <a:spcPts val="3720"/>
                </a:lnSpc>
                <a:buFont typeface="Arial"/>
                <a:buChar char="⚬"/>
              </a:pPr>
              <a:r>
                <a:rPr lang="ar-EG" sz="3100">
                  <a:solidFill>
                    <a:srgbClr val="000000"/>
                  </a:solidFill>
                  <a:latin typeface="Arial Nova Condensed"/>
                  <a:ea typeface="Arial Nova Condensed"/>
                  <a:cs typeface="Arial Nova Condensed"/>
                  <a:sym typeface="Arial Nova Condensed"/>
                  <a:rtl val="true"/>
                </a:rPr>
                <a:t>النزاهة المهنية: يجب على المساعد القانوني الحفاظ على أعلى معايير الصدق والنزاهة والإنصاف تجاه عملائه وأصحاب المصلحة. </a:t>
              </a:r>
            </a:p>
            <a:p>
              <a:pPr algn="just" rtl="true" marL="803508" indent="-267836" lvl="2">
                <a:lnSpc>
                  <a:spcPts val="3720"/>
                </a:lnSpc>
                <a:buFont typeface="Arial"/>
                <a:buChar char="⚬"/>
              </a:pPr>
              <a:r>
                <a:rPr lang="ar-EG" sz="3100">
                  <a:solidFill>
                    <a:srgbClr val="000000"/>
                  </a:solidFill>
                  <a:latin typeface="Arial Nova Condensed"/>
                  <a:ea typeface="Arial Nova Condensed"/>
                  <a:cs typeface="Arial Nova Condensed"/>
                  <a:sym typeface="Arial Nova Condensed"/>
                  <a:rtl val="true"/>
                </a:rPr>
                <a:t>السرية: يجب على المساعد القانوني الحفاظ على سرية جميع معلومات العميل. لا يُشاركها إلا بموافقة صريحة من العميل أو عند الحاجة. يجب تقييد الوصول إلى ملفات العميل أو بياناته من خلال خزائن مغلقة أو كلمات مرور لأجهزة الكمبيوتر.  </a:t>
              </a:r>
            </a:p>
            <a:p>
              <a:pPr algn="just" rtl="true" marL="803508" indent="-267836" lvl="2">
                <a:lnSpc>
                  <a:spcPts val="3720"/>
                </a:lnSpc>
                <a:buFont typeface="Arial"/>
                <a:buChar char="⚬"/>
              </a:pPr>
              <a:r>
                <a:rPr lang="ar-EG" sz="3100">
                  <a:solidFill>
                    <a:srgbClr val="000000"/>
                  </a:solidFill>
                  <a:latin typeface="Arial Nova Condensed"/>
                  <a:ea typeface="Arial Nova Condensed"/>
                  <a:cs typeface="Arial Nova Condensed"/>
                  <a:sym typeface="Arial Nova Condensed"/>
                  <a:rtl val="true"/>
                </a:rPr>
                <a:t> الحياد: يجب ألا يعمل المساعد القانوني تحت أي سلطة سياسية. فمثل هذه الانتماءات - حتى وإن بدت - تُضعف مصداقية خدماته وحيادها.</a:t>
              </a:r>
            </a:p>
          </p:txBody>
        </p:sp>
      </p:grpSp>
      <p:grpSp>
        <p:nvGrpSpPr>
          <p:cNvPr name="Group 11" id="11"/>
          <p:cNvGrpSpPr/>
          <p:nvPr/>
        </p:nvGrpSpPr>
        <p:grpSpPr>
          <a:xfrm rot="0">
            <a:off x="7085796" y="2000326"/>
            <a:ext cx="10173504" cy="894151"/>
            <a:chOff x="0" y="0"/>
            <a:chExt cx="13564672" cy="1192202"/>
          </a:xfrm>
        </p:grpSpPr>
        <p:sp>
          <p:nvSpPr>
            <p:cNvPr name="Freeform 12" id="12"/>
            <p:cNvSpPr/>
            <p:nvPr/>
          </p:nvSpPr>
          <p:spPr>
            <a:xfrm flipH="false" flipV="false" rot="0">
              <a:off x="0" y="0"/>
              <a:ext cx="13564671" cy="1192202"/>
            </a:xfrm>
            <a:custGeom>
              <a:avLst/>
              <a:gdLst/>
              <a:ahLst/>
              <a:cxnLst/>
              <a:rect r="r" b="b" t="t" l="l"/>
              <a:pathLst>
                <a:path h="1192202" w="13564671">
                  <a:moveTo>
                    <a:pt x="0" y="0"/>
                  </a:moveTo>
                  <a:lnTo>
                    <a:pt x="13564671" y="0"/>
                  </a:lnTo>
                  <a:lnTo>
                    <a:pt x="13564671" y="1192202"/>
                  </a:lnTo>
                  <a:lnTo>
                    <a:pt x="0" y="1192202"/>
                  </a:lnTo>
                  <a:close/>
                </a:path>
              </a:pathLst>
            </a:custGeom>
            <a:solidFill>
              <a:srgbClr val="000000">
                <a:alpha val="0"/>
              </a:srgbClr>
            </a:solidFill>
          </p:spPr>
        </p:sp>
        <p:sp>
          <p:nvSpPr>
            <p:cNvPr name="TextBox 13" id="13"/>
            <p:cNvSpPr txBox="true"/>
            <p:nvPr/>
          </p:nvSpPr>
          <p:spPr>
            <a:xfrm>
              <a:off x="0" y="-200025"/>
              <a:ext cx="13564672" cy="1392227"/>
            </a:xfrm>
            <a:prstGeom prst="rect">
              <a:avLst/>
            </a:prstGeom>
          </p:spPr>
          <p:txBody>
            <a:bodyPr anchor="t" rtlCol="false" tIns="0" lIns="0" bIns="0" rIns="0"/>
            <a:lstStyle/>
            <a:p>
              <a:pPr algn="r" rtl="true" marL="0" indent="0" lvl="0">
                <a:lnSpc>
                  <a:spcPts val="8181"/>
                </a:lnSpc>
              </a:pPr>
              <a:r>
                <a:rPr lang="ar-EG" b="true" sz="5000">
                  <a:solidFill>
                    <a:srgbClr val="F9B57D"/>
                  </a:solidFill>
                  <a:latin typeface="Arial Nova Condensed Bold"/>
                  <a:ea typeface="Arial Nova Condensed Bold"/>
                  <a:cs typeface="Arial Nova Condensed Bold"/>
                  <a:sym typeface="Arial Nova Condensed Bold"/>
                  <a:rtl val="true"/>
                </a:rPr>
                <a:t>المعايير الأخلاقية والمبادئ التوجيهية</a:t>
              </a:r>
            </a:p>
          </p:txBody>
        </p:sp>
      </p:grpSp>
      <p:grpSp>
        <p:nvGrpSpPr>
          <p:cNvPr name="Group 14" id="14"/>
          <p:cNvGrpSpPr/>
          <p:nvPr/>
        </p:nvGrpSpPr>
        <p:grpSpPr>
          <a:xfrm rot="-6972067">
            <a:off x="-1207943" y="-1033180"/>
            <a:ext cx="3767531" cy="4123759"/>
            <a:chOff x="0" y="0"/>
            <a:chExt cx="5023375" cy="5498345"/>
          </a:xfrm>
        </p:grpSpPr>
        <p:grpSp>
          <p:nvGrpSpPr>
            <p:cNvPr name="Group 15" id="15"/>
            <p:cNvGrpSpPr/>
            <p:nvPr/>
          </p:nvGrpSpPr>
          <p:grpSpPr>
            <a:xfrm rot="-104776">
              <a:off x="297380" y="1759711"/>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18" id="18"/>
            <p:cNvGrpSpPr/>
            <p:nvPr/>
          </p:nvGrpSpPr>
          <p:grpSpPr>
            <a:xfrm rot="-162844">
              <a:off x="84820" y="93399"/>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21" id="21"/>
            <p:cNvGrpSpPr/>
            <p:nvPr/>
          </p:nvGrpSpPr>
          <p:grpSpPr>
            <a:xfrm rot="10629642">
              <a:off x="902754" y="1722687"/>
              <a:ext cx="4032000" cy="3678054"/>
              <a:chOff x="0" y="0"/>
              <a:chExt cx="893117" cy="814716"/>
            </a:xfrm>
          </p:grpSpPr>
          <p:sp>
            <p:nvSpPr>
              <p:cNvPr name="Freeform 22" id="22"/>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3" id="23"/>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spTree>
  </p:cSld>
  <p:clrMapOvr>
    <a:masterClrMapping/>
  </p:clrMapOvr>
</p:sld>
</file>

<file path=ppt/slides/slide40.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rtl="true">
                <a:lnSpc>
                  <a:spcPts val="2659"/>
                </a:lnSpc>
                <a:spcBef>
                  <a:spcPct val="0"/>
                </a:spcBef>
              </a:pPr>
            </a:p>
          </p:txBody>
        </p:sp>
      </p:grpSp>
      <p:grpSp>
        <p:nvGrpSpPr>
          <p:cNvPr name="Group 5" id="5"/>
          <p:cNvGrpSpPr/>
          <p:nvPr/>
        </p:nvGrpSpPr>
        <p:grpSpPr>
          <a:xfrm rot="0">
            <a:off x="8356114" y="1031162"/>
            <a:ext cx="8903186" cy="1181420"/>
            <a:chOff x="0" y="0"/>
            <a:chExt cx="11870915" cy="1575227"/>
          </a:xfrm>
        </p:grpSpPr>
        <p:sp>
          <p:nvSpPr>
            <p:cNvPr name="Freeform 6" id="6"/>
            <p:cNvSpPr/>
            <p:nvPr/>
          </p:nvSpPr>
          <p:spPr>
            <a:xfrm flipH="false" flipV="false" rot="0">
              <a:off x="0" y="0"/>
              <a:ext cx="11870915" cy="1575227"/>
            </a:xfrm>
            <a:custGeom>
              <a:avLst/>
              <a:gdLst/>
              <a:ahLst/>
              <a:cxnLst/>
              <a:rect r="r" b="b" t="t" l="l"/>
              <a:pathLst>
                <a:path h="1575227" w="11870915">
                  <a:moveTo>
                    <a:pt x="0" y="0"/>
                  </a:moveTo>
                  <a:lnTo>
                    <a:pt x="11870915" y="0"/>
                  </a:lnTo>
                  <a:lnTo>
                    <a:pt x="11870915" y="1575227"/>
                  </a:lnTo>
                  <a:lnTo>
                    <a:pt x="0" y="1575227"/>
                  </a:lnTo>
                  <a:close/>
                </a:path>
              </a:pathLst>
            </a:custGeom>
            <a:solidFill>
              <a:srgbClr val="000000">
                <a:alpha val="0"/>
              </a:srgbClr>
            </a:solidFill>
            <a:ln cap="sq">
              <a:noFill/>
              <a:prstDash val="solid"/>
              <a:miter/>
            </a:ln>
          </p:spPr>
        </p:sp>
        <p:sp>
          <p:nvSpPr>
            <p:cNvPr name="TextBox 7" id="7"/>
            <p:cNvSpPr txBox="true"/>
            <p:nvPr/>
          </p:nvSpPr>
          <p:spPr>
            <a:xfrm>
              <a:off x="0" y="-190500"/>
              <a:ext cx="11870915" cy="1765727"/>
            </a:xfrm>
            <a:prstGeom prst="rect">
              <a:avLst/>
            </a:prstGeom>
          </p:spPr>
          <p:txBody>
            <a:bodyPr anchor="t" rtlCol="false" tIns="0" lIns="0" bIns="0" rIns="0"/>
            <a:lstStyle/>
            <a:p>
              <a:pPr algn="r" rtl="true" marL="0" indent="0" lvl="0">
                <a:lnSpc>
                  <a:spcPts val="9900"/>
                </a:lnSpc>
                <a:spcBef>
                  <a:spcPct val="0"/>
                </a:spcBef>
              </a:pPr>
              <a:r>
                <a:rPr lang="ar-EG" b="true" sz="6600" strike="noStrike" u="none">
                  <a:solidFill>
                    <a:srgbClr val="4E5FA7"/>
                  </a:solidFill>
                  <a:latin typeface="Arial Nova Condensed Bold"/>
                  <a:ea typeface="Arial Nova Condensed Bold"/>
                  <a:cs typeface="Arial Nova Condensed Bold"/>
                  <a:sym typeface="Arial Nova Condensed Bold"/>
                  <a:rtl val="true"/>
                </a:rPr>
                <a:t>التواصل مع المحامين </a:t>
              </a:r>
            </a:p>
          </p:txBody>
        </p:sp>
      </p:grpSp>
      <p:grpSp>
        <p:nvGrpSpPr>
          <p:cNvPr name="Group 8" id="8"/>
          <p:cNvGrpSpPr/>
          <p:nvPr/>
        </p:nvGrpSpPr>
        <p:grpSpPr>
          <a:xfrm rot="0">
            <a:off x="6078385" y="2649182"/>
            <a:ext cx="11180915" cy="894151"/>
            <a:chOff x="0" y="0"/>
            <a:chExt cx="14907887" cy="1192202"/>
          </a:xfrm>
        </p:grpSpPr>
        <p:sp>
          <p:nvSpPr>
            <p:cNvPr name="Freeform 9" id="9"/>
            <p:cNvSpPr/>
            <p:nvPr/>
          </p:nvSpPr>
          <p:spPr>
            <a:xfrm flipH="false" flipV="false" rot="0">
              <a:off x="0" y="0"/>
              <a:ext cx="14907887" cy="1192202"/>
            </a:xfrm>
            <a:custGeom>
              <a:avLst/>
              <a:gdLst/>
              <a:ahLst/>
              <a:cxnLst/>
              <a:rect r="r" b="b" t="t" l="l"/>
              <a:pathLst>
                <a:path h="1192202" w="14907887">
                  <a:moveTo>
                    <a:pt x="0" y="0"/>
                  </a:moveTo>
                  <a:lnTo>
                    <a:pt x="14907887" y="0"/>
                  </a:lnTo>
                  <a:lnTo>
                    <a:pt x="14907887" y="1192202"/>
                  </a:lnTo>
                  <a:lnTo>
                    <a:pt x="0" y="1192202"/>
                  </a:lnTo>
                  <a:close/>
                </a:path>
              </a:pathLst>
            </a:custGeom>
            <a:solidFill>
              <a:srgbClr val="000000">
                <a:alpha val="0"/>
              </a:srgbClr>
            </a:solidFill>
          </p:spPr>
        </p:sp>
        <p:sp>
          <p:nvSpPr>
            <p:cNvPr name="TextBox 10" id="10"/>
            <p:cNvSpPr txBox="true"/>
            <p:nvPr/>
          </p:nvSpPr>
          <p:spPr>
            <a:xfrm>
              <a:off x="0" y="-200025"/>
              <a:ext cx="14907887" cy="1392227"/>
            </a:xfrm>
            <a:prstGeom prst="rect">
              <a:avLst/>
            </a:prstGeom>
          </p:spPr>
          <p:txBody>
            <a:bodyPr anchor="t" rtlCol="false" tIns="0" lIns="0" bIns="0" rIns="0"/>
            <a:lstStyle/>
            <a:p>
              <a:pPr algn="r" rtl="true" marL="0" indent="0" lvl="0">
                <a:lnSpc>
                  <a:spcPts val="8181"/>
                </a:lnSpc>
              </a:pPr>
              <a:r>
                <a:rPr lang="ar-EG" b="true" sz="5000">
                  <a:solidFill>
                    <a:srgbClr val="F9B57D"/>
                  </a:solidFill>
                  <a:latin typeface="Arial Nova Condensed Bold"/>
                  <a:ea typeface="Arial Nova Condensed Bold"/>
                  <a:cs typeface="Arial Nova Condensed Bold"/>
                  <a:sym typeface="Arial Nova Condensed Bold"/>
                  <a:rtl val="true"/>
                </a:rPr>
                <a:t>التعاون ودعم العملاء مع المحامي</a:t>
              </a:r>
            </a:p>
          </p:txBody>
        </p:sp>
      </p:grpSp>
      <p:grpSp>
        <p:nvGrpSpPr>
          <p:cNvPr name="Group 11" id="11"/>
          <p:cNvGrpSpPr/>
          <p:nvPr/>
        </p:nvGrpSpPr>
        <p:grpSpPr>
          <a:xfrm rot="0">
            <a:off x="1028700" y="3979933"/>
            <a:ext cx="16230600" cy="4978400"/>
            <a:chOff x="0" y="0"/>
            <a:chExt cx="21640800" cy="6637867"/>
          </a:xfrm>
        </p:grpSpPr>
        <p:sp>
          <p:nvSpPr>
            <p:cNvPr name="Freeform 12" id="12"/>
            <p:cNvSpPr/>
            <p:nvPr/>
          </p:nvSpPr>
          <p:spPr>
            <a:xfrm flipH="false" flipV="false" rot="0">
              <a:off x="28701" y="25400"/>
              <a:ext cx="21583398" cy="6587109"/>
            </a:xfrm>
            <a:custGeom>
              <a:avLst/>
              <a:gdLst/>
              <a:ahLst/>
              <a:cxnLst/>
              <a:rect r="r" b="b" t="t" l="l"/>
              <a:pathLst>
                <a:path h="6587109" w="21583398">
                  <a:moveTo>
                    <a:pt x="0" y="0"/>
                  </a:moveTo>
                  <a:lnTo>
                    <a:pt x="21583398" y="0"/>
                  </a:lnTo>
                  <a:lnTo>
                    <a:pt x="21583398" y="6587109"/>
                  </a:lnTo>
                  <a:lnTo>
                    <a:pt x="0" y="6587109"/>
                  </a:lnTo>
                  <a:close/>
                </a:path>
              </a:pathLst>
            </a:custGeom>
            <a:solidFill>
              <a:srgbClr val="FFFFFF"/>
            </a:solidFill>
          </p:spPr>
        </p:sp>
        <p:sp>
          <p:nvSpPr>
            <p:cNvPr name="Freeform 13" id="13"/>
            <p:cNvSpPr/>
            <p:nvPr/>
          </p:nvSpPr>
          <p:spPr>
            <a:xfrm flipH="false" flipV="false" rot="0">
              <a:off x="0" y="0"/>
              <a:ext cx="21640800" cy="6637909"/>
            </a:xfrm>
            <a:custGeom>
              <a:avLst/>
              <a:gdLst/>
              <a:ahLst/>
              <a:cxnLst/>
              <a:rect r="r" b="b" t="t" l="l"/>
              <a:pathLst>
                <a:path h="6637909" w="21640800">
                  <a:moveTo>
                    <a:pt x="28701" y="0"/>
                  </a:moveTo>
                  <a:lnTo>
                    <a:pt x="21612099" y="0"/>
                  </a:lnTo>
                  <a:cubicBezTo>
                    <a:pt x="21627885" y="0"/>
                    <a:pt x="21640800" y="11430"/>
                    <a:pt x="21640800" y="25400"/>
                  </a:cubicBezTo>
                  <a:lnTo>
                    <a:pt x="21640800" y="6612509"/>
                  </a:lnTo>
                  <a:cubicBezTo>
                    <a:pt x="21640800" y="6626478"/>
                    <a:pt x="21627885" y="6637909"/>
                    <a:pt x="21612099" y="6637909"/>
                  </a:cubicBezTo>
                  <a:lnTo>
                    <a:pt x="28701" y="6637909"/>
                  </a:lnTo>
                  <a:cubicBezTo>
                    <a:pt x="12916" y="6637909"/>
                    <a:pt x="0" y="6626478"/>
                    <a:pt x="0" y="6612509"/>
                  </a:cubicBezTo>
                  <a:lnTo>
                    <a:pt x="0" y="25400"/>
                  </a:lnTo>
                  <a:cubicBezTo>
                    <a:pt x="0" y="11430"/>
                    <a:pt x="12916" y="0"/>
                    <a:pt x="28701" y="0"/>
                  </a:cubicBezTo>
                  <a:moveTo>
                    <a:pt x="28701" y="50800"/>
                  </a:moveTo>
                  <a:lnTo>
                    <a:pt x="28701" y="25400"/>
                  </a:lnTo>
                  <a:lnTo>
                    <a:pt x="57403" y="25400"/>
                  </a:lnTo>
                  <a:lnTo>
                    <a:pt x="57403" y="6612509"/>
                  </a:lnTo>
                  <a:lnTo>
                    <a:pt x="28701" y="6612509"/>
                  </a:lnTo>
                  <a:lnTo>
                    <a:pt x="28701" y="6587109"/>
                  </a:lnTo>
                  <a:lnTo>
                    <a:pt x="21612099" y="6587109"/>
                  </a:lnTo>
                  <a:lnTo>
                    <a:pt x="21612099" y="6612509"/>
                  </a:lnTo>
                  <a:lnTo>
                    <a:pt x="21583397" y="6612509"/>
                  </a:lnTo>
                  <a:lnTo>
                    <a:pt x="21583397" y="25400"/>
                  </a:lnTo>
                  <a:lnTo>
                    <a:pt x="21612099" y="25400"/>
                  </a:lnTo>
                  <a:lnTo>
                    <a:pt x="21612099" y="50800"/>
                  </a:lnTo>
                  <a:lnTo>
                    <a:pt x="28701" y="50800"/>
                  </a:lnTo>
                  <a:close/>
                </a:path>
              </a:pathLst>
            </a:custGeom>
            <a:solidFill>
              <a:srgbClr val="FFFFFF"/>
            </a:solidFill>
          </p:spPr>
        </p:sp>
        <p:sp>
          <p:nvSpPr>
            <p:cNvPr name="TextBox 14" id="14"/>
            <p:cNvSpPr txBox="true"/>
            <p:nvPr/>
          </p:nvSpPr>
          <p:spPr>
            <a:xfrm>
              <a:off x="0" y="-66675"/>
              <a:ext cx="21640800" cy="6704542"/>
            </a:xfrm>
            <a:prstGeom prst="rect">
              <a:avLst/>
            </a:prstGeom>
          </p:spPr>
          <p:txBody>
            <a:bodyPr anchor="t" rtlCol="false" tIns="50800" lIns="50800" bIns="50800" rIns="50800"/>
            <a:lstStyle/>
            <a:p>
              <a:pPr algn="r" rtl="true" marL="0" indent="0" lvl="0">
                <a:lnSpc>
                  <a:spcPts val="5519"/>
                </a:lnSpc>
              </a:pPr>
              <a:r>
                <a:rPr lang="ar-EG" b="true" sz="3999">
                  <a:solidFill>
                    <a:srgbClr val="F9B428"/>
                  </a:solidFill>
                  <a:latin typeface="Arial Nova Condensed Bold"/>
                  <a:ea typeface="Arial Nova Condensed Bold"/>
                  <a:cs typeface="Arial Nova Condensed Bold"/>
                  <a:sym typeface="Arial Nova Condensed Bold"/>
                  <a:rtl val="true"/>
                </a:rPr>
                <a:t>باعتبارك مساعدًا قانونيًا، يتعين عليك أن تشرح للشخص المُحال ما يلي: ما الذي يمكن توقعه من التفاعلات مع محامٍ أو شركة محاماة:</a:t>
              </a:r>
            </a:p>
            <a:p>
              <a:pPr algn="r" rtl="true" marL="863596" indent="-431798" lvl="1">
                <a:lnSpc>
                  <a:spcPts val="5519"/>
                </a:lnSpc>
                <a:buFont typeface="Arial"/>
                <a:buChar char="•"/>
              </a:pPr>
              <a:r>
                <a:rPr lang="ar-EG" b="true" sz="3999">
                  <a:solidFill>
                    <a:srgbClr val="000000"/>
                  </a:solidFill>
                  <a:latin typeface="Arial Nova Condensed Bold"/>
                  <a:ea typeface="Arial Nova Condensed Bold"/>
                  <a:cs typeface="Arial Nova Condensed Bold"/>
                  <a:sym typeface="Arial Nova Condensed Bold"/>
                  <a:rtl val="true"/>
                </a:rPr>
                <a:t>مساعدة في الاتصال بالمحامي</a:t>
              </a:r>
              <a:r>
                <a:rPr lang="ar-EG" sz="3999">
                  <a:solidFill>
                    <a:srgbClr val="000000"/>
                  </a:solidFill>
                  <a:latin typeface="Arial Nova Condensed"/>
                  <a:ea typeface="Arial Nova Condensed"/>
                  <a:cs typeface="Arial Nova Condensed"/>
                  <a:sym typeface="Arial Nova Condensed"/>
                  <a:rtl val="true"/>
                </a:rPr>
                <a:t> - قد لا يتحدث العميل إلى المحامي على الفور: المحامون هم أشخاص مشغولون .. يتواجد موظفو الدعم القانوني لمساعدتك من خلال أخذ معلوماتك وتوصيل تلك المعلومات إلى المحامين.</a:t>
              </a:r>
            </a:p>
            <a:p>
              <a:pPr algn="r" rtl="true" marL="863596" indent="-431798" lvl="1">
                <a:lnSpc>
                  <a:spcPts val="5519"/>
                </a:lnSpc>
                <a:buFont typeface="Arial"/>
                <a:buChar char="•"/>
              </a:pPr>
              <a:r>
                <a:rPr lang="ar-EG" b="true" sz="3999">
                  <a:solidFill>
                    <a:srgbClr val="000000"/>
                  </a:solidFill>
                  <a:latin typeface="Arial Nova Condensed Bold"/>
                  <a:ea typeface="Arial Nova Condensed Bold"/>
                  <a:cs typeface="Arial Nova Condensed Bold"/>
                  <a:sym typeface="Arial Nova Condensed Bold"/>
                  <a:rtl val="true"/>
                </a:rPr>
                <a:t>اشرح ما يمكن توقعه في استشارة المحامي</a:t>
              </a:r>
            </a:p>
            <a:p>
              <a:pPr algn="r" rtl="true" marL="863596" indent="-431798" lvl="1">
                <a:lnSpc>
                  <a:spcPts val="5519"/>
                </a:lnSpc>
                <a:buFont typeface="Arial"/>
                <a:buChar char="•"/>
              </a:pPr>
              <a:r>
                <a:rPr lang="ar-EG" b="true" sz="3999">
                  <a:solidFill>
                    <a:srgbClr val="000000"/>
                  </a:solidFill>
                  <a:latin typeface="Arial Nova Condensed Bold"/>
                  <a:ea typeface="Arial Nova Condensed Bold"/>
                  <a:cs typeface="Arial Nova Condensed Bold"/>
                  <a:sym typeface="Arial Nova Condensed Bold"/>
                  <a:rtl val="true"/>
                </a:rPr>
                <a:t>الدعم في اختيار المحامي  </a:t>
              </a:r>
            </a:p>
          </p:txBody>
        </p:sp>
      </p:grpSp>
      <p:grpSp>
        <p:nvGrpSpPr>
          <p:cNvPr name="Group 15" id="15"/>
          <p:cNvGrpSpPr/>
          <p:nvPr/>
        </p:nvGrpSpPr>
        <p:grpSpPr>
          <a:xfrm rot="-6972067">
            <a:off x="-1207943" y="-1033180"/>
            <a:ext cx="3767531" cy="4123759"/>
            <a:chOff x="0" y="0"/>
            <a:chExt cx="5023375" cy="5498345"/>
          </a:xfrm>
        </p:grpSpPr>
        <p:grpSp>
          <p:nvGrpSpPr>
            <p:cNvPr name="Group 16" id="16"/>
            <p:cNvGrpSpPr/>
            <p:nvPr/>
          </p:nvGrpSpPr>
          <p:grpSpPr>
            <a:xfrm rot="-104776">
              <a:off x="297380" y="1759711"/>
              <a:ext cx="4032000" cy="3678054"/>
              <a:chOff x="0" y="0"/>
              <a:chExt cx="893117" cy="814716"/>
            </a:xfrm>
          </p:grpSpPr>
          <p:sp>
            <p:nvSpPr>
              <p:cNvPr name="Freeform 17" id="17"/>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8" id="18"/>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19" id="19"/>
            <p:cNvGrpSpPr/>
            <p:nvPr/>
          </p:nvGrpSpPr>
          <p:grpSpPr>
            <a:xfrm rot="-162844">
              <a:off x="84820" y="93399"/>
              <a:ext cx="4032000" cy="3678054"/>
              <a:chOff x="0" y="0"/>
              <a:chExt cx="893117" cy="814716"/>
            </a:xfrm>
          </p:grpSpPr>
          <p:sp>
            <p:nvSpPr>
              <p:cNvPr name="Freeform 20" id="20"/>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21" id="21"/>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22" id="22"/>
            <p:cNvGrpSpPr/>
            <p:nvPr/>
          </p:nvGrpSpPr>
          <p:grpSpPr>
            <a:xfrm rot="10629642">
              <a:off x="902754" y="1722687"/>
              <a:ext cx="4032000" cy="3678054"/>
              <a:chOff x="0" y="0"/>
              <a:chExt cx="893117" cy="814716"/>
            </a:xfrm>
          </p:grpSpPr>
          <p:sp>
            <p:nvSpPr>
              <p:cNvPr name="Freeform 23" id="23"/>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4" id="24"/>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spTree>
  </p:cSld>
  <p:clrMapOvr>
    <a:masterClrMapping/>
  </p:clrMapOvr>
</p:sld>
</file>

<file path=ppt/slides/slide41.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rtl="true">
                <a:lnSpc>
                  <a:spcPts val="2659"/>
                </a:lnSpc>
                <a:spcBef>
                  <a:spcPct val="0"/>
                </a:spcBef>
              </a:pPr>
            </a:p>
          </p:txBody>
        </p:sp>
      </p:grpSp>
      <p:grpSp>
        <p:nvGrpSpPr>
          <p:cNvPr name="Group 5" id="5"/>
          <p:cNvGrpSpPr/>
          <p:nvPr/>
        </p:nvGrpSpPr>
        <p:grpSpPr>
          <a:xfrm rot="0">
            <a:off x="8304342" y="1028700"/>
            <a:ext cx="8954958" cy="1181420"/>
            <a:chOff x="0" y="0"/>
            <a:chExt cx="11939944" cy="1575227"/>
          </a:xfrm>
        </p:grpSpPr>
        <p:sp>
          <p:nvSpPr>
            <p:cNvPr name="Freeform 6" id="6"/>
            <p:cNvSpPr/>
            <p:nvPr/>
          </p:nvSpPr>
          <p:spPr>
            <a:xfrm flipH="false" flipV="false" rot="0">
              <a:off x="0" y="0"/>
              <a:ext cx="11939943" cy="1575227"/>
            </a:xfrm>
            <a:custGeom>
              <a:avLst/>
              <a:gdLst/>
              <a:ahLst/>
              <a:cxnLst/>
              <a:rect r="r" b="b" t="t" l="l"/>
              <a:pathLst>
                <a:path h="1575227" w="11939943">
                  <a:moveTo>
                    <a:pt x="0" y="0"/>
                  </a:moveTo>
                  <a:lnTo>
                    <a:pt x="11939943" y="0"/>
                  </a:lnTo>
                  <a:lnTo>
                    <a:pt x="11939943" y="1575227"/>
                  </a:lnTo>
                  <a:lnTo>
                    <a:pt x="0" y="1575227"/>
                  </a:lnTo>
                  <a:close/>
                </a:path>
              </a:pathLst>
            </a:custGeom>
            <a:solidFill>
              <a:srgbClr val="000000">
                <a:alpha val="0"/>
              </a:srgbClr>
            </a:solidFill>
            <a:ln cap="sq">
              <a:noFill/>
              <a:prstDash val="solid"/>
              <a:miter/>
            </a:ln>
          </p:spPr>
        </p:sp>
        <p:sp>
          <p:nvSpPr>
            <p:cNvPr name="TextBox 7" id="7"/>
            <p:cNvSpPr txBox="true"/>
            <p:nvPr/>
          </p:nvSpPr>
          <p:spPr>
            <a:xfrm>
              <a:off x="0" y="-190500"/>
              <a:ext cx="11939944" cy="1765727"/>
            </a:xfrm>
            <a:prstGeom prst="rect">
              <a:avLst/>
            </a:prstGeom>
          </p:spPr>
          <p:txBody>
            <a:bodyPr anchor="t" rtlCol="false" tIns="0" lIns="0" bIns="0" rIns="0"/>
            <a:lstStyle/>
            <a:p>
              <a:pPr algn="r" rtl="true" marL="0" indent="0" lvl="0">
                <a:lnSpc>
                  <a:spcPts val="9900"/>
                </a:lnSpc>
                <a:spcBef>
                  <a:spcPct val="0"/>
                </a:spcBef>
              </a:pPr>
              <a:r>
                <a:rPr lang="ar-EG" b="true" sz="6600" strike="noStrike" u="none">
                  <a:solidFill>
                    <a:srgbClr val="4E5FA7"/>
                  </a:solidFill>
                  <a:latin typeface="Arial Nova Condensed Bold"/>
                  <a:ea typeface="Arial Nova Condensed Bold"/>
                  <a:cs typeface="Arial Nova Condensed Bold"/>
                  <a:sym typeface="Arial Nova Condensed Bold"/>
                  <a:rtl val="true"/>
                </a:rPr>
                <a:t>التواصل مع المحامين </a:t>
              </a:r>
            </a:p>
          </p:txBody>
        </p:sp>
      </p:grpSp>
      <p:grpSp>
        <p:nvGrpSpPr>
          <p:cNvPr name="Group 8" id="8"/>
          <p:cNvGrpSpPr/>
          <p:nvPr/>
        </p:nvGrpSpPr>
        <p:grpSpPr>
          <a:xfrm rot="0">
            <a:off x="6099666" y="2210120"/>
            <a:ext cx="11159634" cy="894151"/>
            <a:chOff x="0" y="0"/>
            <a:chExt cx="14879512" cy="1192202"/>
          </a:xfrm>
        </p:grpSpPr>
        <p:sp>
          <p:nvSpPr>
            <p:cNvPr name="Freeform 9" id="9"/>
            <p:cNvSpPr/>
            <p:nvPr/>
          </p:nvSpPr>
          <p:spPr>
            <a:xfrm flipH="false" flipV="false" rot="0">
              <a:off x="0" y="0"/>
              <a:ext cx="14879512" cy="1192202"/>
            </a:xfrm>
            <a:custGeom>
              <a:avLst/>
              <a:gdLst/>
              <a:ahLst/>
              <a:cxnLst/>
              <a:rect r="r" b="b" t="t" l="l"/>
              <a:pathLst>
                <a:path h="1192202" w="14879512">
                  <a:moveTo>
                    <a:pt x="0" y="0"/>
                  </a:moveTo>
                  <a:lnTo>
                    <a:pt x="14879512" y="0"/>
                  </a:lnTo>
                  <a:lnTo>
                    <a:pt x="14879512" y="1192202"/>
                  </a:lnTo>
                  <a:lnTo>
                    <a:pt x="0" y="1192202"/>
                  </a:lnTo>
                  <a:close/>
                </a:path>
              </a:pathLst>
            </a:custGeom>
            <a:solidFill>
              <a:srgbClr val="000000">
                <a:alpha val="0"/>
              </a:srgbClr>
            </a:solidFill>
          </p:spPr>
        </p:sp>
        <p:sp>
          <p:nvSpPr>
            <p:cNvPr name="TextBox 10" id="10"/>
            <p:cNvSpPr txBox="true"/>
            <p:nvPr/>
          </p:nvSpPr>
          <p:spPr>
            <a:xfrm>
              <a:off x="0" y="-200025"/>
              <a:ext cx="14879512" cy="1392227"/>
            </a:xfrm>
            <a:prstGeom prst="rect">
              <a:avLst/>
            </a:prstGeom>
          </p:spPr>
          <p:txBody>
            <a:bodyPr anchor="t" rtlCol="false" tIns="0" lIns="0" bIns="0" rIns="0"/>
            <a:lstStyle/>
            <a:p>
              <a:pPr algn="r" rtl="true" marL="0" indent="0" lvl="0">
                <a:lnSpc>
                  <a:spcPts val="8181"/>
                </a:lnSpc>
              </a:pPr>
              <a:r>
                <a:rPr lang="ar-EG" b="true" sz="5000">
                  <a:solidFill>
                    <a:srgbClr val="F9B57D"/>
                  </a:solidFill>
                  <a:latin typeface="Arial Nova Condensed Bold"/>
                  <a:ea typeface="Arial Nova Condensed Bold"/>
                  <a:cs typeface="Arial Nova Condensed Bold"/>
                  <a:sym typeface="Arial Nova Condensed Bold"/>
                  <a:rtl val="true"/>
                </a:rPr>
                <a:t>التعاون ودعم العملاء مع المحامي</a:t>
              </a:r>
            </a:p>
          </p:txBody>
        </p:sp>
      </p:grpSp>
      <p:grpSp>
        <p:nvGrpSpPr>
          <p:cNvPr name="Group 11" id="11"/>
          <p:cNvGrpSpPr/>
          <p:nvPr/>
        </p:nvGrpSpPr>
        <p:grpSpPr>
          <a:xfrm rot="0">
            <a:off x="1028700" y="3305717"/>
            <a:ext cx="16230600" cy="6401755"/>
            <a:chOff x="0" y="0"/>
            <a:chExt cx="21640800" cy="8535674"/>
          </a:xfrm>
        </p:grpSpPr>
        <p:sp>
          <p:nvSpPr>
            <p:cNvPr name="Freeform 12" id="12"/>
            <p:cNvSpPr/>
            <p:nvPr/>
          </p:nvSpPr>
          <p:spPr>
            <a:xfrm flipH="false" flipV="false" rot="0">
              <a:off x="18454" y="18193"/>
              <a:ext cx="21603893" cy="8499277"/>
            </a:xfrm>
            <a:custGeom>
              <a:avLst/>
              <a:gdLst/>
              <a:ahLst/>
              <a:cxnLst/>
              <a:rect r="r" b="b" t="t" l="l"/>
              <a:pathLst>
                <a:path h="8499277" w="21603893">
                  <a:moveTo>
                    <a:pt x="0" y="0"/>
                  </a:moveTo>
                  <a:lnTo>
                    <a:pt x="21603893" y="0"/>
                  </a:lnTo>
                  <a:lnTo>
                    <a:pt x="21603893" y="8499277"/>
                  </a:lnTo>
                  <a:lnTo>
                    <a:pt x="0" y="8499277"/>
                  </a:lnTo>
                  <a:close/>
                </a:path>
              </a:pathLst>
            </a:custGeom>
            <a:solidFill>
              <a:srgbClr val="FFFFFF"/>
            </a:solidFill>
          </p:spPr>
        </p:sp>
        <p:sp>
          <p:nvSpPr>
            <p:cNvPr name="Freeform 13" id="13"/>
            <p:cNvSpPr/>
            <p:nvPr/>
          </p:nvSpPr>
          <p:spPr>
            <a:xfrm flipH="false" flipV="false" rot="0">
              <a:off x="0" y="0"/>
              <a:ext cx="21640802" cy="8535663"/>
            </a:xfrm>
            <a:custGeom>
              <a:avLst/>
              <a:gdLst/>
              <a:ahLst/>
              <a:cxnLst/>
              <a:rect r="r" b="b" t="t" l="l"/>
              <a:pathLst>
                <a:path h="8535663" w="21640802">
                  <a:moveTo>
                    <a:pt x="18454" y="0"/>
                  </a:moveTo>
                  <a:lnTo>
                    <a:pt x="21622347" y="0"/>
                  </a:lnTo>
                  <a:cubicBezTo>
                    <a:pt x="21632557" y="0"/>
                    <a:pt x="21640802" y="8126"/>
                    <a:pt x="21640802" y="18193"/>
                  </a:cubicBezTo>
                  <a:lnTo>
                    <a:pt x="21640802" y="8517470"/>
                  </a:lnTo>
                  <a:cubicBezTo>
                    <a:pt x="21640802" y="8527537"/>
                    <a:pt x="21632557" y="8535663"/>
                    <a:pt x="21622347" y="8535663"/>
                  </a:cubicBezTo>
                  <a:lnTo>
                    <a:pt x="18454" y="8535663"/>
                  </a:lnTo>
                  <a:cubicBezTo>
                    <a:pt x="8243" y="8535663"/>
                    <a:pt x="0" y="8527537"/>
                    <a:pt x="0" y="8517470"/>
                  </a:cubicBezTo>
                  <a:lnTo>
                    <a:pt x="0" y="18193"/>
                  </a:lnTo>
                  <a:cubicBezTo>
                    <a:pt x="0" y="8126"/>
                    <a:pt x="8243" y="0"/>
                    <a:pt x="18454" y="0"/>
                  </a:cubicBezTo>
                  <a:moveTo>
                    <a:pt x="18454" y="36385"/>
                  </a:moveTo>
                  <a:lnTo>
                    <a:pt x="18454" y="18193"/>
                  </a:lnTo>
                  <a:lnTo>
                    <a:pt x="36909" y="18193"/>
                  </a:lnTo>
                  <a:lnTo>
                    <a:pt x="36909" y="8517470"/>
                  </a:lnTo>
                  <a:lnTo>
                    <a:pt x="18454" y="8517470"/>
                  </a:lnTo>
                  <a:lnTo>
                    <a:pt x="18454" y="8499277"/>
                  </a:lnTo>
                  <a:lnTo>
                    <a:pt x="21622347" y="8499277"/>
                  </a:lnTo>
                  <a:lnTo>
                    <a:pt x="21622347" y="8517470"/>
                  </a:lnTo>
                  <a:lnTo>
                    <a:pt x="21603892" y="8517470"/>
                  </a:lnTo>
                  <a:lnTo>
                    <a:pt x="21603892" y="18193"/>
                  </a:lnTo>
                  <a:lnTo>
                    <a:pt x="21622347" y="18193"/>
                  </a:lnTo>
                  <a:lnTo>
                    <a:pt x="21622347" y="36385"/>
                  </a:lnTo>
                  <a:lnTo>
                    <a:pt x="18454" y="36385"/>
                  </a:lnTo>
                  <a:close/>
                </a:path>
              </a:pathLst>
            </a:custGeom>
            <a:solidFill>
              <a:srgbClr val="FFFFFF"/>
            </a:solidFill>
          </p:spPr>
        </p:sp>
        <p:sp>
          <p:nvSpPr>
            <p:cNvPr name="TextBox 14" id="14"/>
            <p:cNvSpPr txBox="true"/>
            <p:nvPr/>
          </p:nvSpPr>
          <p:spPr>
            <a:xfrm>
              <a:off x="0" y="-47625"/>
              <a:ext cx="21640800" cy="8583299"/>
            </a:xfrm>
            <a:prstGeom prst="rect">
              <a:avLst/>
            </a:prstGeom>
          </p:spPr>
          <p:txBody>
            <a:bodyPr anchor="t" rtlCol="false" tIns="50800" lIns="50800" bIns="50800" rIns="50800"/>
            <a:lstStyle/>
            <a:p>
              <a:pPr algn="r" rtl="true" marL="0" indent="0" lvl="0">
                <a:lnSpc>
                  <a:spcPts val="3863"/>
                </a:lnSpc>
              </a:pPr>
              <a:r>
                <a:rPr lang="ar-EG" sz="2799">
                  <a:solidFill>
                    <a:srgbClr val="000000"/>
                  </a:solidFill>
                  <a:latin typeface="Arial Nova Condensed"/>
                  <a:ea typeface="Arial Nova Condensed"/>
                  <a:cs typeface="Arial Nova Condensed"/>
                  <a:sym typeface="Arial Nova Condensed"/>
                  <a:rtl val="true"/>
                </a:rPr>
                <a:t>باعتبارك مساعدًا قانونيًا، يمكنك مساعدة الشخص في الاستعداد لاجتماعه مع المحامي من خلال النصائح التالية:</a:t>
              </a:r>
            </a:p>
            <a:p>
              <a:pPr algn="just" rtl="true" marL="0" indent="0" lvl="0">
                <a:lnSpc>
                  <a:spcPts val="3863"/>
                </a:lnSpc>
              </a:pPr>
            </a:p>
            <a:p>
              <a:pPr algn="r" rtl="true" marL="0" indent="0" lvl="0">
                <a:lnSpc>
                  <a:spcPts val="3863"/>
                </a:lnSpc>
              </a:pPr>
              <a:r>
                <a:rPr lang="ar-EG" sz="2799">
                  <a:solidFill>
                    <a:srgbClr val="000000"/>
                  </a:solidFill>
                  <a:latin typeface="Arial Nova Condensed"/>
                  <a:ea typeface="Arial Nova Condensed"/>
                  <a:cs typeface="Arial Nova Condensed"/>
                  <a:sym typeface="Arial Nova Condensed"/>
                  <a:rtl val="true"/>
                </a:rPr>
                <a:t>البحث والمساعدة في جمع عناصر القضية: </a:t>
              </a:r>
            </a:p>
            <a:p>
              <a:pPr algn="r" rtl="true" marL="0" indent="0" lvl="0">
                <a:lnSpc>
                  <a:spcPts val="3863"/>
                </a:lnSpc>
              </a:pPr>
              <a:r>
                <a:rPr lang="ar-EG" sz="2799">
                  <a:solidFill>
                    <a:srgbClr val="000000"/>
                  </a:solidFill>
                  <a:latin typeface="Arial Nova Condensed"/>
                  <a:ea typeface="Arial Nova Condensed"/>
                  <a:cs typeface="Arial Nova Condensed"/>
                  <a:sym typeface="Arial Nova Condensed"/>
                  <a:rtl val="true"/>
                </a:rPr>
                <a:t>نظّم أمورك: حاول كتابة قصة واضحة وشاملة للموقف. يمكنك مساعدة الشخص  </a:t>
              </a:r>
            </a:p>
            <a:p>
              <a:pPr algn="r" rtl="true" marL="0" indent="0" lvl="0">
                <a:lnSpc>
                  <a:spcPts val="3863"/>
                </a:lnSpc>
              </a:pPr>
              <a:r>
                <a:rPr lang="ar-EG" sz="2799">
                  <a:solidFill>
                    <a:srgbClr val="000000"/>
                  </a:solidFill>
                  <a:latin typeface="Arial Nova Condensed"/>
                  <a:ea typeface="Arial Nova Condensed"/>
                  <a:cs typeface="Arial Nova Condensed"/>
                  <a:sym typeface="Arial Nova Condensed"/>
                  <a:rtl val="true"/>
                </a:rPr>
                <a:t>دوّن كل ما حدث، من البداية إلى النهاية، بترتيب زمني، حتى مع ذكر التواريخ والحقائق. لا تُحمّل محاميك المسكين كمًّا هائلًا من المعلومات المتناثرة ليُنظّم أمره بنفسه. </a:t>
              </a:r>
            </a:p>
            <a:p>
              <a:pPr algn="r" rtl="true" marL="0" indent="0" lvl="0">
                <a:lnSpc>
                  <a:spcPts val="3863"/>
                </a:lnSpc>
              </a:pPr>
              <a:r>
                <a:rPr lang="ar-EG" sz="2799">
                  <a:solidFill>
                    <a:srgbClr val="000000"/>
                  </a:solidFill>
                  <a:latin typeface="Arial Nova Condensed"/>
                  <a:ea typeface="Arial Nova Condensed"/>
                  <a:cs typeface="Arial Nova Condensed"/>
                  <a:sym typeface="Arial Nova Condensed"/>
                  <a:rtl val="true"/>
                </a:rPr>
                <a:t>كن مفصلاً: قدم تفاصيل محددة (أسماء وتواريخ وحوادث دقيقة) ومعلومات واقعية لإنتاج تلك الرؤية الواضحة.</a:t>
              </a:r>
            </a:p>
            <a:p>
              <a:pPr algn="r" rtl="true" marL="604518" indent="-302259" lvl="1">
                <a:lnSpc>
                  <a:spcPts val="3863"/>
                </a:lnSpc>
                <a:buFont typeface="Arial"/>
                <a:buChar char="•"/>
              </a:pPr>
              <a:r>
                <a:rPr lang="ar-EG" sz="2799">
                  <a:solidFill>
                    <a:srgbClr val="000000"/>
                  </a:solidFill>
                  <a:latin typeface="Arial Nova Condensed"/>
                  <a:ea typeface="Arial Nova Condensed"/>
                  <a:cs typeface="Arial Nova Condensed"/>
                  <a:sym typeface="Arial Nova Condensed"/>
                  <a:rtl val="true"/>
                </a:rPr>
                <a:t>جهز المستندات</a:t>
              </a:r>
            </a:p>
            <a:p>
              <a:pPr algn="r" rtl="true" marL="604518" indent="-302259" lvl="1">
                <a:lnSpc>
                  <a:spcPts val="3863"/>
                </a:lnSpc>
                <a:buFont typeface="Arial"/>
                <a:buChar char="•"/>
              </a:pPr>
              <a:r>
                <a:rPr lang="ar-EG" sz="2799">
                  <a:solidFill>
                    <a:srgbClr val="000000"/>
                  </a:solidFill>
                  <a:latin typeface="Arial Nova Condensed"/>
                  <a:ea typeface="Arial Nova Condensed"/>
                  <a:cs typeface="Arial Nova Condensed"/>
                  <a:sym typeface="Arial Nova Condensed"/>
                  <a:rtl val="true"/>
                </a:rPr>
                <a:t>كن صادقا ولا تكذب. </a:t>
              </a:r>
            </a:p>
            <a:p>
              <a:pPr algn="r" rtl="true" marL="604518" indent="-302259" lvl="1">
                <a:lnSpc>
                  <a:spcPts val="3863"/>
                </a:lnSpc>
                <a:buFont typeface="Arial"/>
                <a:buChar char="•"/>
              </a:pPr>
              <a:r>
                <a:rPr lang="ar-EG" sz="2799">
                  <a:solidFill>
                    <a:srgbClr val="000000"/>
                  </a:solidFill>
                  <a:latin typeface="Arial Nova Condensed"/>
                  <a:ea typeface="Arial Nova Condensed"/>
                  <a:cs typeface="Arial Nova Condensed"/>
                  <a:sym typeface="Arial Nova Condensed"/>
                  <a:rtl val="true"/>
                </a:rPr>
                <a:t>المساعدة في الإجابة على أسئلة المحامي المحددة </a:t>
              </a:r>
            </a:p>
            <a:p>
              <a:pPr algn="r" rtl="true" marL="604518" indent="-302259" lvl="1">
                <a:lnSpc>
                  <a:spcPts val="3863"/>
                </a:lnSpc>
                <a:buFont typeface="Arial"/>
                <a:buChar char="•"/>
              </a:pPr>
              <a:r>
                <a:rPr lang="ar-EG" sz="2799">
                  <a:solidFill>
                    <a:srgbClr val="000000"/>
                  </a:solidFill>
                  <a:latin typeface="Arial Nova Condensed"/>
                  <a:ea typeface="Arial Nova Condensed"/>
                  <a:cs typeface="Arial Nova Condensed"/>
                  <a:sym typeface="Arial Nova Condensed"/>
                  <a:rtl val="true"/>
                </a:rPr>
                <a:t>اسأل وساعد في التوضيح </a:t>
              </a:r>
            </a:p>
            <a:p>
              <a:pPr algn="r" rtl="true" marL="604518" indent="-302259" lvl="1">
                <a:lnSpc>
                  <a:spcPts val="3863"/>
                </a:lnSpc>
                <a:buFont typeface="Arial"/>
                <a:buChar char="•"/>
              </a:pPr>
              <a:r>
                <a:rPr lang="ar-EG" sz="2799">
                  <a:solidFill>
                    <a:srgbClr val="000000"/>
                  </a:solidFill>
                  <a:latin typeface="Arial Nova Condensed"/>
                  <a:ea typeface="Arial Nova Condensed"/>
                  <a:cs typeface="Arial Nova Condensed"/>
                  <a:sym typeface="Arial Nova Condensed"/>
                  <a:rtl val="true"/>
                </a:rPr>
                <a:t>إبقاء المحامي على اطلاع </a:t>
              </a:r>
            </a:p>
            <a:p>
              <a:pPr algn="r" rtl="true" marL="604518" indent="-302259" lvl="1">
                <a:lnSpc>
                  <a:spcPts val="3863"/>
                </a:lnSpc>
                <a:buFont typeface="Arial"/>
                <a:buChar char="•"/>
              </a:pPr>
              <a:r>
                <a:rPr lang="ar-EG" sz="2799">
                  <a:solidFill>
                    <a:srgbClr val="000000"/>
                  </a:solidFill>
                  <a:latin typeface="Arial Nova Condensed"/>
                  <a:ea typeface="Arial Nova Condensed"/>
                  <a:cs typeface="Arial Nova Condensed"/>
                  <a:sym typeface="Arial Nova Condensed"/>
                  <a:rtl val="true"/>
                </a:rPr>
                <a:t>احصل على قائمة من الأسئلة في متناول اليد</a:t>
              </a:r>
            </a:p>
          </p:txBody>
        </p:sp>
      </p:grpSp>
      <p:grpSp>
        <p:nvGrpSpPr>
          <p:cNvPr name="Group 15" id="15"/>
          <p:cNvGrpSpPr/>
          <p:nvPr/>
        </p:nvGrpSpPr>
        <p:grpSpPr>
          <a:xfrm rot="-6972067">
            <a:off x="-1207943" y="-1033180"/>
            <a:ext cx="3767531" cy="4123759"/>
            <a:chOff x="0" y="0"/>
            <a:chExt cx="5023375" cy="5498345"/>
          </a:xfrm>
        </p:grpSpPr>
        <p:grpSp>
          <p:nvGrpSpPr>
            <p:cNvPr name="Group 16" id="16"/>
            <p:cNvGrpSpPr/>
            <p:nvPr/>
          </p:nvGrpSpPr>
          <p:grpSpPr>
            <a:xfrm rot="-104776">
              <a:off x="297380" y="1759711"/>
              <a:ext cx="4032000" cy="3678054"/>
              <a:chOff x="0" y="0"/>
              <a:chExt cx="893117" cy="814716"/>
            </a:xfrm>
          </p:grpSpPr>
          <p:sp>
            <p:nvSpPr>
              <p:cNvPr name="Freeform 17" id="17"/>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8" id="18"/>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19" id="19"/>
            <p:cNvGrpSpPr/>
            <p:nvPr/>
          </p:nvGrpSpPr>
          <p:grpSpPr>
            <a:xfrm rot="-162844">
              <a:off x="84820" y="93399"/>
              <a:ext cx="4032000" cy="3678054"/>
              <a:chOff x="0" y="0"/>
              <a:chExt cx="893117" cy="814716"/>
            </a:xfrm>
          </p:grpSpPr>
          <p:sp>
            <p:nvSpPr>
              <p:cNvPr name="Freeform 20" id="20"/>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21" id="21"/>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22" id="22"/>
            <p:cNvGrpSpPr/>
            <p:nvPr/>
          </p:nvGrpSpPr>
          <p:grpSpPr>
            <a:xfrm rot="10629642">
              <a:off x="902754" y="1722687"/>
              <a:ext cx="4032000" cy="3678054"/>
              <a:chOff x="0" y="0"/>
              <a:chExt cx="893117" cy="814716"/>
            </a:xfrm>
          </p:grpSpPr>
          <p:sp>
            <p:nvSpPr>
              <p:cNvPr name="Freeform 23" id="23"/>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4" id="24"/>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spTree>
  </p:cSld>
  <p:clrMapOvr>
    <a:masterClrMapping/>
  </p:clrMapOvr>
</p:sld>
</file>

<file path=ppt/slides/slide42.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rtl="true">
                <a:lnSpc>
                  <a:spcPts val="2659"/>
                </a:lnSpc>
                <a:spcBef>
                  <a:spcPct val="0"/>
                </a:spcBef>
              </a:pPr>
            </a:p>
          </p:txBody>
        </p:sp>
      </p:grpSp>
      <p:grpSp>
        <p:nvGrpSpPr>
          <p:cNvPr name="Group 5" id="5"/>
          <p:cNvGrpSpPr/>
          <p:nvPr/>
        </p:nvGrpSpPr>
        <p:grpSpPr>
          <a:xfrm rot="0">
            <a:off x="7950767" y="1028700"/>
            <a:ext cx="9308533" cy="1181420"/>
            <a:chOff x="0" y="0"/>
            <a:chExt cx="12411377" cy="1575227"/>
          </a:xfrm>
        </p:grpSpPr>
        <p:sp>
          <p:nvSpPr>
            <p:cNvPr name="Freeform 6" id="6"/>
            <p:cNvSpPr/>
            <p:nvPr/>
          </p:nvSpPr>
          <p:spPr>
            <a:xfrm flipH="false" flipV="false" rot="0">
              <a:off x="0" y="0"/>
              <a:ext cx="12411377" cy="1575227"/>
            </a:xfrm>
            <a:custGeom>
              <a:avLst/>
              <a:gdLst/>
              <a:ahLst/>
              <a:cxnLst/>
              <a:rect r="r" b="b" t="t" l="l"/>
              <a:pathLst>
                <a:path h="1575227" w="12411377">
                  <a:moveTo>
                    <a:pt x="0" y="0"/>
                  </a:moveTo>
                  <a:lnTo>
                    <a:pt x="12411377" y="0"/>
                  </a:lnTo>
                  <a:lnTo>
                    <a:pt x="12411377" y="1575227"/>
                  </a:lnTo>
                  <a:lnTo>
                    <a:pt x="0" y="1575227"/>
                  </a:lnTo>
                  <a:close/>
                </a:path>
              </a:pathLst>
            </a:custGeom>
            <a:solidFill>
              <a:srgbClr val="000000">
                <a:alpha val="0"/>
              </a:srgbClr>
            </a:solidFill>
            <a:ln cap="sq">
              <a:noFill/>
              <a:prstDash val="solid"/>
              <a:miter/>
            </a:ln>
          </p:spPr>
        </p:sp>
        <p:sp>
          <p:nvSpPr>
            <p:cNvPr name="TextBox 7" id="7"/>
            <p:cNvSpPr txBox="true"/>
            <p:nvPr/>
          </p:nvSpPr>
          <p:spPr>
            <a:xfrm>
              <a:off x="0" y="-190500"/>
              <a:ext cx="12411377" cy="1765727"/>
            </a:xfrm>
            <a:prstGeom prst="rect">
              <a:avLst/>
            </a:prstGeom>
          </p:spPr>
          <p:txBody>
            <a:bodyPr anchor="t" rtlCol="false" tIns="0" lIns="0" bIns="0" rIns="0"/>
            <a:lstStyle/>
            <a:p>
              <a:pPr algn="r" rtl="true" marL="0" indent="0" lvl="0">
                <a:lnSpc>
                  <a:spcPts val="9900"/>
                </a:lnSpc>
                <a:spcBef>
                  <a:spcPct val="0"/>
                </a:spcBef>
              </a:pPr>
              <a:r>
                <a:rPr lang="ar-EG" b="true" sz="6600" strike="noStrike" u="none">
                  <a:solidFill>
                    <a:srgbClr val="4E5FA7"/>
                  </a:solidFill>
                  <a:latin typeface="Arial Nova Condensed Bold"/>
                  <a:ea typeface="Arial Nova Condensed Bold"/>
                  <a:cs typeface="Arial Nova Condensed Bold"/>
                  <a:sym typeface="Arial Nova Condensed Bold"/>
                  <a:rtl val="true"/>
                </a:rPr>
                <a:t>التواصل مع المحامين </a:t>
              </a:r>
            </a:p>
          </p:txBody>
        </p:sp>
      </p:grpSp>
      <p:grpSp>
        <p:nvGrpSpPr>
          <p:cNvPr name="Group 8" id="8"/>
          <p:cNvGrpSpPr/>
          <p:nvPr/>
        </p:nvGrpSpPr>
        <p:grpSpPr>
          <a:xfrm rot="0">
            <a:off x="1174020" y="3247765"/>
            <a:ext cx="16230600" cy="6641378"/>
            <a:chOff x="0" y="0"/>
            <a:chExt cx="21640800" cy="8855170"/>
          </a:xfrm>
        </p:grpSpPr>
        <p:sp>
          <p:nvSpPr>
            <p:cNvPr name="Freeform 9" id="9"/>
            <p:cNvSpPr/>
            <p:nvPr/>
          </p:nvSpPr>
          <p:spPr>
            <a:xfrm flipH="false" flipV="false" rot="0">
              <a:off x="0" y="0"/>
              <a:ext cx="21640800" cy="8855170"/>
            </a:xfrm>
            <a:custGeom>
              <a:avLst/>
              <a:gdLst/>
              <a:ahLst/>
              <a:cxnLst/>
              <a:rect r="r" b="b" t="t" l="l"/>
              <a:pathLst>
                <a:path h="8855170" w="21640800">
                  <a:moveTo>
                    <a:pt x="0" y="0"/>
                  </a:moveTo>
                  <a:lnTo>
                    <a:pt x="21640800" y="0"/>
                  </a:lnTo>
                  <a:lnTo>
                    <a:pt x="21640800" y="8855170"/>
                  </a:lnTo>
                  <a:lnTo>
                    <a:pt x="0" y="8855170"/>
                  </a:lnTo>
                  <a:close/>
                </a:path>
              </a:pathLst>
            </a:custGeom>
            <a:solidFill>
              <a:srgbClr val="000000">
                <a:alpha val="0"/>
              </a:srgbClr>
            </a:solidFill>
          </p:spPr>
        </p:sp>
        <p:sp>
          <p:nvSpPr>
            <p:cNvPr name="TextBox 10" id="10"/>
            <p:cNvSpPr txBox="true"/>
            <p:nvPr/>
          </p:nvSpPr>
          <p:spPr>
            <a:xfrm>
              <a:off x="0" y="-57150"/>
              <a:ext cx="21640800" cy="8912320"/>
            </a:xfrm>
            <a:prstGeom prst="rect">
              <a:avLst/>
            </a:prstGeom>
          </p:spPr>
          <p:txBody>
            <a:bodyPr anchor="t" rtlCol="false" tIns="0" lIns="0" bIns="0" rIns="0"/>
            <a:lstStyle/>
            <a:p>
              <a:pPr algn="r" rtl="true" marL="0" indent="0" lvl="0">
                <a:lnSpc>
                  <a:spcPts val="4415"/>
                </a:lnSpc>
              </a:pPr>
            </a:p>
            <a:p>
              <a:pPr algn="r" rtl="true" marL="0" indent="0" lvl="0">
                <a:lnSpc>
                  <a:spcPts val="4415"/>
                </a:lnSpc>
              </a:pPr>
              <a:r>
                <a:rPr lang="ar-EG" sz="3199">
                  <a:solidFill>
                    <a:srgbClr val="000000"/>
                  </a:solidFill>
                  <a:latin typeface="Arial Nova Condensed"/>
                  <a:ea typeface="Arial Nova Condensed"/>
                  <a:cs typeface="Arial Nova Condensed"/>
                  <a:sym typeface="Arial Nova Condensed"/>
                  <a:rtl val="true"/>
                </a:rPr>
                <a:t>اطلب الدعم من محامٍ عند التعامل مع المسائل القانونية المعقدة أو المتعلقة بالمحكمة. </a:t>
              </a:r>
            </a:p>
            <a:p>
              <a:pPr algn="r" rtl="true" marL="0" indent="0" lvl="0">
                <a:lnSpc>
                  <a:spcPts val="4415"/>
                </a:lnSpc>
              </a:pPr>
              <a:r>
                <a:rPr lang="ar-EG" sz="3199">
                  <a:solidFill>
                    <a:srgbClr val="000000"/>
                  </a:solidFill>
                  <a:latin typeface="Arial Nova Condensed"/>
                  <a:ea typeface="Arial Nova Condensed"/>
                  <a:cs typeface="Arial Nova Condensed"/>
                  <a:sym typeface="Arial Nova Condensed"/>
                  <a:rtl val="true"/>
                </a:rPr>
                <a:t>وضّح ما إذا كان المحامي يُقدّم خدماته مجانًا أم لا. إذا كان يتوقع دفع مبلغ، فكن واضحًا منذ البداية بشأن المبلغ ومصدره. </a:t>
              </a:r>
            </a:p>
            <a:p>
              <a:pPr algn="r" rtl="true" marL="0" indent="0" lvl="0">
                <a:lnSpc>
                  <a:spcPts val="4415"/>
                </a:lnSpc>
              </a:pPr>
              <a:r>
                <a:rPr lang="ar-EG" sz="3199">
                  <a:solidFill>
                    <a:srgbClr val="000000"/>
                  </a:solidFill>
                  <a:latin typeface="Arial Nova Condensed"/>
                  <a:ea typeface="Arial Nova Condensed"/>
                  <a:cs typeface="Arial Nova Condensed"/>
                  <a:sym typeface="Arial Nova Condensed"/>
                  <a:rtl val="true"/>
                </a:rPr>
                <a:t>اقرأ وافهم قضيتك، والمجالات التي تحتاج فيها إلى دعم المحامي. جهّز قائمة بالأسئلة. </a:t>
              </a:r>
            </a:p>
            <a:p>
              <a:pPr algn="r" rtl="true" marL="0" indent="0" lvl="0">
                <a:lnSpc>
                  <a:spcPts val="4415"/>
                </a:lnSpc>
              </a:pPr>
              <a:r>
                <a:rPr lang="ar-EG" sz="3199">
                  <a:solidFill>
                    <a:srgbClr val="000000"/>
                  </a:solidFill>
                  <a:latin typeface="Arial Nova Condensed"/>
                  <a:ea typeface="Arial Nova Condensed"/>
                  <a:cs typeface="Arial Nova Condensed"/>
                  <a:sym typeface="Arial Nova Condensed"/>
                  <a:rtl val="true"/>
                </a:rPr>
                <a:t>اطلب محاميًا متخصصًا في نوع قضيتك. إذا كانت مسألة تسجيل لاجئ، فاطلب المساعدة من محامٍ متخصص في الشؤون الإنسانية.  </a:t>
              </a:r>
            </a:p>
            <a:p>
              <a:pPr algn="r" rtl="true" marL="0" indent="0" lvl="0">
                <a:lnSpc>
                  <a:spcPts val="4415"/>
                </a:lnSpc>
              </a:pPr>
              <a:r>
                <a:rPr lang="ar-EG" sz="3199">
                  <a:solidFill>
                    <a:srgbClr val="000000"/>
                  </a:solidFill>
                  <a:latin typeface="Arial Nova Condensed"/>
                  <a:ea typeface="Arial Nova Condensed"/>
                  <a:cs typeface="Arial Nova Condensed"/>
                  <a:sym typeface="Arial Nova Condensed"/>
                  <a:rtl val="true"/>
                </a:rPr>
                <a:t>احمل معك جميع الوثائق ذات الصلة بالقضية. </a:t>
              </a:r>
            </a:p>
            <a:p>
              <a:pPr algn="r" rtl="true" marL="0" indent="0" lvl="0">
                <a:lnSpc>
                  <a:spcPts val="4415"/>
                </a:lnSpc>
              </a:pPr>
              <a:r>
                <a:rPr lang="ar-EG" sz="3199">
                  <a:solidFill>
                    <a:srgbClr val="000000"/>
                  </a:solidFill>
                  <a:latin typeface="Arial Nova Condensed"/>
                  <a:ea typeface="Arial Nova Condensed"/>
                  <a:cs typeface="Arial Nova Condensed"/>
                  <a:sym typeface="Arial Nova Condensed"/>
                  <a:rtl val="true"/>
                </a:rPr>
                <a:t>كن صادقًا ومخلصًا. تذكّر أن المحامي يساعد موكلك. </a:t>
              </a:r>
            </a:p>
            <a:p>
              <a:pPr algn="r" rtl="true" marL="0" indent="0" lvl="0">
                <a:lnSpc>
                  <a:spcPts val="4415"/>
                </a:lnSpc>
              </a:pPr>
              <a:r>
                <a:rPr lang="ar-EG" sz="3199">
                  <a:solidFill>
                    <a:srgbClr val="000000"/>
                  </a:solidFill>
                  <a:latin typeface="Arial Nova Condensed"/>
                  <a:ea typeface="Arial Nova Condensed"/>
                  <a:cs typeface="Arial Nova Condensed"/>
                  <a:sym typeface="Arial Nova Condensed"/>
                  <a:rtl val="true"/>
                </a:rPr>
                <a:t>إبقاء المحامي مطلعا على أي تطورات تحدث في القضية. </a:t>
              </a:r>
            </a:p>
            <a:p>
              <a:pPr algn="r" rtl="true" marL="0" indent="0" lvl="0">
                <a:lnSpc>
                  <a:spcPts val="4415"/>
                </a:lnSpc>
              </a:pPr>
              <a:r>
                <a:rPr lang="ar-EG" sz="3199">
                  <a:solidFill>
                    <a:srgbClr val="000000"/>
                  </a:solidFill>
                  <a:latin typeface="Arial Nova Condensed"/>
                  <a:ea typeface="Arial Nova Condensed"/>
                  <a:cs typeface="Arial Nova Condensed"/>
                  <a:sym typeface="Arial Nova Condensed"/>
                  <a:rtl val="true"/>
                </a:rPr>
                <a:t>أطلع العميل على مناقشات ونصائح المحامي باستمرار. لا توافق على نصائح المحامي دون استشارته أولًا. </a:t>
              </a:r>
            </a:p>
          </p:txBody>
        </p:sp>
      </p:grpSp>
      <p:grpSp>
        <p:nvGrpSpPr>
          <p:cNvPr name="Group 11" id="11"/>
          <p:cNvGrpSpPr/>
          <p:nvPr/>
        </p:nvGrpSpPr>
        <p:grpSpPr>
          <a:xfrm rot="0">
            <a:off x="6376466" y="2353614"/>
            <a:ext cx="10882834" cy="894151"/>
            <a:chOff x="0" y="0"/>
            <a:chExt cx="14510445" cy="1192202"/>
          </a:xfrm>
        </p:grpSpPr>
        <p:sp>
          <p:nvSpPr>
            <p:cNvPr name="Freeform 12" id="12"/>
            <p:cNvSpPr/>
            <p:nvPr/>
          </p:nvSpPr>
          <p:spPr>
            <a:xfrm flipH="false" flipV="false" rot="0">
              <a:off x="0" y="0"/>
              <a:ext cx="14510445" cy="1192202"/>
            </a:xfrm>
            <a:custGeom>
              <a:avLst/>
              <a:gdLst/>
              <a:ahLst/>
              <a:cxnLst/>
              <a:rect r="r" b="b" t="t" l="l"/>
              <a:pathLst>
                <a:path h="1192202" w="14510445">
                  <a:moveTo>
                    <a:pt x="0" y="0"/>
                  </a:moveTo>
                  <a:lnTo>
                    <a:pt x="14510445" y="0"/>
                  </a:lnTo>
                  <a:lnTo>
                    <a:pt x="14510445" y="1192202"/>
                  </a:lnTo>
                  <a:lnTo>
                    <a:pt x="0" y="1192202"/>
                  </a:lnTo>
                  <a:close/>
                </a:path>
              </a:pathLst>
            </a:custGeom>
            <a:solidFill>
              <a:srgbClr val="000000">
                <a:alpha val="0"/>
              </a:srgbClr>
            </a:solidFill>
          </p:spPr>
        </p:sp>
        <p:sp>
          <p:nvSpPr>
            <p:cNvPr name="TextBox 13" id="13"/>
            <p:cNvSpPr txBox="true"/>
            <p:nvPr/>
          </p:nvSpPr>
          <p:spPr>
            <a:xfrm>
              <a:off x="0" y="-200025"/>
              <a:ext cx="14510445" cy="1392227"/>
            </a:xfrm>
            <a:prstGeom prst="rect">
              <a:avLst/>
            </a:prstGeom>
          </p:spPr>
          <p:txBody>
            <a:bodyPr anchor="t" rtlCol="false" tIns="0" lIns="0" bIns="0" rIns="0"/>
            <a:lstStyle/>
            <a:p>
              <a:pPr algn="r" rtl="true" marL="0" indent="0" lvl="0">
                <a:lnSpc>
                  <a:spcPts val="8181"/>
                </a:lnSpc>
              </a:pPr>
              <a:r>
                <a:rPr lang="ar-EG" b="true" sz="5000">
                  <a:solidFill>
                    <a:srgbClr val="F9B57D"/>
                  </a:solidFill>
                  <a:latin typeface="Arial Nova Condensed Bold"/>
                  <a:ea typeface="Arial Nova Condensed Bold"/>
                  <a:cs typeface="Arial Nova Condensed Bold"/>
                  <a:sym typeface="Arial Nova Condensed Bold"/>
                  <a:rtl val="true"/>
                </a:rPr>
                <a:t>الاجتماع مع المحامين – الرسائل الرئيسية</a:t>
              </a:r>
            </a:p>
          </p:txBody>
        </p:sp>
      </p:grpSp>
      <p:grpSp>
        <p:nvGrpSpPr>
          <p:cNvPr name="Group 14" id="14"/>
          <p:cNvGrpSpPr/>
          <p:nvPr/>
        </p:nvGrpSpPr>
        <p:grpSpPr>
          <a:xfrm rot="-6972067">
            <a:off x="-1207943" y="-1033180"/>
            <a:ext cx="3767531" cy="4123759"/>
            <a:chOff x="0" y="0"/>
            <a:chExt cx="5023375" cy="5498345"/>
          </a:xfrm>
        </p:grpSpPr>
        <p:grpSp>
          <p:nvGrpSpPr>
            <p:cNvPr name="Group 15" id="15"/>
            <p:cNvGrpSpPr/>
            <p:nvPr/>
          </p:nvGrpSpPr>
          <p:grpSpPr>
            <a:xfrm rot="-104776">
              <a:off x="297380" y="1759711"/>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18" id="18"/>
            <p:cNvGrpSpPr/>
            <p:nvPr/>
          </p:nvGrpSpPr>
          <p:grpSpPr>
            <a:xfrm rot="-162844">
              <a:off x="84820" y="93399"/>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21" id="21"/>
            <p:cNvGrpSpPr/>
            <p:nvPr/>
          </p:nvGrpSpPr>
          <p:grpSpPr>
            <a:xfrm rot="10629642">
              <a:off x="902754" y="1722687"/>
              <a:ext cx="4032000" cy="3678054"/>
              <a:chOff x="0" y="0"/>
              <a:chExt cx="893117" cy="814716"/>
            </a:xfrm>
          </p:grpSpPr>
          <p:sp>
            <p:nvSpPr>
              <p:cNvPr name="Freeform 22" id="22"/>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3" id="23"/>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spTree>
  </p:cSld>
  <p:clrMapOvr>
    <a:masterClrMapping/>
  </p:clrMapOvr>
</p:sld>
</file>

<file path=ppt/slides/slide43.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rtl="true">
                <a:lnSpc>
                  <a:spcPts val="2659"/>
                </a:lnSpc>
                <a:spcBef>
                  <a:spcPct val="0"/>
                </a:spcBef>
              </a:pPr>
            </a:p>
          </p:txBody>
        </p:sp>
      </p:grpSp>
      <p:grpSp>
        <p:nvGrpSpPr>
          <p:cNvPr name="Group 5" id="5"/>
          <p:cNvGrpSpPr/>
          <p:nvPr/>
        </p:nvGrpSpPr>
        <p:grpSpPr>
          <a:xfrm rot="0">
            <a:off x="7305037" y="1030660"/>
            <a:ext cx="9954263" cy="1181420"/>
            <a:chOff x="0" y="0"/>
            <a:chExt cx="13272350" cy="1575227"/>
          </a:xfrm>
        </p:grpSpPr>
        <p:sp>
          <p:nvSpPr>
            <p:cNvPr name="Freeform 6" id="6"/>
            <p:cNvSpPr/>
            <p:nvPr/>
          </p:nvSpPr>
          <p:spPr>
            <a:xfrm flipH="false" flipV="false" rot="0">
              <a:off x="0" y="0"/>
              <a:ext cx="13272351" cy="1575227"/>
            </a:xfrm>
            <a:custGeom>
              <a:avLst/>
              <a:gdLst/>
              <a:ahLst/>
              <a:cxnLst/>
              <a:rect r="r" b="b" t="t" l="l"/>
              <a:pathLst>
                <a:path h="1575227" w="13272351">
                  <a:moveTo>
                    <a:pt x="0" y="0"/>
                  </a:moveTo>
                  <a:lnTo>
                    <a:pt x="13272351" y="0"/>
                  </a:lnTo>
                  <a:lnTo>
                    <a:pt x="13272351" y="1575227"/>
                  </a:lnTo>
                  <a:lnTo>
                    <a:pt x="0" y="1575227"/>
                  </a:lnTo>
                  <a:close/>
                </a:path>
              </a:pathLst>
            </a:custGeom>
            <a:solidFill>
              <a:srgbClr val="000000">
                <a:alpha val="0"/>
              </a:srgbClr>
            </a:solidFill>
            <a:ln cap="sq">
              <a:noFill/>
              <a:prstDash val="solid"/>
              <a:miter/>
            </a:ln>
          </p:spPr>
        </p:sp>
        <p:sp>
          <p:nvSpPr>
            <p:cNvPr name="TextBox 7" id="7"/>
            <p:cNvSpPr txBox="true"/>
            <p:nvPr/>
          </p:nvSpPr>
          <p:spPr>
            <a:xfrm>
              <a:off x="0" y="-190500"/>
              <a:ext cx="13272350" cy="1765727"/>
            </a:xfrm>
            <a:prstGeom prst="rect">
              <a:avLst/>
            </a:prstGeom>
          </p:spPr>
          <p:txBody>
            <a:bodyPr anchor="t" rtlCol="false" tIns="0" lIns="0" bIns="0" rIns="0"/>
            <a:lstStyle/>
            <a:p>
              <a:pPr algn="ctr" rtl="true" marL="0" indent="0" lvl="0">
                <a:lnSpc>
                  <a:spcPts val="9900"/>
                </a:lnSpc>
                <a:spcBef>
                  <a:spcPct val="0"/>
                </a:spcBef>
              </a:pPr>
              <a:r>
                <a:rPr lang="ar-EG" b="true" sz="6600" strike="noStrike" u="none">
                  <a:solidFill>
                    <a:srgbClr val="4E5FA7"/>
                  </a:solidFill>
                  <a:latin typeface="Arial Nova Condensed Bold"/>
                  <a:ea typeface="Arial Nova Condensed Bold"/>
                  <a:cs typeface="Arial Nova Condensed Bold"/>
                  <a:sym typeface="Arial Nova Condensed Bold"/>
                  <a:rtl val="true"/>
                </a:rPr>
                <a:t>دعم العملاء وإعداد التقارير</a:t>
              </a:r>
            </a:p>
          </p:txBody>
        </p:sp>
      </p:grpSp>
      <p:grpSp>
        <p:nvGrpSpPr>
          <p:cNvPr name="Group 8" id="8"/>
          <p:cNvGrpSpPr/>
          <p:nvPr/>
        </p:nvGrpSpPr>
        <p:grpSpPr>
          <a:xfrm rot="0">
            <a:off x="1028700" y="3426478"/>
            <a:ext cx="16230600" cy="4070025"/>
            <a:chOff x="0" y="0"/>
            <a:chExt cx="21640800" cy="5426700"/>
          </a:xfrm>
        </p:grpSpPr>
        <p:sp>
          <p:nvSpPr>
            <p:cNvPr name="Freeform 9" id="9"/>
            <p:cNvSpPr/>
            <p:nvPr/>
          </p:nvSpPr>
          <p:spPr>
            <a:xfrm flipH="false" flipV="false" rot="0">
              <a:off x="0" y="0"/>
              <a:ext cx="21640800" cy="5426710"/>
            </a:xfrm>
            <a:custGeom>
              <a:avLst/>
              <a:gdLst/>
              <a:ahLst/>
              <a:cxnLst/>
              <a:rect r="r" b="b" t="t" l="l"/>
              <a:pathLst>
                <a:path h="5426710" w="21640800">
                  <a:moveTo>
                    <a:pt x="0" y="0"/>
                  </a:moveTo>
                  <a:lnTo>
                    <a:pt x="21640800" y="0"/>
                  </a:lnTo>
                  <a:lnTo>
                    <a:pt x="21640800" y="5426710"/>
                  </a:lnTo>
                  <a:lnTo>
                    <a:pt x="0" y="5426710"/>
                  </a:lnTo>
                  <a:close/>
                </a:path>
              </a:pathLst>
            </a:custGeom>
            <a:solidFill>
              <a:srgbClr val="FFFFFF"/>
            </a:solidFill>
          </p:spPr>
        </p:sp>
        <p:sp>
          <p:nvSpPr>
            <p:cNvPr name="TextBox 10" id="10"/>
            <p:cNvSpPr txBox="true"/>
            <p:nvPr/>
          </p:nvSpPr>
          <p:spPr>
            <a:xfrm>
              <a:off x="0" y="0"/>
              <a:ext cx="21640800" cy="5426700"/>
            </a:xfrm>
            <a:prstGeom prst="rect">
              <a:avLst/>
            </a:prstGeom>
          </p:spPr>
          <p:txBody>
            <a:bodyPr anchor="t" rtlCol="false" tIns="50800" lIns="50800" bIns="50800" rIns="50800"/>
            <a:lstStyle/>
            <a:p>
              <a:pPr algn="just" rtl="true" marL="0" indent="0" lvl="0">
                <a:lnSpc>
                  <a:spcPts val="5039"/>
                </a:lnSpc>
              </a:pPr>
            </a:p>
            <a:p>
              <a:pPr algn="just" rtl="true" marL="0" indent="0" lvl="0">
                <a:lnSpc>
                  <a:spcPts val="5039"/>
                </a:lnSpc>
              </a:pPr>
              <a:r>
                <a:rPr lang="ar-EG" sz="4199">
                  <a:solidFill>
                    <a:srgbClr val="000000"/>
                  </a:solidFill>
                  <a:latin typeface="Arial Nova Condensed"/>
                  <a:ea typeface="Arial Nova Condensed"/>
                  <a:cs typeface="Arial Nova Condensed"/>
                  <a:sym typeface="Arial Nova Condensed"/>
                  <a:rtl val="true"/>
                </a:rPr>
                <a:t>بصفتك مساعدًا قانونيًا، سيتعين عليك دعم العميل، ومساعدته في كتابة سؤاله وبيانه، ومساعدته في فهم الإجراءات. ما سبق هو بعض الأمثلة على كيفية دعم الشخص الذي أحلته إلى محامٍ. إحالة الشخص إلى محامٍ ليست نهاية المطاف، بل بداية لدعم طويل طوال العملية القانونية!</a:t>
              </a:r>
            </a:p>
          </p:txBody>
        </p:sp>
      </p:grpSp>
      <p:grpSp>
        <p:nvGrpSpPr>
          <p:cNvPr name="Group 11" id="11"/>
          <p:cNvGrpSpPr/>
          <p:nvPr/>
        </p:nvGrpSpPr>
        <p:grpSpPr>
          <a:xfrm rot="0">
            <a:off x="10433893" y="2532327"/>
            <a:ext cx="6825407" cy="894151"/>
            <a:chOff x="0" y="0"/>
            <a:chExt cx="9100542" cy="1192202"/>
          </a:xfrm>
        </p:grpSpPr>
        <p:sp>
          <p:nvSpPr>
            <p:cNvPr name="Freeform 12" id="12"/>
            <p:cNvSpPr/>
            <p:nvPr/>
          </p:nvSpPr>
          <p:spPr>
            <a:xfrm flipH="false" flipV="false" rot="0">
              <a:off x="0" y="0"/>
              <a:ext cx="9100542" cy="1192202"/>
            </a:xfrm>
            <a:custGeom>
              <a:avLst/>
              <a:gdLst/>
              <a:ahLst/>
              <a:cxnLst/>
              <a:rect r="r" b="b" t="t" l="l"/>
              <a:pathLst>
                <a:path h="1192202" w="9100542">
                  <a:moveTo>
                    <a:pt x="0" y="0"/>
                  </a:moveTo>
                  <a:lnTo>
                    <a:pt x="9100542" y="0"/>
                  </a:lnTo>
                  <a:lnTo>
                    <a:pt x="9100542" y="1192202"/>
                  </a:lnTo>
                  <a:lnTo>
                    <a:pt x="0" y="1192202"/>
                  </a:lnTo>
                  <a:close/>
                </a:path>
              </a:pathLst>
            </a:custGeom>
            <a:solidFill>
              <a:srgbClr val="000000">
                <a:alpha val="0"/>
              </a:srgbClr>
            </a:solidFill>
          </p:spPr>
        </p:sp>
        <p:sp>
          <p:nvSpPr>
            <p:cNvPr name="TextBox 13" id="13"/>
            <p:cNvSpPr txBox="true"/>
            <p:nvPr/>
          </p:nvSpPr>
          <p:spPr>
            <a:xfrm>
              <a:off x="0" y="-200025"/>
              <a:ext cx="9100542" cy="1392227"/>
            </a:xfrm>
            <a:prstGeom prst="rect">
              <a:avLst/>
            </a:prstGeom>
          </p:spPr>
          <p:txBody>
            <a:bodyPr anchor="t" rtlCol="false" tIns="0" lIns="0" bIns="0" rIns="0"/>
            <a:lstStyle/>
            <a:p>
              <a:pPr algn="r" rtl="true" marL="0" indent="0" lvl="0">
                <a:lnSpc>
                  <a:spcPts val="8181"/>
                </a:lnSpc>
              </a:pPr>
              <a:r>
                <a:rPr lang="ar-EG" b="true" sz="5000">
                  <a:solidFill>
                    <a:srgbClr val="F9B57D"/>
                  </a:solidFill>
                  <a:latin typeface="Arial Nova Condensed Bold"/>
                  <a:ea typeface="Arial Nova Condensed Bold"/>
                  <a:cs typeface="Arial Nova Condensed Bold"/>
                  <a:sym typeface="Arial Nova Condensed Bold"/>
                  <a:rtl val="true"/>
                </a:rPr>
                <a:t>التعاون مع المحامين</a:t>
              </a:r>
            </a:p>
          </p:txBody>
        </p:sp>
      </p:grpSp>
      <p:grpSp>
        <p:nvGrpSpPr>
          <p:cNvPr name="Group 14" id="14"/>
          <p:cNvGrpSpPr/>
          <p:nvPr/>
        </p:nvGrpSpPr>
        <p:grpSpPr>
          <a:xfrm rot="-6972067">
            <a:off x="-1207943" y="-1033180"/>
            <a:ext cx="3767531" cy="4123759"/>
            <a:chOff x="0" y="0"/>
            <a:chExt cx="5023375" cy="5498345"/>
          </a:xfrm>
        </p:grpSpPr>
        <p:grpSp>
          <p:nvGrpSpPr>
            <p:cNvPr name="Group 15" id="15"/>
            <p:cNvGrpSpPr/>
            <p:nvPr/>
          </p:nvGrpSpPr>
          <p:grpSpPr>
            <a:xfrm rot="-104776">
              <a:off x="297380" y="1759711"/>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18" id="18"/>
            <p:cNvGrpSpPr/>
            <p:nvPr/>
          </p:nvGrpSpPr>
          <p:grpSpPr>
            <a:xfrm rot="-162844">
              <a:off x="84820" y="93399"/>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21" id="21"/>
            <p:cNvGrpSpPr/>
            <p:nvPr/>
          </p:nvGrpSpPr>
          <p:grpSpPr>
            <a:xfrm rot="10629642">
              <a:off x="902754" y="1722687"/>
              <a:ext cx="4032000" cy="3678054"/>
              <a:chOff x="0" y="0"/>
              <a:chExt cx="893117" cy="814716"/>
            </a:xfrm>
          </p:grpSpPr>
          <p:sp>
            <p:nvSpPr>
              <p:cNvPr name="Freeform 22" id="22"/>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3" id="23"/>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spTree>
  </p:cSld>
  <p:clrMapOvr>
    <a:masterClrMapping/>
  </p:clrMapOvr>
</p:sld>
</file>

<file path=ppt/slides/slide4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rtl="true">
                <a:lnSpc>
                  <a:spcPts val="2659"/>
                </a:lnSpc>
                <a:spcBef>
                  <a:spcPct val="0"/>
                </a:spcBef>
              </a:pPr>
            </a:p>
          </p:txBody>
        </p:sp>
      </p:grpSp>
      <p:sp>
        <p:nvSpPr>
          <p:cNvPr name="TextBox 5" id="5"/>
          <p:cNvSpPr txBox="true"/>
          <p:nvPr/>
        </p:nvSpPr>
        <p:spPr>
          <a:xfrm rot="0">
            <a:off x="1028700" y="1181100"/>
            <a:ext cx="9367347" cy="2446529"/>
          </a:xfrm>
          <a:prstGeom prst="rect">
            <a:avLst/>
          </a:prstGeom>
        </p:spPr>
        <p:txBody>
          <a:bodyPr anchor="t" rtlCol="false" tIns="0" lIns="0" bIns="0" rIns="0">
            <a:spAutoFit/>
          </a:bodyPr>
          <a:lstStyle/>
          <a:p>
            <a:pPr algn="r" rtl="true" marL="0" indent="0" lvl="0">
              <a:lnSpc>
                <a:spcPts val="9476"/>
              </a:lnSpc>
            </a:pPr>
            <a:r>
              <a:rPr lang="ar-EG" b="true" sz="9200">
                <a:solidFill>
                  <a:srgbClr val="004AAD"/>
                </a:solidFill>
                <a:latin typeface="Arial Nova Condensed Bold"/>
                <a:ea typeface="Arial Nova Condensed Bold"/>
                <a:cs typeface="Arial Nova Condensed Bold"/>
                <a:sym typeface="Arial Nova Condensed Bold"/>
                <a:rtl val="true"/>
              </a:rPr>
              <a:t>شكرًا لكم على اهتمامكم! </a:t>
            </a:r>
          </a:p>
        </p:txBody>
      </p:sp>
      <p:sp>
        <p:nvSpPr>
          <p:cNvPr name="TextBox 6" id="6"/>
          <p:cNvSpPr txBox="true"/>
          <p:nvPr/>
        </p:nvSpPr>
        <p:spPr>
          <a:xfrm rot="0">
            <a:off x="1028700" y="4637771"/>
            <a:ext cx="9367347" cy="2457968"/>
          </a:xfrm>
          <a:prstGeom prst="rect">
            <a:avLst/>
          </a:prstGeom>
        </p:spPr>
        <p:txBody>
          <a:bodyPr anchor="t" rtlCol="false" tIns="0" lIns="0" bIns="0" rIns="0">
            <a:spAutoFit/>
          </a:bodyPr>
          <a:lstStyle/>
          <a:p>
            <a:pPr algn="r" rtl="true" marL="0" indent="0" lvl="0">
              <a:lnSpc>
                <a:spcPts val="6386"/>
              </a:lnSpc>
            </a:pPr>
            <a:r>
              <a:rPr lang="ar-EG" b="true" sz="6200">
                <a:solidFill>
                  <a:srgbClr val="4E5FA7"/>
                </a:solidFill>
                <a:latin typeface="Arial Nova Condensed Bold"/>
                <a:ea typeface="Arial Nova Condensed Bold"/>
                <a:cs typeface="Arial Nova Condensed Bold"/>
                <a:sym typeface="Arial Nova Condensed Bold"/>
                <a:rtl val="true"/>
              </a:rPr>
              <a:t>الأسئلة أو التعليقات أو طلبات للحصول على مزيد من المعلومات؟ </a:t>
            </a:r>
          </a:p>
        </p:txBody>
      </p:sp>
      <p:sp>
        <p:nvSpPr>
          <p:cNvPr name="Freeform 7" id="7"/>
          <p:cNvSpPr/>
          <p:nvPr/>
        </p:nvSpPr>
        <p:spPr>
          <a:xfrm flipH="false" flipV="false" rot="125426">
            <a:off x="10911780" y="2182826"/>
            <a:ext cx="6347520" cy="5921347"/>
          </a:xfrm>
          <a:custGeom>
            <a:avLst/>
            <a:gdLst/>
            <a:ahLst/>
            <a:cxnLst/>
            <a:rect r="r" b="b" t="t" l="l"/>
            <a:pathLst>
              <a:path h="5921347" w="6347520">
                <a:moveTo>
                  <a:pt x="0" y="0"/>
                </a:moveTo>
                <a:lnTo>
                  <a:pt x="6347520" y="0"/>
                </a:lnTo>
                <a:lnTo>
                  <a:pt x="6347520" y="5921348"/>
                </a:lnTo>
                <a:lnTo>
                  <a:pt x="0" y="592134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rtl="true">
                <a:lnSpc>
                  <a:spcPts val="2659"/>
                </a:lnSpc>
                <a:spcBef>
                  <a:spcPct val="0"/>
                </a:spcBef>
              </a:pPr>
            </a:p>
          </p:txBody>
        </p:sp>
      </p:grpSp>
      <p:grpSp>
        <p:nvGrpSpPr>
          <p:cNvPr name="Group 5" id="5"/>
          <p:cNvGrpSpPr/>
          <p:nvPr/>
        </p:nvGrpSpPr>
        <p:grpSpPr>
          <a:xfrm rot="0">
            <a:off x="2284207" y="1028700"/>
            <a:ext cx="14975093" cy="1181420"/>
            <a:chOff x="0" y="0"/>
            <a:chExt cx="19966790" cy="1575227"/>
          </a:xfrm>
        </p:grpSpPr>
        <p:sp>
          <p:nvSpPr>
            <p:cNvPr name="Freeform 6" id="6"/>
            <p:cNvSpPr/>
            <p:nvPr/>
          </p:nvSpPr>
          <p:spPr>
            <a:xfrm flipH="false" flipV="false" rot="0">
              <a:off x="0" y="0"/>
              <a:ext cx="19966791" cy="1575227"/>
            </a:xfrm>
            <a:custGeom>
              <a:avLst/>
              <a:gdLst/>
              <a:ahLst/>
              <a:cxnLst/>
              <a:rect r="r" b="b" t="t" l="l"/>
              <a:pathLst>
                <a:path h="1575227" w="19966791">
                  <a:moveTo>
                    <a:pt x="0" y="0"/>
                  </a:moveTo>
                  <a:lnTo>
                    <a:pt x="19966791" y="0"/>
                  </a:lnTo>
                  <a:lnTo>
                    <a:pt x="19966791" y="1575227"/>
                  </a:lnTo>
                  <a:lnTo>
                    <a:pt x="0" y="1575227"/>
                  </a:lnTo>
                  <a:close/>
                </a:path>
              </a:pathLst>
            </a:custGeom>
            <a:solidFill>
              <a:srgbClr val="000000">
                <a:alpha val="0"/>
              </a:srgbClr>
            </a:solidFill>
            <a:ln cap="sq">
              <a:noFill/>
              <a:prstDash val="solid"/>
              <a:miter/>
            </a:ln>
          </p:spPr>
        </p:sp>
        <p:sp>
          <p:nvSpPr>
            <p:cNvPr name="TextBox 7" id="7"/>
            <p:cNvSpPr txBox="true"/>
            <p:nvPr/>
          </p:nvSpPr>
          <p:spPr>
            <a:xfrm>
              <a:off x="0" y="-190500"/>
              <a:ext cx="19966790" cy="1765727"/>
            </a:xfrm>
            <a:prstGeom prst="rect">
              <a:avLst/>
            </a:prstGeom>
          </p:spPr>
          <p:txBody>
            <a:bodyPr anchor="t" rtlCol="false" tIns="0" lIns="0" bIns="0" rIns="0"/>
            <a:lstStyle/>
            <a:p>
              <a:pPr algn="r" rtl="true" marL="0" indent="0" lvl="0">
                <a:lnSpc>
                  <a:spcPts val="9900"/>
                </a:lnSpc>
                <a:spcBef>
                  <a:spcPct val="0"/>
                </a:spcBef>
              </a:pPr>
              <a:r>
                <a:rPr lang="ar-EG" b="true" sz="6600" strike="noStrike" u="none">
                  <a:solidFill>
                    <a:srgbClr val="4E5FA7"/>
                  </a:solidFill>
                  <a:latin typeface="Arial Nova Condensed Bold"/>
                  <a:ea typeface="Arial Nova Condensed Bold"/>
                  <a:cs typeface="Arial Nova Condensed Bold"/>
                  <a:sym typeface="Arial Nova Condensed Bold"/>
                  <a:rtl val="true"/>
                </a:rPr>
                <a:t>الامتثال والاعتبارات الأخلاقية</a:t>
              </a:r>
            </a:p>
          </p:txBody>
        </p:sp>
      </p:grpSp>
      <p:grpSp>
        <p:nvGrpSpPr>
          <p:cNvPr name="Group 8" id="8"/>
          <p:cNvGrpSpPr/>
          <p:nvPr/>
        </p:nvGrpSpPr>
        <p:grpSpPr>
          <a:xfrm rot="0">
            <a:off x="1028700" y="3629276"/>
            <a:ext cx="16230600" cy="5026673"/>
            <a:chOff x="0" y="0"/>
            <a:chExt cx="21640800" cy="6702231"/>
          </a:xfrm>
        </p:grpSpPr>
        <p:sp>
          <p:nvSpPr>
            <p:cNvPr name="Freeform 9" id="9"/>
            <p:cNvSpPr/>
            <p:nvPr/>
          </p:nvSpPr>
          <p:spPr>
            <a:xfrm flipH="false" flipV="false" rot="0">
              <a:off x="0" y="0"/>
              <a:ext cx="21640800" cy="6702230"/>
            </a:xfrm>
            <a:custGeom>
              <a:avLst/>
              <a:gdLst/>
              <a:ahLst/>
              <a:cxnLst/>
              <a:rect r="r" b="b" t="t" l="l"/>
              <a:pathLst>
                <a:path h="6702230" w="21640800">
                  <a:moveTo>
                    <a:pt x="0" y="0"/>
                  </a:moveTo>
                  <a:lnTo>
                    <a:pt x="21640800" y="0"/>
                  </a:lnTo>
                  <a:lnTo>
                    <a:pt x="21640800" y="6702230"/>
                  </a:lnTo>
                  <a:lnTo>
                    <a:pt x="0" y="6702230"/>
                  </a:lnTo>
                  <a:close/>
                </a:path>
              </a:pathLst>
            </a:custGeom>
            <a:solidFill>
              <a:srgbClr val="000000">
                <a:alpha val="0"/>
              </a:srgbClr>
            </a:solidFill>
          </p:spPr>
        </p:sp>
        <p:sp>
          <p:nvSpPr>
            <p:cNvPr name="TextBox 10" id="10"/>
            <p:cNvSpPr txBox="true"/>
            <p:nvPr/>
          </p:nvSpPr>
          <p:spPr>
            <a:xfrm>
              <a:off x="0" y="0"/>
              <a:ext cx="21640800" cy="6702231"/>
            </a:xfrm>
            <a:prstGeom prst="rect">
              <a:avLst/>
            </a:prstGeom>
          </p:spPr>
          <p:txBody>
            <a:bodyPr anchor="t" rtlCol="false" tIns="0" lIns="0" bIns="0" rIns="0"/>
            <a:lstStyle/>
            <a:p>
              <a:pPr algn="just" rtl="true" marL="798829" indent="-399415" lvl="1">
                <a:lnSpc>
                  <a:spcPts val="4439"/>
                </a:lnSpc>
                <a:buFont typeface="Arial"/>
                <a:buChar char="•"/>
              </a:pPr>
              <a:r>
                <a:rPr lang="ar-EG" sz="3699">
                  <a:solidFill>
                    <a:srgbClr val="000000"/>
                  </a:solidFill>
                  <a:latin typeface="Arial Nova Condensed"/>
                  <a:ea typeface="Arial Nova Condensed"/>
                  <a:cs typeface="Arial Nova Condensed"/>
                  <a:sym typeface="Arial Nova Condensed"/>
                  <a:rtl val="true"/>
                </a:rPr>
                <a:t>ربما يكون الحياد أحد المعايير الأخلاقية الأولى التي ينبغي على المساعدين القانونيين الالتزام بها.</a:t>
              </a:r>
            </a:p>
            <a:p>
              <a:pPr algn="just" rtl="true" marL="798829" indent="-399415" lvl="1">
                <a:lnSpc>
                  <a:spcPts val="4439"/>
                </a:lnSpc>
                <a:buFont typeface="Arial"/>
                <a:buChar char="•"/>
              </a:pPr>
              <a:r>
                <a:rPr lang="ar-EG" sz="3699">
                  <a:solidFill>
                    <a:srgbClr val="000000"/>
                  </a:solidFill>
                  <a:latin typeface="Arial Nova Condensed"/>
                  <a:ea typeface="Arial Nova Condensed"/>
                  <a:cs typeface="Arial Nova Condensed"/>
                  <a:sym typeface="Arial Nova Condensed"/>
                  <a:rtl val="true"/>
                </a:rPr>
                <a:t>حياد المساعدين القانونيين: اشرح أنه لا ينبغي اعتبار المساعد القانوني تابعًا لأي سلطة سياسية أو جماعة محلية. فمثل هذه الانتماءات - حتى وإن بدت مُفترضة - تُقوّض مصداقية خدماتك ونزاهتها.</a:t>
              </a:r>
            </a:p>
            <a:p>
              <a:pPr algn="just" rtl="true" marL="798829" indent="-399415" lvl="1">
                <a:lnSpc>
                  <a:spcPts val="4439"/>
                </a:lnSpc>
                <a:buFont typeface="Arial"/>
                <a:buChar char="•"/>
              </a:pPr>
              <a:r>
                <a:rPr lang="ar-EG" sz="3699">
                  <a:solidFill>
                    <a:srgbClr val="000000"/>
                  </a:solidFill>
                  <a:latin typeface="Arial Nova Condensed"/>
                  <a:ea typeface="Arial Nova Condensed"/>
                  <a:cs typeface="Arial Nova Condensed"/>
                  <a:sym typeface="Arial Nova Condensed"/>
                  <a:rtl val="true"/>
                </a:rPr>
                <a:t>ويمكن تعزيز الحياد السياسي والعدالة من خلال تطوير مدونة أخلاقية. </a:t>
              </a:r>
            </a:p>
            <a:p>
              <a:pPr algn="just" rtl="true" marL="798829" indent="-399415" lvl="1">
                <a:lnSpc>
                  <a:spcPts val="4439"/>
                </a:lnSpc>
                <a:buFont typeface="Arial"/>
                <a:buChar char="•"/>
              </a:pPr>
              <a:r>
                <a:rPr lang="ar-EG" sz="3699">
                  <a:solidFill>
                    <a:srgbClr val="000000"/>
                  </a:solidFill>
                  <a:latin typeface="Arial Nova Condensed"/>
                  <a:ea typeface="Arial Nova Condensed"/>
                  <a:cs typeface="Arial Nova Condensed"/>
                  <a:sym typeface="Arial Nova Condensed"/>
                  <a:rtl val="true"/>
                </a:rPr>
                <a:t>يتضمن قانون الأخلاقيات مدونات سلوك تتعلق بتقديم الخدمات، وقبول الهدايا، والمعضلات الأخلاقية الأخرى التي قد يواجهها المساعدون القانونيون. </a:t>
              </a:r>
            </a:p>
          </p:txBody>
        </p:sp>
      </p:grpSp>
      <p:grpSp>
        <p:nvGrpSpPr>
          <p:cNvPr name="Group 11" id="11"/>
          <p:cNvGrpSpPr/>
          <p:nvPr/>
        </p:nvGrpSpPr>
        <p:grpSpPr>
          <a:xfrm rot="0">
            <a:off x="13898119" y="2275426"/>
            <a:ext cx="3361181" cy="894151"/>
            <a:chOff x="0" y="0"/>
            <a:chExt cx="4481574" cy="1192202"/>
          </a:xfrm>
        </p:grpSpPr>
        <p:sp>
          <p:nvSpPr>
            <p:cNvPr name="Freeform 12" id="12"/>
            <p:cNvSpPr/>
            <p:nvPr/>
          </p:nvSpPr>
          <p:spPr>
            <a:xfrm flipH="false" flipV="false" rot="0">
              <a:off x="0" y="0"/>
              <a:ext cx="4481574" cy="1192202"/>
            </a:xfrm>
            <a:custGeom>
              <a:avLst/>
              <a:gdLst/>
              <a:ahLst/>
              <a:cxnLst/>
              <a:rect r="r" b="b" t="t" l="l"/>
              <a:pathLst>
                <a:path h="1192202" w="4481574">
                  <a:moveTo>
                    <a:pt x="0" y="0"/>
                  </a:moveTo>
                  <a:lnTo>
                    <a:pt x="4481574" y="0"/>
                  </a:lnTo>
                  <a:lnTo>
                    <a:pt x="4481574" y="1192202"/>
                  </a:lnTo>
                  <a:lnTo>
                    <a:pt x="0" y="1192202"/>
                  </a:lnTo>
                  <a:close/>
                </a:path>
              </a:pathLst>
            </a:custGeom>
            <a:solidFill>
              <a:srgbClr val="000000">
                <a:alpha val="0"/>
              </a:srgbClr>
            </a:solidFill>
          </p:spPr>
        </p:sp>
        <p:sp>
          <p:nvSpPr>
            <p:cNvPr name="TextBox 13" id="13"/>
            <p:cNvSpPr txBox="true"/>
            <p:nvPr/>
          </p:nvSpPr>
          <p:spPr>
            <a:xfrm>
              <a:off x="0" y="-200025"/>
              <a:ext cx="4481574" cy="1392227"/>
            </a:xfrm>
            <a:prstGeom prst="rect">
              <a:avLst/>
            </a:prstGeom>
          </p:spPr>
          <p:txBody>
            <a:bodyPr anchor="t" rtlCol="false" tIns="0" lIns="0" bIns="0" rIns="0"/>
            <a:lstStyle/>
            <a:p>
              <a:pPr algn="r" rtl="true" marL="0" indent="0" lvl="0">
                <a:lnSpc>
                  <a:spcPts val="8181"/>
                </a:lnSpc>
              </a:pPr>
              <a:r>
                <a:rPr lang="ar-EG" b="true" sz="5000">
                  <a:solidFill>
                    <a:srgbClr val="F9B57D"/>
                  </a:solidFill>
                  <a:latin typeface="Arial Nova Condensed Bold"/>
                  <a:ea typeface="Arial Nova Condensed Bold"/>
                  <a:cs typeface="Arial Nova Condensed Bold"/>
                  <a:sym typeface="Arial Nova Condensed Bold"/>
                  <a:rtl val="true"/>
                </a:rPr>
                <a:t>الحياد</a:t>
              </a:r>
            </a:p>
          </p:txBody>
        </p:sp>
      </p:grpSp>
      <p:grpSp>
        <p:nvGrpSpPr>
          <p:cNvPr name="Group 14" id="14"/>
          <p:cNvGrpSpPr/>
          <p:nvPr/>
        </p:nvGrpSpPr>
        <p:grpSpPr>
          <a:xfrm rot="-6972067">
            <a:off x="-1207943" y="-1033180"/>
            <a:ext cx="3767531" cy="4123759"/>
            <a:chOff x="0" y="0"/>
            <a:chExt cx="5023375" cy="5498345"/>
          </a:xfrm>
        </p:grpSpPr>
        <p:grpSp>
          <p:nvGrpSpPr>
            <p:cNvPr name="Group 15" id="15"/>
            <p:cNvGrpSpPr/>
            <p:nvPr/>
          </p:nvGrpSpPr>
          <p:grpSpPr>
            <a:xfrm rot="-104776">
              <a:off x="297380" y="1759711"/>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18" id="18"/>
            <p:cNvGrpSpPr/>
            <p:nvPr/>
          </p:nvGrpSpPr>
          <p:grpSpPr>
            <a:xfrm rot="-162844">
              <a:off x="84820" y="93399"/>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21" id="21"/>
            <p:cNvGrpSpPr/>
            <p:nvPr/>
          </p:nvGrpSpPr>
          <p:grpSpPr>
            <a:xfrm rot="10629642">
              <a:off x="902754" y="1722687"/>
              <a:ext cx="4032000" cy="3678054"/>
              <a:chOff x="0" y="0"/>
              <a:chExt cx="893117" cy="814716"/>
            </a:xfrm>
          </p:grpSpPr>
          <p:sp>
            <p:nvSpPr>
              <p:cNvPr name="Freeform 22" id="22"/>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3" id="23"/>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rtl="true">
                <a:lnSpc>
                  <a:spcPts val="2659"/>
                </a:lnSpc>
                <a:spcBef>
                  <a:spcPct val="0"/>
                </a:spcBef>
              </a:pPr>
            </a:p>
          </p:txBody>
        </p:sp>
      </p:grpSp>
      <p:grpSp>
        <p:nvGrpSpPr>
          <p:cNvPr name="Group 5" id="5"/>
          <p:cNvGrpSpPr/>
          <p:nvPr/>
        </p:nvGrpSpPr>
        <p:grpSpPr>
          <a:xfrm rot="0">
            <a:off x="1023225" y="741119"/>
            <a:ext cx="15125358" cy="1181420"/>
            <a:chOff x="0" y="0"/>
            <a:chExt cx="20167144" cy="1575227"/>
          </a:xfrm>
        </p:grpSpPr>
        <p:sp>
          <p:nvSpPr>
            <p:cNvPr name="Freeform 6" id="6"/>
            <p:cNvSpPr/>
            <p:nvPr/>
          </p:nvSpPr>
          <p:spPr>
            <a:xfrm flipH="false" flipV="false" rot="0">
              <a:off x="0" y="0"/>
              <a:ext cx="20167144" cy="1575227"/>
            </a:xfrm>
            <a:custGeom>
              <a:avLst/>
              <a:gdLst/>
              <a:ahLst/>
              <a:cxnLst/>
              <a:rect r="r" b="b" t="t" l="l"/>
              <a:pathLst>
                <a:path h="1575227" w="20167144">
                  <a:moveTo>
                    <a:pt x="0" y="0"/>
                  </a:moveTo>
                  <a:lnTo>
                    <a:pt x="20167144" y="0"/>
                  </a:lnTo>
                  <a:lnTo>
                    <a:pt x="20167144" y="1575227"/>
                  </a:lnTo>
                  <a:lnTo>
                    <a:pt x="0" y="1575227"/>
                  </a:lnTo>
                  <a:close/>
                </a:path>
              </a:pathLst>
            </a:custGeom>
            <a:solidFill>
              <a:srgbClr val="000000">
                <a:alpha val="0"/>
              </a:srgbClr>
            </a:solidFill>
            <a:ln cap="sq">
              <a:noFill/>
              <a:prstDash val="solid"/>
              <a:miter/>
            </a:ln>
          </p:spPr>
        </p:sp>
        <p:sp>
          <p:nvSpPr>
            <p:cNvPr name="TextBox 7" id="7"/>
            <p:cNvSpPr txBox="true"/>
            <p:nvPr/>
          </p:nvSpPr>
          <p:spPr>
            <a:xfrm>
              <a:off x="0" y="-190500"/>
              <a:ext cx="20167144" cy="1765727"/>
            </a:xfrm>
            <a:prstGeom prst="rect">
              <a:avLst/>
            </a:prstGeom>
          </p:spPr>
          <p:txBody>
            <a:bodyPr anchor="t" rtlCol="false" tIns="0" lIns="0" bIns="0" rIns="0"/>
            <a:lstStyle/>
            <a:p>
              <a:pPr algn="r" rtl="true" marL="0" indent="0" lvl="0">
                <a:lnSpc>
                  <a:spcPts val="9900"/>
                </a:lnSpc>
                <a:spcBef>
                  <a:spcPct val="0"/>
                </a:spcBef>
              </a:pPr>
              <a:r>
                <a:rPr lang="ar-EG" b="true" sz="6600" strike="noStrike" u="none">
                  <a:solidFill>
                    <a:srgbClr val="4E5FA7"/>
                  </a:solidFill>
                  <a:latin typeface="Arial Nova Condensed Bold"/>
                  <a:ea typeface="Arial Nova Condensed Bold"/>
                  <a:cs typeface="Arial Nova Condensed Bold"/>
                  <a:sym typeface="Arial Nova Condensed Bold"/>
                  <a:rtl val="true"/>
                </a:rPr>
                <a:t>الامتثال والاعتبارات الأخلاقية</a:t>
              </a:r>
            </a:p>
          </p:txBody>
        </p:sp>
      </p:grpSp>
      <p:grpSp>
        <p:nvGrpSpPr>
          <p:cNvPr name="Group 8" id="8"/>
          <p:cNvGrpSpPr/>
          <p:nvPr/>
        </p:nvGrpSpPr>
        <p:grpSpPr>
          <a:xfrm rot="0">
            <a:off x="778381" y="2715928"/>
            <a:ext cx="15370202" cy="7100850"/>
            <a:chOff x="0" y="0"/>
            <a:chExt cx="20493602" cy="9467801"/>
          </a:xfrm>
        </p:grpSpPr>
        <p:sp>
          <p:nvSpPr>
            <p:cNvPr name="Freeform 9" id="9"/>
            <p:cNvSpPr/>
            <p:nvPr/>
          </p:nvSpPr>
          <p:spPr>
            <a:xfrm flipH="false" flipV="false" rot="0">
              <a:off x="0" y="0"/>
              <a:ext cx="20493602" cy="9467851"/>
            </a:xfrm>
            <a:custGeom>
              <a:avLst/>
              <a:gdLst/>
              <a:ahLst/>
              <a:cxnLst/>
              <a:rect r="r" b="b" t="t" l="l"/>
              <a:pathLst>
                <a:path h="9467851" w="20493602">
                  <a:moveTo>
                    <a:pt x="0" y="0"/>
                  </a:moveTo>
                  <a:lnTo>
                    <a:pt x="20493602" y="0"/>
                  </a:lnTo>
                  <a:lnTo>
                    <a:pt x="20493602" y="9467851"/>
                  </a:lnTo>
                  <a:lnTo>
                    <a:pt x="0" y="9467851"/>
                  </a:lnTo>
                  <a:close/>
                </a:path>
              </a:pathLst>
            </a:custGeom>
            <a:solidFill>
              <a:srgbClr val="FFFFFF"/>
            </a:solidFill>
          </p:spPr>
        </p:sp>
        <p:sp>
          <p:nvSpPr>
            <p:cNvPr name="TextBox 10" id="10"/>
            <p:cNvSpPr txBox="true"/>
            <p:nvPr/>
          </p:nvSpPr>
          <p:spPr>
            <a:xfrm>
              <a:off x="0" y="0"/>
              <a:ext cx="20493602" cy="9467801"/>
            </a:xfrm>
            <a:prstGeom prst="rect">
              <a:avLst/>
            </a:prstGeom>
          </p:spPr>
          <p:txBody>
            <a:bodyPr anchor="t" rtlCol="false" tIns="50800" lIns="50800" bIns="50800" rIns="50800"/>
            <a:lstStyle/>
            <a:p>
              <a:pPr algn="just" rtl="true" marL="0" indent="0" lvl="0">
                <a:lnSpc>
                  <a:spcPts val="4080"/>
                </a:lnSpc>
              </a:pPr>
            </a:p>
            <a:p>
              <a:pPr algn="just" rtl="true" marL="0" indent="0" lvl="0">
                <a:lnSpc>
                  <a:spcPts val="4080"/>
                </a:lnSpc>
              </a:pPr>
              <a:r>
                <a:rPr lang="ar-EG" sz="3400">
                  <a:solidFill>
                    <a:srgbClr val="000000"/>
                  </a:solidFill>
                  <a:latin typeface="Arial Nova Condensed"/>
                  <a:ea typeface="Arial Nova Condensed"/>
                  <a:cs typeface="Arial Nova Condensed"/>
                  <a:sym typeface="Arial Nova Condensed"/>
                  <a:rtl val="true"/>
                </a:rPr>
                <a:t>في جنوب أفريقيا، خلال فترة الفصل العنصري، تعاونت السلطات القبلية التقليدية مع سلطات الفصل العنصري بشكل أو بآخر. وعندما بدأت حركة المساعدين القانونيين، ارتبطت بالحزب الثوري الجديد - المؤتمر الوطني الأفريقي. لم يكن هذا الارتباط السياسي مثاليًا، إذ أدى إلى ترهيب المساعدين القانونيين، وفي بعض الحالات، إلى إيذائهم خلال الفترة التي سبقت أول انتخابات ديمقراطية في البلاد. </a:t>
              </a:r>
            </a:p>
            <a:p>
              <a:pPr algn="just" rtl="true" marL="0" indent="0" lvl="0">
                <a:lnSpc>
                  <a:spcPts val="4692"/>
                </a:lnSpc>
              </a:pPr>
            </a:p>
            <a:p>
              <a:pPr algn="just" rtl="true" marL="0" indent="0" lvl="0">
                <a:lnSpc>
                  <a:spcPts val="4080"/>
                </a:lnSpc>
              </a:pPr>
              <a:r>
                <a:rPr lang="ar-EG" sz="3400">
                  <a:solidFill>
                    <a:srgbClr val="000000"/>
                  </a:solidFill>
                  <a:latin typeface="Arial Nova Condensed"/>
                  <a:ea typeface="Arial Nova Condensed"/>
                  <a:cs typeface="Arial Nova Condensed"/>
                  <a:sym typeface="Arial Nova Condensed"/>
                  <a:rtl val="true"/>
                </a:rPr>
                <a:t>في المجر، برز تحدٍّ مختلف في إعداد المساعدين القانونيين الغجر. فبعد سنوات من التمييز على أيدي غير الغجر، وجد هؤلاء المساعدون القانونيون صعوبة في البداية في التحلي بالحياد في معالجة مشاكل الغجر، ورفضوا تقديم الخدمات للعملاء غير الغجر. </a:t>
              </a:r>
            </a:p>
            <a:p>
              <a:pPr algn="just" rtl="true" marL="0" indent="0" lvl="0">
                <a:lnSpc>
                  <a:spcPts val="4080"/>
                </a:lnSpc>
              </a:pPr>
              <a:r>
                <a:rPr lang="ar-EG" sz="3400">
                  <a:solidFill>
                    <a:srgbClr val="000000"/>
                  </a:solidFill>
                  <a:latin typeface="Arial Nova Condensed"/>
                  <a:ea typeface="Arial Nova Condensed"/>
                  <a:cs typeface="Arial Nova Condensed"/>
                  <a:sym typeface="Arial Nova Condensed"/>
                  <a:rtl val="true"/>
                </a:rPr>
                <a:t>مؤسسة المجتمع المفتوح، المساعدون القانونيون المجتمعيون، دليل الممارسين، </a:t>
              </a:r>
              <a:r>
                <a:rPr lang="en-US" sz="3400">
                  <a:solidFill>
                    <a:srgbClr val="000000"/>
                  </a:solidFill>
                  <a:latin typeface="Arial Nova Condensed"/>
                  <a:ea typeface="Arial Nova Condensed"/>
                  <a:cs typeface="Arial Nova Condensed"/>
                  <a:sym typeface="Arial Nova Condensed"/>
                </a:rPr>
                <a:t>2010</a:t>
              </a:r>
            </a:p>
          </p:txBody>
        </p:sp>
      </p:grpSp>
      <p:grpSp>
        <p:nvGrpSpPr>
          <p:cNvPr name="Group 11" id="11"/>
          <p:cNvGrpSpPr/>
          <p:nvPr/>
        </p:nvGrpSpPr>
        <p:grpSpPr>
          <a:xfrm rot="0">
            <a:off x="9574199" y="2046924"/>
            <a:ext cx="6574384" cy="894151"/>
            <a:chOff x="0" y="0"/>
            <a:chExt cx="8765845" cy="1192202"/>
          </a:xfrm>
        </p:grpSpPr>
        <p:sp>
          <p:nvSpPr>
            <p:cNvPr name="Freeform 12" id="12"/>
            <p:cNvSpPr/>
            <p:nvPr/>
          </p:nvSpPr>
          <p:spPr>
            <a:xfrm flipH="false" flipV="false" rot="0">
              <a:off x="0" y="0"/>
              <a:ext cx="8765845" cy="1192202"/>
            </a:xfrm>
            <a:custGeom>
              <a:avLst/>
              <a:gdLst/>
              <a:ahLst/>
              <a:cxnLst/>
              <a:rect r="r" b="b" t="t" l="l"/>
              <a:pathLst>
                <a:path h="1192202" w="8765845">
                  <a:moveTo>
                    <a:pt x="0" y="0"/>
                  </a:moveTo>
                  <a:lnTo>
                    <a:pt x="8765845" y="0"/>
                  </a:lnTo>
                  <a:lnTo>
                    <a:pt x="8765845" y="1192202"/>
                  </a:lnTo>
                  <a:lnTo>
                    <a:pt x="0" y="1192202"/>
                  </a:lnTo>
                  <a:close/>
                </a:path>
              </a:pathLst>
            </a:custGeom>
            <a:solidFill>
              <a:srgbClr val="000000">
                <a:alpha val="0"/>
              </a:srgbClr>
            </a:solidFill>
          </p:spPr>
        </p:sp>
        <p:sp>
          <p:nvSpPr>
            <p:cNvPr name="TextBox 13" id="13"/>
            <p:cNvSpPr txBox="true"/>
            <p:nvPr/>
          </p:nvSpPr>
          <p:spPr>
            <a:xfrm>
              <a:off x="0" y="-200025"/>
              <a:ext cx="8765845" cy="1392227"/>
            </a:xfrm>
            <a:prstGeom prst="rect">
              <a:avLst/>
            </a:prstGeom>
          </p:spPr>
          <p:txBody>
            <a:bodyPr anchor="t" rtlCol="false" tIns="0" lIns="0" bIns="0" rIns="0"/>
            <a:lstStyle/>
            <a:p>
              <a:pPr algn="just" rtl="true" marL="0" indent="0" lvl="0">
                <a:lnSpc>
                  <a:spcPts val="8181"/>
                </a:lnSpc>
              </a:pPr>
              <a:r>
                <a:rPr lang="ar-EG" b="true" sz="5000">
                  <a:solidFill>
                    <a:srgbClr val="F9B57D"/>
                  </a:solidFill>
                  <a:latin typeface="Arial Nova Condensed Bold"/>
                  <a:ea typeface="Arial Nova Condensed Bold"/>
                  <a:cs typeface="Arial Nova Condensed Bold"/>
                  <a:sym typeface="Arial Nova Condensed Bold"/>
                  <a:rtl val="true"/>
                </a:rPr>
                <a:t>الحياد - أمثلة</a:t>
              </a:r>
            </a:p>
          </p:txBody>
        </p:sp>
      </p:grpSp>
      <p:sp>
        <p:nvSpPr>
          <p:cNvPr name="Freeform 14" id="14"/>
          <p:cNvSpPr/>
          <p:nvPr/>
        </p:nvSpPr>
        <p:spPr>
          <a:xfrm flipH="false" flipV="false" rot="-10800000">
            <a:off x="16590645" y="0"/>
            <a:ext cx="1697355" cy="10287000"/>
          </a:xfrm>
          <a:custGeom>
            <a:avLst/>
            <a:gdLst/>
            <a:ahLst/>
            <a:cxnLst/>
            <a:rect r="r" b="b" t="t" l="l"/>
            <a:pathLst>
              <a:path h="10287000" w="1697355">
                <a:moveTo>
                  <a:pt x="0" y="0"/>
                </a:moveTo>
                <a:lnTo>
                  <a:pt x="1697355" y="0"/>
                </a:lnTo>
                <a:lnTo>
                  <a:pt x="1697355" y="10287000"/>
                </a:lnTo>
                <a:lnTo>
                  <a:pt x="0" y="102870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15" id="15"/>
          <p:cNvGrpSpPr/>
          <p:nvPr/>
        </p:nvGrpSpPr>
        <p:grpSpPr>
          <a:xfrm rot="-6972067">
            <a:off x="-1207943" y="-1033180"/>
            <a:ext cx="3767531" cy="4123759"/>
            <a:chOff x="0" y="0"/>
            <a:chExt cx="5023375" cy="5498345"/>
          </a:xfrm>
        </p:grpSpPr>
        <p:grpSp>
          <p:nvGrpSpPr>
            <p:cNvPr name="Group 16" id="16"/>
            <p:cNvGrpSpPr/>
            <p:nvPr/>
          </p:nvGrpSpPr>
          <p:grpSpPr>
            <a:xfrm rot="-104776">
              <a:off x="297380" y="1759711"/>
              <a:ext cx="4032000" cy="3678054"/>
              <a:chOff x="0" y="0"/>
              <a:chExt cx="893117" cy="814716"/>
            </a:xfrm>
          </p:grpSpPr>
          <p:sp>
            <p:nvSpPr>
              <p:cNvPr name="Freeform 17" id="17"/>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8" id="18"/>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19" id="19"/>
            <p:cNvGrpSpPr/>
            <p:nvPr/>
          </p:nvGrpSpPr>
          <p:grpSpPr>
            <a:xfrm rot="-162844">
              <a:off x="84820" y="93399"/>
              <a:ext cx="4032000" cy="3678054"/>
              <a:chOff x="0" y="0"/>
              <a:chExt cx="893117" cy="814716"/>
            </a:xfrm>
          </p:grpSpPr>
          <p:sp>
            <p:nvSpPr>
              <p:cNvPr name="Freeform 20" id="20"/>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21" id="21"/>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22" id="22"/>
            <p:cNvGrpSpPr/>
            <p:nvPr/>
          </p:nvGrpSpPr>
          <p:grpSpPr>
            <a:xfrm rot="10629642">
              <a:off x="902754" y="1722687"/>
              <a:ext cx="4032000" cy="3678054"/>
              <a:chOff x="0" y="0"/>
              <a:chExt cx="893117" cy="814716"/>
            </a:xfrm>
          </p:grpSpPr>
          <p:sp>
            <p:nvSpPr>
              <p:cNvPr name="Freeform 23" id="23"/>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4" id="24"/>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spTree>
  </p:cSld>
  <p:clrMapOvr>
    <a:masterClrMapping/>
  </p:clrMapOvr>
</p:sld>
</file>

<file path=ppt/slides/slide7.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rtl="true">
                <a:lnSpc>
                  <a:spcPts val="2659"/>
                </a:lnSpc>
                <a:spcBef>
                  <a:spcPct val="0"/>
                </a:spcBef>
              </a:pPr>
            </a:p>
          </p:txBody>
        </p:sp>
      </p:grpSp>
      <p:grpSp>
        <p:nvGrpSpPr>
          <p:cNvPr name="Group 5" id="5"/>
          <p:cNvGrpSpPr/>
          <p:nvPr/>
        </p:nvGrpSpPr>
        <p:grpSpPr>
          <a:xfrm rot="0">
            <a:off x="2750599" y="1028700"/>
            <a:ext cx="14508701" cy="1181420"/>
            <a:chOff x="0" y="0"/>
            <a:chExt cx="19344934" cy="1575227"/>
          </a:xfrm>
        </p:grpSpPr>
        <p:sp>
          <p:nvSpPr>
            <p:cNvPr name="Freeform 6" id="6"/>
            <p:cNvSpPr/>
            <p:nvPr/>
          </p:nvSpPr>
          <p:spPr>
            <a:xfrm flipH="false" flipV="false" rot="0">
              <a:off x="0" y="0"/>
              <a:ext cx="19344934" cy="1575227"/>
            </a:xfrm>
            <a:custGeom>
              <a:avLst/>
              <a:gdLst/>
              <a:ahLst/>
              <a:cxnLst/>
              <a:rect r="r" b="b" t="t" l="l"/>
              <a:pathLst>
                <a:path h="1575227" w="19344934">
                  <a:moveTo>
                    <a:pt x="0" y="0"/>
                  </a:moveTo>
                  <a:lnTo>
                    <a:pt x="19344934" y="0"/>
                  </a:lnTo>
                  <a:lnTo>
                    <a:pt x="19344934" y="1575227"/>
                  </a:lnTo>
                  <a:lnTo>
                    <a:pt x="0" y="1575227"/>
                  </a:lnTo>
                  <a:close/>
                </a:path>
              </a:pathLst>
            </a:custGeom>
            <a:solidFill>
              <a:srgbClr val="000000">
                <a:alpha val="0"/>
              </a:srgbClr>
            </a:solidFill>
            <a:ln cap="sq">
              <a:noFill/>
              <a:prstDash val="solid"/>
              <a:miter/>
            </a:ln>
          </p:spPr>
        </p:sp>
        <p:sp>
          <p:nvSpPr>
            <p:cNvPr name="TextBox 7" id="7"/>
            <p:cNvSpPr txBox="true"/>
            <p:nvPr/>
          </p:nvSpPr>
          <p:spPr>
            <a:xfrm>
              <a:off x="0" y="-190500"/>
              <a:ext cx="19344934" cy="1765727"/>
            </a:xfrm>
            <a:prstGeom prst="rect">
              <a:avLst/>
            </a:prstGeom>
          </p:spPr>
          <p:txBody>
            <a:bodyPr anchor="t" rtlCol="false" tIns="0" lIns="0" bIns="0" rIns="0"/>
            <a:lstStyle/>
            <a:p>
              <a:pPr algn="r" rtl="true" marL="0" indent="0" lvl="0">
                <a:lnSpc>
                  <a:spcPts val="9900"/>
                </a:lnSpc>
                <a:spcBef>
                  <a:spcPct val="0"/>
                </a:spcBef>
              </a:pPr>
              <a:r>
                <a:rPr lang="ar-EG" b="true" sz="6600" strike="noStrike" u="none">
                  <a:solidFill>
                    <a:srgbClr val="4E5FA7"/>
                  </a:solidFill>
                  <a:latin typeface="Arial Nova Condensed Bold"/>
                  <a:ea typeface="Arial Nova Condensed Bold"/>
                  <a:cs typeface="Arial Nova Condensed Bold"/>
                  <a:sym typeface="Arial Nova Condensed Bold"/>
                  <a:rtl val="true"/>
                </a:rPr>
                <a:t>الامتثال والاعتبارات الأخلاقية</a:t>
              </a:r>
            </a:p>
          </p:txBody>
        </p:sp>
      </p:grpSp>
      <p:grpSp>
        <p:nvGrpSpPr>
          <p:cNvPr name="Group 8" id="8"/>
          <p:cNvGrpSpPr/>
          <p:nvPr/>
        </p:nvGrpSpPr>
        <p:grpSpPr>
          <a:xfrm rot="0">
            <a:off x="1028700" y="3790930"/>
            <a:ext cx="16230600" cy="5467370"/>
            <a:chOff x="0" y="0"/>
            <a:chExt cx="21640800" cy="7289826"/>
          </a:xfrm>
        </p:grpSpPr>
        <p:sp>
          <p:nvSpPr>
            <p:cNvPr name="Freeform 9" id="9"/>
            <p:cNvSpPr/>
            <p:nvPr/>
          </p:nvSpPr>
          <p:spPr>
            <a:xfrm flipH="false" flipV="false" rot="0">
              <a:off x="0" y="0"/>
              <a:ext cx="21640800" cy="7289826"/>
            </a:xfrm>
            <a:custGeom>
              <a:avLst/>
              <a:gdLst/>
              <a:ahLst/>
              <a:cxnLst/>
              <a:rect r="r" b="b" t="t" l="l"/>
              <a:pathLst>
                <a:path h="7289826" w="21640800">
                  <a:moveTo>
                    <a:pt x="0" y="0"/>
                  </a:moveTo>
                  <a:lnTo>
                    <a:pt x="21640800" y="0"/>
                  </a:lnTo>
                  <a:lnTo>
                    <a:pt x="21640800" y="7289826"/>
                  </a:lnTo>
                  <a:lnTo>
                    <a:pt x="0" y="7289826"/>
                  </a:lnTo>
                  <a:close/>
                </a:path>
              </a:pathLst>
            </a:custGeom>
            <a:solidFill>
              <a:srgbClr val="000000">
                <a:alpha val="0"/>
              </a:srgbClr>
            </a:solidFill>
          </p:spPr>
        </p:sp>
        <p:sp>
          <p:nvSpPr>
            <p:cNvPr name="TextBox 10" id="10"/>
            <p:cNvSpPr txBox="true"/>
            <p:nvPr/>
          </p:nvSpPr>
          <p:spPr>
            <a:xfrm>
              <a:off x="0" y="-57150"/>
              <a:ext cx="21640800" cy="7346976"/>
            </a:xfrm>
            <a:prstGeom prst="rect">
              <a:avLst/>
            </a:prstGeom>
          </p:spPr>
          <p:txBody>
            <a:bodyPr anchor="t" rtlCol="false" tIns="0" lIns="0" bIns="0" rIns="0"/>
            <a:lstStyle/>
            <a:p>
              <a:pPr algn="r" rtl="true" marL="0" indent="0" lvl="0">
                <a:lnSpc>
                  <a:spcPts val="4554"/>
                </a:lnSpc>
              </a:pPr>
              <a:r>
                <a:rPr lang="ar-EG" b="true" sz="3300">
                  <a:solidFill>
                    <a:srgbClr val="000000"/>
                  </a:solidFill>
                  <a:latin typeface="Arial Nova Condensed Bold"/>
                  <a:ea typeface="Arial Nova Condensed Bold"/>
                  <a:cs typeface="Arial Nova Condensed Bold"/>
                  <a:sym typeface="Arial Nova Condensed Bold"/>
                  <a:rtl val="true"/>
                </a:rPr>
                <a:t>سرية العميل في الممارسة العملية - كيفية ضمان السرية كمساعد قانوني</a:t>
              </a:r>
            </a:p>
            <a:p>
              <a:pPr algn="r" rtl="true" marL="0" indent="0" lvl="0">
                <a:lnSpc>
                  <a:spcPts val="4554"/>
                </a:lnSpc>
              </a:pPr>
            </a:p>
            <a:p>
              <a:pPr algn="r" rtl="true" marL="0" indent="0" lvl="0">
                <a:lnSpc>
                  <a:spcPts val="4554"/>
                </a:lnSpc>
              </a:pPr>
              <a:r>
                <a:rPr lang="ar-EG" sz="3300">
                  <a:solidFill>
                    <a:srgbClr val="000000"/>
                  </a:solidFill>
                  <a:latin typeface="Arial Nova Condensed"/>
                  <a:ea typeface="Arial Nova Condensed"/>
                  <a:cs typeface="Arial Nova Condensed"/>
                  <a:sym typeface="Arial Nova Condensed"/>
                  <a:rtl val="true"/>
                </a:rPr>
                <a:t>احتفظ بالملفات، والسجلات، والمجلدات، والبيانات بعيدًا عن متناول الآخرين. </a:t>
              </a:r>
            </a:p>
            <a:p>
              <a:pPr algn="r" rtl="true" marL="0" indent="0" lvl="0">
                <a:lnSpc>
                  <a:spcPts val="4554"/>
                </a:lnSpc>
              </a:pPr>
              <a:r>
                <a:rPr lang="ar-EG" sz="3300">
                  <a:solidFill>
                    <a:srgbClr val="000000"/>
                  </a:solidFill>
                  <a:latin typeface="Arial Nova Condensed"/>
                  <a:ea typeface="Arial Nova Condensed"/>
                  <a:cs typeface="Arial Nova Condensed"/>
                  <a:sym typeface="Arial Nova Condensed"/>
                  <a:rtl val="true"/>
                </a:rPr>
                <a:t>اطلب موافقة العميل قبل السماح لشخص ثالث بسماع قصة العميل. </a:t>
              </a:r>
            </a:p>
            <a:p>
              <a:pPr algn="r" rtl="true" marL="0" indent="0" lvl="0">
                <a:lnSpc>
                  <a:spcPts val="4554"/>
                </a:lnSpc>
              </a:pPr>
              <a:r>
                <a:rPr lang="ar-EG" sz="3300">
                  <a:solidFill>
                    <a:srgbClr val="000000"/>
                  </a:solidFill>
                  <a:latin typeface="Arial Nova Condensed"/>
                  <a:ea typeface="Arial Nova Condensed"/>
                  <a:cs typeface="Arial Nova Condensed"/>
                  <a:sym typeface="Arial Nova Condensed"/>
                  <a:rtl val="true"/>
                </a:rPr>
                <a:t>اطلب من الزوار الخروج من المكتب عندما تتحدث إلى العملاء أو الأشخاص الآخرين المتورطين في قضية ما. </a:t>
              </a:r>
            </a:p>
            <a:p>
              <a:pPr algn="r" rtl="true" marL="0" indent="0" lvl="0">
                <a:lnSpc>
                  <a:spcPts val="4554"/>
                </a:lnSpc>
              </a:pPr>
              <a:r>
                <a:rPr lang="ar-EG" sz="3300">
                  <a:solidFill>
                    <a:srgbClr val="000000"/>
                  </a:solidFill>
                  <a:latin typeface="Arial Nova Condensed"/>
                  <a:ea typeface="Arial Nova Condensed"/>
                  <a:cs typeface="Arial Nova Condensed"/>
                  <a:sym typeface="Arial Nova Condensed"/>
                  <a:rtl val="true"/>
                </a:rPr>
                <a:t>حتى أفراد عائلتك المقربين أو زوجك/زوجتك لا يستطيعون الاطلاع على ملفات موكليهم أو الوصول إليها. لا تناقش القضايا مع أشخاص آخرين، إلا إذا كان لديهم معرفة ذات صلة، مثل خبراء في القانون العرفي. حتى عند مناقشة قضية مع خبراء، لا تذكر اسم الموكل أو حتى عنوانه. </a:t>
              </a:r>
            </a:p>
          </p:txBody>
        </p:sp>
      </p:grpSp>
      <p:grpSp>
        <p:nvGrpSpPr>
          <p:cNvPr name="Group 11" id="11"/>
          <p:cNvGrpSpPr/>
          <p:nvPr/>
        </p:nvGrpSpPr>
        <p:grpSpPr>
          <a:xfrm rot="0">
            <a:off x="5192128" y="2428373"/>
            <a:ext cx="12067172" cy="894151"/>
            <a:chOff x="0" y="0"/>
            <a:chExt cx="16089563" cy="1192202"/>
          </a:xfrm>
        </p:grpSpPr>
        <p:sp>
          <p:nvSpPr>
            <p:cNvPr name="Freeform 12" id="12"/>
            <p:cNvSpPr/>
            <p:nvPr/>
          </p:nvSpPr>
          <p:spPr>
            <a:xfrm flipH="false" flipV="false" rot="0">
              <a:off x="0" y="0"/>
              <a:ext cx="16089562" cy="1192202"/>
            </a:xfrm>
            <a:custGeom>
              <a:avLst/>
              <a:gdLst/>
              <a:ahLst/>
              <a:cxnLst/>
              <a:rect r="r" b="b" t="t" l="l"/>
              <a:pathLst>
                <a:path h="1192202" w="16089562">
                  <a:moveTo>
                    <a:pt x="0" y="0"/>
                  </a:moveTo>
                  <a:lnTo>
                    <a:pt x="16089562" y="0"/>
                  </a:lnTo>
                  <a:lnTo>
                    <a:pt x="16089562" y="1192202"/>
                  </a:lnTo>
                  <a:lnTo>
                    <a:pt x="0" y="1192202"/>
                  </a:lnTo>
                  <a:close/>
                </a:path>
              </a:pathLst>
            </a:custGeom>
            <a:solidFill>
              <a:srgbClr val="000000">
                <a:alpha val="0"/>
              </a:srgbClr>
            </a:solidFill>
          </p:spPr>
        </p:sp>
        <p:sp>
          <p:nvSpPr>
            <p:cNvPr name="TextBox 13" id="13"/>
            <p:cNvSpPr txBox="true"/>
            <p:nvPr/>
          </p:nvSpPr>
          <p:spPr>
            <a:xfrm>
              <a:off x="0" y="-200025"/>
              <a:ext cx="16089563" cy="1392227"/>
            </a:xfrm>
            <a:prstGeom prst="rect">
              <a:avLst/>
            </a:prstGeom>
          </p:spPr>
          <p:txBody>
            <a:bodyPr anchor="t" rtlCol="false" tIns="0" lIns="0" bIns="0" rIns="0"/>
            <a:lstStyle/>
            <a:p>
              <a:pPr algn="just" rtl="true" marL="0" indent="0" lvl="0">
                <a:lnSpc>
                  <a:spcPts val="8181"/>
                </a:lnSpc>
              </a:pPr>
              <a:r>
                <a:rPr lang="ar-EG" b="true" sz="5000">
                  <a:solidFill>
                    <a:srgbClr val="F9B57D"/>
                  </a:solidFill>
                  <a:latin typeface="Arial Nova Condensed Bold"/>
                  <a:ea typeface="Arial Nova Condensed Bold"/>
                  <a:cs typeface="Arial Nova Condensed Bold"/>
                  <a:sym typeface="Arial Nova Condensed Bold"/>
                  <a:rtl val="true"/>
                </a:rPr>
                <a:t>المعايير الأخلاقية والمبادئ التوجيهية</a:t>
              </a:r>
            </a:p>
          </p:txBody>
        </p:sp>
      </p:grpSp>
      <p:grpSp>
        <p:nvGrpSpPr>
          <p:cNvPr name="Group 14" id="14"/>
          <p:cNvGrpSpPr/>
          <p:nvPr/>
        </p:nvGrpSpPr>
        <p:grpSpPr>
          <a:xfrm rot="-6972067">
            <a:off x="-1207943" y="-1033180"/>
            <a:ext cx="3767531" cy="4123759"/>
            <a:chOff x="0" y="0"/>
            <a:chExt cx="5023375" cy="5498345"/>
          </a:xfrm>
        </p:grpSpPr>
        <p:grpSp>
          <p:nvGrpSpPr>
            <p:cNvPr name="Group 15" id="15"/>
            <p:cNvGrpSpPr/>
            <p:nvPr/>
          </p:nvGrpSpPr>
          <p:grpSpPr>
            <a:xfrm rot="-104776">
              <a:off x="297380" y="1759711"/>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18" id="18"/>
            <p:cNvGrpSpPr/>
            <p:nvPr/>
          </p:nvGrpSpPr>
          <p:grpSpPr>
            <a:xfrm rot="-162844">
              <a:off x="84820" y="93399"/>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21" id="21"/>
            <p:cNvGrpSpPr/>
            <p:nvPr/>
          </p:nvGrpSpPr>
          <p:grpSpPr>
            <a:xfrm rot="10629642">
              <a:off x="902754" y="1722687"/>
              <a:ext cx="4032000" cy="3678054"/>
              <a:chOff x="0" y="0"/>
              <a:chExt cx="893117" cy="814716"/>
            </a:xfrm>
          </p:grpSpPr>
          <p:sp>
            <p:nvSpPr>
              <p:cNvPr name="Freeform 22" id="22"/>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3" id="23"/>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rtl="true">
                <a:lnSpc>
                  <a:spcPts val="2659"/>
                </a:lnSpc>
                <a:spcBef>
                  <a:spcPct val="0"/>
                </a:spcBef>
              </a:pPr>
            </a:p>
          </p:txBody>
        </p:sp>
      </p:grpSp>
      <p:grpSp>
        <p:nvGrpSpPr>
          <p:cNvPr name="Group 5" id="5"/>
          <p:cNvGrpSpPr/>
          <p:nvPr/>
        </p:nvGrpSpPr>
        <p:grpSpPr>
          <a:xfrm rot="0">
            <a:off x="3467100" y="1028700"/>
            <a:ext cx="13792200" cy="1181420"/>
            <a:chOff x="0" y="0"/>
            <a:chExt cx="18389600" cy="1575227"/>
          </a:xfrm>
        </p:grpSpPr>
        <p:sp>
          <p:nvSpPr>
            <p:cNvPr name="Freeform 6" id="6"/>
            <p:cNvSpPr/>
            <p:nvPr/>
          </p:nvSpPr>
          <p:spPr>
            <a:xfrm flipH="false" flipV="false" rot="0">
              <a:off x="0" y="0"/>
              <a:ext cx="18389600" cy="1575227"/>
            </a:xfrm>
            <a:custGeom>
              <a:avLst/>
              <a:gdLst/>
              <a:ahLst/>
              <a:cxnLst/>
              <a:rect r="r" b="b" t="t" l="l"/>
              <a:pathLst>
                <a:path h="1575227" w="18389600">
                  <a:moveTo>
                    <a:pt x="0" y="0"/>
                  </a:moveTo>
                  <a:lnTo>
                    <a:pt x="18389600" y="0"/>
                  </a:lnTo>
                  <a:lnTo>
                    <a:pt x="18389600" y="1575227"/>
                  </a:lnTo>
                  <a:lnTo>
                    <a:pt x="0" y="1575227"/>
                  </a:lnTo>
                  <a:close/>
                </a:path>
              </a:pathLst>
            </a:custGeom>
            <a:solidFill>
              <a:srgbClr val="000000">
                <a:alpha val="0"/>
              </a:srgbClr>
            </a:solidFill>
            <a:ln cap="sq">
              <a:noFill/>
              <a:prstDash val="solid"/>
              <a:miter/>
            </a:ln>
          </p:spPr>
        </p:sp>
        <p:sp>
          <p:nvSpPr>
            <p:cNvPr name="TextBox 7" id="7"/>
            <p:cNvSpPr txBox="true"/>
            <p:nvPr/>
          </p:nvSpPr>
          <p:spPr>
            <a:xfrm>
              <a:off x="0" y="-190500"/>
              <a:ext cx="18389600" cy="1765727"/>
            </a:xfrm>
            <a:prstGeom prst="rect">
              <a:avLst/>
            </a:prstGeom>
          </p:spPr>
          <p:txBody>
            <a:bodyPr anchor="t" rtlCol="false" tIns="0" lIns="0" bIns="0" rIns="0"/>
            <a:lstStyle/>
            <a:p>
              <a:pPr algn="r" rtl="true" marL="0" indent="0" lvl="0">
                <a:lnSpc>
                  <a:spcPts val="9900"/>
                </a:lnSpc>
                <a:spcBef>
                  <a:spcPct val="0"/>
                </a:spcBef>
              </a:pPr>
              <a:r>
                <a:rPr lang="ar-EG" b="true" sz="6600" strike="noStrike" u="none">
                  <a:solidFill>
                    <a:srgbClr val="4E5FA7"/>
                  </a:solidFill>
                  <a:latin typeface="Arial Nova Condensed Bold"/>
                  <a:ea typeface="Arial Nova Condensed Bold"/>
                  <a:cs typeface="Arial Nova Condensed Bold"/>
                  <a:sym typeface="Arial Nova Condensed Bold"/>
                  <a:rtl val="true"/>
                </a:rPr>
                <a:t>النشاط </a:t>
              </a:r>
              <a:r>
                <a:rPr lang="en-US" b="true" sz="6600" strike="noStrike" u="none">
                  <a:solidFill>
                    <a:srgbClr val="4E5FA7"/>
                  </a:solidFill>
                  <a:latin typeface="Arial Nova Condensed Bold"/>
                  <a:ea typeface="Arial Nova Condensed Bold"/>
                  <a:cs typeface="Arial Nova Condensed Bold"/>
                  <a:sym typeface="Arial Nova Condensed Bold"/>
                </a:rPr>
                <a:t>1</a:t>
              </a:r>
              <a:r>
                <a:rPr lang="ar-EG" b="true" sz="6600" strike="noStrike" u="none">
                  <a:solidFill>
                    <a:srgbClr val="4E5FA7"/>
                  </a:solidFill>
                  <a:latin typeface="Arial Nova Condensed Bold"/>
                  <a:ea typeface="Arial Nova Condensed Bold"/>
                  <a:cs typeface="Arial Nova Condensed Bold"/>
                  <a:sym typeface="Arial Nova Condensed Bold"/>
                  <a:rtl val="true"/>
                </a:rPr>
                <a:t>: النظر في نماذج الأخلاق</a:t>
              </a:r>
            </a:p>
          </p:txBody>
        </p:sp>
      </p:grpSp>
      <p:grpSp>
        <p:nvGrpSpPr>
          <p:cNvPr name="Group 8" id="8"/>
          <p:cNvGrpSpPr/>
          <p:nvPr/>
        </p:nvGrpSpPr>
        <p:grpSpPr>
          <a:xfrm rot="0">
            <a:off x="1028700" y="2268237"/>
            <a:ext cx="16230600" cy="5750525"/>
            <a:chOff x="0" y="0"/>
            <a:chExt cx="21640800" cy="7667367"/>
          </a:xfrm>
        </p:grpSpPr>
        <p:sp>
          <p:nvSpPr>
            <p:cNvPr name="Freeform 9" id="9"/>
            <p:cNvSpPr/>
            <p:nvPr/>
          </p:nvSpPr>
          <p:spPr>
            <a:xfrm flipH="false" flipV="false" rot="0">
              <a:off x="15091" y="9080"/>
              <a:ext cx="21610618" cy="7649237"/>
            </a:xfrm>
            <a:custGeom>
              <a:avLst/>
              <a:gdLst/>
              <a:ahLst/>
              <a:cxnLst/>
              <a:rect r="r" b="b" t="t" l="l"/>
              <a:pathLst>
                <a:path h="7649237" w="21610618">
                  <a:moveTo>
                    <a:pt x="0" y="0"/>
                  </a:moveTo>
                  <a:lnTo>
                    <a:pt x="21610618" y="0"/>
                  </a:lnTo>
                  <a:lnTo>
                    <a:pt x="21610618" y="7649237"/>
                  </a:lnTo>
                  <a:lnTo>
                    <a:pt x="0" y="7649237"/>
                  </a:lnTo>
                  <a:close/>
                </a:path>
              </a:pathLst>
            </a:custGeom>
            <a:solidFill>
              <a:srgbClr val="FFFFFF"/>
            </a:solidFill>
          </p:spPr>
        </p:sp>
        <p:sp>
          <p:nvSpPr>
            <p:cNvPr name="Freeform 10" id="10"/>
            <p:cNvSpPr/>
            <p:nvPr/>
          </p:nvSpPr>
          <p:spPr>
            <a:xfrm flipH="false" flipV="false" rot="0">
              <a:off x="0" y="0"/>
              <a:ext cx="21640800" cy="7667410"/>
            </a:xfrm>
            <a:custGeom>
              <a:avLst/>
              <a:gdLst/>
              <a:ahLst/>
              <a:cxnLst/>
              <a:rect r="r" b="b" t="t" l="l"/>
              <a:pathLst>
                <a:path h="7667410" w="21640800">
                  <a:moveTo>
                    <a:pt x="15091" y="0"/>
                  </a:moveTo>
                  <a:lnTo>
                    <a:pt x="21625709" y="0"/>
                  </a:lnTo>
                  <a:cubicBezTo>
                    <a:pt x="21634010" y="0"/>
                    <a:pt x="21640800" y="4086"/>
                    <a:pt x="21640800" y="9080"/>
                  </a:cubicBezTo>
                  <a:lnTo>
                    <a:pt x="21640800" y="7658317"/>
                  </a:lnTo>
                  <a:cubicBezTo>
                    <a:pt x="21640800" y="7663311"/>
                    <a:pt x="21634010" y="7667410"/>
                    <a:pt x="21625709" y="7667410"/>
                  </a:cubicBezTo>
                  <a:lnTo>
                    <a:pt x="15091" y="7667410"/>
                  </a:lnTo>
                  <a:cubicBezTo>
                    <a:pt x="6791" y="7667410"/>
                    <a:pt x="0" y="7663311"/>
                    <a:pt x="0" y="7658317"/>
                  </a:cubicBezTo>
                  <a:lnTo>
                    <a:pt x="0" y="9080"/>
                  </a:lnTo>
                  <a:cubicBezTo>
                    <a:pt x="0" y="4086"/>
                    <a:pt x="6791" y="0"/>
                    <a:pt x="15091" y="0"/>
                  </a:cubicBezTo>
                  <a:moveTo>
                    <a:pt x="15091" y="18160"/>
                  </a:moveTo>
                  <a:lnTo>
                    <a:pt x="15091" y="9080"/>
                  </a:lnTo>
                  <a:lnTo>
                    <a:pt x="30182" y="9080"/>
                  </a:lnTo>
                  <a:lnTo>
                    <a:pt x="30182" y="7658317"/>
                  </a:lnTo>
                  <a:lnTo>
                    <a:pt x="15091" y="7658317"/>
                  </a:lnTo>
                  <a:lnTo>
                    <a:pt x="15091" y="7649238"/>
                  </a:lnTo>
                  <a:lnTo>
                    <a:pt x="21625709" y="7649238"/>
                  </a:lnTo>
                  <a:lnTo>
                    <a:pt x="21625709" y="7658317"/>
                  </a:lnTo>
                  <a:lnTo>
                    <a:pt x="21610617" y="7658317"/>
                  </a:lnTo>
                  <a:lnTo>
                    <a:pt x="21610617" y="9080"/>
                  </a:lnTo>
                  <a:lnTo>
                    <a:pt x="21625709" y="9080"/>
                  </a:lnTo>
                  <a:lnTo>
                    <a:pt x="21625709" y="18160"/>
                  </a:lnTo>
                  <a:lnTo>
                    <a:pt x="15091" y="18160"/>
                  </a:lnTo>
                  <a:close/>
                </a:path>
              </a:pathLst>
            </a:custGeom>
            <a:solidFill>
              <a:srgbClr val="FFFFFF"/>
            </a:solidFill>
          </p:spPr>
        </p:sp>
        <p:sp>
          <p:nvSpPr>
            <p:cNvPr name="TextBox 11" id="11"/>
            <p:cNvSpPr txBox="true"/>
            <p:nvPr/>
          </p:nvSpPr>
          <p:spPr>
            <a:xfrm>
              <a:off x="0" y="-47625"/>
              <a:ext cx="21640800" cy="7714992"/>
            </a:xfrm>
            <a:prstGeom prst="rect">
              <a:avLst/>
            </a:prstGeom>
          </p:spPr>
          <p:txBody>
            <a:bodyPr anchor="t" rtlCol="false" tIns="50800" lIns="50800" bIns="50800" rIns="50800"/>
            <a:lstStyle/>
            <a:p>
              <a:pPr algn="r" rtl="true" marL="0" indent="0" lvl="0">
                <a:lnSpc>
                  <a:spcPts val="4278"/>
                </a:lnSpc>
              </a:pPr>
              <a:r>
                <a:rPr lang="ar-EG" b="true" sz="3100">
                  <a:solidFill>
                    <a:srgbClr val="F9B428"/>
                  </a:solidFill>
                  <a:latin typeface="Arial Nova Condensed Bold"/>
                  <a:ea typeface="Arial Nova Condensed Bold"/>
                  <a:cs typeface="Arial Nova Condensed Bold"/>
                  <a:sym typeface="Arial Nova Condensed Bold"/>
                  <a:rtl val="true"/>
                </a:rPr>
                <a:t> الوقت: </a:t>
              </a:r>
              <a:r>
                <a:rPr lang="en-US" b="true" sz="3100">
                  <a:solidFill>
                    <a:srgbClr val="F9B428"/>
                  </a:solidFill>
                  <a:latin typeface="Arial Nova Condensed Bold"/>
                  <a:ea typeface="Arial Nova Condensed Bold"/>
                  <a:cs typeface="Arial Nova Condensed Bold"/>
                  <a:sym typeface="Arial Nova Condensed Bold"/>
                </a:rPr>
                <a:t>20</a:t>
              </a:r>
              <a:r>
                <a:rPr lang="ar-EG" b="true" sz="3100">
                  <a:solidFill>
                    <a:srgbClr val="F9B428"/>
                  </a:solidFill>
                  <a:latin typeface="Arial Nova Condensed Bold"/>
                  <a:ea typeface="Arial Nova Condensed Bold"/>
                  <a:cs typeface="Arial Nova Condensed Bold"/>
                  <a:sym typeface="Arial Nova Condensed Bold"/>
                  <a:rtl val="true"/>
                </a:rPr>
                <a:t> دقيقة  </a:t>
              </a:r>
            </a:p>
            <a:p>
              <a:pPr algn="r" rtl="true" marL="0" indent="0" lvl="0">
                <a:lnSpc>
                  <a:spcPts val="4278"/>
                </a:lnSpc>
              </a:pPr>
              <a:r>
                <a:rPr lang="ar-EG" sz="3100">
                  <a:solidFill>
                    <a:srgbClr val="000000"/>
                  </a:solidFill>
                  <a:latin typeface="Arial Nova Condensed"/>
                  <a:ea typeface="Arial Nova Condensed"/>
                  <a:cs typeface="Arial Nova Condensed"/>
                  <a:sym typeface="Arial Nova Condensed"/>
                  <a:rtl val="true"/>
                </a:rPr>
                <a:t>قسّم المشاركين إلى مجموعات صغيرة (من </a:t>
              </a:r>
              <a:r>
                <a:rPr lang="en-US" sz="3100">
                  <a:solidFill>
                    <a:srgbClr val="000000"/>
                  </a:solidFill>
                  <a:latin typeface="Arial Nova Condensed"/>
                  <a:ea typeface="Arial Nova Condensed"/>
                  <a:cs typeface="Arial Nova Condensed"/>
                  <a:sym typeface="Arial Nova Condensed"/>
                </a:rPr>
                <a:t>٣</a:t>
              </a:r>
              <a:r>
                <a:rPr lang="ar-EG" sz="3100">
                  <a:solidFill>
                    <a:srgbClr val="000000"/>
                  </a:solidFill>
                  <a:latin typeface="Arial Nova Condensed"/>
                  <a:ea typeface="Arial Nova Condensed"/>
                  <a:cs typeface="Arial Nova Condensed"/>
                  <a:sym typeface="Arial Nova Condensed"/>
                  <a:rtl val="true"/>
                </a:rPr>
                <a:t> إلى </a:t>
              </a:r>
              <a:r>
                <a:rPr lang="en-US" sz="3100">
                  <a:solidFill>
                    <a:srgbClr val="000000"/>
                  </a:solidFill>
                  <a:latin typeface="Arial Nova Condensed"/>
                  <a:ea typeface="Arial Nova Condensed"/>
                  <a:cs typeface="Arial Nova Condensed"/>
                  <a:sym typeface="Arial Nova Condensed"/>
                </a:rPr>
                <a:t>٥</a:t>
              </a:r>
              <a:r>
                <a:rPr lang="ar-EG" sz="3100">
                  <a:solidFill>
                    <a:srgbClr val="000000"/>
                  </a:solidFill>
                  <a:latin typeface="Arial Nova Condensed"/>
                  <a:ea typeface="Arial Nova Condensed"/>
                  <a:cs typeface="Arial Nova Condensed"/>
                  <a:sym typeface="Arial Nova Condensed"/>
                  <a:rtl val="true"/>
                </a:rPr>
                <a:t> أشخاص لكل مجموعة). قدّم لكل مجموعة سيناريو يتعلق بمبدأ أخلاقي واحد أو أكثر (الأمثلة أدناه): </a:t>
              </a:r>
            </a:p>
            <a:p>
              <a:pPr algn="r" rtl="true" marL="0" indent="0" lvl="0">
                <a:lnSpc>
                  <a:spcPts val="4278"/>
                </a:lnSpc>
              </a:pPr>
              <a:r>
                <a:rPr lang="en-US" sz="3100">
                  <a:solidFill>
                    <a:srgbClr val="000000"/>
                  </a:solidFill>
                  <a:latin typeface="Arial Nova Condensed"/>
                  <a:ea typeface="Arial Nova Condensed"/>
                  <a:cs typeface="Arial Nova Condensed"/>
                  <a:sym typeface="Arial Nova Condensed"/>
                </a:rPr>
                <a:t>1</a:t>
              </a:r>
              <a:r>
                <a:rPr lang="ar-EG" sz="3100">
                  <a:solidFill>
                    <a:srgbClr val="000000"/>
                  </a:solidFill>
                  <a:latin typeface="Arial Nova Condensed"/>
                  <a:ea typeface="Arial Nova Condensed"/>
                  <a:cs typeface="Arial Nova Condensed"/>
                  <a:sym typeface="Arial Nova Condensed"/>
                  <a:rtl val="true"/>
                </a:rPr>
                <a:t>: يقدم لك العميل هدية مقابل إعطاء الأولوية لقضيته.</a:t>
              </a:r>
            </a:p>
            <a:p>
              <a:pPr algn="r" rtl="true" marL="0" indent="0" lvl="0">
                <a:lnSpc>
                  <a:spcPts val="4278"/>
                </a:lnSpc>
              </a:pPr>
              <a:r>
                <a:rPr lang="en-US" sz="3100">
                  <a:solidFill>
                    <a:srgbClr val="000000"/>
                  </a:solidFill>
                  <a:latin typeface="Arial Nova Condensed"/>
                  <a:ea typeface="Arial Nova Condensed"/>
                  <a:cs typeface="Arial Nova Condensed"/>
                  <a:sym typeface="Arial Nova Condensed"/>
                </a:rPr>
                <a:t>2</a:t>
              </a:r>
              <a:r>
                <a:rPr lang="ar-EG" sz="3100">
                  <a:solidFill>
                    <a:srgbClr val="000000"/>
                  </a:solidFill>
                  <a:latin typeface="Arial Nova Condensed"/>
                  <a:ea typeface="Arial Nova Condensed"/>
                  <a:cs typeface="Arial Nova Condensed"/>
                  <a:sym typeface="Arial Nova Condensed"/>
                  <a:rtl val="true"/>
                </a:rPr>
                <a:t>: تسمع زميلًا لك يناقش قضية أحد عملائه في مكان عام.</a:t>
              </a:r>
            </a:p>
            <a:p>
              <a:pPr algn="r" rtl="true" marL="0" indent="0" lvl="0">
                <a:lnSpc>
                  <a:spcPts val="4278"/>
                </a:lnSpc>
              </a:pPr>
              <a:r>
                <a:rPr lang="en-US" sz="3100">
                  <a:solidFill>
                    <a:srgbClr val="000000"/>
                  </a:solidFill>
                  <a:latin typeface="Arial Nova Condensed"/>
                  <a:ea typeface="Arial Nova Condensed"/>
                  <a:cs typeface="Arial Nova Condensed"/>
                  <a:sym typeface="Arial Nova Condensed"/>
                </a:rPr>
                <a:t>3</a:t>
              </a:r>
              <a:r>
                <a:rPr lang="ar-EG" sz="3100">
                  <a:solidFill>
                    <a:srgbClr val="000000"/>
                  </a:solidFill>
                  <a:latin typeface="Arial Nova Condensed"/>
                  <a:ea typeface="Arial Nova Condensed"/>
                  <a:cs typeface="Arial Nova Condensed"/>
                  <a:sym typeface="Arial Nova Condensed"/>
                  <a:rtl val="true"/>
                </a:rPr>
                <a:t>: يطلب العميل خدمات، لكن معتقداته السياسية تعارض خدماتك بشكل مباشر.</a:t>
              </a:r>
            </a:p>
            <a:p>
              <a:pPr algn="r" rtl="true" marL="0" indent="0" lvl="0">
                <a:lnSpc>
                  <a:spcPts val="4278"/>
                </a:lnSpc>
              </a:pPr>
            </a:p>
            <a:p>
              <a:pPr algn="r" rtl="true" marL="0" indent="0" lvl="0">
                <a:lnSpc>
                  <a:spcPts val="4278"/>
                </a:lnSpc>
              </a:pPr>
              <a:r>
                <a:rPr lang="ar-EG" sz="3100">
                  <a:solidFill>
                    <a:srgbClr val="000000"/>
                  </a:solidFill>
                  <a:latin typeface="Arial Nova Condensed"/>
                  <a:ea typeface="Arial Nova Condensed"/>
                  <a:cs typeface="Arial Nova Condensed"/>
                  <a:sym typeface="Arial Nova Condensed"/>
                  <a:rtl val="true"/>
                </a:rPr>
                <a:t>أسئلة للمجموعة:</a:t>
              </a:r>
            </a:p>
            <a:p>
              <a:pPr algn="r" rtl="true" marL="0" indent="0" lvl="0">
                <a:lnSpc>
                  <a:spcPts val="4278"/>
                </a:lnSpc>
              </a:pPr>
              <a:r>
                <a:rPr lang="ar-EG" sz="3100">
                  <a:solidFill>
                    <a:srgbClr val="000000"/>
                  </a:solidFill>
                  <a:latin typeface="Arial Nova Condensed"/>
                  <a:ea typeface="Arial Nova Condensed"/>
                  <a:cs typeface="Arial Nova Condensed"/>
                  <a:sym typeface="Arial Nova Condensed"/>
                  <a:rtl val="true"/>
                </a:rPr>
                <a:t>ما هي المبادئ الأخلاقية التي تنطبق في هذه الحالة؟</a:t>
              </a:r>
            </a:p>
            <a:p>
              <a:pPr algn="r" rtl="true" marL="0" indent="0" lvl="0">
                <a:lnSpc>
                  <a:spcPts val="4278"/>
                </a:lnSpc>
              </a:pPr>
              <a:r>
                <a:rPr lang="ar-EG" sz="3100">
                  <a:solidFill>
                    <a:srgbClr val="000000"/>
                  </a:solidFill>
                  <a:latin typeface="Arial Nova Condensed"/>
                  <a:ea typeface="Arial Nova Condensed"/>
                  <a:cs typeface="Arial Nova Condensed"/>
                  <a:sym typeface="Arial Nova Condensed"/>
                  <a:rtl val="true"/>
                </a:rPr>
                <a:t>كيف ينبغي للمساعد القانوني أن يستجيب لضمان الالتزام بقواعد الأخلاقيات؟</a:t>
              </a:r>
            </a:p>
          </p:txBody>
        </p:sp>
      </p:grpSp>
      <p:sp>
        <p:nvSpPr>
          <p:cNvPr name="Freeform 12" id="12"/>
          <p:cNvSpPr/>
          <p:nvPr/>
        </p:nvSpPr>
        <p:spPr>
          <a:xfrm flipH="false" flipV="false" rot="0">
            <a:off x="189714" y="7812670"/>
            <a:ext cx="6097294" cy="2301728"/>
          </a:xfrm>
          <a:custGeom>
            <a:avLst/>
            <a:gdLst/>
            <a:ahLst/>
            <a:cxnLst/>
            <a:rect r="r" b="b" t="t" l="l"/>
            <a:pathLst>
              <a:path h="2301728" w="6097294">
                <a:moveTo>
                  <a:pt x="0" y="0"/>
                </a:moveTo>
                <a:lnTo>
                  <a:pt x="6097293" y="0"/>
                </a:lnTo>
                <a:lnTo>
                  <a:pt x="6097293" y="2301728"/>
                </a:lnTo>
                <a:lnTo>
                  <a:pt x="0" y="2301728"/>
                </a:lnTo>
                <a:lnTo>
                  <a:pt x="0" y="0"/>
                </a:lnTo>
                <a:close/>
              </a:path>
            </a:pathLst>
          </a:custGeom>
          <a:blipFill>
            <a:blip r:embed="rId3"/>
            <a:stretch>
              <a:fillRect l="0" t="0" r="0" b="0"/>
            </a:stretch>
          </a:blipFill>
        </p:spPr>
      </p:sp>
    </p:spTree>
  </p:cSld>
  <p:clrMapOvr>
    <a:masterClrMapping/>
  </p:clrMapOvr>
</p:sld>
</file>

<file path=ppt/slides/slide9.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rtl="true">
                <a:lnSpc>
                  <a:spcPts val="2659"/>
                </a:lnSpc>
                <a:spcBef>
                  <a:spcPct val="0"/>
                </a:spcBef>
              </a:pPr>
            </a:p>
          </p:txBody>
        </p:sp>
      </p:grpSp>
      <p:grpSp>
        <p:nvGrpSpPr>
          <p:cNvPr name="Group 5" id="5"/>
          <p:cNvGrpSpPr/>
          <p:nvPr/>
        </p:nvGrpSpPr>
        <p:grpSpPr>
          <a:xfrm rot="0">
            <a:off x="2662311" y="1028700"/>
            <a:ext cx="14596989" cy="1181420"/>
            <a:chOff x="0" y="0"/>
            <a:chExt cx="19462652" cy="1575227"/>
          </a:xfrm>
        </p:grpSpPr>
        <p:sp>
          <p:nvSpPr>
            <p:cNvPr name="Freeform 6" id="6"/>
            <p:cNvSpPr/>
            <p:nvPr/>
          </p:nvSpPr>
          <p:spPr>
            <a:xfrm flipH="false" flipV="false" rot="0">
              <a:off x="0" y="0"/>
              <a:ext cx="19462652" cy="1575227"/>
            </a:xfrm>
            <a:custGeom>
              <a:avLst/>
              <a:gdLst/>
              <a:ahLst/>
              <a:cxnLst/>
              <a:rect r="r" b="b" t="t" l="l"/>
              <a:pathLst>
                <a:path h="1575227" w="19462652">
                  <a:moveTo>
                    <a:pt x="0" y="0"/>
                  </a:moveTo>
                  <a:lnTo>
                    <a:pt x="19462652" y="0"/>
                  </a:lnTo>
                  <a:lnTo>
                    <a:pt x="19462652" y="1575227"/>
                  </a:lnTo>
                  <a:lnTo>
                    <a:pt x="0" y="1575227"/>
                  </a:lnTo>
                  <a:close/>
                </a:path>
              </a:pathLst>
            </a:custGeom>
            <a:solidFill>
              <a:srgbClr val="000000">
                <a:alpha val="0"/>
              </a:srgbClr>
            </a:solidFill>
            <a:ln cap="sq">
              <a:noFill/>
              <a:prstDash val="solid"/>
              <a:miter/>
            </a:ln>
          </p:spPr>
        </p:sp>
        <p:sp>
          <p:nvSpPr>
            <p:cNvPr name="TextBox 7" id="7"/>
            <p:cNvSpPr txBox="true"/>
            <p:nvPr/>
          </p:nvSpPr>
          <p:spPr>
            <a:xfrm>
              <a:off x="0" y="-190500"/>
              <a:ext cx="19462652" cy="1765727"/>
            </a:xfrm>
            <a:prstGeom prst="rect">
              <a:avLst/>
            </a:prstGeom>
          </p:spPr>
          <p:txBody>
            <a:bodyPr anchor="t" rtlCol="false" tIns="0" lIns="0" bIns="0" rIns="0"/>
            <a:lstStyle/>
            <a:p>
              <a:pPr algn="r" rtl="true" marL="0" indent="0" lvl="0">
                <a:lnSpc>
                  <a:spcPts val="9900"/>
                </a:lnSpc>
                <a:spcBef>
                  <a:spcPct val="0"/>
                </a:spcBef>
              </a:pPr>
              <a:r>
                <a:rPr lang="ar-EG" b="true" sz="6600" strike="noStrike" u="none">
                  <a:solidFill>
                    <a:srgbClr val="4E5FA7"/>
                  </a:solidFill>
                  <a:latin typeface="Arial Nova Condensed Bold"/>
                  <a:ea typeface="Arial Nova Condensed Bold"/>
                  <a:cs typeface="Arial Nova Condensed Bold"/>
                  <a:sym typeface="Arial Nova Condensed Bold"/>
                  <a:rtl val="true"/>
                </a:rPr>
                <a:t>الامتثال والاعتبارات الأخلاقية</a:t>
              </a:r>
            </a:p>
          </p:txBody>
        </p:sp>
      </p:grpSp>
      <p:grpSp>
        <p:nvGrpSpPr>
          <p:cNvPr name="Group 8" id="8"/>
          <p:cNvGrpSpPr/>
          <p:nvPr/>
        </p:nvGrpSpPr>
        <p:grpSpPr>
          <a:xfrm rot="0">
            <a:off x="1028700" y="3629276"/>
            <a:ext cx="16230600" cy="5526941"/>
            <a:chOff x="0" y="0"/>
            <a:chExt cx="21640800" cy="7369255"/>
          </a:xfrm>
        </p:grpSpPr>
        <p:sp>
          <p:nvSpPr>
            <p:cNvPr name="Freeform 9" id="9"/>
            <p:cNvSpPr/>
            <p:nvPr/>
          </p:nvSpPr>
          <p:spPr>
            <a:xfrm flipH="false" flipV="false" rot="0">
              <a:off x="0" y="0"/>
              <a:ext cx="21640800" cy="7369255"/>
            </a:xfrm>
            <a:custGeom>
              <a:avLst/>
              <a:gdLst/>
              <a:ahLst/>
              <a:cxnLst/>
              <a:rect r="r" b="b" t="t" l="l"/>
              <a:pathLst>
                <a:path h="7369255" w="21640800">
                  <a:moveTo>
                    <a:pt x="0" y="0"/>
                  </a:moveTo>
                  <a:lnTo>
                    <a:pt x="21640800" y="0"/>
                  </a:lnTo>
                  <a:lnTo>
                    <a:pt x="21640800" y="7369255"/>
                  </a:lnTo>
                  <a:lnTo>
                    <a:pt x="0" y="7369255"/>
                  </a:lnTo>
                  <a:close/>
                </a:path>
              </a:pathLst>
            </a:custGeom>
            <a:solidFill>
              <a:srgbClr val="000000">
                <a:alpha val="0"/>
              </a:srgbClr>
            </a:solidFill>
          </p:spPr>
        </p:sp>
        <p:sp>
          <p:nvSpPr>
            <p:cNvPr name="TextBox 10" id="10"/>
            <p:cNvSpPr txBox="true"/>
            <p:nvPr/>
          </p:nvSpPr>
          <p:spPr>
            <a:xfrm>
              <a:off x="0" y="0"/>
              <a:ext cx="21640800" cy="7369255"/>
            </a:xfrm>
            <a:prstGeom prst="rect">
              <a:avLst/>
            </a:prstGeom>
          </p:spPr>
          <p:txBody>
            <a:bodyPr anchor="t" rtlCol="false" tIns="0" lIns="0" bIns="0" rIns="0"/>
            <a:lstStyle/>
            <a:p>
              <a:pPr algn="just" rtl="true">
                <a:lnSpc>
                  <a:spcPts val="4388"/>
                </a:lnSpc>
              </a:pPr>
              <a:r>
                <a:rPr lang="ar-EG" b="true" sz="3657">
                  <a:solidFill>
                    <a:srgbClr val="000000"/>
                  </a:solidFill>
                  <a:latin typeface="Arial Nova Condensed Bold"/>
                  <a:ea typeface="Arial Nova Condensed Bold"/>
                  <a:cs typeface="Arial Nova Condensed Bold"/>
                  <a:sym typeface="Arial Nova Condensed Bold"/>
                  <a:rtl val="true"/>
                </a:rPr>
                <a:t>الحفاظ على أموال العملاء:  </a:t>
              </a:r>
            </a:p>
            <a:p>
              <a:pPr algn="just" rtl="true" marL="0" indent="0" lvl="0">
                <a:lnSpc>
                  <a:spcPts val="3811"/>
                </a:lnSpc>
              </a:pPr>
            </a:p>
            <a:p>
              <a:pPr algn="just" rtl="true">
                <a:lnSpc>
                  <a:spcPts val="4388"/>
                </a:lnSpc>
              </a:pPr>
              <a:r>
                <a:rPr lang="ar-EG" b="true" sz="3657">
                  <a:solidFill>
                    <a:srgbClr val="000000"/>
                  </a:solidFill>
                  <a:latin typeface="Arial Nova Condensed Bold"/>
                  <a:ea typeface="Arial Nova Condensed Bold"/>
                  <a:cs typeface="Arial Nova Condensed Bold"/>
                  <a:sym typeface="Arial Nova Condensed Bold"/>
                  <a:rtl val="true"/>
                </a:rPr>
                <a:t>القاعدة والمبدأ:</a:t>
              </a:r>
              <a:r>
                <a:rPr lang="ar-EG" sz="3657">
                  <a:solidFill>
                    <a:srgbClr val="000000"/>
                  </a:solidFill>
                  <a:latin typeface="Arial Nova Condensed"/>
                  <a:ea typeface="Arial Nova Condensed"/>
                  <a:cs typeface="Arial Nova Condensed"/>
                  <a:sym typeface="Arial Nova Condensed"/>
                  <a:rtl val="true"/>
                </a:rPr>
                <a:t> </a:t>
              </a:r>
            </a:p>
            <a:p>
              <a:pPr algn="just" rtl="true">
                <a:lnSpc>
                  <a:spcPts val="4388"/>
                </a:lnSpc>
              </a:pPr>
              <a:r>
                <a:rPr lang="ar-EG" sz="3657">
                  <a:solidFill>
                    <a:srgbClr val="000000"/>
                  </a:solidFill>
                  <a:latin typeface="Arial Nova Condensed"/>
                  <a:ea typeface="Arial Nova Condensed"/>
                  <a:cs typeface="Arial Nova Condensed"/>
                  <a:sym typeface="Arial Nova Condensed"/>
                  <a:rtl val="true"/>
                </a:rPr>
                <a:t>بصفتك مساعدًا قانونيًا، لا ينبغي عليك عادةً التعامل مع أموال العميل، فالخدمات المُقدمة مجانية. إذا كانت القضية تتضمن معاملات مالية، فلا يجب أن تمر هذه المعاملات عبر المساعد القانوني، ولا ينبغي عليك التدخل. مع ذلك، في حالات استثنائية، عندما يأتمنك العميل على أموال (مثلًا، لتغطية تكاليف إجراء قانوني تتصرف فيه نيابةً عنه).</a:t>
              </a:r>
            </a:p>
            <a:p>
              <a:pPr algn="just" rtl="true" marL="0" indent="0" lvl="0">
                <a:lnSpc>
                  <a:spcPts val="4158"/>
                </a:lnSpc>
              </a:pPr>
            </a:p>
            <a:p>
              <a:pPr algn="just" rtl="true" marL="948005" indent="-316002" lvl="2">
                <a:lnSpc>
                  <a:spcPts val="4388"/>
                </a:lnSpc>
                <a:buFont typeface="Arial"/>
                <a:buChar char="⚬"/>
              </a:pPr>
              <a:r>
                <a:rPr lang="ar-EG" b="true" sz="3657">
                  <a:solidFill>
                    <a:srgbClr val="F9B428"/>
                  </a:solidFill>
                  <a:latin typeface="Arial Nova Condensed Bold"/>
                  <a:ea typeface="Arial Nova Condensed Bold"/>
                  <a:cs typeface="Arial Nova Condensed Bold"/>
                  <a:sym typeface="Arial Nova Condensed Bold"/>
                  <a:rtl val="true"/>
                </a:rPr>
                <a:t>إذا حدث هذا – ماذا يجب عليك أن تفعل؟</a:t>
              </a:r>
            </a:p>
            <a:p>
              <a:pPr algn="just" rtl="true" marL="948005" indent="-316002" lvl="2">
                <a:lnSpc>
                  <a:spcPts val="4388"/>
                </a:lnSpc>
                <a:buFont typeface="Arial"/>
                <a:buChar char="⚬"/>
              </a:pPr>
              <a:r>
                <a:rPr lang="ar-EG" b="true" sz="3657">
                  <a:solidFill>
                    <a:srgbClr val="F9B428"/>
                  </a:solidFill>
                  <a:latin typeface="Arial Nova Condensed Bold"/>
                  <a:ea typeface="Arial Nova Condensed Bold"/>
                  <a:cs typeface="Arial Nova Condensed Bold"/>
                  <a:sym typeface="Arial Nova Condensed Bold"/>
                  <a:rtl val="true"/>
                </a:rPr>
                <a:t>ما هي أفضل الممارسات للتعامل مع أموال العميل بشكل استثنائي؟</a:t>
              </a:r>
            </a:p>
          </p:txBody>
        </p:sp>
      </p:grpSp>
      <p:grpSp>
        <p:nvGrpSpPr>
          <p:cNvPr name="Group 11" id="11"/>
          <p:cNvGrpSpPr/>
          <p:nvPr/>
        </p:nvGrpSpPr>
        <p:grpSpPr>
          <a:xfrm rot="0">
            <a:off x="4019150" y="2210120"/>
            <a:ext cx="13240150" cy="894151"/>
            <a:chOff x="0" y="0"/>
            <a:chExt cx="17653533" cy="1192202"/>
          </a:xfrm>
        </p:grpSpPr>
        <p:sp>
          <p:nvSpPr>
            <p:cNvPr name="Freeform 12" id="12"/>
            <p:cNvSpPr/>
            <p:nvPr/>
          </p:nvSpPr>
          <p:spPr>
            <a:xfrm flipH="false" flipV="false" rot="0">
              <a:off x="0" y="0"/>
              <a:ext cx="17653533" cy="1192202"/>
            </a:xfrm>
            <a:custGeom>
              <a:avLst/>
              <a:gdLst/>
              <a:ahLst/>
              <a:cxnLst/>
              <a:rect r="r" b="b" t="t" l="l"/>
              <a:pathLst>
                <a:path h="1192202" w="17653533">
                  <a:moveTo>
                    <a:pt x="0" y="0"/>
                  </a:moveTo>
                  <a:lnTo>
                    <a:pt x="17653533" y="0"/>
                  </a:lnTo>
                  <a:lnTo>
                    <a:pt x="17653533" y="1192202"/>
                  </a:lnTo>
                  <a:lnTo>
                    <a:pt x="0" y="1192202"/>
                  </a:lnTo>
                  <a:close/>
                </a:path>
              </a:pathLst>
            </a:custGeom>
            <a:solidFill>
              <a:srgbClr val="000000">
                <a:alpha val="0"/>
              </a:srgbClr>
            </a:solidFill>
          </p:spPr>
        </p:sp>
        <p:sp>
          <p:nvSpPr>
            <p:cNvPr name="TextBox 13" id="13"/>
            <p:cNvSpPr txBox="true"/>
            <p:nvPr/>
          </p:nvSpPr>
          <p:spPr>
            <a:xfrm>
              <a:off x="0" y="-200025"/>
              <a:ext cx="17653533" cy="1392227"/>
            </a:xfrm>
            <a:prstGeom prst="rect">
              <a:avLst/>
            </a:prstGeom>
          </p:spPr>
          <p:txBody>
            <a:bodyPr anchor="t" rtlCol="false" tIns="0" lIns="0" bIns="0" rIns="0"/>
            <a:lstStyle/>
            <a:p>
              <a:pPr algn="just" rtl="true" marL="0" indent="0" lvl="0">
                <a:lnSpc>
                  <a:spcPts val="8181"/>
                </a:lnSpc>
              </a:pPr>
              <a:r>
                <a:rPr lang="ar-EG" b="true" sz="5000">
                  <a:solidFill>
                    <a:srgbClr val="F9B57D"/>
                  </a:solidFill>
                  <a:latin typeface="Arial Nova Condensed Bold"/>
                  <a:ea typeface="Arial Nova Condensed Bold"/>
                  <a:cs typeface="Arial Nova Condensed Bold"/>
                  <a:sym typeface="Arial Nova Condensed Bold"/>
                  <a:rtl val="true"/>
                </a:rPr>
                <a:t>المعايير الأخلاقية والمبادئ التوجيهية</a:t>
              </a:r>
            </a:p>
          </p:txBody>
        </p:sp>
      </p:grpSp>
      <p:grpSp>
        <p:nvGrpSpPr>
          <p:cNvPr name="Group 14" id="14"/>
          <p:cNvGrpSpPr/>
          <p:nvPr/>
        </p:nvGrpSpPr>
        <p:grpSpPr>
          <a:xfrm rot="-6972067">
            <a:off x="-1207943" y="-1033180"/>
            <a:ext cx="3767531" cy="4123759"/>
            <a:chOff x="0" y="0"/>
            <a:chExt cx="5023375" cy="5498345"/>
          </a:xfrm>
        </p:grpSpPr>
        <p:grpSp>
          <p:nvGrpSpPr>
            <p:cNvPr name="Group 15" id="15"/>
            <p:cNvGrpSpPr/>
            <p:nvPr/>
          </p:nvGrpSpPr>
          <p:grpSpPr>
            <a:xfrm rot="-104776">
              <a:off x="297380" y="1759711"/>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18" id="18"/>
            <p:cNvGrpSpPr/>
            <p:nvPr/>
          </p:nvGrpSpPr>
          <p:grpSpPr>
            <a:xfrm rot="-162844">
              <a:off x="84820" y="93399"/>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21" id="21"/>
            <p:cNvGrpSpPr/>
            <p:nvPr/>
          </p:nvGrpSpPr>
          <p:grpSpPr>
            <a:xfrm rot="10629642">
              <a:off x="902754" y="1722687"/>
              <a:ext cx="4032000" cy="3678054"/>
              <a:chOff x="0" y="0"/>
              <a:chExt cx="893117" cy="814716"/>
            </a:xfrm>
          </p:grpSpPr>
          <p:sp>
            <p:nvSpPr>
              <p:cNvPr name="Freeform 22" id="22"/>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3" id="23"/>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DAGhhTPBIkU</dc:identifier>
  <dcterms:modified xsi:type="dcterms:W3CDTF">2011-08-01T06:04:30Z</dcterms:modified>
  <cp:revision>1</cp:revision>
  <dc:title>Paralegal Training Curriculum _USE THE LAW_MODULE 1.2</dc:title>
</cp:coreProperties>
</file>