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39"/>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Lst>
  <p:sldSz cx="18288000" cy="10287000"/>
  <p:notesSz cx="6858000" cy="9144000"/>
  <p:embeddedFontLst>
    <p:embeddedFont>
      <p:font typeface="Arial Nova Condensed" charset="1" panose="020B0506020202020204"/>
      <p:regular r:id="rId37"/>
    </p:embeddedFont>
    <p:embeddedFont>
      <p:font typeface="Arial Nova Condensed Bold" charset="1" panose="020B0806020202020204"/>
      <p:regular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slides/slide26.xml" Type="http://schemas.openxmlformats.org/officeDocument/2006/relationships/slide"/><Relationship Id="rId32" Target="slides/slide27.xml" Type="http://schemas.openxmlformats.org/officeDocument/2006/relationships/slide"/><Relationship Id="rId33" Target="slides/slide28.xml" Type="http://schemas.openxmlformats.org/officeDocument/2006/relationships/slide"/><Relationship Id="rId34" Target="slides/slide29.xml" Type="http://schemas.openxmlformats.org/officeDocument/2006/relationships/slide"/><Relationship Id="rId35" Target="slides/slide30.xml" Type="http://schemas.openxmlformats.org/officeDocument/2006/relationships/slide"/><Relationship Id="rId36" Target="slides/slide31.xml" Type="http://schemas.openxmlformats.org/officeDocument/2006/relationships/slide"/><Relationship Id="rId37" Target="fonts/font37.fntdata" Type="http://schemas.openxmlformats.org/officeDocument/2006/relationships/font"/><Relationship Id="rId38" Target="fonts/font38.fntdata" Type="http://schemas.openxmlformats.org/officeDocument/2006/relationships/font"/><Relationship Id="rId39" Target="notesMasters/notesMaster1.xml" Type="http://schemas.openxmlformats.org/officeDocument/2006/relationships/notesMaster"/><Relationship Id="rId4" Target="theme/theme1.xml" Type="http://schemas.openxmlformats.org/officeDocument/2006/relationships/theme"/><Relationship Id="rId40" Target="theme/theme2.xml" Type="http://schemas.openxmlformats.org/officeDocument/2006/relationships/theme"/><Relationship Id="rId41" Target="notesSlides/notesSlide1.xml" Type="http://schemas.openxmlformats.org/officeDocument/2006/relationships/notesSlide"/><Relationship Id="rId42" Target="notesSlides/notesSlide2.xml" Type="http://schemas.openxmlformats.org/officeDocument/2006/relationships/notesSlide"/><Relationship Id="rId43" Target="notesSlides/notesSlide3.xml" Type="http://schemas.openxmlformats.org/officeDocument/2006/relationships/notesSlide"/><Relationship Id="rId44" Target="notesSlides/notesSlide4.xml" Type="http://schemas.openxmlformats.org/officeDocument/2006/relationships/notesSlide"/><Relationship Id="rId45" Target="notesSlides/notesSlide5.xml" Type="http://schemas.openxmlformats.org/officeDocument/2006/relationships/notesSlide"/><Relationship Id="rId46" Target="notesSlides/notesSlide6.xml" Type="http://schemas.openxmlformats.org/officeDocument/2006/relationships/notesSlide"/><Relationship Id="rId47" Target="notesSlides/notesSlide7.xml" Type="http://schemas.openxmlformats.org/officeDocument/2006/relationships/notesSlide"/><Relationship Id="rId48" Target="notesSlides/notesSlide8.xml" Type="http://schemas.openxmlformats.org/officeDocument/2006/relationships/notesSlide"/><Relationship Id="rId49" Target="notesSlides/notesSlide9.xml" Type="http://schemas.openxmlformats.org/officeDocument/2006/relationships/notesSlide"/><Relationship Id="rId5" Target="tableStyles.xml" Type="http://schemas.openxmlformats.org/officeDocument/2006/relationships/tableStyles"/><Relationship Id="rId50" Target="notesSlides/notesSlide10.xml" Type="http://schemas.openxmlformats.org/officeDocument/2006/relationships/notesSlide"/><Relationship Id="rId51" Target="notesSlides/notesSlide11.xml" Type="http://schemas.openxmlformats.org/officeDocument/2006/relationships/notesSlide"/><Relationship Id="rId52" Target="notesSlides/notesSlide12.xml" Type="http://schemas.openxmlformats.org/officeDocument/2006/relationships/notesSlide"/><Relationship Id="rId53" Target="notesSlides/notesSlide13.xml" Type="http://schemas.openxmlformats.org/officeDocument/2006/relationships/notesSlide"/><Relationship Id="rId54" Target="notesSlides/notesSlide14.xml" Type="http://schemas.openxmlformats.org/officeDocument/2006/relationships/notesSlide"/><Relationship Id="rId55" Target="notesSlides/notesSlide15.xml" Type="http://schemas.openxmlformats.org/officeDocument/2006/relationships/notesSlide"/><Relationship Id="rId56" Target="notesSlides/notesSlide16.xml" Type="http://schemas.openxmlformats.org/officeDocument/2006/relationships/notesSlide"/><Relationship Id="rId57" Target="notesSlides/notesSlide17.xml" Type="http://schemas.openxmlformats.org/officeDocument/2006/relationships/notesSlide"/><Relationship Id="rId58" Target="notesSlides/notesSlide18.xml" Type="http://schemas.openxmlformats.org/officeDocument/2006/relationships/notesSlide"/><Relationship Id="rId59" Target="notesSlides/notesSlide19.xml" Type="http://schemas.openxmlformats.org/officeDocument/2006/relationships/notesSlide"/><Relationship Id="rId6" Target="slides/slide1.xml" Type="http://schemas.openxmlformats.org/officeDocument/2006/relationships/slide"/><Relationship Id="rId60" Target="notesSlides/notesSlide20.xml" Type="http://schemas.openxmlformats.org/officeDocument/2006/relationships/notesSlide"/><Relationship Id="rId61" Target="notesSlides/notesSlide21.xml" Type="http://schemas.openxmlformats.org/officeDocument/2006/relationships/notesSlide"/><Relationship Id="rId62" Target="notesSlides/notesSlide22.xml" Type="http://schemas.openxmlformats.org/officeDocument/2006/relationships/notesSlide"/><Relationship Id="rId63" Target="notesSlides/notesSlide23.xml" Type="http://schemas.openxmlformats.org/officeDocument/2006/relationships/notesSlide"/><Relationship Id="rId64" Target="notesSlides/notesSlide24.xml" Type="http://schemas.openxmlformats.org/officeDocument/2006/relationships/note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0.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2.xml" Type="http://schemas.openxmlformats.org/officeDocument/2006/relationships/slide"/></Relationships>
</file>

<file path=ppt/notesSlides/_rels/notesSlide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3.xml" Type="http://schemas.openxmlformats.org/officeDocument/2006/relationships/slide"/></Relationships>
</file>

<file path=ppt/notesSlides/_rels/notesSlide1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4.xml" Type="http://schemas.openxmlformats.org/officeDocument/2006/relationships/slide"/></Relationships>
</file>

<file path=ppt/notesSlides/_rels/notesSlide1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5.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2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6.xml" Type="http://schemas.openxmlformats.org/officeDocument/2006/relationships/slide"/></Relationships>
</file>

<file path=ppt/notesSlides/_rels/notesSlide2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7.xml" Type="http://schemas.openxmlformats.org/officeDocument/2006/relationships/slide"/></Relationships>
</file>

<file path=ppt/notesSlides/_rels/notesSlide2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8.xml" Type="http://schemas.openxmlformats.org/officeDocument/2006/relationships/slide"/></Relationships>
</file>

<file path=ppt/notesSlides/_rels/notesSlide2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9.xml" Type="http://schemas.openxmlformats.org/officeDocument/2006/relationships/slide"/></Relationships>
</file>

<file path=ppt/notesSlides/_rels/notesSlide2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0.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3</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12</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t>
            </a:r>
          </a:p>
          <a:p>
            <a:r>
              <a:rPr lang="en-US"/>
              <a:t>In your context and in the way your work is organized (ex: no dedicated office; not enough material…), discuss in plenary with the community paralegal, how you would best organize your file to ensure data protection of clients. </a:t>
            </a:r>
          </a:p>
          <a:p>
            <a:r>
              <a:rPr lang="en-US"/>
              <a:t/>
            </a:r>
          </a:p>
          <a:p>
            <a:r>
              <a:rPr lang="en-US"/>
              <a:t>13</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if you have not yet had the technical session to deliver all detailed information and process, explain what you would look into and the type of information you could share (cost; time; detailed process; risks..)</a:t>
            </a:r>
          </a:p>
          <a:p>
            <a:r>
              <a:rPr lang="en-US"/>
              <a:t/>
            </a:r>
          </a:p>
          <a:p>
            <a:r>
              <a:rPr lang="en-US"/>
              <a:t>14</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15</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Explain that paralegals interact with clients/community members in a continuous manner which require strong interpersonal skills. </a:t>
            </a:r>
          </a:p>
          <a:p>
            <a:r>
              <a:rPr lang="en-US"/>
              <a:t>These interpersonal skills can be strengthened and easier if they compound with solid organizational skills: clients’ management skills. </a:t>
            </a:r>
          </a:p>
          <a:p>
            <a:r>
              <a:rPr lang="en-US"/>
              <a:t>Clients’ management skills help paralegal to track client communications, follow-up on important dates and maintain a professional relationship. </a:t>
            </a:r>
          </a:p>
          <a:p>
            <a:r>
              <a:rPr lang="en-US"/>
              <a:t>Explain that interpersonal skills are Tools people use to interact and communicate with individuals in an organizational environment. </a:t>
            </a:r>
          </a:p>
          <a:p>
            <a:r>
              <a:rPr lang="en-US"/>
              <a:t/>
            </a:r>
          </a:p>
          <a:p>
            <a:r>
              <a:rPr lang="en-US"/>
              <a:t>16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Explain that legal activities (as many activities) in general are always attaches to time. </a:t>
            </a:r>
          </a:p>
          <a:p>
            <a:r>
              <a:rPr lang="en-US"/>
              <a:t/>
            </a:r>
          </a:p>
          <a:p>
            <a:r>
              <a:rPr lang="en-US"/>
              <a:t>18</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19</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Explain that to manage how to use your time effectively, you need to know what your commitments are. For example, to family, friends, work, organizational work outside your job. Problems arise when the demands of different commitments collide.</a:t>
            </a:r>
          </a:p>
          <a:p>
            <a:r>
              <a:rPr lang="en-US"/>
              <a:t>Identify your regular commitments and drawing up a list of the requirements for each commitment. All your other commitments must be adapted to these regular commitments. You can write them down in your diary.</a:t>
            </a:r>
          </a:p>
          <a:p>
            <a:r>
              <a:rPr lang="en-US"/>
              <a:t>Think ahead about all the non-routine things that are going to happen, so you can start planning for them now (e.g. a friend's wedding, an assessment of your organization, etc.) by including them in your schedule to avoid collision with other commitments either routine one or arising later. </a:t>
            </a:r>
          </a:p>
          <a:p>
            <a:r>
              <a:rPr lang="en-US"/>
              <a:t/>
            </a:r>
          </a:p>
          <a:p>
            <a:r>
              <a:rPr lang="en-US"/>
              <a:t>20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21</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4</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22</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Time wasting </a:t>
            </a:r>
          </a:p>
          <a:p>
            <a:r>
              <a:rPr lang="en-US"/>
              <a:t>Most people waste their time in the same way. Here are a few examples of common time wasters:</a:t>
            </a:r>
          </a:p>
          <a:p>
            <a:r>
              <a:rPr lang="en-US"/>
              <a:t>Disorganization</a:t>
            </a:r>
          </a:p>
          <a:p>
            <a:r>
              <a:rPr lang="en-US"/>
              <a:t>Procrastination (putting things off until the last minute). </a:t>
            </a:r>
          </a:p>
          <a:p>
            <a:r>
              <a:rPr lang="en-US"/>
              <a:t>The inability to say no. </a:t>
            </a:r>
          </a:p>
          <a:p>
            <a:r>
              <a:rPr lang="en-US"/>
              <a:t>Lack of interest. </a:t>
            </a:r>
          </a:p>
          <a:p>
            <a:r>
              <a:rPr lang="en-US"/>
              <a:t>Burn out (exhaustion due to too much stress). </a:t>
            </a:r>
          </a:p>
          <a:p>
            <a:r>
              <a:rPr lang="en-US"/>
              <a:t>Visitors and interruptions - Phone calls and e-mails – Waiting. </a:t>
            </a:r>
          </a:p>
          <a:p>
            <a:r>
              <a:rPr lang="en-US"/>
              <a:t>The meetings. </a:t>
            </a:r>
          </a:p>
          <a:p>
            <a:r>
              <a:rPr lang="en-US"/>
              <a:t>Personal problems. </a:t>
            </a:r>
          </a:p>
          <a:p>
            <a:r>
              <a:rPr lang="en-US"/>
              <a:t/>
            </a:r>
          </a:p>
          <a:p>
            <a:r>
              <a:rPr lang="en-US"/>
              <a:t>23</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24</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25</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26</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5</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6</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7</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Ensures security and safety of documents: Helps you avoid losing documents and information (papers, letters, addresses) because  they are kept in a safe place. </a:t>
            </a:r>
          </a:p>
          <a:p>
            <a:r>
              <a:rPr lang="en-US"/>
              <a:t>Helps you and others to find your documents quickly and easily, enhancing efficiency.</a:t>
            </a:r>
          </a:p>
          <a:p>
            <a:r>
              <a:rPr lang="en-US"/>
              <a:t>Helps you decide where to file information, where to file a document, and which folder to look for a document in – e.g where to find an address.</a:t>
            </a:r>
          </a:p>
          <a:p>
            <a:r>
              <a:rPr lang="en-US"/>
              <a:t>Helps with follow-up, monitoring the work of paralegals and quantitatively measuring the work that paralegals are doing. </a:t>
            </a:r>
          </a:p>
          <a:p>
            <a:r>
              <a:rPr lang="en-US"/>
              <a:t>Helps identify the case load per paralegal, preferred conflict resolution methods of clients, geographic distribution of cases and preferred avenues of communities seeking legal solutions.  </a:t>
            </a:r>
          </a:p>
          <a:p>
            <a:r>
              <a:rPr lang="en-US"/>
              <a:t>Helps identify the patterns of legal needs in the community which can then be used for programme planning and advocacy. </a:t>
            </a:r>
          </a:p>
          <a:p>
            <a:r>
              <a:rPr lang="en-US"/>
              <a:t/>
            </a:r>
          </a:p>
          <a:p>
            <a:r>
              <a:rPr lang="en-US"/>
              <a:t>8</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9</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Explain to the paralegal that in the next session on Legal Case management, the paralegal will be trained and provided with tools to help collect key datas and manage case efficiently.</a:t>
            </a:r>
          </a:p>
          <a:p>
            <a:r>
              <a:rPr lang="en-US"/>
              <a:t/>
            </a:r>
          </a:p>
          <a:p>
            <a:r>
              <a:rPr lang="en-US"/>
              <a:t>10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11</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jpe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3.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8.svg" Type="http://schemas.openxmlformats.org/officeDocument/2006/relationships/image"/><Relationship Id="rId11" Target="../media/image22.png" Type="http://schemas.openxmlformats.org/officeDocument/2006/relationships/image"/><Relationship Id="rId12" Target="../media/image23.svg" Type="http://schemas.openxmlformats.org/officeDocument/2006/relationships/image"/><Relationship Id="rId2" Target="../media/image21.png" Type="http://schemas.openxmlformats.org/officeDocument/2006/relationships/image"/><Relationship Id="rId3" Target="../media/image15.png" Type="http://schemas.openxmlformats.org/officeDocument/2006/relationships/image"/><Relationship Id="rId4" Target="../media/image16.svg" Type="http://schemas.openxmlformats.org/officeDocument/2006/relationships/image"/><Relationship Id="rId5" Target="../media/image19.png" Type="http://schemas.openxmlformats.org/officeDocument/2006/relationships/image"/><Relationship Id="rId6" Target="../media/image20.svg" Type="http://schemas.openxmlformats.org/officeDocument/2006/relationships/image"/><Relationship Id="rId7" Target="../media/image4.png" Type="http://schemas.openxmlformats.org/officeDocument/2006/relationships/image"/><Relationship Id="rId8" Target="../media/image5.svg" Type="http://schemas.openxmlformats.org/officeDocument/2006/relationships/image"/><Relationship Id="rId9" Target="../media/image17.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media/image3.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 Id="rId3" Target="../media/image3.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 Id="rId6" Target="../media/image13.png" Type="http://schemas.openxmlformats.org/officeDocument/2006/relationships/image"/><Relationship Id="rId7" Target="../media/image14.sv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8.svg" Type="http://schemas.openxmlformats.org/officeDocument/2006/relationships/image"/><Relationship Id="rId11" Target="../media/image22.png" Type="http://schemas.openxmlformats.org/officeDocument/2006/relationships/image"/><Relationship Id="rId12" Target="../media/image23.svg" Type="http://schemas.openxmlformats.org/officeDocument/2006/relationships/image"/><Relationship Id="rId2" Target="../media/image21.png" Type="http://schemas.openxmlformats.org/officeDocument/2006/relationships/image"/><Relationship Id="rId3" Target="../media/image15.png" Type="http://schemas.openxmlformats.org/officeDocument/2006/relationships/image"/><Relationship Id="rId4" Target="../media/image16.svg" Type="http://schemas.openxmlformats.org/officeDocument/2006/relationships/image"/><Relationship Id="rId5" Target="../media/image19.png" Type="http://schemas.openxmlformats.org/officeDocument/2006/relationships/image"/><Relationship Id="rId6" Target="../media/image20.svg" Type="http://schemas.openxmlformats.org/officeDocument/2006/relationships/image"/><Relationship Id="rId7" Target="../media/image4.png" Type="http://schemas.openxmlformats.org/officeDocument/2006/relationships/image"/><Relationship Id="rId8" Target="../media/image5.svg" Type="http://schemas.openxmlformats.org/officeDocument/2006/relationships/image"/><Relationship Id="rId9" Target="../media/image17.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 Id="rId3" Target="../media/image3.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8.xml" Type="http://schemas.openxmlformats.org/officeDocument/2006/relationships/notesSlid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9.xml" Type="http://schemas.openxmlformats.org/officeDocument/2006/relationships/notesSlid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0.xml" Type="http://schemas.openxmlformats.org/officeDocument/2006/relationships/notesSlid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1.xml" Type="http://schemas.openxmlformats.org/officeDocument/2006/relationships/notesSlide"/><Relationship Id="rId3" Target="../media/image3.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2.xml" Type="http://schemas.openxmlformats.org/officeDocument/2006/relationships/notesSlid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3.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1.png" Type="http://schemas.openxmlformats.org/officeDocument/2006/relationships/image"/><Relationship Id="rId11" Target="../media/image22.png" Type="http://schemas.openxmlformats.org/officeDocument/2006/relationships/image"/><Relationship Id="rId12" Target="../media/image23.svg" Type="http://schemas.openxmlformats.org/officeDocument/2006/relationships/image"/><Relationship Id="rId2" Target="../media/image15.png" Type="http://schemas.openxmlformats.org/officeDocument/2006/relationships/image"/><Relationship Id="rId3" Target="../media/image16.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17.png" Type="http://schemas.openxmlformats.org/officeDocument/2006/relationships/image"/><Relationship Id="rId7" Target="../media/image18.svg" Type="http://schemas.openxmlformats.org/officeDocument/2006/relationships/image"/><Relationship Id="rId8" Target="../media/image19.png" Type="http://schemas.openxmlformats.org/officeDocument/2006/relationships/image"/><Relationship Id="rId9" Target="../media/image20.sv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4.xml" Type="http://schemas.openxmlformats.org/officeDocument/2006/relationships/notesSlide"/></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8.png" Type="http://schemas.openxmlformats.org/officeDocument/2006/relationships/image"/><Relationship Id="rId3" Target="../media/image29.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24.png" Type="http://schemas.openxmlformats.org/officeDocument/2006/relationships/image"/><Relationship Id="rId4" Target="../media/image25.svg" Type="http://schemas.openxmlformats.org/officeDocument/2006/relationships/image"/><Relationship Id="rId5" Target="../media/image26.png" Type="http://schemas.openxmlformats.org/officeDocument/2006/relationships/image"/><Relationship Id="rId6" Target="../media/image27.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8.svg" Type="http://schemas.openxmlformats.org/officeDocument/2006/relationships/image"/><Relationship Id="rId11" Target="../media/image22.png" Type="http://schemas.openxmlformats.org/officeDocument/2006/relationships/image"/><Relationship Id="rId12" Target="../media/image23.svg" Type="http://schemas.openxmlformats.org/officeDocument/2006/relationships/image"/><Relationship Id="rId2" Target="../media/image21.png" Type="http://schemas.openxmlformats.org/officeDocument/2006/relationships/image"/><Relationship Id="rId3" Target="../media/image15.png" Type="http://schemas.openxmlformats.org/officeDocument/2006/relationships/image"/><Relationship Id="rId4" Target="../media/image16.svg" Type="http://schemas.openxmlformats.org/officeDocument/2006/relationships/image"/><Relationship Id="rId5" Target="../media/image19.png" Type="http://schemas.openxmlformats.org/officeDocument/2006/relationships/image"/><Relationship Id="rId6" Target="../media/image20.svg" Type="http://schemas.openxmlformats.org/officeDocument/2006/relationships/image"/><Relationship Id="rId7" Target="../media/image4.png" Type="http://schemas.openxmlformats.org/officeDocument/2006/relationships/image"/><Relationship Id="rId8" Target="../media/image5.svg" Type="http://schemas.openxmlformats.org/officeDocument/2006/relationships/image"/><Relationship Id="rId9" Target="../media/image17.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3.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3.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rtl="true">
                <a:lnSpc>
                  <a:spcPts val="2659"/>
                </a:lnSpc>
                <a:spcBef>
                  <a:spcPct val="0"/>
                </a:spcBef>
              </a:pPr>
            </a:p>
          </p:txBody>
        </p:sp>
      </p:grpSp>
      <p:sp>
        <p:nvSpPr>
          <p:cNvPr name="Freeform 5" id="5"/>
          <p:cNvSpPr/>
          <p:nvPr/>
        </p:nvSpPr>
        <p:spPr>
          <a:xfrm flipH="false" flipV="false" rot="0">
            <a:off x="684635" y="8436943"/>
            <a:ext cx="3577437" cy="1236183"/>
          </a:xfrm>
          <a:custGeom>
            <a:avLst/>
            <a:gdLst/>
            <a:ahLst/>
            <a:cxnLst/>
            <a:rect r="r" b="b" t="t" l="l"/>
            <a:pathLst>
              <a:path h="1236183" w="3577437">
                <a:moveTo>
                  <a:pt x="0" y="0"/>
                </a:moveTo>
                <a:lnTo>
                  <a:pt x="3577437" y="0"/>
                </a:lnTo>
                <a:lnTo>
                  <a:pt x="3577437" y="1236182"/>
                </a:lnTo>
                <a:lnTo>
                  <a:pt x="0" y="1236182"/>
                </a:lnTo>
                <a:lnTo>
                  <a:pt x="0" y="0"/>
                </a:lnTo>
                <a:close/>
              </a:path>
            </a:pathLst>
          </a:custGeom>
          <a:blipFill>
            <a:blip r:embed="rId2"/>
            <a:stretch>
              <a:fillRect l="0" t="0" r="0" b="0"/>
            </a:stretch>
          </a:blipFill>
        </p:spPr>
      </p:sp>
      <p:grpSp>
        <p:nvGrpSpPr>
          <p:cNvPr name="Group 6" id="6"/>
          <p:cNvGrpSpPr/>
          <p:nvPr/>
        </p:nvGrpSpPr>
        <p:grpSpPr>
          <a:xfrm rot="0">
            <a:off x="304190" y="2974336"/>
            <a:ext cx="4338328" cy="4338328"/>
            <a:chOff x="0" y="0"/>
            <a:chExt cx="5784438" cy="5784438"/>
          </a:xfrm>
        </p:grpSpPr>
        <p:sp>
          <p:nvSpPr>
            <p:cNvPr name="Freeform 7" id="7"/>
            <p:cNvSpPr/>
            <p:nvPr/>
          </p:nvSpPr>
          <p:spPr>
            <a:xfrm flipH="false" flipV="false" rot="0">
              <a:off x="0" y="0"/>
              <a:ext cx="5784438" cy="5784438"/>
            </a:xfrm>
            <a:custGeom>
              <a:avLst/>
              <a:gdLst/>
              <a:ahLst/>
              <a:cxnLst/>
              <a:rect r="r" b="b" t="t" l="l"/>
              <a:pathLst>
                <a:path h="5784438" w="5784438">
                  <a:moveTo>
                    <a:pt x="0" y="0"/>
                  </a:moveTo>
                  <a:lnTo>
                    <a:pt x="5784438" y="0"/>
                  </a:lnTo>
                  <a:lnTo>
                    <a:pt x="5784438" y="5784438"/>
                  </a:lnTo>
                  <a:lnTo>
                    <a:pt x="0" y="5784438"/>
                  </a:lnTo>
                  <a:lnTo>
                    <a:pt x="0" y="0"/>
                  </a:lnTo>
                  <a:close/>
                </a:path>
              </a:pathLst>
            </a:custGeom>
            <a:blipFill>
              <a:blip r:embed="rId3"/>
              <a:stretch>
                <a:fillRect l="0" t="0" r="0" b="0"/>
              </a:stretch>
            </a:blipFill>
          </p:spPr>
        </p:sp>
        <p:grpSp>
          <p:nvGrpSpPr>
            <p:cNvPr name="Group 8" id="8"/>
            <p:cNvGrpSpPr/>
            <p:nvPr/>
          </p:nvGrpSpPr>
          <p:grpSpPr>
            <a:xfrm rot="-82274">
              <a:off x="3275397" y="3651419"/>
              <a:ext cx="376427" cy="1094852"/>
              <a:chOff x="0" y="0"/>
              <a:chExt cx="167590" cy="487441"/>
            </a:xfrm>
          </p:grpSpPr>
          <p:sp>
            <p:nvSpPr>
              <p:cNvPr name="Freeform 9" id="9"/>
              <p:cNvSpPr/>
              <p:nvPr/>
            </p:nvSpPr>
            <p:spPr>
              <a:xfrm flipH="false" flipV="false" rot="0">
                <a:off x="0" y="0"/>
                <a:ext cx="167590" cy="487441"/>
              </a:xfrm>
              <a:custGeom>
                <a:avLst/>
                <a:gdLst/>
                <a:ahLst/>
                <a:cxnLst/>
                <a:rect r="r" b="b" t="t" l="l"/>
                <a:pathLst>
                  <a:path h="487441" w="167590">
                    <a:moveTo>
                      <a:pt x="0" y="0"/>
                    </a:moveTo>
                    <a:lnTo>
                      <a:pt x="167590" y="0"/>
                    </a:lnTo>
                    <a:lnTo>
                      <a:pt x="167590" y="487441"/>
                    </a:lnTo>
                    <a:lnTo>
                      <a:pt x="0" y="487441"/>
                    </a:lnTo>
                    <a:close/>
                  </a:path>
                </a:pathLst>
              </a:custGeom>
              <a:solidFill>
                <a:srgbClr val="84B2E1"/>
              </a:solidFill>
            </p:spPr>
          </p:sp>
          <p:sp>
            <p:nvSpPr>
              <p:cNvPr name="TextBox 10" id="10"/>
              <p:cNvSpPr txBox="true"/>
              <p:nvPr/>
            </p:nvSpPr>
            <p:spPr>
              <a:xfrm>
                <a:off x="0" y="-28575"/>
                <a:ext cx="167590" cy="516016"/>
              </a:xfrm>
              <a:prstGeom prst="rect">
                <a:avLst/>
              </a:prstGeom>
            </p:spPr>
            <p:txBody>
              <a:bodyPr anchor="ctr" rtlCol="false" tIns="25400" lIns="25400" bIns="25400" rIns="25400"/>
              <a:lstStyle/>
              <a:p>
                <a:pPr algn="ctr" rtl="true">
                  <a:lnSpc>
                    <a:spcPts val="1953"/>
                  </a:lnSpc>
                </a:pPr>
              </a:p>
            </p:txBody>
          </p:sp>
        </p:grpSp>
        <p:grpSp>
          <p:nvGrpSpPr>
            <p:cNvPr name="Group 11" id="11"/>
            <p:cNvGrpSpPr/>
            <p:nvPr/>
          </p:nvGrpSpPr>
          <p:grpSpPr>
            <a:xfrm rot="219085">
              <a:off x="2337181" y="3034693"/>
              <a:ext cx="513401" cy="731935"/>
              <a:chOff x="0" y="0"/>
              <a:chExt cx="228572" cy="325866"/>
            </a:xfrm>
          </p:grpSpPr>
          <p:sp>
            <p:nvSpPr>
              <p:cNvPr name="Freeform 12" id="12"/>
              <p:cNvSpPr/>
              <p:nvPr/>
            </p:nvSpPr>
            <p:spPr>
              <a:xfrm flipH="false" flipV="false" rot="0">
                <a:off x="0" y="0"/>
                <a:ext cx="228572" cy="325866"/>
              </a:xfrm>
              <a:custGeom>
                <a:avLst/>
                <a:gdLst/>
                <a:ahLst/>
                <a:cxnLst/>
                <a:rect r="r" b="b" t="t" l="l"/>
                <a:pathLst>
                  <a:path h="325866" w="228572">
                    <a:moveTo>
                      <a:pt x="0" y="0"/>
                    </a:moveTo>
                    <a:lnTo>
                      <a:pt x="228572" y="0"/>
                    </a:lnTo>
                    <a:lnTo>
                      <a:pt x="228572" y="325866"/>
                    </a:lnTo>
                    <a:lnTo>
                      <a:pt x="0" y="325866"/>
                    </a:lnTo>
                    <a:close/>
                  </a:path>
                </a:pathLst>
              </a:custGeom>
              <a:solidFill>
                <a:srgbClr val="6CA38C"/>
              </a:solidFill>
            </p:spPr>
          </p:sp>
          <p:sp>
            <p:nvSpPr>
              <p:cNvPr name="TextBox 13" id="13"/>
              <p:cNvSpPr txBox="true"/>
              <p:nvPr/>
            </p:nvSpPr>
            <p:spPr>
              <a:xfrm>
                <a:off x="0" y="-28575"/>
                <a:ext cx="228572" cy="354441"/>
              </a:xfrm>
              <a:prstGeom prst="rect">
                <a:avLst/>
              </a:prstGeom>
            </p:spPr>
            <p:txBody>
              <a:bodyPr anchor="ctr" rtlCol="false" tIns="25400" lIns="25400" bIns="25400" rIns="25400"/>
              <a:lstStyle/>
              <a:p>
                <a:pPr algn="ctr" rtl="true">
                  <a:lnSpc>
                    <a:spcPts val="1953"/>
                  </a:lnSpc>
                </a:pPr>
              </a:p>
            </p:txBody>
          </p:sp>
        </p:grpSp>
        <p:grpSp>
          <p:nvGrpSpPr>
            <p:cNvPr name="Group 14" id="14"/>
            <p:cNvGrpSpPr/>
            <p:nvPr/>
          </p:nvGrpSpPr>
          <p:grpSpPr>
            <a:xfrm rot="-6029727">
              <a:off x="2776906" y="3841119"/>
              <a:ext cx="1032579" cy="715453"/>
              <a:chOff x="0" y="0"/>
              <a:chExt cx="1183014" cy="819686"/>
            </a:xfrm>
          </p:grpSpPr>
          <p:sp>
            <p:nvSpPr>
              <p:cNvPr name="Freeform 15" id="15"/>
              <p:cNvSpPr/>
              <p:nvPr/>
            </p:nvSpPr>
            <p:spPr>
              <a:xfrm flipH="false" flipV="false" rot="0">
                <a:off x="0" y="0"/>
                <a:ext cx="1183014" cy="819686"/>
              </a:xfrm>
              <a:custGeom>
                <a:avLst/>
                <a:gdLst/>
                <a:ahLst/>
                <a:cxnLst/>
                <a:rect r="r" b="b" t="t" l="l"/>
                <a:pathLst>
                  <a:path h="819686" w="1183014">
                    <a:moveTo>
                      <a:pt x="591507" y="819686"/>
                    </a:moveTo>
                    <a:lnTo>
                      <a:pt x="1183014" y="0"/>
                    </a:lnTo>
                    <a:lnTo>
                      <a:pt x="0" y="0"/>
                    </a:lnTo>
                    <a:lnTo>
                      <a:pt x="591507" y="819686"/>
                    </a:lnTo>
                    <a:close/>
                  </a:path>
                </a:pathLst>
              </a:custGeom>
              <a:solidFill>
                <a:srgbClr val="E38256"/>
              </a:solidFill>
            </p:spPr>
          </p:sp>
          <p:sp>
            <p:nvSpPr>
              <p:cNvPr name="TextBox 16" id="16"/>
              <p:cNvSpPr txBox="true"/>
              <p:nvPr/>
            </p:nvSpPr>
            <p:spPr>
              <a:xfrm>
                <a:off x="184846" y="29974"/>
                <a:ext cx="813322" cy="409144"/>
              </a:xfrm>
              <a:prstGeom prst="rect">
                <a:avLst/>
              </a:prstGeom>
            </p:spPr>
            <p:txBody>
              <a:bodyPr anchor="ctr" rtlCol="false" tIns="25400" lIns="25400" bIns="25400" rIns="25400"/>
              <a:lstStyle/>
              <a:p>
                <a:pPr algn="ctr" rtl="true">
                  <a:lnSpc>
                    <a:spcPts val="1953"/>
                  </a:lnSpc>
                </a:pPr>
              </a:p>
            </p:txBody>
          </p:sp>
        </p:grpSp>
        <p:grpSp>
          <p:nvGrpSpPr>
            <p:cNvPr name="Group 17" id="17"/>
            <p:cNvGrpSpPr/>
            <p:nvPr/>
          </p:nvGrpSpPr>
          <p:grpSpPr>
            <a:xfrm rot="1834293">
              <a:off x="2942136" y="3296552"/>
              <a:ext cx="793531" cy="728397"/>
              <a:chOff x="0" y="0"/>
              <a:chExt cx="857157" cy="786801"/>
            </a:xfrm>
          </p:grpSpPr>
          <p:sp>
            <p:nvSpPr>
              <p:cNvPr name="Freeform 18" id="18"/>
              <p:cNvSpPr/>
              <p:nvPr/>
            </p:nvSpPr>
            <p:spPr>
              <a:xfrm flipH="false" flipV="false" rot="0">
                <a:off x="0" y="0"/>
                <a:ext cx="857157" cy="786801"/>
              </a:xfrm>
              <a:custGeom>
                <a:avLst/>
                <a:gdLst/>
                <a:ahLst/>
                <a:cxnLst/>
                <a:rect r="r" b="b" t="t" l="l"/>
                <a:pathLst>
                  <a:path h="786801" w="857157">
                    <a:moveTo>
                      <a:pt x="428578" y="0"/>
                    </a:moveTo>
                    <a:lnTo>
                      <a:pt x="857157" y="786801"/>
                    </a:lnTo>
                    <a:lnTo>
                      <a:pt x="0" y="786801"/>
                    </a:lnTo>
                    <a:lnTo>
                      <a:pt x="428578" y="0"/>
                    </a:lnTo>
                    <a:close/>
                  </a:path>
                </a:pathLst>
              </a:custGeom>
              <a:solidFill>
                <a:srgbClr val="BB2B59"/>
              </a:solidFill>
            </p:spPr>
          </p:sp>
          <p:sp>
            <p:nvSpPr>
              <p:cNvPr name="TextBox 19" id="19"/>
              <p:cNvSpPr txBox="true"/>
              <p:nvPr/>
            </p:nvSpPr>
            <p:spPr>
              <a:xfrm>
                <a:off x="133931" y="336726"/>
                <a:ext cx="589295" cy="393876"/>
              </a:xfrm>
              <a:prstGeom prst="rect">
                <a:avLst/>
              </a:prstGeom>
            </p:spPr>
            <p:txBody>
              <a:bodyPr anchor="ctr" rtlCol="false" tIns="25400" lIns="25400" bIns="25400" rIns="25400"/>
              <a:lstStyle/>
              <a:p>
                <a:pPr algn="ctr" rtl="true">
                  <a:lnSpc>
                    <a:spcPts val="1953"/>
                  </a:lnSpc>
                </a:pPr>
              </a:p>
            </p:txBody>
          </p:sp>
        </p:grpSp>
        <p:grpSp>
          <p:nvGrpSpPr>
            <p:cNvPr name="Group 20" id="20"/>
            <p:cNvGrpSpPr/>
            <p:nvPr/>
          </p:nvGrpSpPr>
          <p:grpSpPr>
            <a:xfrm rot="-3104318">
              <a:off x="3032687" y="3357839"/>
              <a:ext cx="683383" cy="689172"/>
              <a:chOff x="0" y="0"/>
              <a:chExt cx="812800" cy="819686"/>
            </a:xfrm>
          </p:grpSpPr>
          <p:sp>
            <p:nvSpPr>
              <p:cNvPr name="Freeform 21" id="21"/>
              <p:cNvSpPr/>
              <p:nvPr/>
            </p:nvSpPr>
            <p:spPr>
              <a:xfrm flipH="false" flipV="false" rot="0">
                <a:off x="0" y="0"/>
                <a:ext cx="812800" cy="819686"/>
              </a:xfrm>
              <a:custGeom>
                <a:avLst/>
                <a:gdLst/>
                <a:ahLst/>
                <a:cxnLst/>
                <a:rect r="r" b="b" t="t" l="l"/>
                <a:pathLst>
                  <a:path h="819686" w="812800">
                    <a:moveTo>
                      <a:pt x="406400" y="819686"/>
                    </a:moveTo>
                    <a:lnTo>
                      <a:pt x="812800" y="0"/>
                    </a:lnTo>
                    <a:lnTo>
                      <a:pt x="0" y="0"/>
                    </a:lnTo>
                    <a:lnTo>
                      <a:pt x="406400" y="819686"/>
                    </a:lnTo>
                    <a:close/>
                  </a:path>
                </a:pathLst>
              </a:custGeom>
              <a:solidFill>
                <a:srgbClr val="F9E3CC"/>
              </a:solidFill>
            </p:spPr>
          </p:sp>
          <p:sp>
            <p:nvSpPr>
              <p:cNvPr name="TextBox 22" id="22"/>
              <p:cNvSpPr txBox="true"/>
              <p:nvPr/>
            </p:nvSpPr>
            <p:spPr>
              <a:xfrm>
                <a:off x="127000" y="29974"/>
                <a:ext cx="558800" cy="409144"/>
              </a:xfrm>
              <a:prstGeom prst="rect">
                <a:avLst/>
              </a:prstGeom>
            </p:spPr>
            <p:txBody>
              <a:bodyPr anchor="ctr" rtlCol="false" tIns="25400" lIns="25400" bIns="25400" rIns="25400"/>
              <a:lstStyle/>
              <a:p>
                <a:pPr algn="ctr" rtl="true">
                  <a:lnSpc>
                    <a:spcPts val="1953"/>
                  </a:lnSpc>
                </a:pPr>
              </a:p>
            </p:txBody>
          </p:sp>
        </p:grpSp>
        <p:grpSp>
          <p:nvGrpSpPr>
            <p:cNvPr name="Group 23" id="23"/>
            <p:cNvGrpSpPr/>
            <p:nvPr/>
          </p:nvGrpSpPr>
          <p:grpSpPr>
            <a:xfrm rot="8100000">
              <a:off x="3206979" y="3111954"/>
              <a:ext cx="660475" cy="637391"/>
              <a:chOff x="0" y="0"/>
              <a:chExt cx="812800" cy="784391"/>
            </a:xfrm>
          </p:grpSpPr>
          <p:sp>
            <p:nvSpPr>
              <p:cNvPr name="Freeform 24" id="24"/>
              <p:cNvSpPr/>
              <p:nvPr/>
            </p:nvSpPr>
            <p:spPr>
              <a:xfrm flipH="false" flipV="false" rot="0">
                <a:off x="0" y="0"/>
                <a:ext cx="812800" cy="784391"/>
              </a:xfrm>
              <a:custGeom>
                <a:avLst/>
                <a:gdLst/>
                <a:ahLst/>
                <a:cxnLst/>
                <a:rect r="r" b="b" t="t" l="l"/>
                <a:pathLst>
                  <a:path h="784391" w="812800">
                    <a:moveTo>
                      <a:pt x="406400" y="784391"/>
                    </a:moveTo>
                    <a:lnTo>
                      <a:pt x="812800" y="0"/>
                    </a:lnTo>
                    <a:lnTo>
                      <a:pt x="0" y="0"/>
                    </a:lnTo>
                    <a:lnTo>
                      <a:pt x="406400" y="784391"/>
                    </a:lnTo>
                    <a:close/>
                  </a:path>
                </a:pathLst>
              </a:custGeom>
              <a:solidFill>
                <a:srgbClr val="E19779"/>
              </a:solidFill>
            </p:spPr>
          </p:sp>
          <p:sp>
            <p:nvSpPr>
              <p:cNvPr name="TextBox 25" id="25"/>
              <p:cNvSpPr txBox="true"/>
              <p:nvPr/>
            </p:nvSpPr>
            <p:spPr>
              <a:xfrm>
                <a:off x="127000" y="27453"/>
                <a:ext cx="558800" cy="392757"/>
              </a:xfrm>
              <a:prstGeom prst="rect">
                <a:avLst/>
              </a:prstGeom>
            </p:spPr>
            <p:txBody>
              <a:bodyPr anchor="ctr" rtlCol="false" tIns="25400" lIns="25400" bIns="25400" rIns="25400"/>
              <a:lstStyle/>
              <a:p>
                <a:pPr algn="ctr" rtl="true">
                  <a:lnSpc>
                    <a:spcPts val="1953"/>
                  </a:lnSpc>
                </a:pPr>
              </a:p>
            </p:txBody>
          </p:sp>
        </p:grpSp>
        <p:grpSp>
          <p:nvGrpSpPr>
            <p:cNvPr name="Group 26" id="26"/>
            <p:cNvGrpSpPr/>
            <p:nvPr/>
          </p:nvGrpSpPr>
          <p:grpSpPr>
            <a:xfrm rot="-330013">
              <a:off x="3593295" y="2679071"/>
              <a:ext cx="441596" cy="1135911"/>
              <a:chOff x="0" y="0"/>
              <a:chExt cx="196604" cy="505721"/>
            </a:xfrm>
          </p:grpSpPr>
          <p:sp>
            <p:nvSpPr>
              <p:cNvPr name="Freeform 27" id="27"/>
              <p:cNvSpPr/>
              <p:nvPr/>
            </p:nvSpPr>
            <p:spPr>
              <a:xfrm flipH="false" flipV="false" rot="0">
                <a:off x="0" y="0"/>
                <a:ext cx="196604" cy="505721"/>
              </a:xfrm>
              <a:custGeom>
                <a:avLst/>
                <a:gdLst/>
                <a:ahLst/>
                <a:cxnLst/>
                <a:rect r="r" b="b" t="t" l="l"/>
                <a:pathLst>
                  <a:path h="505721" w="196604">
                    <a:moveTo>
                      <a:pt x="0" y="0"/>
                    </a:moveTo>
                    <a:lnTo>
                      <a:pt x="196604" y="0"/>
                    </a:lnTo>
                    <a:lnTo>
                      <a:pt x="196604" y="505721"/>
                    </a:lnTo>
                    <a:lnTo>
                      <a:pt x="0" y="505721"/>
                    </a:lnTo>
                    <a:close/>
                  </a:path>
                </a:pathLst>
              </a:custGeom>
              <a:solidFill>
                <a:srgbClr val="FFFFFF"/>
              </a:solidFill>
            </p:spPr>
          </p:sp>
          <p:sp>
            <p:nvSpPr>
              <p:cNvPr name="TextBox 28" id="28"/>
              <p:cNvSpPr txBox="true"/>
              <p:nvPr/>
            </p:nvSpPr>
            <p:spPr>
              <a:xfrm>
                <a:off x="0" y="-28575"/>
                <a:ext cx="196604" cy="534296"/>
              </a:xfrm>
              <a:prstGeom prst="rect">
                <a:avLst/>
              </a:prstGeom>
            </p:spPr>
            <p:txBody>
              <a:bodyPr anchor="ctr" rtlCol="false" tIns="25400" lIns="25400" bIns="25400" rIns="25400"/>
              <a:lstStyle/>
              <a:p>
                <a:pPr algn="ctr" rtl="true">
                  <a:lnSpc>
                    <a:spcPts val="1953"/>
                  </a:lnSpc>
                </a:pPr>
              </a:p>
            </p:txBody>
          </p:sp>
        </p:grpSp>
        <p:grpSp>
          <p:nvGrpSpPr>
            <p:cNvPr name="Group 29" id="29"/>
            <p:cNvGrpSpPr/>
            <p:nvPr/>
          </p:nvGrpSpPr>
          <p:grpSpPr>
            <a:xfrm rot="-5760379">
              <a:off x="2637248" y="2889299"/>
              <a:ext cx="1032579" cy="715453"/>
              <a:chOff x="0" y="0"/>
              <a:chExt cx="1183014" cy="819686"/>
            </a:xfrm>
          </p:grpSpPr>
          <p:sp>
            <p:nvSpPr>
              <p:cNvPr name="Freeform 30" id="30"/>
              <p:cNvSpPr/>
              <p:nvPr/>
            </p:nvSpPr>
            <p:spPr>
              <a:xfrm flipH="false" flipV="false" rot="0">
                <a:off x="0" y="0"/>
                <a:ext cx="1183014" cy="819686"/>
              </a:xfrm>
              <a:custGeom>
                <a:avLst/>
                <a:gdLst/>
                <a:ahLst/>
                <a:cxnLst/>
                <a:rect r="r" b="b" t="t" l="l"/>
                <a:pathLst>
                  <a:path h="819686" w="1183014">
                    <a:moveTo>
                      <a:pt x="591507" y="819686"/>
                    </a:moveTo>
                    <a:lnTo>
                      <a:pt x="1183014" y="0"/>
                    </a:lnTo>
                    <a:lnTo>
                      <a:pt x="0" y="0"/>
                    </a:lnTo>
                    <a:lnTo>
                      <a:pt x="591507" y="819686"/>
                    </a:lnTo>
                    <a:close/>
                  </a:path>
                </a:pathLst>
              </a:custGeom>
              <a:solidFill>
                <a:srgbClr val="CFE3F4"/>
              </a:solidFill>
            </p:spPr>
          </p:sp>
          <p:sp>
            <p:nvSpPr>
              <p:cNvPr name="TextBox 31" id="31"/>
              <p:cNvSpPr txBox="true"/>
              <p:nvPr/>
            </p:nvSpPr>
            <p:spPr>
              <a:xfrm>
                <a:off x="184846" y="29974"/>
                <a:ext cx="813322" cy="409144"/>
              </a:xfrm>
              <a:prstGeom prst="rect">
                <a:avLst/>
              </a:prstGeom>
            </p:spPr>
            <p:txBody>
              <a:bodyPr anchor="ctr" rtlCol="false" tIns="25400" lIns="25400" bIns="25400" rIns="25400"/>
              <a:lstStyle/>
              <a:p>
                <a:pPr algn="ctr" rtl="true">
                  <a:lnSpc>
                    <a:spcPts val="1953"/>
                  </a:lnSpc>
                </a:pPr>
              </a:p>
            </p:txBody>
          </p:sp>
        </p:grpSp>
        <p:grpSp>
          <p:nvGrpSpPr>
            <p:cNvPr name="Group 32" id="32"/>
            <p:cNvGrpSpPr/>
            <p:nvPr/>
          </p:nvGrpSpPr>
          <p:grpSpPr>
            <a:xfrm rot="-9588189">
              <a:off x="3042490" y="2396247"/>
              <a:ext cx="759122" cy="715453"/>
              <a:chOff x="0" y="0"/>
              <a:chExt cx="869717" cy="819686"/>
            </a:xfrm>
          </p:grpSpPr>
          <p:sp>
            <p:nvSpPr>
              <p:cNvPr name="Freeform 33" id="33"/>
              <p:cNvSpPr/>
              <p:nvPr/>
            </p:nvSpPr>
            <p:spPr>
              <a:xfrm flipH="false" flipV="false" rot="0">
                <a:off x="0" y="0"/>
                <a:ext cx="869717" cy="819686"/>
              </a:xfrm>
              <a:custGeom>
                <a:avLst/>
                <a:gdLst/>
                <a:ahLst/>
                <a:cxnLst/>
                <a:rect r="r" b="b" t="t" l="l"/>
                <a:pathLst>
                  <a:path h="819686" w="869717">
                    <a:moveTo>
                      <a:pt x="434859" y="819686"/>
                    </a:moveTo>
                    <a:lnTo>
                      <a:pt x="869717" y="0"/>
                    </a:lnTo>
                    <a:lnTo>
                      <a:pt x="0" y="0"/>
                    </a:lnTo>
                    <a:lnTo>
                      <a:pt x="434859" y="819686"/>
                    </a:lnTo>
                    <a:close/>
                  </a:path>
                </a:pathLst>
              </a:custGeom>
              <a:solidFill>
                <a:srgbClr val="F9E3CC"/>
              </a:solidFill>
            </p:spPr>
          </p:sp>
          <p:sp>
            <p:nvSpPr>
              <p:cNvPr name="TextBox 34" id="34"/>
              <p:cNvSpPr txBox="true"/>
              <p:nvPr/>
            </p:nvSpPr>
            <p:spPr>
              <a:xfrm>
                <a:off x="135893" y="29974"/>
                <a:ext cx="597931" cy="409144"/>
              </a:xfrm>
              <a:prstGeom prst="rect">
                <a:avLst/>
              </a:prstGeom>
            </p:spPr>
            <p:txBody>
              <a:bodyPr anchor="ctr" rtlCol="false" tIns="25400" lIns="25400" bIns="25400" rIns="25400"/>
              <a:lstStyle/>
              <a:p>
                <a:pPr algn="ctr" rtl="true">
                  <a:lnSpc>
                    <a:spcPts val="1953"/>
                  </a:lnSpc>
                </a:pPr>
              </a:p>
            </p:txBody>
          </p:sp>
        </p:grpSp>
        <p:grpSp>
          <p:nvGrpSpPr>
            <p:cNvPr name="Group 35" id="35"/>
            <p:cNvGrpSpPr/>
            <p:nvPr/>
          </p:nvGrpSpPr>
          <p:grpSpPr>
            <a:xfrm rot="8100000">
              <a:off x="2709751" y="2016881"/>
              <a:ext cx="673086" cy="715453"/>
              <a:chOff x="0" y="0"/>
              <a:chExt cx="771147" cy="819686"/>
            </a:xfrm>
          </p:grpSpPr>
          <p:sp>
            <p:nvSpPr>
              <p:cNvPr name="Freeform 36" id="36"/>
              <p:cNvSpPr/>
              <p:nvPr/>
            </p:nvSpPr>
            <p:spPr>
              <a:xfrm flipH="false" flipV="false" rot="0">
                <a:off x="0" y="0"/>
                <a:ext cx="771147" cy="819686"/>
              </a:xfrm>
              <a:custGeom>
                <a:avLst/>
                <a:gdLst/>
                <a:ahLst/>
                <a:cxnLst/>
                <a:rect r="r" b="b" t="t" l="l"/>
                <a:pathLst>
                  <a:path h="819686" w="771147">
                    <a:moveTo>
                      <a:pt x="385574" y="819686"/>
                    </a:moveTo>
                    <a:lnTo>
                      <a:pt x="771147" y="0"/>
                    </a:lnTo>
                    <a:lnTo>
                      <a:pt x="0" y="0"/>
                    </a:lnTo>
                    <a:lnTo>
                      <a:pt x="385574" y="819686"/>
                    </a:lnTo>
                    <a:close/>
                  </a:path>
                </a:pathLst>
              </a:custGeom>
              <a:solidFill>
                <a:srgbClr val="6CA38C"/>
              </a:solidFill>
            </p:spPr>
          </p:sp>
          <p:sp>
            <p:nvSpPr>
              <p:cNvPr name="TextBox 37" id="37"/>
              <p:cNvSpPr txBox="true"/>
              <p:nvPr/>
            </p:nvSpPr>
            <p:spPr>
              <a:xfrm>
                <a:off x="120492" y="29974"/>
                <a:ext cx="530164" cy="409144"/>
              </a:xfrm>
              <a:prstGeom prst="rect">
                <a:avLst/>
              </a:prstGeom>
            </p:spPr>
            <p:txBody>
              <a:bodyPr anchor="ctr" rtlCol="false" tIns="25400" lIns="25400" bIns="25400" rIns="25400"/>
              <a:lstStyle/>
              <a:p>
                <a:pPr algn="ctr" rtl="true">
                  <a:lnSpc>
                    <a:spcPts val="1953"/>
                  </a:lnSpc>
                </a:pPr>
              </a:p>
            </p:txBody>
          </p:sp>
        </p:grpSp>
        <p:grpSp>
          <p:nvGrpSpPr>
            <p:cNvPr name="Group 38" id="38"/>
            <p:cNvGrpSpPr/>
            <p:nvPr/>
          </p:nvGrpSpPr>
          <p:grpSpPr>
            <a:xfrm rot="7608942">
              <a:off x="1579540" y="3600495"/>
              <a:ext cx="1960532" cy="613926"/>
              <a:chOff x="0" y="0"/>
              <a:chExt cx="1855007" cy="580881"/>
            </a:xfrm>
          </p:grpSpPr>
          <p:sp>
            <p:nvSpPr>
              <p:cNvPr name="Freeform 39" id="39"/>
              <p:cNvSpPr/>
              <p:nvPr/>
            </p:nvSpPr>
            <p:spPr>
              <a:xfrm flipH="false" flipV="false" rot="0">
                <a:off x="0" y="0"/>
                <a:ext cx="1855007" cy="580881"/>
              </a:xfrm>
              <a:custGeom>
                <a:avLst/>
                <a:gdLst/>
                <a:ahLst/>
                <a:cxnLst/>
                <a:rect r="r" b="b" t="t" l="l"/>
                <a:pathLst>
                  <a:path h="580881" w="1855007">
                    <a:moveTo>
                      <a:pt x="927504" y="580881"/>
                    </a:moveTo>
                    <a:lnTo>
                      <a:pt x="1855007" y="0"/>
                    </a:lnTo>
                    <a:lnTo>
                      <a:pt x="0" y="0"/>
                    </a:lnTo>
                    <a:lnTo>
                      <a:pt x="927504" y="580881"/>
                    </a:lnTo>
                    <a:close/>
                  </a:path>
                </a:pathLst>
              </a:custGeom>
              <a:solidFill>
                <a:srgbClr val="B72E6D"/>
              </a:solidFill>
            </p:spPr>
          </p:sp>
          <p:sp>
            <p:nvSpPr>
              <p:cNvPr name="TextBox 40" id="40"/>
              <p:cNvSpPr txBox="true"/>
              <p:nvPr/>
            </p:nvSpPr>
            <p:spPr>
              <a:xfrm>
                <a:off x="289845" y="12917"/>
                <a:ext cx="1275318" cy="298270"/>
              </a:xfrm>
              <a:prstGeom prst="rect">
                <a:avLst/>
              </a:prstGeom>
            </p:spPr>
            <p:txBody>
              <a:bodyPr anchor="ctr" rtlCol="false" tIns="25400" lIns="25400" bIns="25400" rIns="25400"/>
              <a:lstStyle/>
              <a:p>
                <a:pPr algn="ctr" rtl="true">
                  <a:lnSpc>
                    <a:spcPts val="1953"/>
                  </a:lnSpc>
                </a:pPr>
              </a:p>
            </p:txBody>
          </p:sp>
        </p:grpSp>
        <p:grpSp>
          <p:nvGrpSpPr>
            <p:cNvPr name="Group 41" id="41"/>
            <p:cNvGrpSpPr/>
            <p:nvPr/>
          </p:nvGrpSpPr>
          <p:grpSpPr>
            <a:xfrm rot="1170035">
              <a:off x="3079194" y="2135931"/>
              <a:ext cx="501528" cy="644421"/>
              <a:chOff x="0" y="0"/>
              <a:chExt cx="223286" cy="286904"/>
            </a:xfrm>
          </p:grpSpPr>
          <p:sp>
            <p:nvSpPr>
              <p:cNvPr name="Freeform 42" id="42"/>
              <p:cNvSpPr/>
              <p:nvPr/>
            </p:nvSpPr>
            <p:spPr>
              <a:xfrm flipH="false" flipV="false" rot="0">
                <a:off x="0" y="0"/>
                <a:ext cx="223286" cy="286904"/>
              </a:xfrm>
              <a:custGeom>
                <a:avLst/>
                <a:gdLst/>
                <a:ahLst/>
                <a:cxnLst/>
                <a:rect r="r" b="b" t="t" l="l"/>
                <a:pathLst>
                  <a:path h="286904" w="223286">
                    <a:moveTo>
                      <a:pt x="0" y="0"/>
                    </a:moveTo>
                    <a:lnTo>
                      <a:pt x="223286" y="0"/>
                    </a:lnTo>
                    <a:lnTo>
                      <a:pt x="223286" y="286904"/>
                    </a:lnTo>
                    <a:lnTo>
                      <a:pt x="0" y="286904"/>
                    </a:lnTo>
                    <a:close/>
                  </a:path>
                </a:pathLst>
              </a:custGeom>
              <a:solidFill>
                <a:srgbClr val="F9B428"/>
              </a:solidFill>
            </p:spPr>
          </p:sp>
          <p:sp>
            <p:nvSpPr>
              <p:cNvPr name="TextBox 43" id="43"/>
              <p:cNvSpPr txBox="true"/>
              <p:nvPr/>
            </p:nvSpPr>
            <p:spPr>
              <a:xfrm>
                <a:off x="0" y="-28575"/>
                <a:ext cx="223286" cy="315479"/>
              </a:xfrm>
              <a:prstGeom prst="rect">
                <a:avLst/>
              </a:prstGeom>
            </p:spPr>
            <p:txBody>
              <a:bodyPr anchor="ctr" rtlCol="false" tIns="25400" lIns="25400" bIns="25400" rIns="25400"/>
              <a:lstStyle/>
              <a:p>
                <a:pPr algn="ctr" rtl="true">
                  <a:lnSpc>
                    <a:spcPts val="1953"/>
                  </a:lnSpc>
                </a:pPr>
              </a:p>
            </p:txBody>
          </p:sp>
        </p:grpSp>
        <p:grpSp>
          <p:nvGrpSpPr>
            <p:cNvPr name="Group 44" id="44"/>
            <p:cNvGrpSpPr/>
            <p:nvPr/>
          </p:nvGrpSpPr>
          <p:grpSpPr>
            <a:xfrm rot="1321693">
              <a:off x="2830845" y="2829295"/>
              <a:ext cx="801374" cy="620398"/>
              <a:chOff x="0" y="0"/>
              <a:chExt cx="902259" cy="698500"/>
            </a:xfrm>
          </p:grpSpPr>
          <p:sp>
            <p:nvSpPr>
              <p:cNvPr name="Freeform 45" id="45"/>
              <p:cNvSpPr/>
              <p:nvPr/>
            </p:nvSpPr>
            <p:spPr>
              <a:xfrm flipH="false" flipV="false" rot="0">
                <a:off x="0" y="0"/>
                <a:ext cx="902259" cy="698500"/>
              </a:xfrm>
              <a:custGeom>
                <a:avLst/>
                <a:gdLst/>
                <a:ahLst/>
                <a:cxnLst/>
                <a:rect r="r" b="b" t="t" l="l"/>
                <a:pathLst>
                  <a:path h="698500" w="902259">
                    <a:moveTo>
                      <a:pt x="902259" y="349250"/>
                    </a:moveTo>
                    <a:lnTo>
                      <a:pt x="699059" y="698500"/>
                    </a:lnTo>
                    <a:lnTo>
                      <a:pt x="203200" y="698500"/>
                    </a:lnTo>
                    <a:lnTo>
                      <a:pt x="0" y="349250"/>
                    </a:lnTo>
                    <a:lnTo>
                      <a:pt x="203200" y="0"/>
                    </a:lnTo>
                    <a:lnTo>
                      <a:pt x="699059" y="0"/>
                    </a:lnTo>
                    <a:lnTo>
                      <a:pt x="902259" y="349250"/>
                    </a:lnTo>
                    <a:close/>
                  </a:path>
                </a:pathLst>
              </a:custGeom>
              <a:solidFill>
                <a:srgbClr val="4E5FA7"/>
              </a:solidFill>
            </p:spPr>
          </p:sp>
          <p:sp>
            <p:nvSpPr>
              <p:cNvPr name="TextBox 46" id="46"/>
              <p:cNvSpPr txBox="true"/>
              <p:nvPr/>
            </p:nvSpPr>
            <p:spPr>
              <a:xfrm>
                <a:off x="114300" y="-28575"/>
                <a:ext cx="673659" cy="727075"/>
              </a:xfrm>
              <a:prstGeom prst="rect">
                <a:avLst/>
              </a:prstGeom>
            </p:spPr>
            <p:txBody>
              <a:bodyPr anchor="ctr" rtlCol="false" tIns="25400" lIns="25400" bIns="25400" rIns="25400"/>
              <a:lstStyle/>
              <a:p>
                <a:pPr algn="ctr" rtl="true">
                  <a:lnSpc>
                    <a:spcPts val="1953"/>
                  </a:lnSpc>
                </a:pPr>
              </a:p>
            </p:txBody>
          </p:sp>
        </p:grpSp>
        <p:grpSp>
          <p:nvGrpSpPr>
            <p:cNvPr name="Group 47" id="47"/>
            <p:cNvGrpSpPr/>
            <p:nvPr/>
          </p:nvGrpSpPr>
          <p:grpSpPr>
            <a:xfrm rot="-10340987">
              <a:off x="2277656" y="3762709"/>
              <a:ext cx="984099" cy="1173036"/>
              <a:chOff x="0" y="0"/>
              <a:chExt cx="812800" cy="968850"/>
            </a:xfrm>
          </p:grpSpPr>
          <p:sp>
            <p:nvSpPr>
              <p:cNvPr name="Freeform 48" id="48"/>
              <p:cNvSpPr/>
              <p:nvPr/>
            </p:nvSpPr>
            <p:spPr>
              <a:xfrm flipH="false" flipV="false" rot="0">
                <a:off x="0" y="0"/>
                <a:ext cx="812800" cy="968850"/>
              </a:xfrm>
              <a:custGeom>
                <a:avLst/>
                <a:gdLst/>
                <a:ahLst/>
                <a:cxnLst/>
                <a:rect r="r" b="b" t="t" l="l"/>
                <a:pathLst>
                  <a:path h="968850" w="812800">
                    <a:moveTo>
                      <a:pt x="406400" y="968850"/>
                    </a:moveTo>
                    <a:lnTo>
                      <a:pt x="812800" y="0"/>
                    </a:lnTo>
                    <a:lnTo>
                      <a:pt x="0" y="0"/>
                    </a:lnTo>
                    <a:lnTo>
                      <a:pt x="406400" y="968850"/>
                    </a:lnTo>
                    <a:close/>
                  </a:path>
                </a:pathLst>
              </a:custGeom>
              <a:solidFill>
                <a:srgbClr val="4E5FA7"/>
              </a:solidFill>
            </p:spPr>
          </p:sp>
          <p:sp>
            <p:nvSpPr>
              <p:cNvPr name="TextBox 49" id="49"/>
              <p:cNvSpPr txBox="true"/>
              <p:nvPr/>
            </p:nvSpPr>
            <p:spPr>
              <a:xfrm>
                <a:off x="127000" y="40629"/>
                <a:ext cx="558800" cy="478398"/>
              </a:xfrm>
              <a:prstGeom prst="rect">
                <a:avLst/>
              </a:prstGeom>
            </p:spPr>
            <p:txBody>
              <a:bodyPr anchor="ctr" rtlCol="false" tIns="25400" lIns="25400" bIns="25400" rIns="25400"/>
              <a:lstStyle/>
              <a:p>
                <a:pPr algn="ctr" rtl="true">
                  <a:lnSpc>
                    <a:spcPts val="1953"/>
                  </a:lnSpc>
                </a:pPr>
              </a:p>
            </p:txBody>
          </p:sp>
        </p:grpSp>
        <p:grpSp>
          <p:nvGrpSpPr>
            <p:cNvPr name="Group 50" id="50"/>
            <p:cNvGrpSpPr/>
            <p:nvPr/>
          </p:nvGrpSpPr>
          <p:grpSpPr>
            <a:xfrm rot="5282025">
              <a:off x="2508232" y="4584165"/>
              <a:ext cx="441596" cy="990434"/>
              <a:chOff x="0" y="0"/>
              <a:chExt cx="196604" cy="440953"/>
            </a:xfrm>
          </p:grpSpPr>
          <p:sp>
            <p:nvSpPr>
              <p:cNvPr name="Freeform 51" id="51"/>
              <p:cNvSpPr/>
              <p:nvPr/>
            </p:nvSpPr>
            <p:spPr>
              <a:xfrm flipH="false" flipV="false" rot="0">
                <a:off x="0" y="0"/>
                <a:ext cx="196604" cy="440953"/>
              </a:xfrm>
              <a:custGeom>
                <a:avLst/>
                <a:gdLst/>
                <a:ahLst/>
                <a:cxnLst/>
                <a:rect r="r" b="b" t="t" l="l"/>
                <a:pathLst>
                  <a:path h="440953" w="196604">
                    <a:moveTo>
                      <a:pt x="0" y="0"/>
                    </a:moveTo>
                    <a:lnTo>
                      <a:pt x="196604" y="0"/>
                    </a:lnTo>
                    <a:lnTo>
                      <a:pt x="196604" y="440953"/>
                    </a:lnTo>
                    <a:lnTo>
                      <a:pt x="0" y="440953"/>
                    </a:lnTo>
                    <a:close/>
                  </a:path>
                </a:pathLst>
              </a:custGeom>
              <a:solidFill>
                <a:srgbClr val="FFFFFF"/>
              </a:solidFill>
            </p:spPr>
          </p:sp>
          <p:sp>
            <p:nvSpPr>
              <p:cNvPr name="TextBox 52" id="52"/>
              <p:cNvSpPr txBox="true"/>
              <p:nvPr/>
            </p:nvSpPr>
            <p:spPr>
              <a:xfrm>
                <a:off x="0" y="-28575"/>
                <a:ext cx="196604" cy="469528"/>
              </a:xfrm>
              <a:prstGeom prst="rect">
                <a:avLst/>
              </a:prstGeom>
            </p:spPr>
            <p:txBody>
              <a:bodyPr anchor="ctr" rtlCol="false" tIns="25400" lIns="25400" bIns="25400" rIns="25400"/>
              <a:lstStyle/>
              <a:p>
                <a:pPr algn="ctr" rtl="true">
                  <a:lnSpc>
                    <a:spcPts val="1953"/>
                  </a:lnSpc>
                </a:pPr>
              </a:p>
            </p:txBody>
          </p:sp>
        </p:grpSp>
        <p:grpSp>
          <p:nvGrpSpPr>
            <p:cNvPr name="Group 53" id="53"/>
            <p:cNvGrpSpPr/>
            <p:nvPr/>
          </p:nvGrpSpPr>
          <p:grpSpPr>
            <a:xfrm rot="8100000">
              <a:off x="2766554" y="1552040"/>
              <a:ext cx="819875" cy="715453"/>
              <a:chOff x="0" y="0"/>
              <a:chExt cx="939321" cy="819686"/>
            </a:xfrm>
          </p:grpSpPr>
          <p:sp>
            <p:nvSpPr>
              <p:cNvPr name="Freeform 54" id="54"/>
              <p:cNvSpPr/>
              <p:nvPr/>
            </p:nvSpPr>
            <p:spPr>
              <a:xfrm flipH="false" flipV="false" rot="0">
                <a:off x="0" y="0"/>
                <a:ext cx="939321" cy="819686"/>
              </a:xfrm>
              <a:custGeom>
                <a:avLst/>
                <a:gdLst/>
                <a:ahLst/>
                <a:cxnLst/>
                <a:rect r="r" b="b" t="t" l="l"/>
                <a:pathLst>
                  <a:path h="819686" w="939321">
                    <a:moveTo>
                      <a:pt x="469661" y="819686"/>
                    </a:moveTo>
                    <a:lnTo>
                      <a:pt x="939321" y="0"/>
                    </a:lnTo>
                    <a:lnTo>
                      <a:pt x="0" y="0"/>
                    </a:lnTo>
                    <a:lnTo>
                      <a:pt x="469661" y="819686"/>
                    </a:lnTo>
                    <a:close/>
                  </a:path>
                </a:pathLst>
              </a:custGeom>
              <a:solidFill>
                <a:srgbClr val="709B4E"/>
              </a:solidFill>
            </p:spPr>
          </p:sp>
          <p:sp>
            <p:nvSpPr>
              <p:cNvPr name="TextBox 55" id="55"/>
              <p:cNvSpPr txBox="true"/>
              <p:nvPr/>
            </p:nvSpPr>
            <p:spPr>
              <a:xfrm>
                <a:off x="146769" y="29974"/>
                <a:ext cx="645783" cy="409144"/>
              </a:xfrm>
              <a:prstGeom prst="rect">
                <a:avLst/>
              </a:prstGeom>
            </p:spPr>
            <p:txBody>
              <a:bodyPr anchor="ctr" rtlCol="false" tIns="25400" lIns="25400" bIns="25400" rIns="25400"/>
              <a:lstStyle/>
              <a:p>
                <a:pPr algn="ctr" rtl="true">
                  <a:lnSpc>
                    <a:spcPts val="1953"/>
                  </a:lnSpc>
                </a:pPr>
              </a:p>
            </p:txBody>
          </p:sp>
        </p:grpSp>
        <p:grpSp>
          <p:nvGrpSpPr>
            <p:cNvPr name="Group 56" id="56"/>
            <p:cNvGrpSpPr/>
            <p:nvPr/>
          </p:nvGrpSpPr>
          <p:grpSpPr>
            <a:xfrm rot="-7973139">
              <a:off x="2027838" y="2191277"/>
              <a:ext cx="1127557" cy="522622"/>
              <a:chOff x="0" y="0"/>
              <a:chExt cx="1292928" cy="599271"/>
            </a:xfrm>
          </p:grpSpPr>
          <p:sp>
            <p:nvSpPr>
              <p:cNvPr name="Freeform 57" id="57"/>
              <p:cNvSpPr/>
              <p:nvPr/>
            </p:nvSpPr>
            <p:spPr>
              <a:xfrm flipH="false" flipV="false" rot="0">
                <a:off x="0" y="0"/>
                <a:ext cx="1292928" cy="599271"/>
              </a:xfrm>
              <a:custGeom>
                <a:avLst/>
                <a:gdLst/>
                <a:ahLst/>
                <a:cxnLst/>
                <a:rect r="r" b="b" t="t" l="l"/>
                <a:pathLst>
                  <a:path h="599271" w="1292928">
                    <a:moveTo>
                      <a:pt x="646464" y="599271"/>
                    </a:moveTo>
                    <a:lnTo>
                      <a:pt x="1292928" y="0"/>
                    </a:lnTo>
                    <a:lnTo>
                      <a:pt x="0" y="0"/>
                    </a:lnTo>
                    <a:lnTo>
                      <a:pt x="646464" y="599271"/>
                    </a:lnTo>
                    <a:close/>
                  </a:path>
                </a:pathLst>
              </a:custGeom>
              <a:solidFill>
                <a:srgbClr val="E49C4E"/>
              </a:solidFill>
            </p:spPr>
          </p:sp>
          <p:sp>
            <p:nvSpPr>
              <p:cNvPr name="TextBox 58" id="58"/>
              <p:cNvSpPr txBox="true"/>
              <p:nvPr/>
            </p:nvSpPr>
            <p:spPr>
              <a:xfrm>
                <a:off x="202020" y="14230"/>
                <a:ext cx="888888" cy="306808"/>
              </a:xfrm>
              <a:prstGeom prst="rect">
                <a:avLst/>
              </a:prstGeom>
            </p:spPr>
            <p:txBody>
              <a:bodyPr anchor="ctr" rtlCol="false" tIns="25400" lIns="25400" bIns="25400" rIns="25400"/>
              <a:lstStyle/>
              <a:p>
                <a:pPr algn="ctr" rtl="true">
                  <a:lnSpc>
                    <a:spcPts val="1953"/>
                  </a:lnSpc>
                </a:pPr>
              </a:p>
            </p:txBody>
          </p:sp>
        </p:grpSp>
        <p:grpSp>
          <p:nvGrpSpPr>
            <p:cNvPr name="Group 59" id="59"/>
            <p:cNvGrpSpPr/>
            <p:nvPr/>
          </p:nvGrpSpPr>
          <p:grpSpPr>
            <a:xfrm rot="6265777">
              <a:off x="2938518" y="1390833"/>
              <a:ext cx="673086" cy="715453"/>
              <a:chOff x="0" y="0"/>
              <a:chExt cx="771147" cy="819686"/>
            </a:xfrm>
          </p:grpSpPr>
          <p:sp>
            <p:nvSpPr>
              <p:cNvPr name="Freeform 60" id="60"/>
              <p:cNvSpPr/>
              <p:nvPr/>
            </p:nvSpPr>
            <p:spPr>
              <a:xfrm flipH="false" flipV="false" rot="0">
                <a:off x="0" y="0"/>
                <a:ext cx="771147" cy="819686"/>
              </a:xfrm>
              <a:custGeom>
                <a:avLst/>
                <a:gdLst/>
                <a:ahLst/>
                <a:cxnLst/>
                <a:rect r="r" b="b" t="t" l="l"/>
                <a:pathLst>
                  <a:path h="819686" w="771147">
                    <a:moveTo>
                      <a:pt x="385574" y="819686"/>
                    </a:moveTo>
                    <a:lnTo>
                      <a:pt x="771147" y="0"/>
                    </a:lnTo>
                    <a:lnTo>
                      <a:pt x="0" y="0"/>
                    </a:lnTo>
                    <a:lnTo>
                      <a:pt x="385574" y="819686"/>
                    </a:lnTo>
                    <a:close/>
                  </a:path>
                </a:pathLst>
              </a:custGeom>
              <a:solidFill>
                <a:srgbClr val="6CA38C"/>
              </a:solidFill>
            </p:spPr>
          </p:sp>
          <p:sp>
            <p:nvSpPr>
              <p:cNvPr name="TextBox 61" id="61"/>
              <p:cNvSpPr txBox="true"/>
              <p:nvPr/>
            </p:nvSpPr>
            <p:spPr>
              <a:xfrm>
                <a:off x="120492" y="29974"/>
                <a:ext cx="530164" cy="409144"/>
              </a:xfrm>
              <a:prstGeom prst="rect">
                <a:avLst/>
              </a:prstGeom>
            </p:spPr>
            <p:txBody>
              <a:bodyPr anchor="ctr" rtlCol="false" tIns="25400" lIns="25400" bIns="25400" rIns="25400"/>
              <a:lstStyle/>
              <a:p>
                <a:pPr algn="ctr" rtl="true">
                  <a:lnSpc>
                    <a:spcPts val="1953"/>
                  </a:lnSpc>
                </a:pPr>
              </a:p>
            </p:txBody>
          </p:sp>
        </p:grpSp>
        <p:grpSp>
          <p:nvGrpSpPr>
            <p:cNvPr name="Group 62" id="62"/>
            <p:cNvGrpSpPr/>
            <p:nvPr/>
          </p:nvGrpSpPr>
          <p:grpSpPr>
            <a:xfrm rot="5477873">
              <a:off x="3008675" y="1612532"/>
              <a:ext cx="713579" cy="622338"/>
              <a:chOff x="0" y="0"/>
              <a:chExt cx="817539" cy="713005"/>
            </a:xfrm>
          </p:grpSpPr>
          <p:sp>
            <p:nvSpPr>
              <p:cNvPr name="Freeform 63" id="63"/>
              <p:cNvSpPr/>
              <p:nvPr/>
            </p:nvSpPr>
            <p:spPr>
              <a:xfrm flipH="false" flipV="false" rot="0">
                <a:off x="0" y="0"/>
                <a:ext cx="817539" cy="713005"/>
              </a:xfrm>
              <a:custGeom>
                <a:avLst/>
                <a:gdLst/>
                <a:ahLst/>
                <a:cxnLst/>
                <a:rect r="r" b="b" t="t" l="l"/>
                <a:pathLst>
                  <a:path h="713005" w="817539">
                    <a:moveTo>
                      <a:pt x="408769" y="713005"/>
                    </a:moveTo>
                    <a:lnTo>
                      <a:pt x="817539" y="0"/>
                    </a:lnTo>
                    <a:lnTo>
                      <a:pt x="0" y="0"/>
                    </a:lnTo>
                    <a:lnTo>
                      <a:pt x="408769" y="713005"/>
                    </a:lnTo>
                    <a:close/>
                  </a:path>
                </a:pathLst>
              </a:custGeom>
              <a:solidFill>
                <a:srgbClr val="E49C4E"/>
              </a:solidFill>
            </p:spPr>
          </p:sp>
          <p:sp>
            <p:nvSpPr>
              <p:cNvPr name="TextBox 64" id="64"/>
              <p:cNvSpPr txBox="true"/>
              <p:nvPr/>
            </p:nvSpPr>
            <p:spPr>
              <a:xfrm>
                <a:off x="127740" y="22354"/>
                <a:ext cx="562058" cy="359613"/>
              </a:xfrm>
              <a:prstGeom prst="rect">
                <a:avLst/>
              </a:prstGeom>
            </p:spPr>
            <p:txBody>
              <a:bodyPr anchor="ctr" rtlCol="false" tIns="25400" lIns="25400" bIns="25400" rIns="25400"/>
              <a:lstStyle/>
              <a:p>
                <a:pPr algn="ctr" rtl="true">
                  <a:lnSpc>
                    <a:spcPts val="1953"/>
                  </a:lnSpc>
                </a:pPr>
              </a:p>
            </p:txBody>
          </p:sp>
        </p:grpSp>
        <p:grpSp>
          <p:nvGrpSpPr>
            <p:cNvPr name="Group 65" id="65"/>
            <p:cNvGrpSpPr/>
            <p:nvPr/>
          </p:nvGrpSpPr>
          <p:grpSpPr>
            <a:xfrm rot="-4823993">
              <a:off x="3498514" y="2191417"/>
              <a:ext cx="441596" cy="137472"/>
              <a:chOff x="0" y="0"/>
              <a:chExt cx="196604" cy="61204"/>
            </a:xfrm>
          </p:grpSpPr>
          <p:sp>
            <p:nvSpPr>
              <p:cNvPr name="Freeform 66" id="66"/>
              <p:cNvSpPr/>
              <p:nvPr/>
            </p:nvSpPr>
            <p:spPr>
              <a:xfrm flipH="false" flipV="false" rot="0">
                <a:off x="0" y="0"/>
                <a:ext cx="196604" cy="61204"/>
              </a:xfrm>
              <a:custGeom>
                <a:avLst/>
                <a:gdLst/>
                <a:ahLst/>
                <a:cxnLst/>
                <a:rect r="r" b="b" t="t" l="l"/>
                <a:pathLst>
                  <a:path h="61204" w="196604">
                    <a:moveTo>
                      <a:pt x="0" y="0"/>
                    </a:moveTo>
                    <a:lnTo>
                      <a:pt x="196604" y="0"/>
                    </a:lnTo>
                    <a:lnTo>
                      <a:pt x="196604" y="61204"/>
                    </a:lnTo>
                    <a:lnTo>
                      <a:pt x="0" y="61204"/>
                    </a:lnTo>
                    <a:close/>
                  </a:path>
                </a:pathLst>
              </a:custGeom>
              <a:solidFill>
                <a:srgbClr val="FFFFFF"/>
              </a:solidFill>
            </p:spPr>
          </p:sp>
          <p:sp>
            <p:nvSpPr>
              <p:cNvPr name="TextBox 67" id="67"/>
              <p:cNvSpPr txBox="true"/>
              <p:nvPr/>
            </p:nvSpPr>
            <p:spPr>
              <a:xfrm>
                <a:off x="0" y="-28575"/>
                <a:ext cx="196604" cy="89779"/>
              </a:xfrm>
              <a:prstGeom prst="rect">
                <a:avLst/>
              </a:prstGeom>
            </p:spPr>
            <p:txBody>
              <a:bodyPr anchor="ctr" rtlCol="false" tIns="25400" lIns="25400" bIns="25400" rIns="25400"/>
              <a:lstStyle/>
              <a:p>
                <a:pPr algn="ctr" rtl="true">
                  <a:lnSpc>
                    <a:spcPts val="1953"/>
                  </a:lnSpc>
                </a:pPr>
              </a:p>
            </p:txBody>
          </p:sp>
        </p:grpSp>
        <p:grpSp>
          <p:nvGrpSpPr>
            <p:cNvPr name="Group 68" id="68"/>
            <p:cNvGrpSpPr/>
            <p:nvPr/>
          </p:nvGrpSpPr>
          <p:grpSpPr>
            <a:xfrm rot="5607156">
              <a:off x="1895267" y="1926519"/>
              <a:ext cx="711230" cy="333239"/>
              <a:chOff x="0" y="0"/>
              <a:chExt cx="800767" cy="375191"/>
            </a:xfrm>
          </p:grpSpPr>
          <p:sp>
            <p:nvSpPr>
              <p:cNvPr name="Freeform 69" id="69"/>
              <p:cNvSpPr/>
              <p:nvPr/>
            </p:nvSpPr>
            <p:spPr>
              <a:xfrm flipH="false" flipV="false" rot="0">
                <a:off x="0" y="0"/>
                <a:ext cx="800767" cy="375191"/>
              </a:xfrm>
              <a:custGeom>
                <a:avLst/>
                <a:gdLst/>
                <a:ahLst/>
                <a:cxnLst/>
                <a:rect r="r" b="b" t="t" l="l"/>
                <a:pathLst>
                  <a:path h="375191" w="800767">
                    <a:moveTo>
                      <a:pt x="800767" y="187596"/>
                    </a:moveTo>
                    <a:lnTo>
                      <a:pt x="597567" y="375191"/>
                    </a:lnTo>
                    <a:lnTo>
                      <a:pt x="203200" y="375191"/>
                    </a:lnTo>
                    <a:lnTo>
                      <a:pt x="0" y="187596"/>
                    </a:lnTo>
                    <a:lnTo>
                      <a:pt x="203200" y="0"/>
                    </a:lnTo>
                    <a:lnTo>
                      <a:pt x="597567" y="0"/>
                    </a:lnTo>
                    <a:lnTo>
                      <a:pt x="800767" y="187596"/>
                    </a:lnTo>
                    <a:close/>
                  </a:path>
                </a:pathLst>
              </a:custGeom>
              <a:solidFill>
                <a:srgbClr val="4E5FA7"/>
              </a:solidFill>
            </p:spPr>
          </p:sp>
          <p:sp>
            <p:nvSpPr>
              <p:cNvPr name="TextBox 70" id="70"/>
              <p:cNvSpPr txBox="true"/>
              <p:nvPr/>
            </p:nvSpPr>
            <p:spPr>
              <a:xfrm>
                <a:off x="114300" y="-28575"/>
                <a:ext cx="572167" cy="403766"/>
              </a:xfrm>
              <a:prstGeom prst="rect">
                <a:avLst/>
              </a:prstGeom>
            </p:spPr>
            <p:txBody>
              <a:bodyPr anchor="ctr" rtlCol="false" tIns="25400" lIns="25400" bIns="25400" rIns="25400"/>
              <a:lstStyle/>
              <a:p>
                <a:pPr algn="ctr" rtl="true">
                  <a:lnSpc>
                    <a:spcPts val="1953"/>
                  </a:lnSpc>
                </a:pPr>
              </a:p>
            </p:txBody>
          </p:sp>
        </p:grpSp>
        <p:sp>
          <p:nvSpPr>
            <p:cNvPr name="TextBox 71" id="71"/>
            <p:cNvSpPr txBox="true"/>
            <p:nvPr/>
          </p:nvSpPr>
          <p:spPr>
            <a:xfrm rot="0">
              <a:off x="1441713" y="1568945"/>
              <a:ext cx="671158" cy="281364"/>
            </a:xfrm>
            <a:prstGeom prst="rect">
              <a:avLst/>
            </a:prstGeom>
          </p:spPr>
          <p:txBody>
            <a:bodyPr anchor="t" rtlCol="false" tIns="0" lIns="0" bIns="0" rIns="0">
              <a:spAutoFit/>
            </a:bodyPr>
            <a:lstStyle/>
            <a:p>
              <a:pPr algn="ctr" rtl="true" marL="0" indent="0" lvl="0">
                <a:lnSpc>
                  <a:spcPts val="1752"/>
                </a:lnSpc>
              </a:pPr>
              <a:r>
                <a:rPr lang="ar-EG" sz="1251">
                  <a:solidFill>
                    <a:srgbClr val="000000"/>
                  </a:solidFill>
                  <a:latin typeface="Arial Nova Condensed"/>
                  <a:ea typeface="Arial Nova Condensed"/>
                  <a:cs typeface="Arial Nova Condensed"/>
                  <a:sym typeface="Arial Nova Condensed"/>
                  <a:rtl val="true"/>
                </a:rPr>
                <a:t>يعرف</a:t>
              </a:r>
            </a:p>
          </p:txBody>
        </p:sp>
        <p:sp>
          <p:nvSpPr>
            <p:cNvPr name="TextBox 72" id="72"/>
            <p:cNvSpPr txBox="true"/>
            <p:nvPr/>
          </p:nvSpPr>
          <p:spPr>
            <a:xfrm rot="0">
              <a:off x="2276983" y="1316156"/>
              <a:ext cx="671158" cy="576553"/>
            </a:xfrm>
            <a:prstGeom prst="rect">
              <a:avLst/>
            </a:prstGeom>
          </p:spPr>
          <p:txBody>
            <a:bodyPr anchor="t" rtlCol="false" tIns="0" lIns="0" bIns="0" rIns="0">
              <a:spAutoFit/>
            </a:bodyPr>
            <a:lstStyle/>
            <a:p>
              <a:pPr algn="ctr" rtl="true" marL="0" indent="0" lvl="0">
                <a:lnSpc>
                  <a:spcPts val="1752"/>
                </a:lnSpc>
              </a:pPr>
              <a:r>
                <a:rPr lang="ar-EG" sz="1251">
                  <a:solidFill>
                    <a:srgbClr val="000000"/>
                  </a:solidFill>
                  <a:latin typeface="Arial Nova Condensed"/>
                  <a:ea typeface="Arial Nova Condensed"/>
                  <a:cs typeface="Arial Nova Condensed"/>
                  <a:sym typeface="Arial Nova Condensed"/>
                  <a:rtl val="true"/>
                </a:rPr>
                <a:t>يستخدم</a:t>
              </a:r>
            </a:p>
          </p:txBody>
        </p:sp>
        <p:sp>
          <p:nvSpPr>
            <p:cNvPr name="TextBox 73" id="73"/>
            <p:cNvSpPr txBox="true"/>
            <p:nvPr/>
          </p:nvSpPr>
          <p:spPr>
            <a:xfrm rot="0">
              <a:off x="2926771" y="1695340"/>
              <a:ext cx="671158" cy="281364"/>
            </a:xfrm>
            <a:prstGeom prst="rect">
              <a:avLst/>
            </a:prstGeom>
          </p:spPr>
          <p:txBody>
            <a:bodyPr anchor="t" rtlCol="false" tIns="0" lIns="0" bIns="0" rIns="0">
              <a:spAutoFit/>
            </a:bodyPr>
            <a:lstStyle/>
            <a:p>
              <a:pPr algn="ctr" rtl="true" marL="0" indent="0" lvl="0">
                <a:lnSpc>
                  <a:spcPts val="1752"/>
                </a:lnSpc>
              </a:pPr>
              <a:r>
                <a:rPr lang="ar-EG" sz="1251">
                  <a:solidFill>
                    <a:srgbClr val="000000"/>
                  </a:solidFill>
                  <a:latin typeface="Arial Nova Condensed"/>
                  <a:ea typeface="Arial Nova Condensed"/>
                  <a:cs typeface="Arial Nova Condensed"/>
                  <a:sym typeface="Arial Nova Condensed"/>
                  <a:rtl val="true"/>
                </a:rPr>
                <a:t>شكل</a:t>
              </a:r>
            </a:p>
          </p:txBody>
        </p:sp>
        <p:sp>
          <p:nvSpPr>
            <p:cNvPr name="TextBox 74" id="74"/>
            <p:cNvSpPr txBox="true"/>
            <p:nvPr/>
          </p:nvSpPr>
          <p:spPr>
            <a:xfrm rot="0">
              <a:off x="3719312" y="1580303"/>
              <a:ext cx="1030598" cy="281364"/>
            </a:xfrm>
            <a:prstGeom prst="rect">
              <a:avLst/>
            </a:prstGeom>
          </p:spPr>
          <p:txBody>
            <a:bodyPr anchor="t" rtlCol="false" tIns="0" lIns="0" bIns="0" rIns="0">
              <a:spAutoFit/>
            </a:bodyPr>
            <a:lstStyle/>
            <a:p>
              <a:pPr algn="ctr" rtl="true" marL="0" indent="0" lvl="0">
                <a:lnSpc>
                  <a:spcPts val="1752"/>
                </a:lnSpc>
              </a:pPr>
              <a:r>
                <a:rPr lang="ar-EG" sz="1251">
                  <a:solidFill>
                    <a:srgbClr val="000000"/>
                  </a:solidFill>
                  <a:latin typeface="Arial Nova Condensed"/>
                  <a:ea typeface="Arial Nova Condensed"/>
                  <a:cs typeface="Arial Nova Condensed"/>
                  <a:sym typeface="Arial Nova Condensed"/>
                  <a:rtl val="true"/>
                </a:rPr>
                <a:t>القانون</a:t>
              </a:r>
            </a:p>
          </p:txBody>
        </p:sp>
      </p:grpSp>
      <p:grpSp>
        <p:nvGrpSpPr>
          <p:cNvPr name="Group 75" id="75"/>
          <p:cNvGrpSpPr/>
          <p:nvPr/>
        </p:nvGrpSpPr>
        <p:grpSpPr>
          <a:xfrm rot="0">
            <a:off x="13474740" y="6561078"/>
            <a:ext cx="4606137" cy="3474407"/>
            <a:chOff x="0" y="0"/>
            <a:chExt cx="6141516" cy="4632542"/>
          </a:xfrm>
        </p:grpSpPr>
        <p:sp>
          <p:nvSpPr>
            <p:cNvPr name="Freeform 76" id="76"/>
            <p:cNvSpPr/>
            <p:nvPr/>
          </p:nvSpPr>
          <p:spPr>
            <a:xfrm flipH="false" flipV="false" rot="0">
              <a:off x="0" y="2314120"/>
              <a:ext cx="6141516" cy="2318422"/>
            </a:xfrm>
            <a:custGeom>
              <a:avLst/>
              <a:gdLst/>
              <a:ahLst/>
              <a:cxnLst/>
              <a:rect r="r" b="b" t="t" l="l"/>
              <a:pathLst>
                <a:path h="2318422" w="6141516">
                  <a:moveTo>
                    <a:pt x="0" y="0"/>
                  </a:moveTo>
                  <a:lnTo>
                    <a:pt x="6141516" y="0"/>
                  </a:lnTo>
                  <a:lnTo>
                    <a:pt x="6141516" y="2318422"/>
                  </a:lnTo>
                  <a:lnTo>
                    <a:pt x="0" y="2318422"/>
                  </a:lnTo>
                  <a:lnTo>
                    <a:pt x="0" y="0"/>
                  </a:lnTo>
                  <a:close/>
                </a:path>
              </a:pathLst>
            </a:custGeom>
            <a:blipFill>
              <a:blip r:embed="rId4">
                <a:alphaModFix amt="65000"/>
              </a:blip>
              <a:stretch>
                <a:fillRect l="0" t="0" r="0" b="0"/>
              </a:stretch>
            </a:blipFill>
            <a:ln cap="sq">
              <a:noFill/>
              <a:prstDash val="solid"/>
              <a:miter/>
            </a:ln>
          </p:spPr>
        </p:sp>
        <p:sp>
          <p:nvSpPr>
            <p:cNvPr name="Freeform 77" id="77"/>
            <p:cNvSpPr/>
            <p:nvPr/>
          </p:nvSpPr>
          <p:spPr>
            <a:xfrm flipH="false" flipV="false" rot="0">
              <a:off x="0" y="0"/>
              <a:ext cx="3431498" cy="2659411"/>
            </a:xfrm>
            <a:custGeom>
              <a:avLst/>
              <a:gdLst/>
              <a:ahLst/>
              <a:cxnLst/>
              <a:rect r="r" b="b" t="t" l="l"/>
              <a:pathLst>
                <a:path h="2659411" w="3431498">
                  <a:moveTo>
                    <a:pt x="0" y="0"/>
                  </a:moveTo>
                  <a:lnTo>
                    <a:pt x="3431498" y="0"/>
                  </a:lnTo>
                  <a:lnTo>
                    <a:pt x="3431498" y="2659411"/>
                  </a:lnTo>
                  <a:lnTo>
                    <a:pt x="0" y="265941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8" id="78"/>
            <p:cNvSpPr/>
            <p:nvPr/>
          </p:nvSpPr>
          <p:spPr>
            <a:xfrm flipH="false" flipV="false" rot="0">
              <a:off x="1012894" y="374355"/>
              <a:ext cx="1405709" cy="1342650"/>
            </a:xfrm>
            <a:custGeom>
              <a:avLst/>
              <a:gdLst/>
              <a:ahLst/>
              <a:cxnLst/>
              <a:rect r="r" b="b" t="t" l="l"/>
              <a:pathLst>
                <a:path h="1342650" w="1405709">
                  <a:moveTo>
                    <a:pt x="0" y="0"/>
                  </a:moveTo>
                  <a:lnTo>
                    <a:pt x="1405710" y="0"/>
                  </a:lnTo>
                  <a:lnTo>
                    <a:pt x="1405710" y="1342650"/>
                  </a:lnTo>
                  <a:lnTo>
                    <a:pt x="0" y="1342650"/>
                  </a:lnTo>
                  <a:lnTo>
                    <a:pt x="0" y="0"/>
                  </a:lnTo>
                  <a:close/>
                </a:path>
              </a:pathLst>
            </a:custGeom>
            <a:blipFill>
              <a:blip r:embed="rId7">
                <a:extLst>
                  <a:ext uri="{96DAC541-7B7A-43D3-8B79-37D633B846F1}">
                    <asvg:svgBlip xmlns:asvg="http://schemas.microsoft.com/office/drawing/2016/SVG/main" r:embed="rId8"/>
                  </a:ext>
                </a:extLst>
              </a:blip>
              <a:stretch>
                <a:fillRect l="-21001" t="-2455" r="0" b="0"/>
              </a:stretch>
            </a:blipFill>
          </p:spPr>
        </p:sp>
      </p:grpSp>
      <p:sp>
        <p:nvSpPr>
          <p:cNvPr name="TextBox 79" id="79"/>
          <p:cNvSpPr txBox="true"/>
          <p:nvPr/>
        </p:nvSpPr>
        <p:spPr>
          <a:xfrm rot="0">
            <a:off x="6259768" y="895350"/>
            <a:ext cx="10999532" cy="2432050"/>
          </a:xfrm>
          <a:prstGeom prst="rect">
            <a:avLst/>
          </a:prstGeom>
        </p:spPr>
        <p:txBody>
          <a:bodyPr anchor="t" rtlCol="false" tIns="0" lIns="0" bIns="0" rIns="0">
            <a:spAutoFit/>
          </a:bodyPr>
          <a:lstStyle/>
          <a:p>
            <a:pPr algn="r" rtl="true" marL="0" indent="0" lvl="0">
              <a:lnSpc>
                <a:spcPts val="9799"/>
              </a:lnSpc>
            </a:pPr>
            <a:r>
              <a:rPr lang="ar-EG" b="true" sz="6999">
                <a:solidFill>
                  <a:srgbClr val="8A2B21"/>
                </a:solidFill>
                <a:latin typeface="Arial Nova Condensed Bold"/>
                <a:ea typeface="Arial Nova Condensed Bold"/>
                <a:cs typeface="Arial Nova Condensed Bold"/>
                <a:sym typeface="Arial Nova Condensed Bold"/>
                <a:rtl val="true"/>
              </a:rPr>
              <a:t>منهج تدريب المساعد القانوني </a:t>
            </a:r>
          </a:p>
        </p:txBody>
      </p:sp>
      <p:sp>
        <p:nvSpPr>
          <p:cNvPr name="TextBox 80" id="80"/>
          <p:cNvSpPr txBox="true"/>
          <p:nvPr/>
        </p:nvSpPr>
        <p:spPr>
          <a:xfrm rot="0">
            <a:off x="4295471" y="8614662"/>
            <a:ext cx="9426381" cy="795019"/>
          </a:xfrm>
          <a:prstGeom prst="rect">
            <a:avLst/>
          </a:prstGeom>
        </p:spPr>
        <p:txBody>
          <a:bodyPr anchor="t" rtlCol="false" tIns="0" lIns="0" bIns="0" rIns="0">
            <a:spAutoFit/>
          </a:bodyPr>
          <a:lstStyle/>
          <a:p>
            <a:pPr algn="r" rtl="true" marL="0" indent="0" lvl="0">
              <a:lnSpc>
                <a:spcPts val="6580"/>
              </a:lnSpc>
            </a:pPr>
            <a:r>
              <a:rPr lang="ar-EG" b="true" sz="4700">
                <a:solidFill>
                  <a:srgbClr val="F9B428"/>
                </a:solidFill>
                <a:latin typeface="Arial Nova Condensed Bold"/>
                <a:ea typeface="Arial Nova Condensed Bold"/>
                <a:cs typeface="Arial Nova Condensed Bold"/>
                <a:sym typeface="Arial Nova Condensed Bold"/>
                <a:rtl val="true"/>
              </a:rPr>
              <a:t>تضمين اسم الدولة وتاريخ التدريب  </a:t>
            </a:r>
          </a:p>
        </p:txBody>
      </p:sp>
      <p:sp>
        <p:nvSpPr>
          <p:cNvPr name="Freeform 81" id="81"/>
          <p:cNvSpPr/>
          <p:nvPr/>
        </p:nvSpPr>
        <p:spPr>
          <a:xfrm flipH="false" flipV="false" rot="0">
            <a:off x="651237" y="613875"/>
            <a:ext cx="3644234" cy="1417202"/>
          </a:xfrm>
          <a:custGeom>
            <a:avLst/>
            <a:gdLst/>
            <a:ahLst/>
            <a:cxnLst/>
            <a:rect r="r" b="b" t="t" l="l"/>
            <a:pathLst>
              <a:path h="1417202" w="3644234">
                <a:moveTo>
                  <a:pt x="0" y="0"/>
                </a:moveTo>
                <a:lnTo>
                  <a:pt x="3644234" y="0"/>
                </a:lnTo>
                <a:lnTo>
                  <a:pt x="3644234" y="1417202"/>
                </a:lnTo>
                <a:lnTo>
                  <a:pt x="0" y="1417202"/>
                </a:lnTo>
                <a:lnTo>
                  <a:pt x="0" y="0"/>
                </a:lnTo>
                <a:close/>
              </a:path>
            </a:pathLst>
          </a:custGeom>
          <a:blipFill>
            <a:blip r:embed="rId9"/>
            <a:stretch>
              <a:fillRect l="0" t="0" r="0" b="0"/>
            </a:stretch>
          </a:blipFill>
        </p:spPr>
      </p:sp>
      <p:sp>
        <p:nvSpPr>
          <p:cNvPr name="TextBox 82" id="82"/>
          <p:cNvSpPr txBox="true"/>
          <p:nvPr/>
        </p:nvSpPr>
        <p:spPr>
          <a:xfrm rot="0">
            <a:off x="4873413" y="3741152"/>
            <a:ext cx="12385887" cy="2272824"/>
          </a:xfrm>
          <a:prstGeom prst="rect">
            <a:avLst/>
          </a:prstGeom>
        </p:spPr>
        <p:txBody>
          <a:bodyPr anchor="t" rtlCol="false" tIns="0" lIns="0" bIns="0" rIns="0">
            <a:spAutoFit/>
          </a:bodyPr>
          <a:lstStyle/>
          <a:p>
            <a:pPr algn="r" rtl="true" marL="0" indent="0" lvl="0">
              <a:lnSpc>
                <a:spcPts val="9126"/>
              </a:lnSpc>
            </a:pPr>
            <a:r>
              <a:rPr lang="ar-EG" b="true" sz="6518">
                <a:solidFill>
                  <a:srgbClr val="DC4F50"/>
                </a:solidFill>
                <a:latin typeface="Arial Nova Condensed Bold"/>
                <a:ea typeface="Arial Nova Condensed Bold"/>
                <a:cs typeface="Arial Nova Condensed Bold"/>
                <a:sym typeface="Arial Nova Condensed Bold"/>
                <a:rtl val="true"/>
              </a:rPr>
              <a:t>الوحدة </a:t>
            </a:r>
            <a:r>
              <a:rPr lang="en-US" b="true" sz="6518">
                <a:solidFill>
                  <a:srgbClr val="DC4F50"/>
                </a:solidFill>
                <a:latin typeface="Arial Nova Condensed Bold"/>
                <a:ea typeface="Arial Nova Condensed Bold"/>
                <a:cs typeface="Arial Nova Condensed Bold"/>
                <a:sym typeface="Arial Nova Condensed Bold"/>
              </a:rPr>
              <a:t>1.1</a:t>
            </a:r>
            <a:r>
              <a:rPr lang="ar-EG" b="true" sz="6518">
                <a:solidFill>
                  <a:srgbClr val="DC4F50"/>
                </a:solidFill>
                <a:latin typeface="Arial Nova Condensed Bold"/>
                <a:ea typeface="Arial Nova Condensed Bold"/>
                <a:cs typeface="Arial Nova Condensed Bold"/>
                <a:sym typeface="Arial Nova Condensed Bold"/>
                <a:rtl val="true"/>
              </a:rPr>
              <a:t>: استخدام القانون المهارات الإدارية</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rtl="true">
                <a:lnSpc>
                  <a:spcPts val="2659"/>
                </a:lnSpc>
                <a:spcBef>
                  <a:spcPct val="0"/>
                </a:spcBef>
              </a:pPr>
            </a:p>
          </p:txBody>
        </p:sp>
      </p:grpSp>
      <p:grpSp>
        <p:nvGrpSpPr>
          <p:cNvPr name="Group 5" id="5"/>
          <p:cNvGrpSpPr/>
          <p:nvPr/>
        </p:nvGrpSpPr>
        <p:grpSpPr>
          <a:xfrm rot="0">
            <a:off x="14478291" y="1028700"/>
            <a:ext cx="2781009" cy="1181420"/>
            <a:chOff x="0" y="0"/>
            <a:chExt cx="3708012" cy="1575227"/>
          </a:xfrm>
        </p:grpSpPr>
        <p:sp>
          <p:nvSpPr>
            <p:cNvPr name="Freeform 6" id="6"/>
            <p:cNvSpPr/>
            <p:nvPr/>
          </p:nvSpPr>
          <p:spPr>
            <a:xfrm flipH="false" flipV="false" rot="0">
              <a:off x="0" y="0"/>
              <a:ext cx="3708012" cy="1575227"/>
            </a:xfrm>
            <a:custGeom>
              <a:avLst/>
              <a:gdLst/>
              <a:ahLst/>
              <a:cxnLst/>
              <a:rect r="r" b="b" t="t" l="l"/>
              <a:pathLst>
                <a:path h="1575227" w="3708012">
                  <a:moveTo>
                    <a:pt x="0" y="0"/>
                  </a:moveTo>
                  <a:lnTo>
                    <a:pt x="3708012" y="0"/>
                  </a:lnTo>
                  <a:lnTo>
                    <a:pt x="3708012" y="1575227"/>
                  </a:lnTo>
                  <a:lnTo>
                    <a:pt x="0" y="1575227"/>
                  </a:lnTo>
                  <a:close/>
                </a:path>
              </a:pathLst>
            </a:custGeom>
            <a:solidFill>
              <a:srgbClr val="000000">
                <a:alpha val="0"/>
              </a:srgbClr>
            </a:solidFill>
          </p:spPr>
        </p:sp>
        <p:sp>
          <p:nvSpPr>
            <p:cNvPr name="TextBox 7" id="7"/>
            <p:cNvSpPr txBox="true"/>
            <p:nvPr/>
          </p:nvSpPr>
          <p:spPr>
            <a:xfrm>
              <a:off x="0" y="-190500"/>
              <a:ext cx="3708012" cy="1765727"/>
            </a:xfrm>
            <a:prstGeom prst="rect">
              <a:avLst/>
            </a:prstGeom>
          </p:spPr>
          <p:txBody>
            <a:bodyPr anchor="t" rtlCol="false" tIns="0" lIns="0" bIns="0" rIns="0"/>
            <a:lstStyle/>
            <a:p>
              <a:pPr algn="ctr" rtl="true" marL="0" indent="0" lvl="0">
                <a:lnSpc>
                  <a:spcPts val="9900"/>
                </a:lnSpc>
              </a:pPr>
              <a:r>
                <a:rPr lang="ar-EG" b="true" sz="6600">
                  <a:solidFill>
                    <a:srgbClr val="4E5FA7"/>
                  </a:solidFill>
                  <a:latin typeface="Arial Nova Condensed Bold"/>
                  <a:ea typeface="Arial Nova Condensed Bold"/>
                  <a:cs typeface="Arial Nova Condensed Bold"/>
                  <a:sym typeface="Arial Nova Condensed Bold"/>
                  <a:rtl val="true"/>
                </a:rPr>
                <a:t>التقديم </a:t>
              </a:r>
            </a:p>
          </p:txBody>
        </p:sp>
      </p:grpSp>
      <p:grpSp>
        <p:nvGrpSpPr>
          <p:cNvPr name="Group 8" id="8"/>
          <p:cNvGrpSpPr/>
          <p:nvPr/>
        </p:nvGrpSpPr>
        <p:grpSpPr>
          <a:xfrm rot="0">
            <a:off x="1028700" y="3889967"/>
            <a:ext cx="16230600" cy="5327676"/>
            <a:chOff x="0" y="0"/>
            <a:chExt cx="21640800" cy="7103568"/>
          </a:xfrm>
        </p:grpSpPr>
        <p:sp>
          <p:nvSpPr>
            <p:cNvPr name="Freeform 9" id="9"/>
            <p:cNvSpPr/>
            <p:nvPr/>
          </p:nvSpPr>
          <p:spPr>
            <a:xfrm flipH="false" flipV="false" rot="0">
              <a:off x="0" y="0"/>
              <a:ext cx="21640800" cy="7103569"/>
            </a:xfrm>
            <a:custGeom>
              <a:avLst/>
              <a:gdLst/>
              <a:ahLst/>
              <a:cxnLst/>
              <a:rect r="r" b="b" t="t" l="l"/>
              <a:pathLst>
                <a:path h="7103569" w="21640800">
                  <a:moveTo>
                    <a:pt x="0" y="0"/>
                  </a:moveTo>
                  <a:lnTo>
                    <a:pt x="21640800" y="0"/>
                  </a:lnTo>
                  <a:lnTo>
                    <a:pt x="21640800" y="7103569"/>
                  </a:lnTo>
                  <a:lnTo>
                    <a:pt x="0" y="7103569"/>
                  </a:lnTo>
                  <a:close/>
                </a:path>
              </a:pathLst>
            </a:custGeom>
            <a:solidFill>
              <a:srgbClr val="000000">
                <a:alpha val="0"/>
              </a:srgbClr>
            </a:solidFill>
          </p:spPr>
        </p:sp>
        <p:sp>
          <p:nvSpPr>
            <p:cNvPr name="TextBox 10" id="10"/>
            <p:cNvSpPr txBox="true"/>
            <p:nvPr/>
          </p:nvSpPr>
          <p:spPr>
            <a:xfrm>
              <a:off x="0" y="-57150"/>
              <a:ext cx="21640800" cy="7160718"/>
            </a:xfrm>
            <a:prstGeom prst="rect">
              <a:avLst/>
            </a:prstGeom>
          </p:spPr>
          <p:txBody>
            <a:bodyPr anchor="t" rtlCol="false" tIns="0" lIns="0" bIns="0" rIns="0"/>
            <a:lstStyle/>
            <a:p>
              <a:pPr algn="just" rtl="true" marL="867408" indent="-289136" lvl="2">
                <a:lnSpc>
                  <a:spcPts val="4691"/>
                </a:lnSpc>
                <a:buFont typeface="Arial"/>
                <a:buChar char="⚬"/>
              </a:pPr>
              <a:r>
                <a:rPr lang="ar-EG" sz="3399">
                  <a:solidFill>
                    <a:srgbClr val="000000"/>
                  </a:solidFill>
                  <a:latin typeface="Arial Nova Condensed"/>
                  <a:ea typeface="Arial Nova Condensed"/>
                  <a:cs typeface="Arial Nova Condensed"/>
                  <a:sym typeface="Arial Nova Condensed"/>
                  <a:rtl val="true"/>
                </a:rPr>
                <a:t>ضمان أمن وسلامة المستندات: تجنب فقدان المستندات وتأكد من حفظها في مكان آمن. </a:t>
              </a:r>
            </a:p>
            <a:p>
              <a:pPr algn="just" rtl="true" marL="867408" indent="-289136" lvl="2">
                <a:lnSpc>
                  <a:spcPts val="4691"/>
                </a:lnSpc>
                <a:buFont typeface="Arial"/>
                <a:buChar char="⚬"/>
              </a:pPr>
              <a:r>
                <a:rPr lang="ar-EG" sz="3399">
                  <a:solidFill>
                    <a:srgbClr val="000000"/>
                  </a:solidFill>
                  <a:latin typeface="Arial Nova Condensed"/>
                  <a:ea typeface="Arial Nova Condensed"/>
                  <a:cs typeface="Arial Nova Condensed"/>
                  <a:sym typeface="Arial Nova Condensed"/>
                  <a:rtl val="true"/>
                </a:rPr>
                <a:t>يساعدك والآخرين على العثور على مستنداتك بسرعة وسهولة</a:t>
              </a:r>
            </a:p>
            <a:p>
              <a:pPr algn="just" rtl="true" marL="867408" indent="-289136" lvl="2">
                <a:lnSpc>
                  <a:spcPts val="4691"/>
                </a:lnSpc>
                <a:buFont typeface="Arial"/>
                <a:buChar char="⚬"/>
              </a:pPr>
              <a:r>
                <a:rPr lang="ar-EG" sz="3399">
                  <a:solidFill>
                    <a:srgbClr val="000000"/>
                  </a:solidFill>
                  <a:latin typeface="Arial Nova Condensed"/>
                  <a:ea typeface="Arial Nova Condensed"/>
                  <a:cs typeface="Arial Nova Condensed"/>
                  <a:sym typeface="Arial Nova Condensed"/>
                  <a:rtl val="true"/>
                </a:rPr>
                <a:t>يساعدك على تحديد مكان تقديم الملف ومكان العثور على المعلومات</a:t>
              </a:r>
            </a:p>
            <a:p>
              <a:pPr algn="just" rtl="true" marL="867408" indent="-289136" lvl="2">
                <a:lnSpc>
                  <a:spcPts val="4691"/>
                </a:lnSpc>
                <a:buFont typeface="Arial"/>
                <a:buChar char="⚬"/>
              </a:pPr>
              <a:r>
                <a:rPr lang="ar-EG" sz="3399">
                  <a:solidFill>
                    <a:srgbClr val="000000"/>
                  </a:solidFill>
                  <a:latin typeface="Arial Nova Condensed"/>
                  <a:ea typeface="Arial Nova Condensed"/>
                  <a:cs typeface="Arial Nova Condensed"/>
                  <a:sym typeface="Arial Nova Condensed"/>
                  <a:rtl val="true"/>
                </a:rPr>
                <a:t>يساعد في متابعة ومراقبة عمل المساعدين القانونيين </a:t>
              </a:r>
            </a:p>
            <a:p>
              <a:pPr algn="just" rtl="true" marL="867408" indent="-289136" lvl="2">
                <a:lnSpc>
                  <a:spcPts val="4691"/>
                </a:lnSpc>
                <a:buFont typeface="Arial"/>
                <a:buChar char="⚬"/>
              </a:pPr>
              <a:r>
                <a:rPr lang="ar-EG" sz="3399">
                  <a:solidFill>
                    <a:srgbClr val="000000"/>
                  </a:solidFill>
                  <a:latin typeface="Arial Nova Condensed"/>
                  <a:ea typeface="Arial Nova Condensed"/>
                  <a:cs typeface="Arial Nova Condensed"/>
                  <a:sym typeface="Arial Nova Condensed"/>
                  <a:rtl val="true"/>
                </a:rPr>
                <a:t>يساعد في تحديد حجم القضية لكل مساعد قانوني وتحليل نوعي (نوع النزاعات وطرق الحل المفضلة ...) </a:t>
              </a:r>
            </a:p>
            <a:p>
              <a:pPr algn="just" rtl="true" marL="867408" indent="-289136" lvl="2">
                <a:lnSpc>
                  <a:spcPts val="4691"/>
                </a:lnSpc>
                <a:buFont typeface="Arial"/>
                <a:buChar char="⚬"/>
              </a:pPr>
              <a:r>
                <a:rPr lang="ar-EG" sz="3399">
                  <a:solidFill>
                    <a:srgbClr val="000000"/>
                  </a:solidFill>
                  <a:latin typeface="Arial Nova Condensed"/>
                  <a:ea typeface="Arial Nova Condensed"/>
                  <a:cs typeface="Arial Nova Condensed"/>
                  <a:sym typeface="Arial Nova Condensed"/>
                  <a:rtl val="true"/>
                </a:rPr>
                <a:t>يساعد في تحديد أنماط الاحتياجات القانونية في المجتمع والتي يمكن استخدامها بعد ذلك للتخطيط للبرامج والدعوة. </a:t>
              </a:r>
            </a:p>
          </p:txBody>
        </p:sp>
      </p:grpSp>
      <p:grpSp>
        <p:nvGrpSpPr>
          <p:cNvPr name="Group 11" id="11"/>
          <p:cNvGrpSpPr/>
          <p:nvPr/>
        </p:nvGrpSpPr>
        <p:grpSpPr>
          <a:xfrm rot="0">
            <a:off x="11697282" y="2588379"/>
            <a:ext cx="5562018" cy="923330"/>
            <a:chOff x="0" y="0"/>
            <a:chExt cx="7416024" cy="1231107"/>
          </a:xfrm>
        </p:grpSpPr>
        <p:sp>
          <p:nvSpPr>
            <p:cNvPr name="Freeform 12" id="12"/>
            <p:cNvSpPr/>
            <p:nvPr/>
          </p:nvSpPr>
          <p:spPr>
            <a:xfrm flipH="false" flipV="false" rot="0">
              <a:off x="0" y="0"/>
              <a:ext cx="7416024" cy="1231107"/>
            </a:xfrm>
            <a:custGeom>
              <a:avLst/>
              <a:gdLst/>
              <a:ahLst/>
              <a:cxnLst/>
              <a:rect r="r" b="b" t="t" l="l"/>
              <a:pathLst>
                <a:path h="1231107" w="7416024">
                  <a:moveTo>
                    <a:pt x="0" y="0"/>
                  </a:moveTo>
                  <a:lnTo>
                    <a:pt x="7416024" y="0"/>
                  </a:lnTo>
                  <a:lnTo>
                    <a:pt x="7416024" y="1231107"/>
                  </a:lnTo>
                  <a:lnTo>
                    <a:pt x="0" y="1231107"/>
                  </a:lnTo>
                  <a:close/>
                </a:path>
              </a:pathLst>
            </a:custGeom>
            <a:solidFill>
              <a:srgbClr val="000000">
                <a:alpha val="0"/>
              </a:srgbClr>
            </a:solidFill>
          </p:spPr>
        </p:sp>
        <p:sp>
          <p:nvSpPr>
            <p:cNvPr name="TextBox 13" id="13"/>
            <p:cNvSpPr txBox="true"/>
            <p:nvPr/>
          </p:nvSpPr>
          <p:spPr>
            <a:xfrm>
              <a:off x="0" y="-200025"/>
              <a:ext cx="7416024" cy="1431132"/>
            </a:xfrm>
            <a:prstGeom prst="rect">
              <a:avLst/>
            </a:prstGeom>
          </p:spPr>
          <p:txBody>
            <a:bodyPr anchor="t" rtlCol="false" tIns="0" lIns="0" bIns="0" rIns="0"/>
            <a:lstStyle/>
            <a:p>
              <a:pPr algn="r" rtl="true" marL="0" indent="0" lvl="0">
                <a:lnSpc>
                  <a:spcPts val="8181"/>
                </a:lnSpc>
              </a:pPr>
              <a:r>
                <a:rPr lang="ar-EG" b="true" sz="5000">
                  <a:solidFill>
                    <a:srgbClr val="F9B57D"/>
                  </a:solidFill>
                  <a:latin typeface="Arial Nova Condensed Bold"/>
                  <a:ea typeface="Arial Nova Condensed Bold"/>
                  <a:cs typeface="Arial Nova Condensed Bold"/>
                  <a:sym typeface="Arial Nova Condensed Bold"/>
                  <a:rtl val="true"/>
                </a:rPr>
                <a:t>أهمية التقديم  </a:t>
              </a:r>
            </a:p>
          </p:txBody>
        </p:sp>
      </p:grpSp>
      <p:grpSp>
        <p:nvGrpSpPr>
          <p:cNvPr name="Group 14" id="14"/>
          <p:cNvGrpSpPr/>
          <p:nvPr/>
        </p:nvGrpSpPr>
        <p:grpSpPr>
          <a:xfrm rot="-7002519">
            <a:off x="-1116066" y="-886181"/>
            <a:ext cx="3767531" cy="4123759"/>
            <a:chOff x="0" y="0"/>
            <a:chExt cx="5023375" cy="5498345"/>
          </a:xfrm>
        </p:grpSpPr>
        <p:grpSp>
          <p:nvGrpSpPr>
            <p:cNvPr name="Group 15" id="15"/>
            <p:cNvGrpSpPr/>
            <p:nvPr/>
          </p:nvGrpSpPr>
          <p:grpSpPr>
            <a:xfrm rot="-104776">
              <a:off x="297380" y="1759711"/>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18" id="18"/>
            <p:cNvGrpSpPr/>
            <p:nvPr/>
          </p:nvGrpSpPr>
          <p:grpSpPr>
            <a:xfrm rot="-162844">
              <a:off x="84820" y="93399"/>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21" id="21"/>
            <p:cNvGrpSpPr/>
            <p:nvPr/>
          </p:nvGrpSpPr>
          <p:grpSpPr>
            <a:xfrm rot="10629642">
              <a:off x="902754" y="1722687"/>
              <a:ext cx="4032000" cy="3678054"/>
              <a:chOff x="0" y="0"/>
              <a:chExt cx="893117" cy="814716"/>
            </a:xfrm>
          </p:grpSpPr>
          <p:sp>
            <p:nvSpPr>
              <p:cNvPr name="Freeform 22" id="22"/>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3" id="23"/>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spTree>
  </p:cSld>
  <p:clrMapOvr>
    <a:masterClrMapping/>
  </p:clrMapOvr>
</p:sld>
</file>

<file path=ppt/slides/slide11.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rtl="true">
                <a:lnSpc>
                  <a:spcPts val="2659"/>
                </a:lnSpc>
                <a:spcBef>
                  <a:spcPct val="0"/>
                </a:spcBef>
              </a:pPr>
            </a:p>
          </p:txBody>
        </p:sp>
      </p:grpSp>
      <p:grpSp>
        <p:nvGrpSpPr>
          <p:cNvPr name="Group 5" id="5"/>
          <p:cNvGrpSpPr/>
          <p:nvPr/>
        </p:nvGrpSpPr>
        <p:grpSpPr>
          <a:xfrm rot="0">
            <a:off x="2131780" y="3434324"/>
            <a:ext cx="15127520" cy="6262650"/>
            <a:chOff x="0" y="0"/>
            <a:chExt cx="20170026" cy="8350200"/>
          </a:xfrm>
        </p:grpSpPr>
        <p:sp>
          <p:nvSpPr>
            <p:cNvPr name="Freeform 6" id="6"/>
            <p:cNvSpPr/>
            <p:nvPr/>
          </p:nvSpPr>
          <p:spPr>
            <a:xfrm flipH="false" flipV="false" rot="0">
              <a:off x="0" y="0"/>
              <a:ext cx="20170026" cy="8350200"/>
            </a:xfrm>
            <a:custGeom>
              <a:avLst/>
              <a:gdLst/>
              <a:ahLst/>
              <a:cxnLst/>
              <a:rect r="r" b="b" t="t" l="l"/>
              <a:pathLst>
                <a:path h="8350200" w="20170026">
                  <a:moveTo>
                    <a:pt x="0" y="0"/>
                  </a:moveTo>
                  <a:lnTo>
                    <a:pt x="20170026" y="0"/>
                  </a:lnTo>
                  <a:lnTo>
                    <a:pt x="20170026" y="8350200"/>
                  </a:lnTo>
                  <a:lnTo>
                    <a:pt x="0" y="8350200"/>
                  </a:lnTo>
                  <a:close/>
                </a:path>
              </a:pathLst>
            </a:custGeom>
            <a:solidFill>
              <a:srgbClr val="000000">
                <a:alpha val="0"/>
              </a:srgbClr>
            </a:solidFill>
          </p:spPr>
        </p:sp>
        <p:sp>
          <p:nvSpPr>
            <p:cNvPr name="TextBox 7" id="7"/>
            <p:cNvSpPr txBox="true"/>
            <p:nvPr/>
          </p:nvSpPr>
          <p:spPr>
            <a:xfrm>
              <a:off x="0" y="0"/>
              <a:ext cx="20170026" cy="8350200"/>
            </a:xfrm>
            <a:prstGeom prst="rect">
              <a:avLst/>
            </a:prstGeom>
          </p:spPr>
          <p:txBody>
            <a:bodyPr anchor="t" rtlCol="false" tIns="0" lIns="0" bIns="0" rIns="0"/>
            <a:lstStyle/>
            <a:p>
              <a:pPr algn="just" rtl="true" marL="0" indent="0" lvl="0">
                <a:lnSpc>
                  <a:spcPts val="3840"/>
                </a:lnSpc>
              </a:pPr>
              <a:r>
                <a:rPr lang="ar-EG" b="true" sz="3200">
                  <a:solidFill>
                    <a:srgbClr val="F9B428"/>
                  </a:solidFill>
                  <a:latin typeface="Arial Nova Condensed Bold"/>
                  <a:ea typeface="Arial Nova Condensed Bold"/>
                  <a:cs typeface="Arial Nova Condensed Bold"/>
                  <a:sym typeface="Arial Nova Condensed Bold"/>
                  <a:rtl val="true"/>
                </a:rPr>
                <a:t>ما الذي يجب تقديمه: </a:t>
              </a:r>
            </a:p>
            <a:p>
              <a:pPr algn="just" rtl="true" marL="0" indent="0" lvl="0">
                <a:lnSpc>
                  <a:spcPts val="3840"/>
                </a:lnSpc>
              </a:pPr>
              <a:r>
                <a:rPr lang="ar-EG" sz="3200">
                  <a:solidFill>
                    <a:srgbClr val="000000"/>
                  </a:solidFill>
                  <a:latin typeface="Arial Nova Condensed"/>
                  <a:ea typeface="Arial Nova Condensed"/>
                  <a:cs typeface="Arial Nova Condensed"/>
                  <a:sym typeface="Arial Nova Condensed"/>
                  <a:rtl val="true"/>
                </a:rPr>
                <a:t>جميع المستندات التي تتلقاها، مثل الرسائل والإشعارات والتقارير والمعلومات المفيدة.</a:t>
              </a:r>
            </a:p>
            <a:p>
              <a:pPr algn="just" rtl="true" marL="0" indent="0" lvl="0">
                <a:lnSpc>
                  <a:spcPts val="3840"/>
                </a:lnSpc>
              </a:pPr>
              <a:r>
                <a:rPr lang="ar-EG" sz="3200">
                  <a:solidFill>
                    <a:srgbClr val="000000"/>
                  </a:solidFill>
                  <a:latin typeface="Arial Nova Condensed"/>
                  <a:ea typeface="Arial Nova Condensed"/>
                  <a:cs typeface="Arial Nova Condensed"/>
                  <a:sym typeface="Arial Nova Condensed"/>
                  <a:rtl val="true"/>
                </a:rPr>
                <a:t>جميع نسخ المستندات التي ترسلها. </a:t>
              </a:r>
            </a:p>
            <a:p>
              <a:pPr algn="just" rtl="true" marL="0" indent="0" lvl="0">
                <a:lnSpc>
                  <a:spcPts val="3840"/>
                </a:lnSpc>
              </a:pPr>
              <a:r>
                <a:rPr lang="ar-EG" sz="3200">
                  <a:solidFill>
                    <a:srgbClr val="000000"/>
                  </a:solidFill>
                  <a:latin typeface="Arial Nova Condensed"/>
                  <a:ea typeface="Arial Nova Condensed"/>
                  <a:cs typeface="Arial Nova Condensed"/>
                  <a:sym typeface="Arial Nova Condensed"/>
                  <a:rtl val="true"/>
                </a:rPr>
                <a:t>كافة ملفات القضايا ومعلومات القضايا. </a:t>
              </a:r>
            </a:p>
            <a:p>
              <a:pPr algn="just" rtl="true" marL="0" indent="0" lvl="0">
                <a:lnSpc>
                  <a:spcPts val="3840"/>
                </a:lnSpc>
              </a:pPr>
            </a:p>
            <a:p>
              <a:pPr algn="just" rtl="true" marL="0" indent="0" lvl="0">
                <a:lnSpc>
                  <a:spcPts val="3840"/>
                </a:lnSpc>
              </a:pPr>
              <a:r>
                <a:rPr lang="ar-EG" b="true" sz="3200">
                  <a:solidFill>
                    <a:srgbClr val="F9B428"/>
                  </a:solidFill>
                  <a:latin typeface="Arial Nova Condensed Bold"/>
                  <a:ea typeface="Arial Nova Condensed Bold"/>
                  <a:cs typeface="Arial Nova Condensed Bold"/>
                  <a:sym typeface="Arial Nova Condensed Bold"/>
                  <a:rtl val="true"/>
                </a:rPr>
                <a:t>نصائح يجب اتباعها في تنظيم معلومات العميل</a:t>
              </a:r>
            </a:p>
            <a:p>
              <a:pPr algn="just" rtl="true" marL="0" indent="0" lvl="0">
                <a:lnSpc>
                  <a:spcPts val="3840"/>
                </a:lnSpc>
              </a:pPr>
              <a:r>
                <a:rPr lang="ar-EG" sz="3200">
                  <a:solidFill>
                    <a:srgbClr val="000000"/>
                  </a:solidFill>
                  <a:latin typeface="Arial Nova Condensed"/>
                  <a:ea typeface="Arial Nova Condensed"/>
                  <a:cs typeface="Arial Nova Condensed"/>
                  <a:sym typeface="Arial Nova Condensed"/>
                  <a:rtl val="true"/>
                </a:rPr>
                <a:t>تصنيف الملف حسب العميل أو حسب الحالة. </a:t>
              </a:r>
            </a:p>
            <a:p>
              <a:pPr algn="just" rtl="true" marL="0" indent="0" lvl="0">
                <a:lnSpc>
                  <a:spcPts val="3840"/>
                </a:lnSpc>
              </a:pPr>
              <a:r>
                <a:rPr lang="ar-EG" sz="3200">
                  <a:solidFill>
                    <a:srgbClr val="000000"/>
                  </a:solidFill>
                  <a:latin typeface="Arial Nova Condensed"/>
                  <a:ea typeface="Arial Nova Condensed"/>
                  <a:cs typeface="Arial Nova Condensed"/>
                  <a:sym typeface="Arial Nova Condensed"/>
                  <a:rtl val="true"/>
                </a:rPr>
                <a:t>حدّد الملف بوضوح. يجب أن تُحدّد الملصقات محتويات الملف، والعميل، وتاريخ (تواريخ) المقابلة بسرعة. </a:t>
              </a:r>
            </a:p>
            <a:p>
              <a:pPr algn="just" rtl="true" marL="0" indent="0" lvl="0">
                <a:lnSpc>
                  <a:spcPts val="3840"/>
                </a:lnSpc>
              </a:pPr>
              <a:r>
                <a:rPr lang="ar-EG" sz="3200">
                  <a:solidFill>
                    <a:srgbClr val="000000"/>
                  </a:solidFill>
                  <a:latin typeface="Arial Nova Condensed"/>
                  <a:ea typeface="Arial Nova Condensed"/>
                  <a:cs typeface="Arial Nova Condensed"/>
                  <a:sym typeface="Arial Nova Condensed"/>
                  <a:rtl val="true"/>
                </a:rPr>
                <a:t>استخدم نظام تصنيف متسق مثل الترميز اللوني والأرقام.  </a:t>
              </a:r>
            </a:p>
            <a:p>
              <a:pPr algn="just" rtl="true" marL="0" indent="0" lvl="0">
                <a:lnSpc>
                  <a:spcPts val="3840"/>
                </a:lnSpc>
              </a:pPr>
              <a:r>
                <a:rPr lang="ar-EG" sz="3200">
                  <a:solidFill>
                    <a:srgbClr val="000000"/>
                  </a:solidFill>
                  <a:latin typeface="Arial Nova Condensed"/>
                  <a:ea typeface="Arial Nova Condensed"/>
                  <a:cs typeface="Arial Nova Condensed"/>
                  <a:sym typeface="Arial Nova Condensed"/>
                  <a:rtl val="true"/>
                </a:rPr>
                <a:t>اختر الطريقة المفضلة لديك للتنظيم =&gt; على سبيل المثال: الترتيب الزمني أو أرقام التتبع أو الترتيب الأبجدي. </a:t>
              </a:r>
            </a:p>
          </p:txBody>
        </p:sp>
      </p:grpSp>
      <p:grpSp>
        <p:nvGrpSpPr>
          <p:cNvPr name="Group 8" id="8"/>
          <p:cNvGrpSpPr/>
          <p:nvPr/>
        </p:nvGrpSpPr>
        <p:grpSpPr>
          <a:xfrm rot="0">
            <a:off x="13649891" y="2210120"/>
            <a:ext cx="3609409" cy="923330"/>
            <a:chOff x="0" y="0"/>
            <a:chExt cx="4812545" cy="1231107"/>
          </a:xfrm>
        </p:grpSpPr>
        <p:sp>
          <p:nvSpPr>
            <p:cNvPr name="Freeform 9" id="9"/>
            <p:cNvSpPr/>
            <p:nvPr/>
          </p:nvSpPr>
          <p:spPr>
            <a:xfrm flipH="false" flipV="false" rot="0">
              <a:off x="0" y="0"/>
              <a:ext cx="4812545" cy="1231107"/>
            </a:xfrm>
            <a:custGeom>
              <a:avLst/>
              <a:gdLst/>
              <a:ahLst/>
              <a:cxnLst/>
              <a:rect r="r" b="b" t="t" l="l"/>
              <a:pathLst>
                <a:path h="1231107" w="4812545">
                  <a:moveTo>
                    <a:pt x="0" y="0"/>
                  </a:moveTo>
                  <a:lnTo>
                    <a:pt x="4812545" y="0"/>
                  </a:lnTo>
                  <a:lnTo>
                    <a:pt x="4812545" y="1231107"/>
                  </a:lnTo>
                  <a:lnTo>
                    <a:pt x="0" y="1231107"/>
                  </a:lnTo>
                  <a:close/>
                </a:path>
              </a:pathLst>
            </a:custGeom>
            <a:solidFill>
              <a:srgbClr val="000000">
                <a:alpha val="0"/>
              </a:srgbClr>
            </a:solidFill>
            <a:ln cap="sq">
              <a:noFill/>
              <a:prstDash val="solid"/>
              <a:miter/>
            </a:ln>
          </p:spPr>
        </p:sp>
        <p:sp>
          <p:nvSpPr>
            <p:cNvPr name="TextBox 10" id="10"/>
            <p:cNvSpPr txBox="true"/>
            <p:nvPr/>
          </p:nvSpPr>
          <p:spPr>
            <a:xfrm>
              <a:off x="0" y="-200025"/>
              <a:ext cx="4812545" cy="1431132"/>
            </a:xfrm>
            <a:prstGeom prst="rect">
              <a:avLst/>
            </a:prstGeom>
          </p:spPr>
          <p:txBody>
            <a:bodyPr anchor="t" rtlCol="false" tIns="0" lIns="0" bIns="0" rIns="0"/>
            <a:lstStyle/>
            <a:p>
              <a:pPr algn="ctr" rtl="true" marL="0" indent="0" lvl="0">
                <a:lnSpc>
                  <a:spcPts val="8181"/>
                </a:lnSpc>
                <a:spcBef>
                  <a:spcPct val="0"/>
                </a:spcBef>
              </a:pPr>
              <a:r>
                <a:rPr lang="ar-EG" b="true" sz="5000" strike="noStrike" u="none">
                  <a:solidFill>
                    <a:srgbClr val="F9B57D"/>
                  </a:solidFill>
                  <a:latin typeface="Arial Nova Condensed Bold"/>
                  <a:ea typeface="Arial Nova Condensed Bold"/>
                  <a:cs typeface="Arial Nova Condensed Bold"/>
                  <a:sym typeface="Arial Nova Condensed Bold"/>
                  <a:rtl val="true"/>
                </a:rPr>
                <a:t>ماذا وكيف  </a:t>
              </a:r>
            </a:p>
          </p:txBody>
        </p:sp>
      </p:grpSp>
      <p:grpSp>
        <p:nvGrpSpPr>
          <p:cNvPr name="Group 11" id="11"/>
          <p:cNvGrpSpPr/>
          <p:nvPr/>
        </p:nvGrpSpPr>
        <p:grpSpPr>
          <a:xfrm rot="0">
            <a:off x="14594368" y="1028700"/>
            <a:ext cx="2664932" cy="1181420"/>
            <a:chOff x="0" y="0"/>
            <a:chExt cx="3553242" cy="1575227"/>
          </a:xfrm>
        </p:grpSpPr>
        <p:sp>
          <p:nvSpPr>
            <p:cNvPr name="Freeform 12" id="12"/>
            <p:cNvSpPr/>
            <p:nvPr/>
          </p:nvSpPr>
          <p:spPr>
            <a:xfrm flipH="false" flipV="false" rot="0">
              <a:off x="0" y="0"/>
              <a:ext cx="3553242" cy="1575227"/>
            </a:xfrm>
            <a:custGeom>
              <a:avLst/>
              <a:gdLst/>
              <a:ahLst/>
              <a:cxnLst/>
              <a:rect r="r" b="b" t="t" l="l"/>
              <a:pathLst>
                <a:path h="1575227" w="3553242">
                  <a:moveTo>
                    <a:pt x="0" y="0"/>
                  </a:moveTo>
                  <a:lnTo>
                    <a:pt x="3553242" y="0"/>
                  </a:lnTo>
                  <a:lnTo>
                    <a:pt x="3553242" y="1575227"/>
                  </a:lnTo>
                  <a:lnTo>
                    <a:pt x="0" y="1575227"/>
                  </a:lnTo>
                  <a:close/>
                </a:path>
              </a:pathLst>
            </a:custGeom>
            <a:solidFill>
              <a:srgbClr val="000000">
                <a:alpha val="0"/>
              </a:srgbClr>
            </a:solidFill>
          </p:spPr>
        </p:sp>
        <p:sp>
          <p:nvSpPr>
            <p:cNvPr name="TextBox 13" id="13"/>
            <p:cNvSpPr txBox="true"/>
            <p:nvPr/>
          </p:nvSpPr>
          <p:spPr>
            <a:xfrm>
              <a:off x="0" y="-190500"/>
              <a:ext cx="3553242" cy="1765727"/>
            </a:xfrm>
            <a:prstGeom prst="rect">
              <a:avLst/>
            </a:prstGeom>
          </p:spPr>
          <p:txBody>
            <a:bodyPr anchor="t" rtlCol="false" tIns="0" lIns="0" bIns="0" rIns="0"/>
            <a:lstStyle/>
            <a:p>
              <a:pPr algn="ctr" rtl="true" marL="0" indent="0" lvl="0">
                <a:lnSpc>
                  <a:spcPts val="9900"/>
                </a:lnSpc>
              </a:pPr>
              <a:r>
                <a:rPr lang="ar-EG" b="true" sz="6600">
                  <a:solidFill>
                    <a:srgbClr val="4E5FA7"/>
                  </a:solidFill>
                  <a:latin typeface="Arial Nova Condensed Bold"/>
                  <a:ea typeface="Arial Nova Condensed Bold"/>
                  <a:cs typeface="Arial Nova Condensed Bold"/>
                  <a:sym typeface="Arial Nova Condensed Bold"/>
                  <a:rtl val="true"/>
                </a:rPr>
                <a:t>التقديم </a:t>
              </a:r>
            </a:p>
          </p:txBody>
        </p:sp>
      </p:grpSp>
      <p:grpSp>
        <p:nvGrpSpPr>
          <p:cNvPr name="Group 14" id="14"/>
          <p:cNvGrpSpPr/>
          <p:nvPr/>
        </p:nvGrpSpPr>
        <p:grpSpPr>
          <a:xfrm rot="-7002519">
            <a:off x="-1116066" y="-886181"/>
            <a:ext cx="3767531" cy="4123759"/>
            <a:chOff x="0" y="0"/>
            <a:chExt cx="5023375" cy="5498345"/>
          </a:xfrm>
        </p:grpSpPr>
        <p:grpSp>
          <p:nvGrpSpPr>
            <p:cNvPr name="Group 15" id="15"/>
            <p:cNvGrpSpPr/>
            <p:nvPr/>
          </p:nvGrpSpPr>
          <p:grpSpPr>
            <a:xfrm rot="-104776">
              <a:off x="297380" y="1759711"/>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18" id="18"/>
            <p:cNvGrpSpPr/>
            <p:nvPr/>
          </p:nvGrpSpPr>
          <p:grpSpPr>
            <a:xfrm rot="-162844">
              <a:off x="84820" y="93399"/>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21" id="21"/>
            <p:cNvGrpSpPr/>
            <p:nvPr/>
          </p:nvGrpSpPr>
          <p:grpSpPr>
            <a:xfrm rot="10629642">
              <a:off x="902754" y="1722687"/>
              <a:ext cx="4032000" cy="3678054"/>
              <a:chOff x="0" y="0"/>
              <a:chExt cx="893117" cy="814716"/>
            </a:xfrm>
          </p:grpSpPr>
          <p:sp>
            <p:nvSpPr>
              <p:cNvPr name="Freeform 22" id="22"/>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3" id="23"/>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spTree>
  </p:cSld>
  <p:clrMapOvr>
    <a:masterClrMapping/>
  </p:clrMapOvr>
</p:sld>
</file>

<file path=ppt/slides/slide12.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rtl="true">
                <a:lnSpc>
                  <a:spcPts val="2659"/>
                </a:lnSpc>
                <a:spcBef>
                  <a:spcPct val="0"/>
                </a:spcBef>
              </a:pPr>
            </a:p>
          </p:txBody>
        </p:sp>
      </p:grpSp>
      <p:grpSp>
        <p:nvGrpSpPr>
          <p:cNvPr name="Group 5" id="5"/>
          <p:cNvGrpSpPr/>
          <p:nvPr/>
        </p:nvGrpSpPr>
        <p:grpSpPr>
          <a:xfrm rot="0">
            <a:off x="1028700" y="3128126"/>
            <a:ext cx="16230600" cy="6389904"/>
            <a:chOff x="0" y="0"/>
            <a:chExt cx="21640800" cy="8519872"/>
          </a:xfrm>
        </p:grpSpPr>
        <p:sp>
          <p:nvSpPr>
            <p:cNvPr name="Freeform 6" id="6"/>
            <p:cNvSpPr/>
            <p:nvPr/>
          </p:nvSpPr>
          <p:spPr>
            <a:xfrm flipH="false" flipV="false" rot="0">
              <a:off x="0" y="0"/>
              <a:ext cx="21640800" cy="8519873"/>
            </a:xfrm>
            <a:custGeom>
              <a:avLst/>
              <a:gdLst/>
              <a:ahLst/>
              <a:cxnLst/>
              <a:rect r="r" b="b" t="t" l="l"/>
              <a:pathLst>
                <a:path h="8519873" w="21640800">
                  <a:moveTo>
                    <a:pt x="0" y="0"/>
                  </a:moveTo>
                  <a:lnTo>
                    <a:pt x="21640800" y="0"/>
                  </a:lnTo>
                  <a:lnTo>
                    <a:pt x="21640800" y="8519873"/>
                  </a:lnTo>
                  <a:lnTo>
                    <a:pt x="0" y="8519873"/>
                  </a:lnTo>
                  <a:close/>
                </a:path>
              </a:pathLst>
            </a:custGeom>
            <a:solidFill>
              <a:srgbClr val="000000">
                <a:alpha val="0"/>
              </a:srgbClr>
            </a:solidFill>
          </p:spPr>
        </p:sp>
        <p:sp>
          <p:nvSpPr>
            <p:cNvPr name="TextBox 7" id="7"/>
            <p:cNvSpPr txBox="true"/>
            <p:nvPr/>
          </p:nvSpPr>
          <p:spPr>
            <a:xfrm>
              <a:off x="0" y="-9525"/>
              <a:ext cx="21640800" cy="8529397"/>
            </a:xfrm>
            <a:prstGeom prst="rect">
              <a:avLst/>
            </a:prstGeom>
          </p:spPr>
          <p:txBody>
            <a:bodyPr anchor="t" rtlCol="false" tIns="0" lIns="0" bIns="0" rIns="0"/>
            <a:lstStyle/>
            <a:p>
              <a:pPr algn="just" rtl="true" marL="0" indent="0" lvl="0">
                <a:lnSpc>
                  <a:spcPts val="3507"/>
                </a:lnSpc>
              </a:pPr>
              <a:r>
                <a:rPr lang="ar-EG" b="true" sz="2922">
                  <a:solidFill>
                    <a:srgbClr val="F9B428"/>
                  </a:solidFill>
                  <a:latin typeface="Arial Nova Condensed Bold"/>
                  <a:ea typeface="Arial Nova Condensed Bold"/>
                  <a:cs typeface="Arial Nova Condensed Bold"/>
                  <a:sym typeface="Arial Nova Condensed Bold"/>
                  <a:rtl val="true"/>
                </a:rPr>
                <a:t>يجب أن يشير كل ملف عميل إلى: </a:t>
              </a:r>
            </a:p>
            <a:p>
              <a:pPr algn="just" rtl="true" marL="0" indent="0" lvl="0">
                <a:lnSpc>
                  <a:spcPts val="3507"/>
                </a:lnSpc>
              </a:pPr>
              <a:r>
                <a:rPr lang="ar-EG" sz="2922">
                  <a:solidFill>
                    <a:srgbClr val="000000"/>
                  </a:solidFill>
                  <a:latin typeface="Arial Nova Condensed"/>
                  <a:ea typeface="Arial Nova Condensed"/>
                  <a:cs typeface="Arial Nova Condensed"/>
                  <a:sym typeface="Arial Nova Condensed"/>
                  <a:rtl val="true"/>
                </a:rPr>
                <a:t>تفاصيل العميل (الاسم، العمر، الحالة، الخ)</a:t>
              </a:r>
            </a:p>
            <a:p>
              <a:pPr algn="just" rtl="true" marL="0" indent="0" lvl="0">
                <a:lnSpc>
                  <a:spcPts val="3507"/>
                </a:lnSpc>
              </a:pPr>
              <a:r>
                <a:rPr lang="ar-EG" sz="2922">
                  <a:solidFill>
                    <a:srgbClr val="000000"/>
                  </a:solidFill>
                  <a:latin typeface="Arial Nova Condensed"/>
                  <a:ea typeface="Arial Nova Condensed"/>
                  <a:cs typeface="Arial Nova Condensed"/>
                  <a:sym typeface="Arial Nova Condensed"/>
                  <a:rtl val="true"/>
                </a:rPr>
                <a:t>الأصل الجغرافي للقضية.</a:t>
              </a:r>
            </a:p>
            <a:p>
              <a:pPr algn="just" rtl="true" marL="0" indent="0" lvl="0">
                <a:lnSpc>
                  <a:spcPts val="3507"/>
                </a:lnSpc>
              </a:pPr>
              <a:r>
                <a:rPr lang="ar-EG" sz="2922">
                  <a:solidFill>
                    <a:srgbClr val="000000"/>
                  </a:solidFill>
                  <a:latin typeface="Arial Nova Condensed"/>
                  <a:ea typeface="Arial Nova Condensed"/>
                  <a:cs typeface="Arial Nova Condensed"/>
                  <a:sym typeface="Arial Nova Condensed"/>
                  <a:rtl val="true"/>
                </a:rPr>
                <a:t>المشكلة القانونية </a:t>
              </a:r>
            </a:p>
            <a:p>
              <a:pPr algn="just" rtl="true" marL="0" indent="0" lvl="0">
                <a:lnSpc>
                  <a:spcPts val="3507"/>
                </a:lnSpc>
              </a:pPr>
              <a:r>
                <a:rPr lang="ar-EG" sz="2922">
                  <a:solidFill>
                    <a:srgbClr val="000000"/>
                  </a:solidFill>
                  <a:latin typeface="Arial Nova Condensed"/>
                  <a:ea typeface="Arial Nova Condensed"/>
                  <a:cs typeface="Arial Nova Condensed"/>
                  <a:sym typeface="Arial Nova Condensed"/>
                  <a:rtl val="true"/>
                </a:rPr>
                <a:t>رقم القضية. </a:t>
              </a:r>
            </a:p>
            <a:p>
              <a:pPr algn="just" rtl="true" marL="0" indent="0" lvl="0">
                <a:lnSpc>
                  <a:spcPts val="3507"/>
                </a:lnSpc>
              </a:pPr>
              <a:r>
                <a:rPr lang="ar-EG" sz="2922">
                  <a:solidFill>
                    <a:srgbClr val="000000"/>
                  </a:solidFill>
                  <a:latin typeface="Arial Nova Condensed"/>
                  <a:ea typeface="Arial Nova Condensed"/>
                  <a:cs typeface="Arial Nova Condensed"/>
                  <a:sym typeface="Arial Nova Condensed"/>
                  <a:rtl val="true"/>
                </a:rPr>
                <a:t>تاريخ قبول الحالة.</a:t>
              </a:r>
            </a:p>
            <a:p>
              <a:pPr algn="just" rtl="true" marL="0" indent="0" lvl="0">
                <a:lnSpc>
                  <a:spcPts val="3507"/>
                </a:lnSpc>
              </a:pPr>
              <a:r>
                <a:rPr lang="ar-EG" sz="2922">
                  <a:solidFill>
                    <a:srgbClr val="000000"/>
                  </a:solidFill>
                  <a:latin typeface="Arial Nova Condensed"/>
                  <a:ea typeface="Arial Nova Condensed"/>
                  <a:cs typeface="Arial Nova Condensed"/>
                  <a:sym typeface="Arial Nova Condensed"/>
                  <a:rtl val="true"/>
                </a:rPr>
                <a:t>اسم المساعد القانوني ومكتبه. </a:t>
              </a:r>
            </a:p>
            <a:p>
              <a:pPr algn="just" rtl="true" marL="0" indent="0" lvl="0">
                <a:lnSpc>
                  <a:spcPts val="3507"/>
                </a:lnSpc>
              </a:pPr>
              <a:r>
                <a:rPr lang="ar-EG" sz="2922">
                  <a:solidFill>
                    <a:srgbClr val="000000"/>
                  </a:solidFill>
                  <a:latin typeface="Arial Nova Condensed"/>
                  <a:ea typeface="Arial Nova Condensed"/>
                  <a:cs typeface="Arial Nova Condensed"/>
                  <a:sym typeface="Arial Nova Condensed"/>
                  <a:rtl val="true"/>
                </a:rPr>
                <a:t>كيف وصلت القضية إلى المساعد القانوني؟ </a:t>
              </a:r>
            </a:p>
            <a:p>
              <a:pPr algn="just" rtl="true" marL="0" indent="0" lvl="0">
                <a:lnSpc>
                  <a:spcPts val="3507"/>
                </a:lnSpc>
              </a:pPr>
              <a:r>
                <a:rPr lang="ar-EG" sz="2922">
                  <a:solidFill>
                    <a:srgbClr val="000000"/>
                  </a:solidFill>
                  <a:latin typeface="Arial Nova Condensed"/>
                  <a:ea typeface="Arial Nova Condensed"/>
                  <a:cs typeface="Arial Nova Condensed"/>
                  <a:sym typeface="Arial Nova Condensed"/>
                  <a:rtl val="true"/>
                </a:rPr>
                <a:t>المنهجيات المستخدمة في السعي إلى الحل (الوساطة، أو المناصرة، أو التقاضي، وما إلى ذلك).</a:t>
              </a:r>
            </a:p>
            <a:p>
              <a:pPr algn="just" rtl="true" marL="0" indent="0" lvl="0">
                <a:lnSpc>
                  <a:spcPts val="3507"/>
                </a:lnSpc>
              </a:pPr>
              <a:r>
                <a:rPr lang="ar-EG" sz="2922">
                  <a:solidFill>
                    <a:srgbClr val="000000"/>
                  </a:solidFill>
                  <a:latin typeface="Arial Nova Condensed"/>
                  <a:ea typeface="Arial Nova Condensed"/>
                  <a:cs typeface="Arial Nova Condensed"/>
                  <a:sym typeface="Arial Nova Condensed"/>
                  <a:rtl val="true"/>
                </a:rPr>
                <a:t>القوانين والإجراءات والمتطلبات ذات الصلة المعمول بها في حل المسألة. </a:t>
              </a:r>
            </a:p>
            <a:p>
              <a:pPr algn="just" rtl="true" marL="0" indent="0" lvl="0">
                <a:lnSpc>
                  <a:spcPts val="3507"/>
                </a:lnSpc>
              </a:pPr>
              <a:r>
                <a:rPr lang="ar-EG" sz="2922">
                  <a:solidFill>
                    <a:srgbClr val="000000"/>
                  </a:solidFill>
                  <a:latin typeface="Arial Nova Condensed"/>
                  <a:ea typeface="Arial Nova Condensed"/>
                  <a:cs typeface="Arial Nova Condensed"/>
                  <a:sym typeface="Arial Nova Condensed"/>
                  <a:rtl val="true"/>
                </a:rPr>
                <a:t>من هو المعني والنتيجة القانونية المرجوة؟ </a:t>
              </a:r>
            </a:p>
            <a:p>
              <a:pPr algn="just" rtl="true" marL="0" indent="0" lvl="0">
                <a:lnSpc>
                  <a:spcPts val="3507"/>
                </a:lnSpc>
              </a:pPr>
              <a:r>
                <a:rPr lang="ar-EG" sz="2922">
                  <a:solidFill>
                    <a:srgbClr val="000000"/>
                  </a:solidFill>
                  <a:latin typeface="Arial Nova Condensed"/>
                  <a:ea typeface="Arial Nova Condensed"/>
                  <a:cs typeface="Arial Nova Condensed"/>
                  <a:sym typeface="Arial Nova Condensed"/>
                  <a:rtl val="true"/>
                </a:rPr>
                <a:t>مقدار الوقت الذي يقضيه المساعد القانوني، على سبيل المثال الوقت المستغرق لمقابلة العميل، وإجراء الزيارات الميدانية، وما إلى ذلك.</a:t>
              </a:r>
            </a:p>
            <a:p>
              <a:pPr algn="just" rtl="true" marL="0" indent="0" lvl="0">
                <a:lnSpc>
                  <a:spcPts val="3507"/>
                </a:lnSpc>
              </a:pPr>
              <a:r>
                <a:rPr lang="ar-EG" sz="2922">
                  <a:solidFill>
                    <a:srgbClr val="000000"/>
                  </a:solidFill>
                  <a:latin typeface="Arial Nova Condensed"/>
                  <a:ea typeface="Arial Nova Condensed"/>
                  <a:cs typeface="Arial Nova Condensed"/>
                  <a:sym typeface="Arial Nova Condensed"/>
                  <a:rtl val="true"/>
                </a:rPr>
                <a:t>المؤسسات المعنية أو المطلوبة لحل القضية.</a:t>
              </a:r>
            </a:p>
          </p:txBody>
        </p:sp>
      </p:grpSp>
      <p:grpSp>
        <p:nvGrpSpPr>
          <p:cNvPr name="Group 8" id="8"/>
          <p:cNvGrpSpPr/>
          <p:nvPr/>
        </p:nvGrpSpPr>
        <p:grpSpPr>
          <a:xfrm rot="0">
            <a:off x="5107322" y="1979557"/>
            <a:ext cx="12151978" cy="894151"/>
            <a:chOff x="0" y="0"/>
            <a:chExt cx="17653533" cy="1298960"/>
          </a:xfrm>
        </p:grpSpPr>
        <p:sp>
          <p:nvSpPr>
            <p:cNvPr name="Freeform 9" id="9"/>
            <p:cNvSpPr/>
            <p:nvPr/>
          </p:nvSpPr>
          <p:spPr>
            <a:xfrm flipH="false" flipV="false" rot="0">
              <a:off x="0" y="0"/>
              <a:ext cx="17653533" cy="1298960"/>
            </a:xfrm>
            <a:custGeom>
              <a:avLst/>
              <a:gdLst/>
              <a:ahLst/>
              <a:cxnLst/>
              <a:rect r="r" b="b" t="t" l="l"/>
              <a:pathLst>
                <a:path h="1298960" w="17653533">
                  <a:moveTo>
                    <a:pt x="0" y="0"/>
                  </a:moveTo>
                  <a:lnTo>
                    <a:pt x="17653533" y="0"/>
                  </a:lnTo>
                  <a:lnTo>
                    <a:pt x="17653533" y="1298960"/>
                  </a:lnTo>
                  <a:lnTo>
                    <a:pt x="0" y="1298960"/>
                  </a:lnTo>
                  <a:close/>
                </a:path>
              </a:pathLst>
            </a:custGeom>
            <a:solidFill>
              <a:srgbClr val="000000">
                <a:alpha val="0"/>
              </a:srgbClr>
            </a:solidFill>
            <a:ln cap="sq">
              <a:noFill/>
              <a:prstDash val="solid"/>
              <a:miter/>
            </a:ln>
          </p:spPr>
        </p:sp>
        <p:sp>
          <p:nvSpPr>
            <p:cNvPr name="TextBox 10" id="10"/>
            <p:cNvSpPr txBox="true"/>
            <p:nvPr/>
          </p:nvSpPr>
          <p:spPr>
            <a:xfrm>
              <a:off x="0" y="-200025"/>
              <a:ext cx="17653533" cy="1498985"/>
            </a:xfrm>
            <a:prstGeom prst="rect">
              <a:avLst/>
            </a:prstGeom>
          </p:spPr>
          <p:txBody>
            <a:bodyPr anchor="t" rtlCol="false" tIns="0" lIns="0" bIns="0" rIns="0"/>
            <a:lstStyle/>
            <a:p>
              <a:pPr algn="just" rtl="true" marL="0" indent="0" lvl="0">
                <a:lnSpc>
                  <a:spcPts val="8181"/>
                </a:lnSpc>
                <a:spcBef>
                  <a:spcPct val="0"/>
                </a:spcBef>
              </a:pPr>
              <a:r>
                <a:rPr lang="ar-EG" b="true" sz="5000" strike="noStrike" u="none">
                  <a:solidFill>
                    <a:srgbClr val="F9B57D"/>
                  </a:solidFill>
                  <a:latin typeface="Arial Nova Condensed Bold"/>
                  <a:ea typeface="Arial Nova Condensed Bold"/>
                  <a:cs typeface="Arial Nova Condensed Bold"/>
                  <a:sym typeface="Arial Nova Condensed Bold"/>
                  <a:rtl val="true"/>
                </a:rPr>
                <a:t>المعلومات الأساسية التي تحتاجها</a:t>
              </a:r>
            </a:p>
          </p:txBody>
        </p:sp>
      </p:grpSp>
      <p:grpSp>
        <p:nvGrpSpPr>
          <p:cNvPr name="Group 11" id="11"/>
          <p:cNvGrpSpPr/>
          <p:nvPr/>
        </p:nvGrpSpPr>
        <p:grpSpPr>
          <a:xfrm rot="0">
            <a:off x="14594368" y="798137"/>
            <a:ext cx="2664932" cy="1181420"/>
            <a:chOff x="0" y="0"/>
            <a:chExt cx="3553242" cy="1575227"/>
          </a:xfrm>
        </p:grpSpPr>
        <p:sp>
          <p:nvSpPr>
            <p:cNvPr name="Freeform 12" id="12"/>
            <p:cNvSpPr/>
            <p:nvPr/>
          </p:nvSpPr>
          <p:spPr>
            <a:xfrm flipH="false" flipV="false" rot="0">
              <a:off x="0" y="0"/>
              <a:ext cx="3553242" cy="1575227"/>
            </a:xfrm>
            <a:custGeom>
              <a:avLst/>
              <a:gdLst/>
              <a:ahLst/>
              <a:cxnLst/>
              <a:rect r="r" b="b" t="t" l="l"/>
              <a:pathLst>
                <a:path h="1575227" w="3553242">
                  <a:moveTo>
                    <a:pt x="0" y="0"/>
                  </a:moveTo>
                  <a:lnTo>
                    <a:pt x="3553242" y="0"/>
                  </a:lnTo>
                  <a:lnTo>
                    <a:pt x="3553242" y="1575227"/>
                  </a:lnTo>
                  <a:lnTo>
                    <a:pt x="0" y="1575227"/>
                  </a:lnTo>
                  <a:close/>
                </a:path>
              </a:pathLst>
            </a:custGeom>
            <a:solidFill>
              <a:srgbClr val="000000">
                <a:alpha val="0"/>
              </a:srgbClr>
            </a:solidFill>
          </p:spPr>
        </p:sp>
        <p:sp>
          <p:nvSpPr>
            <p:cNvPr name="TextBox 13" id="13"/>
            <p:cNvSpPr txBox="true"/>
            <p:nvPr/>
          </p:nvSpPr>
          <p:spPr>
            <a:xfrm>
              <a:off x="0" y="-190500"/>
              <a:ext cx="3553242" cy="1765727"/>
            </a:xfrm>
            <a:prstGeom prst="rect">
              <a:avLst/>
            </a:prstGeom>
          </p:spPr>
          <p:txBody>
            <a:bodyPr anchor="t" rtlCol="false" tIns="0" lIns="0" bIns="0" rIns="0"/>
            <a:lstStyle/>
            <a:p>
              <a:pPr algn="ctr" rtl="true" marL="0" indent="0" lvl="0">
                <a:lnSpc>
                  <a:spcPts val="9900"/>
                </a:lnSpc>
              </a:pPr>
              <a:r>
                <a:rPr lang="ar-EG" b="true" sz="6600">
                  <a:solidFill>
                    <a:srgbClr val="4E5FA7"/>
                  </a:solidFill>
                  <a:latin typeface="Arial Nova Condensed Bold"/>
                  <a:ea typeface="Arial Nova Condensed Bold"/>
                  <a:cs typeface="Arial Nova Condensed Bold"/>
                  <a:sym typeface="Arial Nova Condensed Bold"/>
                  <a:rtl val="true"/>
                </a:rPr>
                <a:t>التقديم </a:t>
              </a:r>
            </a:p>
          </p:txBody>
        </p:sp>
      </p:grpSp>
      <p:grpSp>
        <p:nvGrpSpPr>
          <p:cNvPr name="Group 14" id="14"/>
          <p:cNvGrpSpPr/>
          <p:nvPr/>
        </p:nvGrpSpPr>
        <p:grpSpPr>
          <a:xfrm rot="-7002519">
            <a:off x="-1116066" y="-886181"/>
            <a:ext cx="3767531" cy="4123759"/>
            <a:chOff x="0" y="0"/>
            <a:chExt cx="5023375" cy="5498345"/>
          </a:xfrm>
        </p:grpSpPr>
        <p:grpSp>
          <p:nvGrpSpPr>
            <p:cNvPr name="Group 15" id="15"/>
            <p:cNvGrpSpPr/>
            <p:nvPr/>
          </p:nvGrpSpPr>
          <p:grpSpPr>
            <a:xfrm rot="-104776">
              <a:off x="297380" y="1759711"/>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18" id="18"/>
            <p:cNvGrpSpPr/>
            <p:nvPr/>
          </p:nvGrpSpPr>
          <p:grpSpPr>
            <a:xfrm rot="-162844">
              <a:off x="84820" y="93399"/>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21" id="21"/>
            <p:cNvGrpSpPr/>
            <p:nvPr/>
          </p:nvGrpSpPr>
          <p:grpSpPr>
            <a:xfrm rot="10629642">
              <a:off x="902754" y="1722687"/>
              <a:ext cx="4032000" cy="3678054"/>
              <a:chOff x="0" y="0"/>
              <a:chExt cx="893117" cy="814716"/>
            </a:xfrm>
          </p:grpSpPr>
          <p:sp>
            <p:nvSpPr>
              <p:cNvPr name="Freeform 22" id="22"/>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3" id="23"/>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spTree>
  </p:cSld>
  <p:clrMapOvr>
    <a:masterClrMapping/>
  </p:clrMapOvr>
</p:sld>
</file>

<file path=ppt/slides/slide13.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rtl="true">
                <a:lnSpc>
                  <a:spcPts val="2659"/>
                </a:lnSpc>
                <a:spcBef>
                  <a:spcPct val="0"/>
                </a:spcBef>
              </a:pPr>
            </a:p>
          </p:txBody>
        </p:sp>
      </p:grpSp>
      <p:grpSp>
        <p:nvGrpSpPr>
          <p:cNvPr name="Group 5" id="5"/>
          <p:cNvGrpSpPr/>
          <p:nvPr/>
        </p:nvGrpSpPr>
        <p:grpSpPr>
          <a:xfrm rot="0">
            <a:off x="1028700" y="3214615"/>
            <a:ext cx="16230600" cy="6663228"/>
            <a:chOff x="0" y="0"/>
            <a:chExt cx="21640800" cy="8884304"/>
          </a:xfrm>
        </p:grpSpPr>
        <p:sp>
          <p:nvSpPr>
            <p:cNvPr name="Freeform 6" id="6"/>
            <p:cNvSpPr/>
            <p:nvPr/>
          </p:nvSpPr>
          <p:spPr>
            <a:xfrm flipH="false" flipV="false" rot="0">
              <a:off x="0" y="0"/>
              <a:ext cx="21640800" cy="8884305"/>
            </a:xfrm>
            <a:custGeom>
              <a:avLst/>
              <a:gdLst/>
              <a:ahLst/>
              <a:cxnLst/>
              <a:rect r="r" b="b" t="t" l="l"/>
              <a:pathLst>
                <a:path h="8884305" w="21640800">
                  <a:moveTo>
                    <a:pt x="0" y="0"/>
                  </a:moveTo>
                  <a:lnTo>
                    <a:pt x="21640800" y="0"/>
                  </a:lnTo>
                  <a:lnTo>
                    <a:pt x="21640800" y="8884305"/>
                  </a:lnTo>
                  <a:lnTo>
                    <a:pt x="0" y="8884305"/>
                  </a:lnTo>
                  <a:close/>
                </a:path>
              </a:pathLst>
            </a:custGeom>
            <a:solidFill>
              <a:srgbClr val="000000">
                <a:alpha val="0"/>
              </a:srgbClr>
            </a:solidFill>
          </p:spPr>
        </p:sp>
        <p:sp>
          <p:nvSpPr>
            <p:cNvPr name="TextBox 7" id="7"/>
            <p:cNvSpPr txBox="true"/>
            <p:nvPr/>
          </p:nvSpPr>
          <p:spPr>
            <a:xfrm>
              <a:off x="0" y="-9525"/>
              <a:ext cx="21640800" cy="8893829"/>
            </a:xfrm>
            <a:prstGeom prst="rect">
              <a:avLst/>
            </a:prstGeom>
          </p:spPr>
          <p:txBody>
            <a:bodyPr anchor="t" rtlCol="false" tIns="0" lIns="0" bIns="0" rIns="0"/>
            <a:lstStyle/>
            <a:p>
              <a:pPr algn="just" rtl="true" marL="0" indent="0" lvl="0">
                <a:lnSpc>
                  <a:spcPts val="3600"/>
                </a:lnSpc>
              </a:pPr>
              <a:r>
                <a:rPr lang="ar-EG" sz="3000">
                  <a:solidFill>
                    <a:srgbClr val="000000"/>
                  </a:solidFill>
                  <a:latin typeface="Arial Nova Condensed"/>
                  <a:ea typeface="Arial Nova Condensed"/>
                  <a:cs typeface="Arial Nova Condensed"/>
                  <a:sym typeface="Arial Nova Condensed"/>
                  <a:rtl val="true"/>
                </a:rPr>
                <a:t>قرر كيف تريد تصنيف مستنداتك: </a:t>
              </a:r>
            </a:p>
            <a:p>
              <a:pPr algn="just" rtl="true" marL="0" indent="0" lvl="0">
                <a:lnSpc>
                  <a:spcPts val="3600"/>
                </a:lnSpc>
              </a:pPr>
              <a:r>
                <a:rPr lang="ar-EG" sz="3000">
                  <a:solidFill>
                    <a:srgbClr val="000000"/>
                  </a:solidFill>
                  <a:latin typeface="Arial Nova Condensed"/>
                  <a:ea typeface="Arial Nova Condensed"/>
                  <a:cs typeface="Arial Nova Condensed"/>
                  <a:sym typeface="Arial Nova Condensed"/>
                  <a:rtl val="true"/>
                </a:rPr>
                <a:t>هل تريد التصنيف أبجديًا (على سبيل المثال، باستخدام الألقاب)؟ </a:t>
              </a:r>
            </a:p>
            <a:p>
              <a:pPr algn="just" rtl="true" marL="0" indent="0" lvl="0">
                <a:lnSpc>
                  <a:spcPts val="3600"/>
                </a:lnSpc>
              </a:pPr>
              <a:r>
                <a:rPr lang="ar-EG" sz="3000">
                  <a:solidFill>
                    <a:srgbClr val="000000"/>
                  </a:solidFill>
                  <a:latin typeface="Arial Nova Condensed"/>
                  <a:ea typeface="Arial Nova Condensed"/>
                  <a:cs typeface="Arial Nova Condensed"/>
                  <a:sym typeface="Arial Nova Condensed"/>
                  <a:rtl val="true"/>
                </a:rPr>
                <a:t>أو التقديم حسب التاريخ (حسب أشهر السنة)؟ </a:t>
              </a:r>
            </a:p>
            <a:p>
              <a:pPr algn="just" rtl="true" marL="0" indent="0" lvl="0">
                <a:lnSpc>
                  <a:spcPts val="3600"/>
                </a:lnSpc>
              </a:pPr>
              <a:r>
                <a:rPr lang="ar-EG" sz="3000">
                  <a:solidFill>
                    <a:srgbClr val="000000"/>
                  </a:solidFill>
                  <a:latin typeface="Arial Nova Condensed"/>
                  <a:ea typeface="Arial Nova Condensed"/>
                  <a:cs typeface="Arial Nova Condensed"/>
                  <a:sym typeface="Arial Nova Condensed"/>
                  <a:rtl val="true"/>
                </a:rPr>
                <a:t>أو حسب الموضوع (مثل طلبات المساعدة، فيروس نقص المناعة البشرية/الإيدز، الوصول إلى السكن، وما إلى ذلك) </a:t>
              </a:r>
            </a:p>
            <a:p>
              <a:pPr algn="just" rtl="true" marL="0" indent="0" lvl="0">
                <a:lnSpc>
                  <a:spcPts val="4140"/>
                </a:lnSpc>
              </a:pPr>
            </a:p>
            <a:p>
              <a:pPr algn="just" rtl="true" marL="0" indent="0" lvl="0">
                <a:lnSpc>
                  <a:spcPts val="3600"/>
                </a:lnSpc>
              </a:pPr>
              <a:r>
                <a:rPr lang="ar-EG" sz="3000">
                  <a:solidFill>
                    <a:srgbClr val="000000"/>
                  </a:solidFill>
                  <a:latin typeface="Arial Nova Condensed"/>
                  <a:ea typeface="Arial Nova Condensed"/>
                  <a:cs typeface="Arial Nova Condensed"/>
                  <a:sym typeface="Arial Nova Condensed"/>
                  <a:rtl val="true"/>
                </a:rPr>
                <a:t>أيًا كان الخيار الذي تختاره، يجب أن يكون نظام الملفات لديك بسيطًا وسهل الاستخدام للجميع. تذكر ترتيب المستندات حسب التاريخ، بحيث يكون الأحدث في الأعلى.</a:t>
              </a:r>
            </a:p>
            <a:p>
              <a:pPr algn="just" rtl="true" marL="0" indent="0" lvl="0">
                <a:lnSpc>
                  <a:spcPts val="4140"/>
                </a:lnSpc>
              </a:pPr>
            </a:p>
            <a:p>
              <a:pPr algn="just" rtl="true" marL="0" indent="0" lvl="0">
                <a:lnSpc>
                  <a:spcPts val="3600"/>
                </a:lnSpc>
              </a:pPr>
              <a:r>
                <a:rPr lang="ar-EG" sz="3000">
                  <a:solidFill>
                    <a:srgbClr val="000000"/>
                  </a:solidFill>
                  <a:latin typeface="Arial Nova Condensed"/>
                  <a:ea typeface="Arial Nova Condensed"/>
                  <a:cs typeface="Arial Nova Condensed"/>
                  <a:sym typeface="Arial Nova Condensed"/>
                  <a:rtl val="true"/>
                </a:rPr>
                <a:t>متطلبات التقديم: </a:t>
              </a:r>
            </a:p>
            <a:p>
              <a:pPr algn="just" rtl="true" marL="0" indent="0" lvl="0">
                <a:lnSpc>
                  <a:spcPts val="3600"/>
                </a:lnSpc>
              </a:pPr>
              <a:r>
                <a:rPr lang="ar-EG" sz="3000">
                  <a:solidFill>
                    <a:srgbClr val="000000"/>
                  </a:solidFill>
                  <a:latin typeface="Arial Nova Condensed"/>
                  <a:ea typeface="Arial Nova Condensed"/>
                  <a:cs typeface="Arial Nova Condensed"/>
                  <a:sym typeface="Arial Nova Condensed"/>
                  <a:rtl val="true"/>
                </a:rPr>
                <a:t>الملفات (ملفات التعليق أو المجلدات الحلقية)</a:t>
              </a:r>
            </a:p>
            <a:p>
              <a:pPr algn="just" rtl="true" marL="0" indent="0" lvl="0">
                <a:lnSpc>
                  <a:spcPts val="3600"/>
                </a:lnSpc>
              </a:pPr>
              <a:r>
                <a:rPr lang="ar-EG" sz="3000">
                  <a:solidFill>
                    <a:srgbClr val="000000"/>
                  </a:solidFill>
                  <a:latin typeface="Arial Nova Condensed"/>
                  <a:ea typeface="Arial Nova Condensed"/>
                  <a:cs typeface="Arial Nova Condensed"/>
                  <a:sym typeface="Arial Nova Condensed"/>
                  <a:rtl val="true"/>
                </a:rPr>
                <a:t>خزانة ملفات أو أرفف أو ما شابه ذلك لتخزين ملفاتك.</a:t>
              </a:r>
            </a:p>
            <a:p>
              <a:pPr algn="just" rtl="true" marL="0" indent="0" lvl="0">
                <a:lnSpc>
                  <a:spcPts val="3600"/>
                </a:lnSpc>
              </a:pPr>
              <a:r>
                <a:rPr lang="ar-EG" sz="3000">
                  <a:solidFill>
                    <a:srgbClr val="000000"/>
                  </a:solidFill>
                  <a:latin typeface="Arial Nova Condensed"/>
                  <a:ea typeface="Arial Nova Condensed"/>
                  <a:cs typeface="Arial Nova Condensed"/>
                  <a:sym typeface="Arial Nova Condensed"/>
                  <a:rtl val="true"/>
                </a:rPr>
                <a:t>ختم تاريخ لكتابة التاريخ على الرسائل التي تتلقاها - أو كتابة التاريخ والتوقيع عليه. </a:t>
              </a:r>
            </a:p>
            <a:p>
              <a:pPr algn="just" rtl="true" marL="0" indent="0" lvl="0">
                <a:lnSpc>
                  <a:spcPts val="3600"/>
                </a:lnSpc>
              </a:pPr>
              <a:r>
                <a:rPr lang="ar-EG" sz="3000">
                  <a:solidFill>
                    <a:srgbClr val="000000"/>
                  </a:solidFill>
                  <a:latin typeface="Arial Nova Condensed"/>
                  <a:ea typeface="Arial Nova Condensed"/>
                  <a:cs typeface="Arial Nova Condensed"/>
                  <a:sym typeface="Arial Nova Condensed"/>
                  <a:rtl val="true"/>
                </a:rPr>
                <a:t>كتاب غلاف مقوى بحجم </a:t>
              </a:r>
              <a:r>
                <a:rPr lang="en-US" sz="3000">
                  <a:solidFill>
                    <a:srgbClr val="000000"/>
                  </a:solidFill>
                  <a:latin typeface="Arial Nova Condensed"/>
                  <a:ea typeface="Arial Nova Condensed"/>
                  <a:cs typeface="Arial Nova Condensed"/>
                  <a:sym typeface="Arial Nova Condensed"/>
                </a:rPr>
                <a:t>A4</a:t>
              </a:r>
              <a:r>
                <a:rPr lang="ar-EG" sz="3000">
                  <a:solidFill>
                    <a:srgbClr val="000000"/>
                  </a:solidFill>
                  <a:latin typeface="Arial Nova Condensed"/>
                  <a:ea typeface="Arial Nova Condensed"/>
                  <a:cs typeface="Arial Nova Condensed"/>
                  <a:sym typeface="Arial Nova Condensed"/>
                  <a:rtl val="true"/>
                </a:rPr>
                <a:t> يمكنك تسميته "مذكرات".</a:t>
              </a:r>
            </a:p>
          </p:txBody>
        </p:sp>
      </p:grpSp>
      <p:grpSp>
        <p:nvGrpSpPr>
          <p:cNvPr name="Group 8" id="8"/>
          <p:cNvGrpSpPr/>
          <p:nvPr/>
        </p:nvGrpSpPr>
        <p:grpSpPr>
          <a:xfrm rot="0">
            <a:off x="4019150" y="2210120"/>
            <a:ext cx="13240150" cy="894151"/>
            <a:chOff x="0" y="0"/>
            <a:chExt cx="17653533" cy="1192202"/>
          </a:xfrm>
        </p:grpSpPr>
        <p:sp>
          <p:nvSpPr>
            <p:cNvPr name="Freeform 9" id="9"/>
            <p:cNvSpPr/>
            <p:nvPr/>
          </p:nvSpPr>
          <p:spPr>
            <a:xfrm flipH="false" flipV="false" rot="0">
              <a:off x="0" y="0"/>
              <a:ext cx="17653533" cy="1192202"/>
            </a:xfrm>
            <a:custGeom>
              <a:avLst/>
              <a:gdLst/>
              <a:ahLst/>
              <a:cxnLst/>
              <a:rect r="r" b="b" t="t" l="l"/>
              <a:pathLst>
                <a:path h="1192202" w="17653533">
                  <a:moveTo>
                    <a:pt x="0" y="0"/>
                  </a:moveTo>
                  <a:lnTo>
                    <a:pt x="17653533" y="0"/>
                  </a:lnTo>
                  <a:lnTo>
                    <a:pt x="17653533" y="1192202"/>
                  </a:lnTo>
                  <a:lnTo>
                    <a:pt x="0" y="1192202"/>
                  </a:lnTo>
                  <a:close/>
                </a:path>
              </a:pathLst>
            </a:custGeom>
            <a:solidFill>
              <a:srgbClr val="000000">
                <a:alpha val="0"/>
              </a:srgbClr>
            </a:solidFill>
            <a:ln cap="sq">
              <a:noFill/>
              <a:prstDash val="solid"/>
              <a:miter/>
            </a:ln>
          </p:spPr>
        </p:sp>
        <p:sp>
          <p:nvSpPr>
            <p:cNvPr name="TextBox 10" id="10"/>
            <p:cNvSpPr txBox="true"/>
            <p:nvPr/>
          </p:nvSpPr>
          <p:spPr>
            <a:xfrm>
              <a:off x="0" y="-200025"/>
              <a:ext cx="17653533" cy="1392227"/>
            </a:xfrm>
            <a:prstGeom prst="rect">
              <a:avLst/>
            </a:prstGeom>
          </p:spPr>
          <p:txBody>
            <a:bodyPr anchor="t" rtlCol="false" tIns="0" lIns="0" bIns="0" rIns="0"/>
            <a:lstStyle/>
            <a:p>
              <a:pPr algn="just" rtl="true" marL="0" indent="0" lvl="0">
                <a:lnSpc>
                  <a:spcPts val="8181"/>
                </a:lnSpc>
                <a:spcBef>
                  <a:spcPct val="0"/>
                </a:spcBef>
              </a:pPr>
              <a:r>
                <a:rPr lang="ar-EG" b="true" sz="5000" strike="noStrike" u="none">
                  <a:solidFill>
                    <a:srgbClr val="F9B57D"/>
                  </a:solidFill>
                  <a:latin typeface="Arial Nova Condensed Bold"/>
                  <a:ea typeface="Arial Nova Condensed Bold"/>
                  <a:cs typeface="Arial Nova Condensed Bold"/>
                  <a:sym typeface="Arial Nova Condensed Bold"/>
                  <a:rtl val="true"/>
                </a:rPr>
                <a:t>إعداد نظام الملفات</a:t>
              </a:r>
            </a:p>
          </p:txBody>
        </p:sp>
      </p:grpSp>
      <p:grpSp>
        <p:nvGrpSpPr>
          <p:cNvPr name="Group 11" id="11"/>
          <p:cNvGrpSpPr/>
          <p:nvPr/>
        </p:nvGrpSpPr>
        <p:grpSpPr>
          <a:xfrm rot="0">
            <a:off x="14594368" y="914400"/>
            <a:ext cx="2664932" cy="1181420"/>
            <a:chOff x="0" y="0"/>
            <a:chExt cx="3553242" cy="1575227"/>
          </a:xfrm>
        </p:grpSpPr>
        <p:sp>
          <p:nvSpPr>
            <p:cNvPr name="Freeform 12" id="12"/>
            <p:cNvSpPr/>
            <p:nvPr/>
          </p:nvSpPr>
          <p:spPr>
            <a:xfrm flipH="false" flipV="false" rot="0">
              <a:off x="0" y="0"/>
              <a:ext cx="3553242" cy="1575227"/>
            </a:xfrm>
            <a:custGeom>
              <a:avLst/>
              <a:gdLst/>
              <a:ahLst/>
              <a:cxnLst/>
              <a:rect r="r" b="b" t="t" l="l"/>
              <a:pathLst>
                <a:path h="1575227" w="3553242">
                  <a:moveTo>
                    <a:pt x="0" y="0"/>
                  </a:moveTo>
                  <a:lnTo>
                    <a:pt x="3553242" y="0"/>
                  </a:lnTo>
                  <a:lnTo>
                    <a:pt x="3553242" y="1575227"/>
                  </a:lnTo>
                  <a:lnTo>
                    <a:pt x="0" y="1575227"/>
                  </a:lnTo>
                  <a:close/>
                </a:path>
              </a:pathLst>
            </a:custGeom>
            <a:solidFill>
              <a:srgbClr val="000000">
                <a:alpha val="0"/>
              </a:srgbClr>
            </a:solidFill>
          </p:spPr>
        </p:sp>
        <p:sp>
          <p:nvSpPr>
            <p:cNvPr name="TextBox 13" id="13"/>
            <p:cNvSpPr txBox="true"/>
            <p:nvPr/>
          </p:nvSpPr>
          <p:spPr>
            <a:xfrm>
              <a:off x="0" y="-190500"/>
              <a:ext cx="3553242" cy="1765727"/>
            </a:xfrm>
            <a:prstGeom prst="rect">
              <a:avLst/>
            </a:prstGeom>
          </p:spPr>
          <p:txBody>
            <a:bodyPr anchor="t" rtlCol="false" tIns="0" lIns="0" bIns="0" rIns="0"/>
            <a:lstStyle/>
            <a:p>
              <a:pPr algn="ctr" rtl="true" marL="0" indent="0" lvl="0">
                <a:lnSpc>
                  <a:spcPts val="9900"/>
                </a:lnSpc>
              </a:pPr>
              <a:r>
                <a:rPr lang="ar-EG" b="true" sz="6600">
                  <a:solidFill>
                    <a:srgbClr val="4E5FA7"/>
                  </a:solidFill>
                  <a:latin typeface="Arial Nova Condensed Bold"/>
                  <a:ea typeface="Arial Nova Condensed Bold"/>
                  <a:cs typeface="Arial Nova Condensed Bold"/>
                  <a:sym typeface="Arial Nova Condensed Bold"/>
                  <a:rtl val="true"/>
                </a:rPr>
                <a:t>التقديم </a:t>
              </a:r>
            </a:p>
          </p:txBody>
        </p:sp>
      </p:grpSp>
      <p:grpSp>
        <p:nvGrpSpPr>
          <p:cNvPr name="Group 14" id="14"/>
          <p:cNvGrpSpPr/>
          <p:nvPr/>
        </p:nvGrpSpPr>
        <p:grpSpPr>
          <a:xfrm rot="-7002519">
            <a:off x="-1116066" y="-886181"/>
            <a:ext cx="3767531" cy="4123759"/>
            <a:chOff x="0" y="0"/>
            <a:chExt cx="5023375" cy="5498345"/>
          </a:xfrm>
        </p:grpSpPr>
        <p:grpSp>
          <p:nvGrpSpPr>
            <p:cNvPr name="Group 15" id="15"/>
            <p:cNvGrpSpPr/>
            <p:nvPr/>
          </p:nvGrpSpPr>
          <p:grpSpPr>
            <a:xfrm rot="-104776">
              <a:off x="297380" y="1759711"/>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18" id="18"/>
            <p:cNvGrpSpPr/>
            <p:nvPr/>
          </p:nvGrpSpPr>
          <p:grpSpPr>
            <a:xfrm rot="-162844">
              <a:off x="84820" y="93399"/>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21" id="21"/>
            <p:cNvGrpSpPr/>
            <p:nvPr/>
          </p:nvGrpSpPr>
          <p:grpSpPr>
            <a:xfrm rot="10629642">
              <a:off x="902754" y="1722687"/>
              <a:ext cx="4032000" cy="3678054"/>
              <a:chOff x="0" y="0"/>
              <a:chExt cx="893117" cy="814716"/>
            </a:xfrm>
          </p:grpSpPr>
          <p:sp>
            <p:nvSpPr>
              <p:cNvPr name="Freeform 22" id="22"/>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3" id="23"/>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spTree>
  </p:cSld>
  <p:clrMapOvr>
    <a:masterClrMapping/>
  </p:clrMapOvr>
</p:sld>
</file>

<file path=ppt/slides/slide14.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rtl="true">
                <a:lnSpc>
                  <a:spcPts val="2659"/>
                </a:lnSpc>
                <a:spcBef>
                  <a:spcPct val="0"/>
                </a:spcBef>
              </a:pPr>
            </a:p>
          </p:txBody>
        </p:sp>
      </p:grpSp>
      <p:grpSp>
        <p:nvGrpSpPr>
          <p:cNvPr name="Group 5" id="5"/>
          <p:cNvGrpSpPr/>
          <p:nvPr/>
        </p:nvGrpSpPr>
        <p:grpSpPr>
          <a:xfrm rot="0">
            <a:off x="1028700" y="3785192"/>
            <a:ext cx="16230600" cy="3976249"/>
            <a:chOff x="0" y="0"/>
            <a:chExt cx="21640800" cy="5301666"/>
          </a:xfrm>
        </p:grpSpPr>
        <p:sp>
          <p:nvSpPr>
            <p:cNvPr name="Freeform 6" id="6"/>
            <p:cNvSpPr/>
            <p:nvPr/>
          </p:nvSpPr>
          <p:spPr>
            <a:xfrm flipH="false" flipV="false" rot="0">
              <a:off x="0" y="0"/>
              <a:ext cx="21640812" cy="5301637"/>
            </a:xfrm>
            <a:custGeom>
              <a:avLst/>
              <a:gdLst/>
              <a:ahLst/>
              <a:cxnLst/>
              <a:rect r="r" b="b" t="t" l="l"/>
              <a:pathLst>
                <a:path h="5301637" w="21640812">
                  <a:moveTo>
                    <a:pt x="0" y="0"/>
                  </a:moveTo>
                  <a:lnTo>
                    <a:pt x="21640812" y="0"/>
                  </a:lnTo>
                  <a:lnTo>
                    <a:pt x="21640812" y="5301637"/>
                  </a:lnTo>
                  <a:lnTo>
                    <a:pt x="0" y="5301637"/>
                  </a:lnTo>
                  <a:close/>
                </a:path>
              </a:pathLst>
            </a:custGeom>
            <a:solidFill>
              <a:srgbClr val="FFFFFF"/>
            </a:solidFill>
          </p:spPr>
        </p:sp>
        <p:sp>
          <p:nvSpPr>
            <p:cNvPr name="TextBox 7" id="7"/>
            <p:cNvSpPr txBox="true"/>
            <p:nvPr/>
          </p:nvSpPr>
          <p:spPr>
            <a:xfrm>
              <a:off x="0" y="-66675"/>
              <a:ext cx="21640800" cy="5368341"/>
            </a:xfrm>
            <a:prstGeom prst="rect">
              <a:avLst/>
            </a:prstGeom>
          </p:spPr>
          <p:txBody>
            <a:bodyPr anchor="t" rtlCol="false" tIns="50800" lIns="50800" bIns="50800" rIns="50800"/>
            <a:lstStyle/>
            <a:p>
              <a:pPr algn="r" rtl="true" marL="0" indent="0" lvl="0">
                <a:lnSpc>
                  <a:spcPts val="5105"/>
                </a:lnSpc>
              </a:pPr>
            </a:p>
            <a:p>
              <a:pPr algn="r" rtl="true" marL="0" indent="0" lvl="0">
                <a:lnSpc>
                  <a:spcPts val="5105"/>
                </a:lnSpc>
              </a:pPr>
              <a:r>
                <a:rPr lang="ar-EG" sz="3699">
                  <a:solidFill>
                    <a:srgbClr val="000000"/>
                  </a:solidFill>
                  <a:latin typeface="Arial Nova Condensed"/>
                  <a:ea typeface="Arial Nova Condensed"/>
                  <a:cs typeface="Arial Nova Condensed"/>
                  <a:sym typeface="Arial Nova Condensed"/>
                  <a:rtl val="true"/>
                </a:rPr>
                <a:t>لا ينبغي إخراج الملفات من المكتب أبدًا. إذا دعت الحاجة إلى إخراج مستندات أو بيانات لأي سبب، يُفضل تصويرها أولًا حتى تبقى النسخة الأصلية في المكتب. ستمنحك جلسة الامتثال والاعتبارات الأخلاقية مزيدًا من المعرفة حول كيفية تخزين المعلومات بأمان.</a:t>
              </a:r>
            </a:p>
          </p:txBody>
        </p:sp>
      </p:grpSp>
      <p:grpSp>
        <p:nvGrpSpPr>
          <p:cNvPr name="Group 8" id="8"/>
          <p:cNvGrpSpPr/>
          <p:nvPr/>
        </p:nvGrpSpPr>
        <p:grpSpPr>
          <a:xfrm rot="0">
            <a:off x="10737387" y="2229549"/>
            <a:ext cx="6114322" cy="1181420"/>
            <a:chOff x="0" y="0"/>
            <a:chExt cx="8152430" cy="1575227"/>
          </a:xfrm>
        </p:grpSpPr>
        <p:sp>
          <p:nvSpPr>
            <p:cNvPr name="Freeform 9" id="9"/>
            <p:cNvSpPr/>
            <p:nvPr/>
          </p:nvSpPr>
          <p:spPr>
            <a:xfrm flipH="false" flipV="false" rot="0">
              <a:off x="0" y="0"/>
              <a:ext cx="8152430" cy="1575227"/>
            </a:xfrm>
            <a:custGeom>
              <a:avLst/>
              <a:gdLst/>
              <a:ahLst/>
              <a:cxnLst/>
              <a:rect r="r" b="b" t="t" l="l"/>
              <a:pathLst>
                <a:path h="1575227" w="8152430">
                  <a:moveTo>
                    <a:pt x="0" y="0"/>
                  </a:moveTo>
                  <a:lnTo>
                    <a:pt x="8152430" y="0"/>
                  </a:lnTo>
                  <a:lnTo>
                    <a:pt x="8152430" y="1575227"/>
                  </a:lnTo>
                  <a:lnTo>
                    <a:pt x="0" y="1575227"/>
                  </a:lnTo>
                  <a:close/>
                </a:path>
              </a:pathLst>
            </a:custGeom>
            <a:solidFill>
              <a:srgbClr val="000000">
                <a:alpha val="0"/>
              </a:srgbClr>
            </a:solidFill>
          </p:spPr>
        </p:sp>
        <p:sp>
          <p:nvSpPr>
            <p:cNvPr name="TextBox 10" id="10"/>
            <p:cNvSpPr txBox="true"/>
            <p:nvPr/>
          </p:nvSpPr>
          <p:spPr>
            <a:xfrm>
              <a:off x="0" y="-190500"/>
              <a:ext cx="8152430" cy="1765727"/>
            </a:xfrm>
            <a:prstGeom prst="rect">
              <a:avLst/>
            </a:prstGeom>
          </p:spPr>
          <p:txBody>
            <a:bodyPr anchor="t" rtlCol="false" tIns="0" lIns="0" bIns="0" rIns="0"/>
            <a:lstStyle/>
            <a:p>
              <a:pPr algn="ctr" rtl="true" marL="0" indent="0" lvl="0">
                <a:lnSpc>
                  <a:spcPts val="9900"/>
                </a:lnSpc>
              </a:pPr>
              <a:r>
                <a:rPr lang="ar-EG" b="true" sz="6600">
                  <a:solidFill>
                    <a:srgbClr val="4E5FA7"/>
                  </a:solidFill>
                  <a:latin typeface="Arial Nova Condensed Bold"/>
                  <a:ea typeface="Arial Nova Condensed Bold"/>
                  <a:cs typeface="Arial Nova Condensed Bold"/>
                  <a:sym typeface="Arial Nova Condensed Bold"/>
                  <a:rtl val="true"/>
                </a:rPr>
                <a:t>الرسالة الرئيسية</a:t>
              </a:r>
            </a:p>
          </p:txBody>
        </p:sp>
      </p:grpSp>
      <p:grpSp>
        <p:nvGrpSpPr>
          <p:cNvPr name="Group 11" id="11"/>
          <p:cNvGrpSpPr/>
          <p:nvPr/>
        </p:nvGrpSpPr>
        <p:grpSpPr>
          <a:xfrm rot="-7002519">
            <a:off x="-1116066" y="-886181"/>
            <a:ext cx="3767531" cy="4123759"/>
            <a:chOff x="0" y="0"/>
            <a:chExt cx="5023375" cy="5498345"/>
          </a:xfrm>
        </p:grpSpPr>
        <p:grpSp>
          <p:nvGrpSpPr>
            <p:cNvPr name="Group 12" id="12"/>
            <p:cNvGrpSpPr/>
            <p:nvPr/>
          </p:nvGrpSpPr>
          <p:grpSpPr>
            <a:xfrm rot="-104776">
              <a:off x="297380" y="1759711"/>
              <a:ext cx="4032000" cy="3678054"/>
              <a:chOff x="0" y="0"/>
              <a:chExt cx="893117" cy="814716"/>
            </a:xfrm>
          </p:grpSpPr>
          <p:sp>
            <p:nvSpPr>
              <p:cNvPr name="Freeform 13" id="1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4" id="14"/>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15" id="15"/>
            <p:cNvGrpSpPr/>
            <p:nvPr/>
          </p:nvGrpSpPr>
          <p:grpSpPr>
            <a:xfrm rot="-162844">
              <a:off x="84820" y="93399"/>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18" id="18"/>
            <p:cNvGrpSpPr/>
            <p:nvPr/>
          </p:nvGrpSpPr>
          <p:grpSpPr>
            <a:xfrm rot="10629642">
              <a:off x="902754" y="1722687"/>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rtl="true">
                <a:lnSpc>
                  <a:spcPts val="2659"/>
                </a:lnSpc>
                <a:spcBef>
                  <a:spcPct val="0"/>
                </a:spcBef>
              </a:pPr>
            </a:p>
          </p:txBody>
        </p:sp>
      </p:grpSp>
      <p:grpSp>
        <p:nvGrpSpPr>
          <p:cNvPr name="Group 5" id="5"/>
          <p:cNvGrpSpPr/>
          <p:nvPr/>
        </p:nvGrpSpPr>
        <p:grpSpPr>
          <a:xfrm rot="0">
            <a:off x="12522549" y="1028700"/>
            <a:ext cx="4736751" cy="1181420"/>
            <a:chOff x="0" y="0"/>
            <a:chExt cx="6315668" cy="1575227"/>
          </a:xfrm>
        </p:grpSpPr>
        <p:sp>
          <p:nvSpPr>
            <p:cNvPr name="Freeform 6" id="6"/>
            <p:cNvSpPr/>
            <p:nvPr/>
          </p:nvSpPr>
          <p:spPr>
            <a:xfrm flipH="false" flipV="false" rot="0">
              <a:off x="0" y="0"/>
              <a:ext cx="6315668" cy="1575227"/>
            </a:xfrm>
            <a:custGeom>
              <a:avLst/>
              <a:gdLst/>
              <a:ahLst/>
              <a:cxnLst/>
              <a:rect r="r" b="b" t="t" l="l"/>
              <a:pathLst>
                <a:path h="1575227" w="6315668">
                  <a:moveTo>
                    <a:pt x="0" y="0"/>
                  </a:moveTo>
                  <a:lnTo>
                    <a:pt x="6315668" y="0"/>
                  </a:lnTo>
                  <a:lnTo>
                    <a:pt x="6315668" y="1575227"/>
                  </a:lnTo>
                  <a:lnTo>
                    <a:pt x="0" y="1575227"/>
                  </a:lnTo>
                  <a:close/>
                </a:path>
              </a:pathLst>
            </a:custGeom>
            <a:solidFill>
              <a:srgbClr val="000000">
                <a:alpha val="0"/>
              </a:srgbClr>
            </a:solidFill>
          </p:spPr>
        </p:sp>
        <p:sp>
          <p:nvSpPr>
            <p:cNvPr name="TextBox 7" id="7"/>
            <p:cNvSpPr txBox="true"/>
            <p:nvPr/>
          </p:nvSpPr>
          <p:spPr>
            <a:xfrm>
              <a:off x="0" y="-190500"/>
              <a:ext cx="6315668" cy="1765727"/>
            </a:xfrm>
            <a:prstGeom prst="rect">
              <a:avLst/>
            </a:prstGeom>
          </p:spPr>
          <p:txBody>
            <a:bodyPr anchor="t" rtlCol="false" tIns="0" lIns="0" bIns="0" rIns="0"/>
            <a:lstStyle/>
            <a:p>
              <a:pPr algn="r" rtl="true" marL="0" indent="0" lvl="0">
                <a:lnSpc>
                  <a:spcPts val="9900"/>
                </a:lnSpc>
              </a:pPr>
              <a:r>
                <a:rPr lang="ar-EG" b="true" sz="6600">
                  <a:solidFill>
                    <a:srgbClr val="4E5FA7"/>
                  </a:solidFill>
                  <a:latin typeface="Arial Nova Condensed Bold"/>
                  <a:ea typeface="Arial Nova Condensed Bold"/>
                  <a:cs typeface="Arial Nova Condensed Bold"/>
                  <a:sym typeface="Arial Nova Condensed Bold"/>
                  <a:rtl val="true"/>
                </a:rPr>
                <a:t>انعكاس</a:t>
              </a:r>
            </a:p>
          </p:txBody>
        </p:sp>
      </p:grpSp>
      <p:grpSp>
        <p:nvGrpSpPr>
          <p:cNvPr name="Group 8" id="8"/>
          <p:cNvGrpSpPr/>
          <p:nvPr/>
        </p:nvGrpSpPr>
        <p:grpSpPr>
          <a:xfrm rot="0">
            <a:off x="1837304" y="3747839"/>
            <a:ext cx="15421996" cy="4146576"/>
            <a:chOff x="0" y="0"/>
            <a:chExt cx="20562661" cy="5528768"/>
          </a:xfrm>
        </p:grpSpPr>
        <p:sp>
          <p:nvSpPr>
            <p:cNvPr name="Freeform 9" id="9"/>
            <p:cNvSpPr/>
            <p:nvPr/>
          </p:nvSpPr>
          <p:spPr>
            <a:xfrm flipH="false" flipV="false" rot="0">
              <a:off x="0" y="0"/>
              <a:ext cx="20562661" cy="5528768"/>
            </a:xfrm>
            <a:custGeom>
              <a:avLst/>
              <a:gdLst/>
              <a:ahLst/>
              <a:cxnLst/>
              <a:rect r="r" b="b" t="t" l="l"/>
              <a:pathLst>
                <a:path h="5528768" w="20562661">
                  <a:moveTo>
                    <a:pt x="0" y="0"/>
                  </a:moveTo>
                  <a:lnTo>
                    <a:pt x="20562661" y="0"/>
                  </a:lnTo>
                  <a:lnTo>
                    <a:pt x="20562661" y="5528768"/>
                  </a:lnTo>
                  <a:lnTo>
                    <a:pt x="0" y="5528768"/>
                  </a:lnTo>
                  <a:close/>
                </a:path>
              </a:pathLst>
            </a:custGeom>
            <a:solidFill>
              <a:srgbClr val="000000">
                <a:alpha val="0"/>
              </a:srgbClr>
            </a:solidFill>
          </p:spPr>
        </p:sp>
        <p:sp>
          <p:nvSpPr>
            <p:cNvPr name="TextBox 10" id="10"/>
            <p:cNvSpPr txBox="true"/>
            <p:nvPr/>
          </p:nvSpPr>
          <p:spPr>
            <a:xfrm>
              <a:off x="0" y="-66675"/>
              <a:ext cx="20562661" cy="5595443"/>
            </a:xfrm>
            <a:prstGeom prst="rect">
              <a:avLst/>
            </a:prstGeom>
          </p:spPr>
          <p:txBody>
            <a:bodyPr anchor="t" rtlCol="false" tIns="0" lIns="0" bIns="0" rIns="0"/>
            <a:lstStyle/>
            <a:p>
              <a:pPr algn="just" rtl="true" marL="0" indent="0" lvl="0">
                <a:lnSpc>
                  <a:spcPts val="5243"/>
                </a:lnSpc>
              </a:pPr>
              <a:r>
                <a:rPr lang="ar-EG" b="true" sz="3799">
                  <a:solidFill>
                    <a:srgbClr val="F9B428"/>
                  </a:solidFill>
                  <a:latin typeface="Arial Nova Condensed Bold"/>
                  <a:ea typeface="Arial Nova Condensed Bold"/>
                  <a:cs typeface="Arial Nova Condensed Bold"/>
                  <a:sym typeface="Arial Nova Condensed Bold"/>
                  <a:rtl val="true"/>
                </a:rPr>
                <a:t>مناقشة في الجلسة العامة </a:t>
              </a:r>
            </a:p>
            <a:p>
              <a:pPr algn="just" rtl="true" marL="0" indent="0" lvl="0">
                <a:lnSpc>
                  <a:spcPts val="5243"/>
                </a:lnSpc>
              </a:pPr>
              <a:r>
                <a:rPr lang="ar-EG" sz="3799">
                  <a:solidFill>
                    <a:srgbClr val="000000"/>
                  </a:solidFill>
                  <a:latin typeface="Arial Nova Condensed"/>
                  <a:ea typeface="Arial Nova Condensed"/>
                  <a:cs typeface="Arial Nova Condensed"/>
                  <a:sym typeface="Arial Nova Condensed"/>
                  <a:rtl val="true"/>
                </a:rPr>
                <a:t>في سياقك ومجتمعك الحالي، أين ستكون الوثيقة أكثر أمانًا، وما نوع نظام الملفات الذي لديك أو تحتاجه. </a:t>
              </a:r>
            </a:p>
            <a:p>
              <a:pPr algn="just" rtl="true" marL="0" indent="0" lvl="0">
                <a:lnSpc>
                  <a:spcPts val="5243"/>
                </a:lnSpc>
              </a:pPr>
            </a:p>
            <a:p>
              <a:pPr algn="just" rtl="true" marL="0" indent="0" lvl="0">
                <a:lnSpc>
                  <a:spcPts val="5243"/>
                </a:lnSpc>
              </a:pPr>
              <a:r>
                <a:rPr lang="ar-EG" sz="3799">
                  <a:solidFill>
                    <a:srgbClr val="000000"/>
                  </a:solidFill>
                  <a:latin typeface="Arial Nova Condensed"/>
                  <a:ea typeface="Arial Nova Condensed"/>
                  <a:cs typeface="Arial Nova Condensed"/>
                  <a:sym typeface="Arial Nova Condensed"/>
                  <a:rtl val="true"/>
                </a:rPr>
                <a:t>ما هي المخاطر المرتبطة بنظام إدارة الملفات الحالي لديك؟ وما هي توصياتك لتحسينه؟</a:t>
              </a:r>
            </a:p>
          </p:txBody>
        </p:sp>
      </p:grpSp>
      <p:grpSp>
        <p:nvGrpSpPr>
          <p:cNvPr name="Group 11" id="11"/>
          <p:cNvGrpSpPr/>
          <p:nvPr/>
        </p:nvGrpSpPr>
        <p:grpSpPr>
          <a:xfrm rot="0">
            <a:off x="8817932" y="2210120"/>
            <a:ext cx="8441368" cy="894151"/>
            <a:chOff x="0" y="0"/>
            <a:chExt cx="11255157" cy="1192202"/>
          </a:xfrm>
        </p:grpSpPr>
        <p:sp>
          <p:nvSpPr>
            <p:cNvPr name="Freeform 12" id="12"/>
            <p:cNvSpPr/>
            <p:nvPr/>
          </p:nvSpPr>
          <p:spPr>
            <a:xfrm flipH="false" flipV="false" rot="0">
              <a:off x="0" y="0"/>
              <a:ext cx="11255156" cy="1192202"/>
            </a:xfrm>
            <a:custGeom>
              <a:avLst/>
              <a:gdLst/>
              <a:ahLst/>
              <a:cxnLst/>
              <a:rect r="r" b="b" t="t" l="l"/>
              <a:pathLst>
                <a:path h="1192202" w="11255156">
                  <a:moveTo>
                    <a:pt x="0" y="0"/>
                  </a:moveTo>
                  <a:lnTo>
                    <a:pt x="11255156" y="0"/>
                  </a:lnTo>
                  <a:lnTo>
                    <a:pt x="11255156" y="1192202"/>
                  </a:lnTo>
                  <a:lnTo>
                    <a:pt x="0" y="1192202"/>
                  </a:lnTo>
                  <a:close/>
                </a:path>
              </a:pathLst>
            </a:custGeom>
            <a:solidFill>
              <a:srgbClr val="000000">
                <a:alpha val="0"/>
              </a:srgbClr>
            </a:solidFill>
            <a:ln cap="sq">
              <a:noFill/>
              <a:prstDash val="solid"/>
              <a:miter/>
            </a:ln>
          </p:spPr>
        </p:sp>
        <p:sp>
          <p:nvSpPr>
            <p:cNvPr name="TextBox 13" id="13"/>
            <p:cNvSpPr txBox="true"/>
            <p:nvPr/>
          </p:nvSpPr>
          <p:spPr>
            <a:xfrm>
              <a:off x="0" y="-200025"/>
              <a:ext cx="11255157" cy="1392227"/>
            </a:xfrm>
            <a:prstGeom prst="rect">
              <a:avLst/>
            </a:prstGeom>
          </p:spPr>
          <p:txBody>
            <a:bodyPr anchor="t" rtlCol="false" tIns="0" lIns="0" bIns="0" rIns="0"/>
            <a:lstStyle/>
            <a:p>
              <a:pPr algn="just" rtl="true" marL="0" indent="0" lvl="0">
                <a:lnSpc>
                  <a:spcPts val="8181"/>
                </a:lnSpc>
                <a:spcBef>
                  <a:spcPct val="0"/>
                </a:spcBef>
              </a:pPr>
              <a:r>
                <a:rPr lang="ar-EG" b="true" sz="5000" strike="noStrike" u="none">
                  <a:solidFill>
                    <a:srgbClr val="F9B57D"/>
                  </a:solidFill>
                  <a:latin typeface="Arial Nova Condensed Bold"/>
                  <a:ea typeface="Arial Nova Condensed Bold"/>
                  <a:cs typeface="Arial Nova Condensed Bold"/>
                  <a:sym typeface="Arial Nova Condensed Bold"/>
                  <a:rtl val="true"/>
                </a:rPr>
                <a:t>وضع متطلبات التقديم في سياقها</a:t>
              </a:r>
            </a:p>
          </p:txBody>
        </p:sp>
      </p:grpSp>
      <p:sp>
        <p:nvSpPr>
          <p:cNvPr name="Freeform 14" id="14"/>
          <p:cNvSpPr/>
          <p:nvPr/>
        </p:nvSpPr>
        <p:spPr>
          <a:xfrm flipH="false" flipV="false" rot="0">
            <a:off x="1028700" y="7749269"/>
            <a:ext cx="6225011" cy="2349942"/>
          </a:xfrm>
          <a:custGeom>
            <a:avLst/>
            <a:gdLst/>
            <a:ahLst/>
            <a:cxnLst/>
            <a:rect r="r" b="b" t="t" l="l"/>
            <a:pathLst>
              <a:path h="2349942" w="6225011">
                <a:moveTo>
                  <a:pt x="0" y="0"/>
                </a:moveTo>
                <a:lnTo>
                  <a:pt x="6225011" y="0"/>
                </a:lnTo>
                <a:lnTo>
                  <a:pt x="6225011" y="2349942"/>
                </a:lnTo>
                <a:lnTo>
                  <a:pt x="0" y="2349942"/>
                </a:lnTo>
                <a:lnTo>
                  <a:pt x="0" y="0"/>
                </a:lnTo>
                <a:close/>
              </a:path>
            </a:pathLst>
          </a:custGeom>
          <a:blipFill>
            <a:blip r:embed="rId3"/>
            <a:stretch>
              <a:fillRect l="0" t="0" r="0" b="0"/>
            </a:stretch>
          </a:blipFill>
        </p:spPr>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rtl="true">
                <a:lnSpc>
                  <a:spcPts val="2659"/>
                </a:lnSpc>
                <a:spcBef>
                  <a:spcPct val="0"/>
                </a:spcBef>
              </a:pPr>
            </a:p>
          </p:txBody>
        </p:sp>
      </p:grpSp>
      <p:grpSp>
        <p:nvGrpSpPr>
          <p:cNvPr name="Group 5" id="5"/>
          <p:cNvGrpSpPr/>
          <p:nvPr/>
        </p:nvGrpSpPr>
        <p:grpSpPr>
          <a:xfrm rot="0">
            <a:off x="7901209" y="1028700"/>
            <a:ext cx="9358091" cy="8229600"/>
            <a:chOff x="0" y="0"/>
            <a:chExt cx="12477455" cy="10972800"/>
          </a:xfrm>
        </p:grpSpPr>
        <p:grpSp>
          <p:nvGrpSpPr>
            <p:cNvPr name="Group 6" id="6"/>
            <p:cNvGrpSpPr/>
            <p:nvPr/>
          </p:nvGrpSpPr>
          <p:grpSpPr>
            <a:xfrm rot="0">
              <a:off x="0" y="0"/>
              <a:ext cx="12477455" cy="10972800"/>
              <a:chOff x="0" y="0"/>
              <a:chExt cx="3165576" cy="2783840"/>
            </a:xfrm>
          </p:grpSpPr>
          <p:sp>
            <p:nvSpPr>
              <p:cNvPr name="Freeform 7" id="7"/>
              <p:cNvSpPr/>
              <p:nvPr/>
            </p:nvSpPr>
            <p:spPr>
              <a:xfrm flipH="false" flipV="false" rot="0">
                <a:off x="0" y="0"/>
                <a:ext cx="3165577" cy="2783840"/>
              </a:xfrm>
              <a:custGeom>
                <a:avLst/>
                <a:gdLst/>
                <a:ahLst/>
                <a:cxnLst/>
                <a:rect r="r" b="b" t="t" l="l"/>
                <a:pathLst>
                  <a:path h="2783840" w="3165577">
                    <a:moveTo>
                      <a:pt x="3041117" y="2783840"/>
                    </a:moveTo>
                    <a:lnTo>
                      <a:pt x="124460" y="2783840"/>
                    </a:lnTo>
                    <a:cubicBezTo>
                      <a:pt x="55880" y="2783840"/>
                      <a:pt x="0" y="2727960"/>
                      <a:pt x="0" y="2659380"/>
                    </a:cubicBezTo>
                    <a:lnTo>
                      <a:pt x="0" y="124460"/>
                    </a:lnTo>
                    <a:cubicBezTo>
                      <a:pt x="0" y="55880"/>
                      <a:pt x="55880" y="0"/>
                      <a:pt x="124460" y="0"/>
                    </a:cubicBezTo>
                    <a:lnTo>
                      <a:pt x="3041117" y="0"/>
                    </a:lnTo>
                    <a:cubicBezTo>
                      <a:pt x="3109696" y="0"/>
                      <a:pt x="3165577" y="55880"/>
                      <a:pt x="3165577" y="124460"/>
                    </a:cubicBezTo>
                    <a:lnTo>
                      <a:pt x="3165577" y="2659380"/>
                    </a:lnTo>
                    <a:cubicBezTo>
                      <a:pt x="3165577" y="2727960"/>
                      <a:pt x="3109696" y="2783840"/>
                      <a:pt x="3041117" y="2783840"/>
                    </a:cubicBezTo>
                    <a:close/>
                  </a:path>
                </a:pathLst>
              </a:custGeom>
              <a:solidFill>
                <a:srgbClr val="F7E5DD"/>
              </a:solidFill>
            </p:spPr>
          </p:sp>
        </p:grpSp>
        <p:grpSp>
          <p:nvGrpSpPr>
            <p:cNvPr name="Group 8" id="8"/>
            <p:cNvGrpSpPr/>
            <p:nvPr/>
          </p:nvGrpSpPr>
          <p:grpSpPr>
            <a:xfrm rot="-10800000">
              <a:off x="1386781" y="556357"/>
              <a:ext cx="289704" cy="289704"/>
              <a:chOff x="0" y="0"/>
              <a:chExt cx="6350000" cy="6350000"/>
            </a:xfrm>
          </p:grpSpPr>
          <p:sp>
            <p:nvSpPr>
              <p:cNvPr name="Freeform 9" id="9"/>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9B428"/>
              </a:solidFill>
            </p:spPr>
          </p:sp>
        </p:grpSp>
        <p:grpSp>
          <p:nvGrpSpPr>
            <p:cNvPr name="Group 10" id="10"/>
            <p:cNvGrpSpPr/>
            <p:nvPr/>
          </p:nvGrpSpPr>
          <p:grpSpPr>
            <a:xfrm rot="-10800000">
              <a:off x="1039940" y="556357"/>
              <a:ext cx="289704" cy="289704"/>
              <a:chOff x="0" y="0"/>
              <a:chExt cx="6350000" cy="6350000"/>
            </a:xfrm>
          </p:grpSpPr>
          <p:sp>
            <p:nvSpPr>
              <p:cNvPr name="Freeform 11" id="11"/>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DC4F50"/>
              </a:solidFill>
            </p:spPr>
          </p:sp>
        </p:grpSp>
        <p:grpSp>
          <p:nvGrpSpPr>
            <p:cNvPr name="Group 12" id="12"/>
            <p:cNvGrpSpPr/>
            <p:nvPr/>
          </p:nvGrpSpPr>
          <p:grpSpPr>
            <a:xfrm rot="-10800000">
              <a:off x="693100" y="556357"/>
              <a:ext cx="289704" cy="289704"/>
              <a:chOff x="0" y="0"/>
              <a:chExt cx="6350000" cy="6350000"/>
            </a:xfrm>
          </p:grpSpPr>
          <p:sp>
            <p:nvSpPr>
              <p:cNvPr name="Freeform 13" id="13"/>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4E5FA7"/>
              </a:solidFill>
            </p:spPr>
          </p:sp>
        </p:grpSp>
      </p:grpSp>
      <p:sp>
        <p:nvSpPr>
          <p:cNvPr name="TextBox 14" id="14"/>
          <p:cNvSpPr txBox="true"/>
          <p:nvPr/>
        </p:nvSpPr>
        <p:spPr>
          <a:xfrm rot="0">
            <a:off x="9144000" y="2232274"/>
            <a:ext cx="5115417" cy="1049021"/>
          </a:xfrm>
          <a:prstGeom prst="rect">
            <a:avLst/>
          </a:prstGeom>
        </p:spPr>
        <p:txBody>
          <a:bodyPr anchor="t" rtlCol="false" tIns="0" lIns="0" bIns="0" rIns="0">
            <a:spAutoFit/>
          </a:bodyPr>
          <a:lstStyle/>
          <a:p>
            <a:pPr algn="r" rtl="true" marL="0" indent="0" lvl="0">
              <a:lnSpc>
                <a:spcPts val="7925"/>
              </a:lnSpc>
            </a:pPr>
            <a:r>
              <a:rPr lang="ar-EG" b="true" sz="7925">
                <a:solidFill>
                  <a:srgbClr val="4E5FA7"/>
                </a:solidFill>
                <a:latin typeface="Arial Nova Condensed Bold"/>
                <a:ea typeface="Arial Nova Condensed Bold"/>
                <a:cs typeface="Arial Nova Condensed Bold"/>
                <a:sym typeface="Arial Nova Condensed Bold"/>
                <a:rtl val="true"/>
              </a:rPr>
              <a:t>الجلسة </a:t>
            </a:r>
            <a:r>
              <a:rPr lang="en-US" b="true" sz="7925">
                <a:solidFill>
                  <a:srgbClr val="4E5FA7"/>
                </a:solidFill>
                <a:latin typeface="Arial Nova Condensed Bold"/>
                <a:ea typeface="Arial Nova Condensed Bold"/>
                <a:cs typeface="Arial Nova Condensed Bold"/>
                <a:sym typeface="Arial Nova Condensed Bold"/>
              </a:rPr>
              <a:t>3</a:t>
            </a:r>
          </a:p>
        </p:txBody>
      </p:sp>
      <p:sp>
        <p:nvSpPr>
          <p:cNvPr name="TextBox 15" id="15"/>
          <p:cNvSpPr txBox="true"/>
          <p:nvPr/>
        </p:nvSpPr>
        <p:spPr>
          <a:xfrm rot="0">
            <a:off x="9144000" y="3813654"/>
            <a:ext cx="7290009" cy="1069342"/>
          </a:xfrm>
          <a:prstGeom prst="rect">
            <a:avLst/>
          </a:prstGeom>
        </p:spPr>
        <p:txBody>
          <a:bodyPr anchor="t" rtlCol="false" tIns="0" lIns="0" bIns="0" rIns="0">
            <a:spAutoFit/>
          </a:bodyPr>
          <a:lstStyle/>
          <a:p>
            <a:pPr algn="r" rtl="true" marL="1354752" indent="-677376" lvl="1">
              <a:lnSpc>
                <a:spcPts val="8784"/>
              </a:lnSpc>
              <a:buFont typeface="Arial"/>
              <a:buChar char="•"/>
            </a:pPr>
            <a:r>
              <a:rPr lang="ar-EG" sz="6274">
                <a:solidFill>
                  <a:srgbClr val="171717"/>
                </a:solidFill>
                <a:latin typeface="Arial Nova Condensed"/>
                <a:ea typeface="Arial Nova Condensed"/>
                <a:cs typeface="Arial Nova Condensed"/>
                <a:sym typeface="Arial Nova Condensed"/>
                <a:rtl val="true"/>
              </a:rPr>
              <a:t>إدارة العملاء</a:t>
            </a:r>
          </a:p>
        </p:txBody>
      </p:sp>
      <p:grpSp>
        <p:nvGrpSpPr>
          <p:cNvPr name="Group 16" id="16"/>
          <p:cNvGrpSpPr/>
          <p:nvPr/>
        </p:nvGrpSpPr>
        <p:grpSpPr>
          <a:xfrm rot="0">
            <a:off x="1028700" y="605902"/>
            <a:ext cx="6594572" cy="8652398"/>
            <a:chOff x="0" y="0"/>
            <a:chExt cx="8792763" cy="11536531"/>
          </a:xfrm>
        </p:grpSpPr>
        <p:sp>
          <p:nvSpPr>
            <p:cNvPr name="Freeform 17" id="17"/>
            <p:cNvSpPr/>
            <p:nvPr/>
          </p:nvSpPr>
          <p:spPr>
            <a:xfrm flipH="false" flipV="false" rot="0">
              <a:off x="3727922" y="2766243"/>
              <a:ext cx="5064842" cy="8770288"/>
            </a:xfrm>
            <a:custGeom>
              <a:avLst/>
              <a:gdLst/>
              <a:ahLst/>
              <a:cxnLst/>
              <a:rect r="r" b="b" t="t" l="l"/>
              <a:pathLst>
                <a:path h="8770288" w="5064842">
                  <a:moveTo>
                    <a:pt x="0" y="0"/>
                  </a:moveTo>
                  <a:lnTo>
                    <a:pt x="5064841" y="0"/>
                  </a:lnTo>
                  <a:lnTo>
                    <a:pt x="5064841" y="8770288"/>
                  </a:lnTo>
                  <a:lnTo>
                    <a:pt x="0" y="8770288"/>
                  </a:lnTo>
                  <a:lnTo>
                    <a:pt x="0" y="0"/>
                  </a:lnTo>
                  <a:close/>
                </a:path>
              </a:pathLst>
            </a:custGeom>
            <a:blipFill>
              <a:blip r:embed="rId2"/>
              <a:stretch>
                <a:fillRect l="0" t="0" r="0" b="0"/>
              </a:stretch>
            </a:blipFill>
          </p:spPr>
        </p:sp>
        <p:sp>
          <p:nvSpPr>
            <p:cNvPr name="Freeform 18" id="18"/>
            <p:cNvSpPr/>
            <p:nvPr/>
          </p:nvSpPr>
          <p:spPr>
            <a:xfrm flipH="false" flipV="false" rot="0">
              <a:off x="0" y="2544354"/>
              <a:ext cx="2838384" cy="8770288"/>
            </a:xfrm>
            <a:custGeom>
              <a:avLst/>
              <a:gdLst/>
              <a:ahLst/>
              <a:cxnLst/>
              <a:rect r="r" b="b" t="t" l="l"/>
              <a:pathLst>
                <a:path h="8770288" w="2838384">
                  <a:moveTo>
                    <a:pt x="0" y="0"/>
                  </a:moveTo>
                  <a:lnTo>
                    <a:pt x="2838384" y="0"/>
                  </a:lnTo>
                  <a:lnTo>
                    <a:pt x="2838384" y="8770288"/>
                  </a:lnTo>
                  <a:lnTo>
                    <a:pt x="0" y="877028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9" id="19"/>
            <p:cNvSpPr/>
            <p:nvPr/>
          </p:nvSpPr>
          <p:spPr>
            <a:xfrm flipH="false" flipV="false" rot="0">
              <a:off x="1035551" y="151808"/>
              <a:ext cx="2712944" cy="2655294"/>
            </a:xfrm>
            <a:custGeom>
              <a:avLst/>
              <a:gdLst/>
              <a:ahLst/>
              <a:cxnLst/>
              <a:rect r="r" b="b" t="t" l="l"/>
              <a:pathLst>
                <a:path h="2655294" w="2712944">
                  <a:moveTo>
                    <a:pt x="0" y="0"/>
                  </a:moveTo>
                  <a:lnTo>
                    <a:pt x="2712944" y="0"/>
                  </a:lnTo>
                  <a:lnTo>
                    <a:pt x="2712944" y="2655293"/>
                  </a:lnTo>
                  <a:lnTo>
                    <a:pt x="0" y="265529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20" id="20"/>
            <p:cNvSpPr/>
            <p:nvPr/>
          </p:nvSpPr>
          <p:spPr>
            <a:xfrm flipH="false" flipV="false" rot="0">
              <a:off x="4916799" y="0"/>
              <a:ext cx="3569345" cy="2766243"/>
            </a:xfrm>
            <a:custGeom>
              <a:avLst/>
              <a:gdLst/>
              <a:ahLst/>
              <a:cxnLst/>
              <a:rect r="r" b="b" t="t" l="l"/>
              <a:pathLst>
                <a:path h="2766243" w="3569345">
                  <a:moveTo>
                    <a:pt x="0" y="0"/>
                  </a:moveTo>
                  <a:lnTo>
                    <a:pt x="3569345" y="0"/>
                  </a:lnTo>
                  <a:lnTo>
                    <a:pt x="3569345" y="2766243"/>
                  </a:lnTo>
                  <a:lnTo>
                    <a:pt x="0" y="276624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21" id="21"/>
            <p:cNvSpPr/>
            <p:nvPr/>
          </p:nvSpPr>
          <p:spPr>
            <a:xfrm flipH="false" flipV="false" rot="0">
              <a:off x="1810348" y="472753"/>
              <a:ext cx="1163351" cy="1327647"/>
            </a:xfrm>
            <a:custGeom>
              <a:avLst/>
              <a:gdLst/>
              <a:ahLst/>
              <a:cxnLst/>
              <a:rect r="r" b="b" t="t" l="l"/>
              <a:pathLst>
                <a:path h="1327647" w="1163351">
                  <a:moveTo>
                    <a:pt x="0" y="0"/>
                  </a:moveTo>
                  <a:lnTo>
                    <a:pt x="1163351" y="0"/>
                  </a:lnTo>
                  <a:lnTo>
                    <a:pt x="1163351" y="1327647"/>
                  </a:lnTo>
                  <a:lnTo>
                    <a:pt x="0" y="1327647"/>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22" id="22"/>
            <p:cNvSpPr/>
            <p:nvPr/>
          </p:nvSpPr>
          <p:spPr>
            <a:xfrm flipH="false" flipV="false" rot="0">
              <a:off x="5501322" y="734017"/>
              <a:ext cx="575915" cy="954077"/>
            </a:xfrm>
            <a:custGeom>
              <a:avLst/>
              <a:gdLst/>
              <a:ahLst/>
              <a:cxnLst/>
              <a:rect r="r" b="b" t="t" l="l"/>
              <a:pathLst>
                <a:path h="954077" w="575915">
                  <a:moveTo>
                    <a:pt x="0" y="0"/>
                  </a:moveTo>
                  <a:lnTo>
                    <a:pt x="575915" y="0"/>
                  </a:lnTo>
                  <a:lnTo>
                    <a:pt x="575915" y="954077"/>
                  </a:lnTo>
                  <a:lnTo>
                    <a:pt x="0" y="954077"/>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23" id="23"/>
            <p:cNvSpPr/>
            <p:nvPr/>
          </p:nvSpPr>
          <p:spPr>
            <a:xfrm flipH="false" flipV="false" rot="-2513165">
              <a:off x="6280894" y="359194"/>
              <a:ext cx="478898" cy="793354"/>
            </a:xfrm>
            <a:custGeom>
              <a:avLst/>
              <a:gdLst/>
              <a:ahLst/>
              <a:cxnLst/>
              <a:rect r="r" b="b" t="t" l="l"/>
              <a:pathLst>
                <a:path h="793354" w="478898">
                  <a:moveTo>
                    <a:pt x="0" y="0"/>
                  </a:moveTo>
                  <a:lnTo>
                    <a:pt x="478897" y="0"/>
                  </a:lnTo>
                  <a:lnTo>
                    <a:pt x="478897" y="793355"/>
                  </a:lnTo>
                  <a:lnTo>
                    <a:pt x="0" y="793355"/>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24" id="24"/>
            <p:cNvSpPr/>
            <p:nvPr/>
          </p:nvSpPr>
          <p:spPr>
            <a:xfrm flipH="false" flipV="false" rot="-2513165">
              <a:off x="7380842" y="531260"/>
              <a:ext cx="478898" cy="793354"/>
            </a:xfrm>
            <a:custGeom>
              <a:avLst/>
              <a:gdLst/>
              <a:ahLst/>
              <a:cxnLst/>
              <a:rect r="r" b="b" t="t" l="l"/>
              <a:pathLst>
                <a:path h="793354" w="478898">
                  <a:moveTo>
                    <a:pt x="0" y="0"/>
                  </a:moveTo>
                  <a:lnTo>
                    <a:pt x="478898" y="0"/>
                  </a:lnTo>
                  <a:lnTo>
                    <a:pt x="478898" y="793354"/>
                  </a:lnTo>
                  <a:lnTo>
                    <a:pt x="0" y="793354"/>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25" id="25"/>
            <p:cNvSpPr/>
            <p:nvPr/>
          </p:nvSpPr>
          <p:spPr>
            <a:xfrm flipH="false" flipV="false" rot="138096">
              <a:off x="6723999" y="1082777"/>
              <a:ext cx="478898" cy="793354"/>
            </a:xfrm>
            <a:custGeom>
              <a:avLst/>
              <a:gdLst/>
              <a:ahLst/>
              <a:cxnLst/>
              <a:rect r="r" b="b" t="t" l="l"/>
              <a:pathLst>
                <a:path h="793354" w="478898">
                  <a:moveTo>
                    <a:pt x="0" y="0"/>
                  </a:moveTo>
                  <a:lnTo>
                    <a:pt x="478898" y="0"/>
                  </a:lnTo>
                  <a:lnTo>
                    <a:pt x="478898" y="793355"/>
                  </a:lnTo>
                  <a:lnTo>
                    <a:pt x="0" y="793355"/>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gr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rtl="true">
                <a:lnSpc>
                  <a:spcPts val="2659"/>
                </a:lnSpc>
                <a:spcBef>
                  <a:spcPct val="0"/>
                </a:spcBef>
              </a:pPr>
            </a:p>
          </p:txBody>
        </p:sp>
      </p:grpSp>
      <p:grpSp>
        <p:nvGrpSpPr>
          <p:cNvPr name="Group 5" id="5"/>
          <p:cNvGrpSpPr/>
          <p:nvPr/>
        </p:nvGrpSpPr>
        <p:grpSpPr>
          <a:xfrm rot="0">
            <a:off x="4105496" y="537651"/>
            <a:ext cx="13153804" cy="1181420"/>
            <a:chOff x="0" y="0"/>
            <a:chExt cx="17538405" cy="1575227"/>
          </a:xfrm>
        </p:grpSpPr>
        <p:sp>
          <p:nvSpPr>
            <p:cNvPr name="Freeform 6" id="6"/>
            <p:cNvSpPr/>
            <p:nvPr/>
          </p:nvSpPr>
          <p:spPr>
            <a:xfrm flipH="false" flipV="false" rot="0">
              <a:off x="0" y="0"/>
              <a:ext cx="17538405" cy="1575227"/>
            </a:xfrm>
            <a:custGeom>
              <a:avLst/>
              <a:gdLst/>
              <a:ahLst/>
              <a:cxnLst/>
              <a:rect r="r" b="b" t="t" l="l"/>
              <a:pathLst>
                <a:path h="1575227" w="17538405">
                  <a:moveTo>
                    <a:pt x="0" y="0"/>
                  </a:moveTo>
                  <a:lnTo>
                    <a:pt x="17538405" y="0"/>
                  </a:lnTo>
                  <a:lnTo>
                    <a:pt x="17538405" y="1575227"/>
                  </a:lnTo>
                  <a:lnTo>
                    <a:pt x="0" y="1575227"/>
                  </a:lnTo>
                  <a:close/>
                </a:path>
              </a:pathLst>
            </a:custGeom>
            <a:solidFill>
              <a:srgbClr val="000000">
                <a:alpha val="0"/>
              </a:srgbClr>
            </a:solidFill>
          </p:spPr>
        </p:sp>
        <p:sp>
          <p:nvSpPr>
            <p:cNvPr name="TextBox 7" id="7"/>
            <p:cNvSpPr txBox="true"/>
            <p:nvPr/>
          </p:nvSpPr>
          <p:spPr>
            <a:xfrm>
              <a:off x="0" y="-190500"/>
              <a:ext cx="17538405" cy="1765727"/>
            </a:xfrm>
            <a:prstGeom prst="rect">
              <a:avLst/>
            </a:prstGeom>
          </p:spPr>
          <p:txBody>
            <a:bodyPr anchor="t" rtlCol="false" tIns="0" lIns="0" bIns="0" rIns="0"/>
            <a:lstStyle/>
            <a:p>
              <a:pPr algn="r" rtl="true" marL="0" indent="0" lvl="0">
                <a:lnSpc>
                  <a:spcPts val="9900"/>
                </a:lnSpc>
              </a:pPr>
              <a:r>
                <a:rPr lang="ar-EG" b="true" sz="6600">
                  <a:solidFill>
                    <a:srgbClr val="4E5FA7"/>
                  </a:solidFill>
                  <a:latin typeface="Arial Nova Condensed Bold"/>
                  <a:ea typeface="Arial Nova Condensed Bold"/>
                  <a:cs typeface="Arial Nova Condensed Bold"/>
                  <a:sym typeface="Arial Nova Condensed Bold"/>
                  <a:rtl val="true"/>
                </a:rPr>
                <a:t>النشاط </a:t>
              </a:r>
              <a:r>
                <a:rPr lang="en-US" b="true" sz="6600">
                  <a:solidFill>
                    <a:srgbClr val="4E5FA7"/>
                  </a:solidFill>
                  <a:latin typeface="Arial Nova Condensed Bold"/>
                  <a:ea typeface="Arial Nova Condensed Bold"/>
                  <a:cs typeface="Arial Nova Condensed Bold"/>
                  <a:sym typeface="Arial Nova Condensed Bold"/>
                </a:rPr>
                <a:t>2</a:t>
              </a:r>
              <a:r>
                <a:rPr lang="ar-EG" b="true" sz="6600">
                  <a:solidFill>
                    <a:srgbClr val="4E5FA7"/>
                  </a:solidFill>
                  <a:latin typeface="Arial Nova Condensed Bold"/>
                  <a:ea typeface="Arial Nova Condensed Bold"/>
                  <a:cs typeface="Arial Nova Condensed Bold"/>
                  <a:sym typeface="Arial Nova Condensed Bold"/>
                  <a:rtl val="true"/>
                </a:rPr>
                <a:t>: إدارة العملاء </a:t>
              </a:r>
            </a:p>
          </p:txBody>
        </p:sp>
      </p:grpSp>
      <p:grpSp>
        <p:nvGrpSpPr>
          <p:cNvPr name="Group 8" id="8"/>
          <p:cNvGrpSpPr/>
          <p:nvPr/>
        </p:nvGrpSpPr>
        <p:grpSpPr>
          <a:xfrm rot="0">
            <a:off x="2999952" y="1606398"/>
            <a:ext cx="14259348" cy="7920229"/>
            <a:chOff x="0" y="0"/>
            <a:chExt cx="19012464" cy="10560305"/>
          </a:xfrm>
        </p:grpSpPr>
        <p:sp>
          <p:nvSpPr>
            <p:cNvPr name="Freeform 9" id="9"/>
            <p:cNvSpPr/>
            <p:nvPr/>
          </p:nvSpPr>
          <p:spPr>
            <a:xfrm flipH="false" flipV="false" rot="0">
              <a:off x="0" y="0"/>
              <a:ext cx="19012408" cy="10560304"/>
            </a:xfrm>
            <a:custGeom>
              <a:avLst/>
              <a:gdLst/>
              <a:ahLst/>
              <a:cxnLst/>
              <a:rect r="r" b="b" t="t" l="l"/>
              <a:pathLst>
                <a:path h="10560304" w="19012408">
                  <a:moveTo>
                    <a:pt x="0" y="0"/>
                  </a:moveTo>
                  <a:lnTo>
                    <a:pt x="19012408" y="0"/>
                  </a:lnTo>
                  <a:lnTo>
                    <a:pt x="19012408" y="10560304"/>
                  </a:lnTo>
                  <a:lnTo>
                    <a:pt x="0" y="10560304"/>
                  </a:lnTo>
                  <a:close/>
                </a:path>
              </a:pathLst>
            </a:custGeom>
            <a:solidFill>
              <a:srgbClr val="FFFFFF"/>
            </a:solidFill>
          </p:spPr>
        </p:sp>
        <p:sp>
          <p:nvSpPr>
            <p:cNvPr name="TextBox 10" id="10"/>
            <p:cNvSpPr txBox="true"/>
            <p:nvPr/>
          </p:nvSpPr>
          <p:spPr>
            <a:xfrm>
              <a:off x="0" y="-47625"/>
              <a:ext cx="19012464" cy="10607930"/>
            </a:xfrm>
            <a:prstGeom prst="rect">
              <a:avLst/>
            </a:prstGeom>
          </p:spPr>
          <p:txBody>
            <a:bodyPr anchor="t" rtlCol="false" tIns="50800" lIns="50800" bIns="50800" rIns="50800"/>
            <a:lstStyle/>
            <a:p>
              <a:pPr algn="r" rtl="true" marL="0" indent="0" lvl="0">
                <a:lnSpc>
                  <a:spcPts val="3864"/>
                </a:lnSpc>
              </a:pPr>
              <a:r>
                <a:rPr lang="ar-EG" b="true" sz="2800">
                  <a:solidFill>
                    <a:srgbClr val="F9B428"/>
                  </a:solidFill>
                  <a:latin typeface="Arial Nova Condensed Bold"/>
                  <a:ea typeface="Arial Nova Condensed Bold"/>
                  <a:cs typeface="Arial Nova Condensed Bold"/>
                  <a:sym typeface="Arial Nova Condensed Bold"/>
                  <a:rtl val="true"/>
                </a:rPr>
                <a:t> النشاط: التعامل مع توقعات العملاء</a:t>
              </a:r>
            </a:p>
            <a:p>
              <a:pPr algn="r" rtl="true" marL="0" indent="0" lvl="0">
                <a:lnSpc>
                  <a:spcPts val="3864"/>
                </a:lnSpc>
              </a:pPr>
              <a:r>
                <a:rPr lang="ar-EG" b="true" sz="2800">
                  <a:solidFill>
                    <a:srgbClr val="000000"/>
                  </a:solidFill>
                  <a:latin typeface="Arial Nova Condensed Bold"/>
                  <a:ea typeface="Arial Nova Condensed Bold"/>
                  <a:cs typeface="Arial Nova Condensed Bold"/>
                  <a:sym typeface="Arial Nova Condensed Bold"/>
                  <a:rtl val="true"/>
                </a:rPr>
                <a:t>الوقت: </a:t>
              </a:r>
              <a:r>
                <a:rPr lang="en-US" b="true" sz="2800">
                  <a:solidFill>
                    <a:srgbClr val="000000"/>
                  </a:solidFill>
                  <a:latin typeface="Arial Nova Condensed Bold"/>
                  <a:ea typeface="Arial Nova Condensed Bold"/>
                  <a:cs typeface="Arial Nova Condensed Bold"/>
                  <a:sym typeface="Arial Nova Condensed Bold"/>
                </a:rPr>
                <a:t>20</a:t>
              </a:r>
              <a:r>
                <a:rPr lang="ar-EG" b="true" sz="2800">
                  <a:solidFill>
                    <a:srgbClr val="000000"/>
                  </a:solidFill>
                  <a:latin typeface="Arial Nova Condensed Bold"/>
                  <a:ea typeface="Arial Nova Condensed Bold"/>
                  <a:cs typeface="Arial Nova Condensed Bold"/>
                  <a:sym typeface="Arial Nova Condensed Bold"/>
                  <a:rtl val="true"/>
                </a:rPr>
                <a:t> دقيقة </a:t>
              </a:r>
            </a:p>
            <a:p>
              <a:pPr algn="r" rtl="true" marL="0" indent="0" lvl="0">
                <a:lnSpc>
                  <a:spcPts val="3864"/>
                </a:lnSpc>
              </a:pPr>
              <a:r>
                <a:rPr lang="ar-EG" sz="2800">
                  <a:solidFill>
                    <a:srgbClr val="000000"/>
                  </a:solidFill>
                  <a:latin typeface="Arial Nova Condensed"/>
                  <a:ea typeface="Arial Nova Condensed"/>
                  <a:cs typeface="Arial Nova Condensed"/>
                  <a:sym typeface="Arial Nova Condensed"/>
                  <a:rtl val="true"/>
                </a:rPr>
                <a:t>يقف المشاركون في دائرة، مع كرسيين وطاولة في الوسط.</a:t>
              </a:r>
            </a:p>
            <a:p>
              <a:pPr algn="r" rtl="true" marL="0" indent="0" lvl="0">
                <a:lnSpc>
                  <a:spcPts val="3864"/>
                </a:lnSpc>
              </a:pPr>
              <a:r>
                <a:rPr lang="ar-EG" sz="2800">
                  <a:solidFill>
                    <a:srgbClr val="000000"/>
                  </a:solidFill>
                  <a:latin typeface="Arial Nova Condensed"/>
                  <a:ea typeface="Arial Nova Condensed"/>
                  <a:cs typeface="Arial Nova Condensed"/>
                  <a:sym typeface="Arial Nova Condensed"/>
                  <a:rtl val="true"/>
                </a:rPr>
                <a:t>اطلب من أحد المتطوعين أن يكون مساعدًا قانونيًا ويجلس.</a:t>
              </a:r>
            </a:p>
            <a:p>
              <a:pPr algn="r" rtl="true" marL="0" indent="0" lvl="0">
                <a:lnSpc>
                  <a:spcPts val="3864"/>
                </a:lnSpc>
              </a:pPr>
              <a:r>
                <a:rPr lang="ar-EG" sz="2800">
                  <a:solidFill>
                    <a:srgbClr val="000000"/>
                  </a:solidFill>
                  <a:latin typeface="Arial Nova Condensed"/>
                  <a:ea typeface="Arial Nova Condensed"/>
                  <a:cs typeface="Arial Nova Condensed"/>
                  <a:sym typeface="Arial Nova Condensed"/>
                  <a:rtl val="true"/>
                </a:rPr>
                <a:t>اطلب من متطوع آخر أن يكون عميلاً باسم مريم. </a:t>
              </a:r>
            </a:p>
            <a:p>
              <a:pPr algn="r" rtl="true" marL="0" indent="0" lvl="0">
                <a:lnSpc>
                  <a:spcPts val="3864"/>
                </a:lnSpc>
              </a:pPr>
              <a:r>
                <a:rPr lang="ar-EG" sz="2800">
                  <a:solidFill>
                    <a:srgbClr val="000000"/>
                  </a:solidFill>
                  <a:latin typeface="Arial Nova Condensed"/>
                  <a:ea typeface="Arial Nova Condensed"/>
                  <a:cs typeface="Arial Nova Condensed"/>
                  <a:sym typeface="Arial Nova Condensed"/>
                  <a:rtl val="true"/>
                </a:rPr>
                <a:t>الحالة: ماريان نازحة داخليًا تدير متجرًا لبيع المواد الغذائية في مخيم اللاجئين. كانت تُقدّم الطعام لعمال مدير المخيم، إلا أن الأخير رفض دفع ثمنه لها. تشعر ماريان بالغضب وتريد مقاضاة مدير المخيم لاسترداد أموالها، لكنها تخشى منه أيضًا نظرًا لنفوذه الكبير في المخيم.    </a:t>
              </a:r>
            </a:p>
            <a:p>
              <a:pPr algn="r" rtl="true" marL="0" indent="0" lvl="0">
                <a:lnSpc>
                  <a:spcPts val="3864"/>
                </a:lnSpc>
              </a:pPr>
            </a:p>
            <a:p>
              <a:pPr algn="r" rtl="true" marL="0" indent="0" lvl="0">
                <a:lnSpc>
                  <a:spcPts val="3864"/>
                </a:lnSpc>
              </a:pPr>
              <a:r>
                <a:rPr lang="ar-EG" b="true" sz="2800">
                  <a:solidFill>
                    <a:srgbClr val="F9B428"/>
                  </a:solidFill>
                  <a:latin typeface="Arial Nova Condensed Bold"/>
                  <a:ea typeface="Arial Nova Condensed Bold"/>
                  <a:cs typeface="Arial Nova Condensed Bold"/>
                  <a:sym typeface="Arial Nova Condensed Bold"/>
                  <a:rtl val="true"/>
                </a:rPr>
                <a:t>تعليمات: </a:t>
              </a:r>
            </a:p>
            <a:p>
              <a:pPr algn="r" rtl="true" marL="0" indent="0" lvl="0">
                <a:lnSpc>
                  <a:spcPts val="3864"/>
                </a:lnSpc>
              </a:pPr>
              <a:r>
                <a:rPr lang="ar-EG" sz="2800">
                  <a:solidFill>
                    <a:srgbClr val="000000"/>
                  </a:solidFill>
                  <a:latin typeface="Arial Nova Condensed"/>
                  <a:ea typeface="Arial Nova Condensed"/>
                  <a:cs typeface="Arial Nova Condensed"/>
                  <a:sym typeface="Arial Nova Condensed"/>
                  <a:rtl val="true"/>
                </a:rPr>
                <a:t>ينبغي للمساعد القانوني المتطوع أن:</a:t>
              </a:r>
            </a:p>
            <a:p>
              <a:pPr algn="r" rtl="true" marL="0" indent="0" lvl="0">
                <a:lnSpc>
                  <a:spcPts val="3864"/>
                </a:lnSpc>
              </a:pPr>
              <a:r>
                <a:rPr lang="ar-EG" sz="2800">
                  <a:solidFill>
                    <a:srgbClr val="000000"/>
                  </a:solidFill>
                  <a:latin typeface="Arial Nova Condensed"/>
                  <a:ea typeface="Arial Nova Condensed"/>
                  <a:cs typeface="Arial Nova Condensed"/>
                  <a:sym typeface="Arial Nova Condensed"/>
                  <a:rtl val="true"/>
                </a:rPr>
                <a:t>استمعي لقصة مريم واهدئي يا مريم</a:t>
              </a:r>
            </a:p>
            <a:p>
              <a:pPr algn="r" rtl="true" marL="0" indent="0" lvl="0">
                <a:lnSpc>
                  <a:spcPts val="3864"/>
                </a:lnSpc>
              </a:pPr>
              <a:r>
                <a:rPr lang="ar-EG" sz="2800">
                  <a:solidFill>
                    <a:srgbClr val="000000"/>
                  </a:solidFill>
                  <a:latin typeface="Arial Nova Condensed"/>
                  <a:ea typeface="Arial Nova Condensed"/>
                  <a:cs typeface="Arial Nova Condensed"/>
                  <a:sym typeface="Arial Nova Condensed"/>
                  <a:rtl val="true"/>
                </a:rPr>
                <a:t>اشرح لها جميع الخيارات القانونية المتاحة لمساعدتها على حل المشكلة، بما في ذلك التوسط في هذه المسألة.</a:t>
              </a:r>
            </a:p>
            <a:p>
              <a:pPr algn="r" rtl="true" marL="0" indent="0" lvl="0">
                <a:lnSpc>
                  <a:spcPts val="3864"/>
                </a:lnSpc>
              </a:pPr>
              <a:r>
                <a:rPr lang="ar-EG" sz="2800">
                  <a:solidFill>
                    <a:srgbClr val="000000"/>
                  </a:solidFill>
                  <a:latin typeface="Arial Nova Condensed"/>
                  <a:ea typeface="Arial Nova Condensed"/>
                  <a:cs typeface="Arial Nova Condensed"/>
                  <a:sym typeface="Arial Nova Condensed"/>
                  <a:rtl val="true"/>
                </a:rPr>
                <a:t>اشرح إيجابيات وسلبيات كل خيار. </a:t>
              </a:r>
            </a:p>
            <a:p>
              <a:pPr algn="r" rtl="true" marL="0" indent="0" lvl="0">
                <a:lnSpc>
                  <a:spcPts val="3864"/>
                </a:lnSpc>
              </a:pPr>
              <a:r>
                <a:rPr lang="ar-EG" sz="2800">
                  <a:solidFill>
                    <a:srgbClr val="000000"/>
                  </a:solidFill>
                  <a:latin typeface="Arial Nova Condensed"/>
                  <a:ea typeface="Arial Nova Condensed"/>
                  <a:cs typeface="Arial Nova Condensed"/>
                  <a:sym typeface="Arial Nova Condensed"/>
                  <a:rtl val="true"/>
                </a:rPr>
                <a:t>ساعد مريم في التوصل إلى الحل الأمثل لاستعادة أموالها.  </a:t>
              </a:r>
            </a:p>
          </p:txBody>
        </p:sp>
      </p:grpSp>
      <p:sp>
        <p:nvSpPr>
          <p:cNvPr name="Freeform 11" id="11"/>
          <p:cNvSpPr/>
          <p:nvPr/>
        </p:nvSpPr>
        <p:spPr>
          <a:xfrm flipH="false" flipV="false" rot="0">
            <a:off x="194729" y="7805606"/>
            <a:ext cx="6225011" cy="2349942"/>
          </a:xfrm>
          <a:custGeom>
            <a:avLst/>
            <a:gdLst/>
            <a:ahLst/>
            <a:cxnLst/>
            <a:rect r="r" b="b" t="t" l="l"/>
            <a:pathLst>
              <a:path h="2349942" w="6225011">
                <a:moveTo>
                  <a:pt x="0" y="0"/>
                </a:moveTo>
                <a:lnTo>
                  <a:pt x="6225011" y="0"/>
                </a:lnTo>
                <a:lnTo>
                  <a:pt x="6225011" y="2349942"/>
                </a:lnTo>
                <a:lnTo>
                  <a:pt x="0" y="2349942"/>
                </a:lnTo>
                <a:lnTo>
                  <a:pt x="0" y="0"/>
                </a:lnTo>
                <a:close/>
              </a:path>
            </a:pathLst>
          </a:custGeom>
          <a:blipFill>
            <a:blip r:embed="rId3"/>
            <a:stretch>
              <a:fillRect l="0" t="0" r="0" b="0"/>
            </a:stretch>
          </a:blipFill>
        </p:spPr>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rtl="true">
                <a:lnSpc>
                  <a:spcPts val="2659"/>
                </a:lnSpc>
                <a:spcBef>
                  <a:spcPct val="0"/>
                </a:spcBef>
              </a:pPr>
            </a:p>
          </p:txBody>
        </p:sp>
      </p:grpSp>
      <p:grpSp>
        <p:nvGrpSpPr>
          <p:cNvPr name="Group 5" id="5"/>
          <p:cNvGrpSpPr/>
          <p:nvPr/>
        </p:nvGrpSpPr>
        <p:grpSpPr>
          <a:xfrm rot="0">
            <a:off x="5754370" y="1028700"/>
            <a:ext cx="11504930" cy="1181420"/>
            <a:chOff x="0" y="0"/>
            <a:chExt cx="15339907" cy="1575227"/>
          </a:xfrm>
        </p:grpSpPr>
        <p:sp>
          <p:nvSpPr>
            <p:cNvPr name="Freeform 6" id="6"/>
            <p:cNvSpPr/>
            <p:nvPr/>
          </p:nvSpPr>
          <p:spPr>
            <a:xfrm flipH="false" flipV="false" rot="0">
              <a:off x="0" y="0"/>
              <a:ext cx="15339907" cy="1575227"/>
            </a:xfrm>
            <a:custGeom>
              <a:avLst/>
              <a:gdLst/>
              <a:ahLst/>
              <a:cxnLst/>
              <a:rect r="r" b="b" t="t" l="l"/>
              <a:pathLst>
                <a:path h="1575227" w="15339907">
                  <a:moveTo>
                    <a:pt x="0" y="0"/>
                  </a:moveTo>
                  <a:lnTo>
                    <a:pt x="15339907" y="0"/>
                  </a:lnTo>
                  <a:lnTo>
                    <a:pt x="15339907" y="1575227"/>
                  </a:lnTo>
                  <a:lnTo>
                    <a:pt x="0" y="1575227"/>
                  </a:lnTo>
                  <a:close/>
                </a:path>
              </a:pathLst>
            </a:custGeom>
            <a:solidFill>
              <a:srgbClr val="000000">
                <a:alpha val="0"/>
              </a:srgbClr>
            </a:solidFill>
          </p:spPr>
        </p:sp>
        <p:sp>
          <p:nvSpPr>
            <p:cNvPr name="TextBox 7" id="7"/>
            <p:cNvSpPr txBox="true"/>
            <p:nvPr/>
          </p:nvSpPr>
          <p:spPr>
            <a:xfrm>
              <a:off x="0" y="-190500"/>
              <a:ext cx="15339907" cy="1765727"/>
            </a:xfrm>
            <a:prstGeom prst="rect">
              <a:avLst/>
            </a:prstGeom>
          </p:spPr>
          <p:txBody>
            <a:bodyPr anchor="t" rtlCol="false" tIns="0" lIns="0" bIns="0" rIns="0"/>
            <a:lstStyle/>
            <a:p>
              <a:pPr algn="r" rtl="true" marL="0" indent="0" lvl="0">
                <a:lnSpc>
                  <a:spcPts val="9900"/>
                </a:lnSpc>
              </a:pPr>
              <a:r>
                <a:rPr lang="ar-EG" b="true" sz="6600">
                  <a:solidFill>
                    <a:srgbClr val="4E5FA7"/>
                  </a:solidFill>
                  <a:latin typeface="Arial Nova Condensed Bold"/>
                  <a:ea typeface="Arial Nova Condensed Bold"/>
                  <a:cs typeface="Arial Nova Condensed Bold"/>
                  <a:sym typeface="Arial Nova Condensed Bold"/>
                  <a:rtl val="true"/>
                </a:rPr>
                <a:t>النشاط </a:t>
              </a:r>
              <a:r>
                <a:rPr lang="en-US" b="true" sz="6600">
                  <a:solidFill>
                    <a:srgbClr val="4E5FA7"/>
                  </a:solidFill>
                  <a:latin typeface="Arial Nova Condensed Bold"/>
                  <a:ea typeface="Arial Nova Condensed Bold"/>
                  <a:cs typeface="Arial Nova Condensed Bold"/>
                  <a:sym typeface="Arial Nova Condensed Bold"/>
                </a:rPr>
                <a:t>2</a:t>
              </a:r>
              <a:r>
                <a:rPr lang="ar-EG" b="true" sz="6600">
                  <a:solidFill>
                    <a:srgbClr val="4E5FA7"/>
                  </a:solidFill>
                  <a:latin typeface="Arial Nova Condensed Bold"/>
                  <a:ea typeface="Arial Nova Condensed Bold"/>
                  <a:cs typeface="Arial Nova Condensed Bold"/>
                  <a:sym typeface="Arial Nova Condensed Bold"/>
                  <a:rtl val="true"/>
                </a:rPr>
                <a:t>: إدارة العملاء (تابع) </a:t>
              </a:r>
            </a:p>
          </p:txBody>
        </p:sp>
      </p:grpSp>
      <p:grpSp>
        <p:nvGrpSpPr>
          <p:cNvPr name="Group 8" id="8"/>
          <p:cNvGrpSpPr/>
          <p:nvPr/>
        </p:nvGrpSpPr>
        <p:grpSpPr>
          <a:xfrm rot="0">
            <a:off x="2999952" y="2507784"/>
            <a:ext cx="14259348" cy="4958447"/>
            <a:chOff x="0" y="0"/>
            <a:chExt cx="19012464" cy="6611263"/>
          </a:xfrm>
        </p:grpSpPr>
        <p:sp>
          <p:nvSpPr>
            <p:cNvPr name="Freeform 9" id="9"/>
            <p:cNvSpPr/>
            <p:nvPr/>
          </p:nvSpPr>
          <p:spPr>
            <a:xfrm flipH="false" flipV="false" rot="0">
              <a:off x="0" y="0"/>
              <a:ext cx="19012408" cy="6611262"/>
            </a:xfrm>
            <a:custGeom>
              <a:avLst/>
              <a:gdLst/>
              <a:ahLst/>
              <a:cxnLst/>
              <a:rect r="r" b="b" t="t" l="l"/>
              <a:pathLst>
                <a:path h="6611262" w="19012408">
                  <a:moveTo>
                    <a:pt x="0" y="0"/>
                  </a:moveTo>
                  <a:lnTo>
                    <a:pt x="19012408" y="0"/>
                  </a:lnTo>
                  <a:lnTo>
                    <a:pt x="19012408" y="6611262"/>
                  </a:lnTo>
                  <a:lnTo>
                    <a:pt x="0" y="6611262"/>
                  </a:lnTo>
                  <a:close/>
                </a:path>
              </a:pathLst>
            </a:custGeom>
            <a:solidFill>
              <a:srgbClr val="FFFFFF"/>
            </a:solidFill>
          </p:spPr>
        </p:sp>
        <p:sp>
          <p:nvSpPr>
            <p:cNvPr name="TextBox 10" id="10"/>
            <p:cNvSpPr txBox="true"/>
            <p:nvPr/>
          </p:nvSpPr>
          <p:spPr>
            <a:xfrm>
              <a:off x="0" y="-66675"/>
              <a:ext cx="19012464" cy="6677938"/>
            </a:xfrm>
            <a:prstGeom prst="rect">
              <a:avLst/>
            </a:prstGeom>
          </p:spPr>
          <p:txBody>
            <a:bodyPr anchor="t" rtlCol="false" tIns="50800" lIns="50800" bIns="50800" rIns="50800"/>
            <a:lstStyle/>
            <a:p>
              <a:pPr algn="r" rtl="true" marL="0" indent="0" lvl="0">
                <a:lnSpc>
                  <a:spcPts val="5519"/>
                </a:lnSpc>
              </a:pPr>
              <a:r>
                <a:rPr lang="ar-EG" b="true" sz="3999">
                  <a:solidFill>
                    <a:srgbClr val="F9B428"/>
                  </a:solidFill>
                  <a:latin typeface="Arial Nova Condensed Bold"/>
                  <a:ea typeface="Arial Nova Condensed Bold"/>
                  <a:cs typeface="Arial Nova Condensed Bold"/>
                  <a:sym typeface="Arial Nova Condensed Bold"/>
                  <a:rtl val="true"/>
                </a:rPr>
                <a:t>النشاط: التعامل مع توقعات العملاء</a:t>
              </a:r>
            </a:p>
            <a:p>
              <a:pPr algn="r" rtl="true" marL="0" indent="0" lvl="0">
                <a:lnSpc>
                  <a:spcPts val="5519"/>
                </a:lnSpc>
              </a:pPr>
              <a:r>
                <a:rPr lang="ar-EG" b="true" sz="3999">
                  <a:solidFill>
                    <a:srgbClr val="000000"/>
                  </a:solidFill>
                  <a:latin typeface="Arial Nova Condensed Bold"/>
                  <a:ea typeface="Arial Nova Condensed Bold"/>
                  <a:cs typeface="Arial Nova Condensed Bold"/>
                  <a:sym typeface="Arial Nova Condensed Bold"/>
                  <a:rtl val="true"/>
                </a:rPr>
                <a:t>الوقت: </a:t>
              </a:r>
              <a:r>
                <a:rPr lang="en-US" b="true" sz="3999">
                  <a:solidFill>
                    <a:srgbClr val="000000"/>
                  </a:solidFill>
                  <a:latin typeface="Arial Nova Condensed Bold"/>
                  <a:ea typeface="Arial Nova Condensed Bold"/>
                  <a:cs typeface="Arial Nova Condensed Bold"/>
                  <a:sym typeface="Arial Nova Condensed Bold"/>
                </a:rPr>
                <a:t>20</a:t>
              </a:r>
              <a:r>
                <a:rPr lang="ar-EG" b="true" sz="3999">
                  <a:solidFill>
                    <a:srgbClr val="000000"/>
                  </a:solidFill>
                  <a:latin typeface="Arial Nova Condensed Bold"/>
                  <a:ea typeface="Arial Nova Condensed Bold"/>
                  <a:cs typeface="Arial Nova Condensed Bold"/>
                  <a:sym typeface="Arial Nova Condensed Bold"/>
                  <a:rtl val="true"/>
                </a:rPr>
                <a:t> دقيقة </a:t>
              </a:r>
            </a:p>
            <a:p>
              <a:pPr algn="r" rtl="true" marL="0" indent="0" lvl="0">
                <a:lnSpc>
                  <a:spcPts val="5519"/>
                </a:lnSpc>
              </a:pPr>
              <a:r>
                <a:rPr lang="ar-EG" sz="3999">
                  <a:solidFill>
                    <a:srgbClr val="000000"/>
                  </a:solidFill>
                  <a:latin typeface="Arial Nova Condensed"/>
                  <a:ea typeface="Arial Nova Condensed"/>
                  <a:cs typeface="Arial Nova Condensed"/>
                  <a:sym typeface="Arial Nova Condensed"/>
                  <a:rtl val="true"/>
                </a:rPr>
                <a:t>أسئلة</a:t>
              </a:r>
            </a:p>
            <a:p>
              <a:pPr algn="r" rtl="true" marL="0" indent="0" lvl="0">
                <a:lnSpc>
                  <a:spcPts val="5519"/>
                </a:lnSpc>
              </a:pPr>
              <a:r>
                <a:rPr lang="ar-EG" sz="3999">
                  <a:solidFill>
                    <a:srgbClr val="000000"/>
                  </a:solidFill>
                  <a:latin typeface="Arial Nova Condensed"/>
                  <a:ea typeface="Arial Nova Condensed"/>
                  <a:cs typeface="Arial Nova Condensed"/>
                  <a:sym typeface="Arial Nova Condensed"/>
                  <a:rtl val="true"/>
                </a:rPr>
                <a:t>ما الذي أعجبك في الطريقة التي دعم بها المساعد القانوني مريم؟  </a:t>
              </a:r>
            </a:p>
            <a:p>
              <a:pPr algn="r" rtl="true" marL="0" indent="0" lvl="0">
                <a:lnSpc>
                  <a:spcPts val="5519"/>
                </a:lnSpc>
              </a:pPr>
              <a:r>
                <a:rPr lang="ar-EG" sz="3999">
                  <a:solidFill>
                    <a:srgbClr val="000000"/>
                  </a:solidFill>
                  <a:latin typeface="Arial Nova Condensed"/>
                  <a:ea typeface="Arial Nova Condensed"/>
                  <a:cs typeface="Arial Nova Condensed"/>
                  <a:sym typeface="Arial Nova Condensed"/>
                  <a:rtl val="true"/>
                </a:rPr>
                <a:t>ماذا كنت ستفعل بشكل مختلف لو كنت أنت الشخص الذي ينصح مريم؟ </a:t>
              </a:r>
            </a:p>
            <a:p>
              <a:pPr algn="r" rtl="true" marL="0" indent="0" lvl="0">
                <a:lnSpc>
                  <a:spcPts val="5519"/>
                </a:lnSpc>
              </a:pPr>
              <a:r>
                <a:rPr lang="ar-EG" sz="3999">
                  <a:solidFill>
                    <a:srgbClr val="000000"/>
                  </a:solidFill>
                  <a:latin typeface="Arial Nova Condensed"/>
                  <a:ea typeface="Arial Nova Condensed"/>
                  <a:cs typeface="Arial Nova Condensed"/>
                  <a:sym typeface="Arial Nova Condensed"/>
                  <a:rtl val="true"/>
                </a:rPr>
                <a:t>رأيك في الجو العام للمقابلة؟  </a:t>
              </a:r>
            </a:p>
          </p:txBody>
        </p:sp>
      </p:grpSp>
      <p:sp>
        <p:nvSpPr>
          <p:cNvPr name="Freeform 11" id="11"/>
          <p:cNvSpPr/>
          <p:nvPr/>
        </p:nvSpPr>
        <p:spPr>
          <a:xfrm flipH="false" flipV="false" rot="0">
            <a:off x="242805" y="6677518"/>
            <a:ext cx="9144000" cy="3451860"/>
          </a:xfrm>
          <a:custGeom>
            <a:avLst/>
            <a:gdLst/>
            <a:ahLst/>
            <a:cxnLst/>
            <a:rect r="r" b="b" t="t" l="l"/>
            <a:pathLst>
              <a:path h="3451860" w="9144000">
                <a:moveTo>
                  <a:pt x="0" y="0"/>
                </a:moveTo>
                <a:lnTo>
                  <a:pt x="9144000" y="0"/>
                </a:lnTo>
                <a:lnTo>
                  <a:pt x="9144000" y="3451860"/>
                </a:lnTo>
                <a:lnTo>
                  <a:pt x="0" y="3451860"/>
                </a:lnTo>
                <a:lnTo>
                  <a:pt x="0" y="0"/>
                </a:lnTo>
                <a:close/>
              </a:path>
            </a:pathLst>
          </a:custGeom>
          <a:blipFill>
            <a:blip r:embed="rId3"/>
            <a:stretch>
              <a:fillRect l="0" t="0" r="0" b="0"/>
            </a:stretch>
          </a:blipFill>
        </p:spPr>
      </p:sp>
    </p:spTree>
  </p:cSld>
  <p:clrMapOvr>
    <a:masterClrMapping/>
  </p:clrMapOvr>
</p:sld>
</file>

<file path=ppt/slides/slide19.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rtl="true">
                <a:lnSpc>
                  <a:spcPts val="2659"/>
                </a:lnSpc>
                <a:spcBef>
                  <a:spcPct val="0"/>
                </a:spcBef>
              </a:pPr>
            </a:p>
          </p:txBody>
        </p:sp>
      </p:grpSp>
      <p:grpSp>
        <p:nvGrpSpPr>
          <p:cNvPr name="Group 5" id="5"/>
          <p:cNvGrpSpPr/>
          <p:nvPr/>
        </p:nvGrpSpPr>
        <p:grpSpPr>
          <a:xfrm rot="0">
            <a:off x="8584551" y="921842"/>
            <a:ext cx="8674749" cy="1181420"/>
            <a:chOff x="0" y="0"/>
            <a:chExt cx="11566332" cy="1575227"/>
          </a:xfrm>
        </p:grpSpPr>
        <p:sp>
          <p:nvSpPr>
            <p:cNvPr name="Freeform 6" id="6"/>
            <p:cNvSpPr/>
            <p:nvPr/>
          </p:nvSpPr>
          <p:spPr>
            <a:xfrm flipH="false" flipV="false" rot="0">
              <a:off x="0" y="0"/>
              <a:ext cx="11566332" cy="1575227"/>
            </a:xfrm>
            <a:custGeom>
              <a:avLst/>
              <a:gdLst/>
              <a:ahLst/>
              <a:cxnLst/>
              <a:rect r="r" b="b" t="t" l="l"/>
              <a:pathLst>
                <a:path h="1575227" w="11566332">
                  <a:moveTo>
                    <a:pt x="0" y="0"/>
                  </a:moveTo>
                  <a:lnTo>
                    <a:pt x="11566332" y="0"/>
                  </a:lnTo>
                  <a:lnTo>
                    <a:pt x="11566332" y="1575227"/>
                  </a:lnTo>
                  <a:lnTo>
                    <a:pt x="0" y="1575227"/>
                  </a:lnTo>
                  <a:close/>
                </a:path>
              </a:pathLst>
            </a:custGeom>
            <a:solidFill>
              <a:srgbClr val="000000">
                <a:alpha val="0"/>
              </a:srgbClr>
            </a:solidFill>
          </p:spPr>
        </p:sp>
        <p:sp>
          <p:nvSpPr>
            <p:cNvPr name="TextBox 7" id="7"/>
            <p:cNvSpPr txBox="true"/>
            <p:nvPr/>
          </p:nvSpPr>
          <p:spPr>
            <a:xfrm>
              <a:off x="0" y="-190500"/>
              <a:ext cx="11566332" cy="1765727"/>
            </a:xfrm>
            <a:prstGeom prst="rect">
              <a:avLst/>
            </a:prstGeom>
          </p:spPr>
          <p:txBody>
            <a:bodyPr anchor="t" rtlCol="false" tIns="0" lIns="0" bIns="0" rIns="0"/>
            <a:lstStyle/>
            <a:p>
              <a:pPr algn="r" rtl="true" marL="0" indent="0" lvl="0">
                <a:lnSpc>
                  <a:spcPts val="9900"/>
                </a:lnSpc>
              </a:pPr>
              <a:r>
                <a:rPr lang="ar-EG" b="true" sz="6600">
                  <a:solidFill>
                    <a:srgbClr val="4E5FA7"/>
                  </a:solidFill>
                  <a:latin typeface="Arial Nova Condensed Bold"/>
                  <a:ea typeface="Arial Nova Condensed Bold"/>
                  <a:cs typeface="Arial Nova Condensed Bold"/>
                  <a:sym typeface="Arial Nova Condensed Bold"/>
                  <a:rtl val="true"/>
                </a:rPr>
                <a:t>إدارة العملاء</a:t>
              </a:r>
            </a:p>
          </p:txBody>
        </p:sp>
      </p:grpSp>
      <p:grpSp>
        <p:nvGrpSpPr>
          <p:cNvPr name="Group 8" id="8"/>
          <p:cNvGrpSpPr/>
          <p:nvPr/>
        </p:nvGrpSpPr>
        <p:grpSpPr>
          <a:xfrm rot="0">
            <a:off x="1028700" y="3147889"/>
            <a:ext cx="16230600" cy="6512994"/>
            <a:chOff x="0" y="0"/>
            <a:chExt cx="21640800" cy="8683992"/>
          </a:xfrm>
        </p:grpSpPr>
        <p:sp>
          <p:nvSpPr>
            <p:cNvPr name="Freeform 9" id="9"/>
            <p:cNvSpPr/>
            <p:nvPr/>
          </p:nvSpPr>
          <p:spPr>
            <a:xfrm flipH="false" flipV="false" rot="0">
              <a:off x="0" y="0"/>
              <a:ext cx="21640800" cy="8683992"/>
            </a:xfrm>
            <a:custGeom>
              <a:avLst/>
              <a:gdLst/>
              <a:ahLst/>
              <a:cxnLst/>
              <a:rect r="r" b="b" t="t" l="l"/>
              <a:pathLst>
                <a:path h="8683992" w="21640800">
                  <a:moveTo>
                    <a:pt x="0" y="0"/>
                  </a:moveTo>
                  <a:lnTo>
                    <a:pt x="21640800" y="0"/>
                  </a:lnTo>
                  <a:lnTo>
                    <a:pt x="21640800" y="8683992"/>
                  </a:lnTo>
                  <a:lnTo>
                    <a:pt x="0" y="8683992"/>
                  </a:lnTo>
                  <a:close/>
                </a:path>
              </a:pathLst>
            </a:custGeom>
            <a:solidFill>
              <a:srgbClr val="000000">
                <a:alpha val="0"/>
              </a:srgbClr>
            </a:solidFill>
          </p:spPr>
        </p:sp>
        <p:sp>
          <p:nvSpPr>
            <p:cNvPr name="TextBox 10" id="10"/>
            <p:cNvSpPr txBox="true"/>
            <p:nvPr/>
          </p:nvSpPr>
          <p:spPr>
            <a:xfrm>
              <a:off x="0" y="-9525"/>
              <a:ext cx="21640800" cy="8693517"/>
            </a:xfrm>
            <a:prstGeom prst="rect">
              <a:avLst/>
            </a:prstGeom>
          </p:spPr>
          <p:txBody>
            <a:bodyPr anchor="t" rtlCol="false" tIns="0" lIns="0" bIns="0" rIns="0"/>
            <a:lstStyle/>
            <a:p>
              <a:pPr algn="just" rtl="true" marL="0" indent="0" lvl="0">
                <a:lnSpc>
                  <a:spcPts val="3600"/>
                </a:lnSpc>
              </a:pPr>
              <a:r>
                <a:rPr lang="ar-EG" b="true" sz="3000">
                  <a:solidFill>
                    <a:srgbClr val="F9B428"/>
                  </a:solidFill>
                  <a:latin typeface="Arial Nova Condensed Bold"/>
                  <a:ea typeface="Arial Nova Condensed Bold"/>
                  <a:cs typeface="Arial Nova Condensed Bold"/>
                  <a:sym typeface="Arial Nova Condensed Bold"/>
                  <a:rtl val="true"/>
                </a:rPr>
                <a:t>وتشمل هذه: </a:t>
              </a:r>
            </a:p>
            <a:p>
              <a:pPr algn="just" rtl="true" marL="0" indent="0" lvl="0">
                <a:lnSpc>
                  <a:spcPts val="3600"/>
                </a:lnSpc>
              </a:pPr>
              <a:r>
                <a:rPr lang="ar-EG" b="true" sz="3000">
                  <a:solidFill>
                    <a:srgbClr val="000000"/>
                  </a:solidFill>
                  <a:latin typeface="Arial Nova Condensed Bold"/>
                  <a:ea typeface="Arial Nova Condensed Bold"/>
                  <a:cs typeface="Arial Nova Condensed Bold"/>
                  <a:sym typeface="Arial Nova Condensed Bold"/>
                  <a:rtl val="true"/>
                </a:rPr>
                <a:t>التعاطف</a:t>
              </a:r>
              <a:r>
                <a:rPr lang="ar-EG" sz="3000">
                  <a:solidFill>
                    <a:srgbClr val="000000"/>
                  </a:solidFill>
                  <a:latin typeface="Arial Nova Condensed"/>
                  <a:ea typeface="Arial Nova Condensed"/>
                  <a:cs typeface="Arial Nova Condensed"/>
                  <a:sym typeface="Arial Nova Condensed"/>
                  <a:rtl val="true"/>
                </a:rPr>
                <a:t>: فهم مشاعر الآخرين واحتياجاتهم ومخاوفهم والتواصل معهم </a:t>
              </a:r>
            </a:p>
            <a:p>
              <a:pPr algn="just" rtl="true" marL="0" indent="0" lvl="0">
                <a:lnSpc>
                  <a:spcPts val="3600"/>
                </a:lnSpc>
              </a:pPr>
              <a:r>
                <a:rPr lang="ar-EG" b="true" sz="3000">
                  <a:solidFill>
                    <a:srgbClr val="000000"/>
                  </a:solidFill>
                  <a:latin typeface="Arial Nova Condensed Bold"/>
                  <a:ea typeface="Arial Nova Condensed Bold"/>
                  <a:cs typeface="Arial Nova Condensed Bold"/>
                  <a:sym typeface="Arial Nova Condensed Bold"/>
                  <a:rtl val="true"/>
                </a:rPr>
                <a:t>التواصل</a:t>
              </a:r>
              <a:r>
                <a:rPr lang="ar-EG" sz="3000">
                  <a:solidFill>
                    <a:srgbClr val="000000"/>
                  </a:solidFill>
                  <a:latin typeface="Arial Nova Condensed"/>
                  <a:ea typeface="Arial Nova Condensed"/>
                  <a:cs typeface="Arial Nova Condensed"/>
                  <a:sym typeface="Arial Nova Condensed"/>
                  <a:rtl val="true"/>
                </a:rPr>
                <a:t> </a:t>
              </a:r>
              <a:r>
                <a:rPr lang="ar-EG" b="true" sz="3000">
                  <a:solidFill>
                    <a:srgbClr val="000000"/>
                  </a:solidFill>
                  <a:latin typeface="Arial Nova Condensed Bold"/>
                  <a:ea typeface="Arial Nova Condensed Bold"/>
                  <a:cs typeface="Arial Nova Condensed Bold"/>
                  <a:sym typeface="Arial Nova Condensed Bold"/>
                  <a:rtl val="true"/>
                </a:rPr>
                <a:t>اللفظي</a:t>
              </a:r>
              <a:r>
                <a:rPr lang="ar-EG" sz="3000">
                  <a:solidFill>
                    <a:srgbClr val="000000"/>
                  </a:solidFill>
                  <a:latin typeface="Arial Nova Condensed"/>
                  <a:ea typeface="Arial Nova Condensed"/>
                  <a:cs typeface="Arial Nova Condensed"/>
                  <a:sym typeface="Arial Nova Condensed"/>
                  <a:rtl val="true"/>
                </a:rPr>
                <a:t>: كيف وما هي الكلمات المستخدمة للتواصل مع الأفراد. </a:t>
              </a:r>
            </a:p>
            <a:p>
              <a:pPr algn="just" rtl="true" marL="0" indent="0" lvl="0">
                <a:lnSpc>
                  <a:spcPts val="3600"/>
                </a:lnSpc>
              </a:pPr>
              <a:r>
                <a:rPr lang="ar-EG" b="true" sz="3000">
                  <a:solidFill>
                    <a:srgbClr val="000000"/>
                  </a:solidFill>
                  <a:latin typeface="Arial Nova Condensed Bold"/>
                  <a:ea typeface="Arial Nova Condensed Bold"/>
                  <a:cs typeface="Arial Nova Condensed Bold"/>
                  <a:sym typeface="Arial Nova Condensed Bold"/>
                  <a:rtl val="true"/>
                </a:rPr>
                <a:t>التواصل غير اللفظي</a:t>
              </a:r>
              <a:r>
                <a:rPr lang="ar-EG" sz="3000">
                  <a:solidFill>
                    <a:srgbClr val="000000"/>
                  </a:solidFill>
                  <a:latin typeface="Arial Nova Condensed"/>
                  <a:ea typeface="Arial Nova Condensed"/>
                  <a:cs typeface="Arial Nova Condensed"/>
                  <a:sym typeface="Arial Nova Condensed"/>
                  <a:rtl val="true"/>
                </a:rPr>
                <a:t>: تعبيرات الوجه ولغة الجسد وحركات اليد. </a:t>
              </a:r>
            </a:p>
            <a:p>
              <a:pPr algn="just" rtl="true" marL="0" indent="0" lvl="0">
                <a:lnSpc>
                  <a:spcPts val="3600"/>
                </a:lnSpc>
              </a:pPr>
              <a:r>
                <a:rPr lang="ar-EG" b="true" sz="3000">
                  <a:solidFill>
                    <a:srgbClr val="000000"/>
                  </a:solidFill>
                  <a:latin typeface="Arial Nova Condensed Bold"/>
                  <a:ea typeface="Arial Nova Condensed Bold"/>
                  <a:cs typeface="Arial Nova Condensed Bold"/>
                  <a:sym typeface="Arial Nova Condensed Bold"/>
                  <a:rtl val="true"/>
                </a:rPr>
                <a:t>مهارات الاستماع</a:t>
              </a:r>
              <a:r>
                <a:rPr lang="ar-EG" sz="3000">
                  <a:solidFill>
                    <a:srgbClr val="000000"/>
                  </a:solidFill>
                  <a:latin typeface="Arial Nova Condensed"/>
                  <a:ea typeface="Arial Nova Condensed"/>
                  <a:cs typeface="Arial Nova Condensed"/>
                  <a:sym typeface="Arial Nova Condensed"/>
                  <a:rtl val="true"/>
                </a:rPr>
                <a:t>: القدرة على الاستماع باهتمام ومعالجة المعلومات بشكل صحيح. </a:t>
              </a:r>
            </a:p>
            <a:p>
              <a:pPr algn="just" rtl="true" marL="0" indent="0" lvl="0">
                <a:lnSpc>
                  <a:spcPts val="3600"/>
                </a:lnSpc>
              </a:pPr>
              <a:r>
                <a:rPr lang="ar-EG" b="true" sz="3000">
                  <a:solidFill>
                    <a:srgbClr val="000000"/>
                  </a:solidFill>
                  <a:latin typeface="Arial Nova Condensed Bold"/>
                  <a:ea typeface="Arial Nova Condensed Bold"/>
                  <a:cs typeface="Arial Nova Condensed Bold"/>
                  <a:sym typeface="Arial Nova Condensed Bold"/>
                  <a:rtl val="true"/>
                </a:rPr>
                <a:t>التفاوض</a:t>
              </a:r>
              <a:r>
                <a:rPr lang="ar-EG" sz="3000">
                  <a:solidFill>
                    <a:srgbClr val="000000"/>
                  </a:solidFill>
                  <a:latin typeface="Arial Nova Condensed"/>
                  <a:ea typeface="Arial Nova Condensed"/>
                  <a:cs typeface="Arial Nova Condensed"/>
                  <a:sym typeface="Arial Nova Condensed"/>
                  <a:rtl val="true"/>
                </a:rPr>
                <a:t>: القدرة على المناقشة والتوصل إلى اتفاق بطريقة احترافية. </a:t>
              </a:r>
            </a:p>
            <a:p>
              <a:pPr algn="just" rtl="true" marL="0" indent="0" lvl="0">
                <a:lnSpc>
                  <a:spcPts val="3600"/>
                </a:lnSpc>
              </a:pPr>
              <a:r>
                <a:rPr lang="ar-EG" b="true" sz="3000">
                  <a:solidFill>
                    <a:srgbClr val="000000"/>
                  </a:solidFill>
                  <a:latin typeface="Arial Nova Condensed Bold"/>
                  <a:ea typeface="Arial Nova Condensed Bold"/>
                  <a:cs typeface="Arial Nova Condensed Bold"/>
                  <a:sym typeface="Arial Nova Condensed Bold"/>
                  <a:rtl val="true"/>
                </a:rPr>
                <a:t>حل المشكلات</a:t>
              </a:r>
              <a:r>
                <a:rPr lang="ar-EG" sz="3000">
                  <a:solidFill>
                    <a:srgbClr val="000000"/>
                  </a:solidFill>
                  <a:latin typeface="Arial Nova Condensed"/>
                  <a:ea typeface="Arial Nova Condensed"/>
                  <a:cs typeface="Arial Nova Condensed"/>
                  <a:sym typeface="Arial Nova Condensed"/>
                  <a:rtl val="true"/>
                </a:rPr>
                <a:t>: القدرة على إيجاد حل للمشكلة بعد تفكير عميق. غالبًا ما يواجه المساعدون القانونيون مشاكل غير متوقعة أثناء إعداد القضايا، ويجب أن يكونوا قادرين على إيجاد الحلول بسرعة وفعالية.</a:t>
              </a:r>
            </a:p>
            <a:p>
              <a:pPr algn="just" rtl="true" marL="0" indent="0" lvl="0">
                <a:lnSpc>
                  <a:spcPts val="3600"/>
                </a:lnSpc>
              </a:pPr>
              <a:r>
                <a:rPr lang="ar-EG" b="true" sz="3000">
                  <a:solidFill>
                    <a:srgbClr val="000000"/>
                  </a:solidFill>
                  <a:latin typeface="Arial Nova Condensed Bold"/>
                  <a:ea typeface="Arial Nova Condensed Bold"/>
                  <a:cs typeface="Arial Nova Condensed Bold"/>
                  <a:sym typeface="Arial Nova Condensed Bold"/>
                  <a:rtl val="true"/>
                </a:rPr>
                <a:t>اتخاذ</a:t>
              </a:r>
              <a:r>
                <a:rPr lang="ar-EG" sz="3000">
                  <a:solidFill>
                    <a:srgbClr val="000000"/>
                  </a:solidFill>
                  <a:latin typeface="Arial Nova Condensed"/>
                  <a:ea typeface="Arial Nova Condensed"/>
                  <a:cs typeface="Arial Nova Condensed"/>
                  <a:sym typeface="Arial Nova Condensed"/>
                  <a:rtl val="true"/>
                </a:rPr>
                <a:t> </a:t>
              </a:r>
              <a:r>
                <a:rPr lang="ar-EG" b="true" sz="3000">
                  <a:solidFill>
                    <a:srgbClr val="000000"/>
                  </a:solidFill>
                  <a:latin typeface="Arial Nova Condensed Bold"/>
                  <a:ea typeface="Arial Nova Condensed Bold"/>
                  <a:cs typeface="Arial Nova Condensed Bold"/>
                  <a:sym typeface="Arial Nova Condensed Bold"/>
                  <a:rtl val="true"/>
                </a:rPr>
                <a:t>القرار</a:t>
              </a:r>
              <a:r>
                <a:rPr lang="ar-EG" sz="3000">
                  <a:solidFill>
                    <a:srgbClr val="000000"/>
                  </a:solidFill>
                  <a:latin typeface="Arial Nova Condensed"/>
                  <a:ea typeface="Arial Nova Condensed"/>
                  <a:cs typeface="Arial Nova Condensed"/>
                  <a:sym typeface="Arial Nova Condensed"/>
                  <a:rtl val="true"/>
                </a:rPr>
                <a:t>: القدرة على تحليل المواقف وتطوير الحلول المهنية. </a:t>
              </a:r>
            </a:p>
            <a:p>
              <a:pPr algn="just" rtl="true" marL="0" indent="0" lvl="0">
                <a:lnSpc>
                  <a:spcPts val="3600"/>
                </a:lnSpc>
              </a:pPr>
              <a:r>
                <a:rPr lang="ar-EG" b="true" sz="3000">
                  <a:solidFill>
                    <a:srgbClr val="000000"/>
                  </a:solidFill>
                  <a:latin typeface="Arial Nova Condensed Bold"/>
                  <a:ea typeface="Arial Nova Condensed Bold"/>
                  <a:cs typeface="Arial Nova Condensed Bold"/>
                  <a:sym typeface="Arial Nova Condensed Bold"/>
                  <a:rtl val="true"/>
                </a:rPr>
                <a:t>الحزم</a:t>
              </a:r>
              <a:r>
                <a:rPr lang="ar-EG" sz="3000">
                  <a:solidFill>
                    <a:srgbClr val="000000"/>
                  </a:solidFill>
                  <a:latin typeface="Arial Nova Condensed"/>
                  <a:ea typeface="Arial Nova Condensed"/>
                  <a:cs typeface="Arial Nova Condensed"/>
                  <a:sym typeface="Arial Nova Condensed"/>
                  <a:rtl val="true"/>
                </a:rPr>
                <a:t>: الثقة بالنفس والثقة في تصرفاتهم. </a:t>
              </a:r>
            </a:p>
            <a:p>
              <a:pPr algn="just" rtl="true" marL="0" indent="0" lvl="0">
                <a:lnSpc>
                  <a:spcPts val="3600"/>
                </a:lnSpc>
              </a:pPr>
            </a:p>
            <a:p>
              <a:pPr algn="just" rtl="true" marL="0" indent="0" lvl="0">
                <a:lnSpc>
                  <a:spcPts val="3600"/>
                </a:lnSpc>
              </a:pPr>
              <a:r>
                <a:rPr lang="ar-EG" sz="3000">
                  <a:solidFill>
                    <a:srgbClr val="000000"/>
                  </a:solidFill>
                  <a:latin typeface="Arial Nova Condensed"/>
                  <a:ea typeface="Arial Nova Condensed"/>
                  <a:cs typeface="Arial Nova Condensed"/>
                  <a:sym typeface="Arial Nova Condensed"/>
                  <a:rtl val="true"/>
                </a:rPr>
                <a:t>يتم استكمال المهارات الشخصية من خلال تنظيم معلومات العملاء بشكل جيد. </a:t>
              </a:r>
            </a:p>
          </p:txBody>
        </p:sp>
      </p:grpSp>
      <p:grpSp>
        <p:nvGrpSpPr>
          <p:cNvPr name="Group 11" id="11"/>
          <p:cNvGrpSpPr/>
          <p:nvPr/>
        </p:nvGrpSpPr>
        <p:grpSpPr>
          <a:xfrm rot="0">
            <a:off x="11755505" y="2200331"/>
            <a:ext cx="5503795" cy="894151"/>
            <a:chOff x="0" y="0"/>
            <a:chExt cx="7338394" cy="1192202"/>
          </a:xfrm>
        </p:grpSpPr>
        <p:sp>
          <p:nvSpPr>
            <p:cNvPr name="Freeform 12" id="12"/>
            <p:cNvSpPr/>
            <p:nvPr/>
          </p:nvSpPr>
          <p:spPr>
            <a:xfrm flipH="false" flipV="false" rot="0">
              <a:off x="0" y="0"/>
              <a:ext cx="7338394" cy="1192202"/>
            </a:xfrm>
            <a:custGeom>
              <a:avLst/>
              <a:gdLst/>
              <a:ahLst/>
              <a:cxnLst/>
              <a:rect r="r" b="b" t="t" l="l"/>
              <a:pathLst>
                <a:path h="1192202" w="7338394">
                  <a:moveTo>
                    <a:pt x="0" y="0"/>
                  </a:moveTo>
                  <a:lnTo>
                    <a:pt x="7338394" y="0"/>
                  </a:lnTo>
                  <a:lnTo>
                    <a:pt x="7338394" y="1192202"/>
                  </a:lnTo>
                  <a:lnTo>
                    <a:pt x="0" y="1192202"/>
                  </a:lnTo>
                  <a:close/>
                </a:path>
              </a:pathLst>
            </a:custGeom>
            <a:solidFill>
              <a:srgbClr val="000000">
                <a:alpha val="0"/>
              </a:srgbClr>
            </a:solidFill>
            <a:ln cap="sq">
              <a:noFill/>
              <a:prstDash val="solid"/>
              <a:miter/>
            </a:ln>
          </p:spPr>
        </p:sp>
        <p:sp>
          <p:nvSpPr>
            <p:cNvPr name="TextBox 13" id="13"/>
            <p:cNvSpPr txBox="true"/>
            <p:nvPr/>
          </p:nvSpPr>
          <p:spPr>
            <a:xfrm>
              <a:off x="0" y="-200025"/>
              <a:ext cx="7338394" cy="1392227"/>
            </a:xfrm>
            <a:prstGeom prst="rect">
              <a:avLst/>
            </a:prstGeom>
          </p:spPr>
          <p:txBody>
            <a:bodyPr anchor="t" rtlCol="false" tIns="0" lIns="0" bIns="0" rIns="0"/>
            <a:lstStyle/>
            <a:p>
              <a:pPr algn="r" rtl="true" marL="0" indent="0" lvl="0">
                <a:lnSpc>
                  <a:spcPts val="8181"/>
                </a:lnSpc>
                <a:spcBef>
                  <a:spcPct val="0"/>
                </a:spcBef>
              </a:pPr>
              <a:r>
                <a:rPr lang="ar-EG" b="true" sz="5000" strike="noStrike" u="none">
                  <a:solidFill>
                    <a:srgbClr val="F9B57D"/>
                  </a:solidFill>
                  <a:latin typeface="Arial Nova Condensed Bold"/>
                  <a:ea typeface="Arial Nova Condensed Bold"/>
                  <a:cs typeface="Arial Nova Condensed Bold"/>
                  <a:sym typeface="Arial Nova Condensed Bold"/>
                  <a:rtl val="true"/>
                </a:rPr>
                <a:t>المهارات الشخصية</a:t>
              </a:r>
            </a:p>
          </p:txBody>
        </p:sp>
      </p:grpSp>
      <p:grpSp>
        <p:nvGrpSpPr>
          <p:cNvPr name="Group 14" id="14"/>
          <p:cNvGrpSpPr/>
          <p:nvPr/>
        </p:nvGrpSpPr>
        <p:grpSpPr>
          <a:xfrm rot="-7002519">
            <a:off x="-1116066" y="-886181"/>
            <a:ext cx="3767531" cy="4123759"/>
            <a:chOff x="0" y="0"/>
            <a:chExt cx="5023375" cy="5498345"/>
          </a:xfrm>
        </p:grpSpPr>
        <p:grpSp>
          <p:nvGrpSpPr>
            <p:cNvPr name="Group 15" id="15"/>
            <p:cNvGrpSpPr/>
            <p:nvPr/>
          </p:nvGrpSpPr>
          <p:grpSpPr>
            <a:xfrm rot="-104776">
              <a:off x="297380" y="1759711"/>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18" id="18"/>
            <p:cNvGrpSpPr/>
            <p:nvPr/>
          </p:nvGrpSpPr>
          <p:grpSpPr>
            <a:xfrm rot="-162844">
              <a:off x="84820" y="93399"/>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21" id="21"/>
            <p:cNvGrpSpPr/>
            <p:nvPr/>
          </p:nvGrpSpPr>
          <p:grpSpPr>
            <a:xfrm rot="10629642">
              <a:off x="902754" y="1722687"/>
              <a:ext cx="4032000" cy="3678054"/>
              <a:chOff x="0" y="0"/>
              <a:chExt cx="893117" cy="814716"/>
            </a:xfrm>
          </p:grpSpPr>
          <p:sp>
            <p:nvSpPr>
              <p:cNvPr name="Freeform 22" id="22"/>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3" id="23"/>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53739"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rtl="true">
                <a:lnSpc>
                  <a:spcPts val="2659"/>
                </a:lnSpc>
                <a:spcBef>
                  <a:spcPct val="0"/>
                </a:spcBef>
              </a:pPr>
            </a:p>
          </p:txBody>
        </p:sp>
      </p:grpSp>
      <p:sp>
        <p:nvSpPr>
          <p:cNvPr name="TextBox 5" id="5"/>
          <p:cNvSpPr txBox="true"/>
          <p:nvPr/>
        </p:nvSpPr>
        <p:spPr>
          <a:xfrm rot="0">
            <a:off x="11838223" y="1162050"/>
            <a:ext cx="5421077" cy="1077596"/>
          </a:xfrm>
          <a:prstGeom prst="rect">
            <a:avLst/>
          </a:prstGeom>
        </p:spPr>
        <p:txBody>
          <a:bodyPr anchor="t" rtlCol="false" tIns="0" lIns="0" bIns="0" rIns="0">
            <a:spAutoFit/>
          </a:bodyPr>
          <a:lstStyle/>
          <a:p>
            <a:pPr algn="r" rtl="true" marL="0" indent="0" lvl="0">
              <a:lnSpc>
                <a:spcPts val="8240"/>
              </a:lnSpc>
            </a:pPr>
            <a:r>
              <a:rPr lang="ar-EG" b="true" sz="8000">
                <a:solidFill>
                  <a:srgbClr val="4E5FA7"/>
                </a:solidFill>
                <a:latin typeface="Arial Nova Condensed Bold"/>
                <a:ea typeface="Arial Nova Condensed Bold"/>
                <a:cs typeface="Arial Nova Condensed Bold"/>
                <a:sym typeface="Arial Nova Condensed Bold"/>
                <a:rtl val="true"/>
              </a:rPr>
              <a:t>أهداف </a:t>
            </a:r>
          </a:p>
        </p:txBody>
      </p:sp>
      <p:grpSp>
        <p:nvGrpSpPr>
          <p:cNvPr name="Group 6" id="6"/>
          <p:cNvGrpSpPr/>
          <p:nvPr/>
        </p:nvGrpSpPr>
        <p:grpSpPr>
          <a:xfrm rot="0">
            <a:off x="12255504" y="2493187"/>
            <a:ext cx="5388446" cy="6765113"/>
            <a:chOff x="0" y="0"/>
            <a:chExt cx="7184594" cy="9020150"/>
          </a:xfrm>
        </p:grpSpPr>
        <p:grpSp>
          <p:nvGrpSpPr>
            <p:cNvPr name="Group 7" id="7"/>
            <p:cNvGrpSpPr/>
            <p:nvPr/>
          </p:nvGrpSpPr>
          <p:grpSpPr>
            <a:xfrm rot="0">
              <a:off x="0" y="2057400"/>
              <a:ext cx="7184594" cy="6962750"/>
              <a:chOff x="0" y="0"/>
              <a:chExt cx="1419179" cy="1375358"/>
            </a:xfrm>
          </p:grpSpPr>
          <p:sp>
            <p:nvSpPr>
              <p:cNvPr name="Freeform 8" id="8"/>
              <p:cNvSpPr/>
              <p:nvPr/>
            </p:nvSpPr>
            <p:spPr>
              <a:xfrm flipH="false" flipV="false" rot="0">
                <a:off x="0" y="0"/>
                <a:ext cx="1419179" cy="1375358"/>
              </a:xfrm>
              <a:custGeom>
                <a:avLst/>
                <a:gdLst/>
                <a:ahLst/>
                <a:cxnLst/>
                <a:rect r="r" b="b" t="t" l="l"/>
                <a:pathLst>
                  <a:path h="1375358" w="1419179">
                    <a:moveTo>
                      <a:pt x="37356" y="0"/>
                    </a:moveTo>
                    <a:lnTo>
                      <a:pt x="1381823" y="0"/>
                    </a:lnTo>
                    <a:cubicBezTo>
                      <a:pt x="1402454" y="0"/>
                      <a:pt x="1419179" y="16725"/>
                      <a:pt x="1419179" y="37356"/>
                    </a:cubicBezTo>
                    <a:lnTo>
                      <a:pt x="1419179" y="1338002"/>
                    </a:lnTo>
                    <a:cubicBezTo>
                      <a:pt x="1419179" y="1358633"/>
                      <a:pt x="1402454" y="1375358"/>
                      <a:pt x="1381823" y="1375358"/>
                    </a:cubicBezTo>
                    <a:lnTo>
                      <a:pt x="37356" y="1375358"/>
                    </a:lnTo>
                    <a:cubicBezTo>
                      <a:pt x="16725" y="1375358"/>
                      <a:pt x="0" y="1358633"/>
                      <a:pt x="0" y="1338002"/>
                    </a:cubicBezTo>
                    <a:lnTo>
                      <a:pt x="0" y="37356"/>
                    </a:lnTo>
                    <a:cubicBezTo>
                      <a:pt x="0" y="16725"/>
                      <a:pt x="16725" y="0"/>
                      <a:pt x="37356" y="0"/>
                    </a:cubicBezTo>
                    <a:close/>
                  </a:path>
                </a:pathLst>
              </a:custGeom>
              <a:solidFill>
                <a:srgbClr val="000000">
                  <a:alpha val="0"/>
                </a:srgbClr>
              </a:solidFill>
              <a:ln w="47625" cap="rnd">
                <a:solidFill>
                  <a:srgbClr val="E49C4E"/>
                </a:solidFill>
                <a:prstDash val="solid"/>
                <a:round/>
              </a:ln>
            </p:spPr>
          </p:sp>
          <p:sp>
            <p:nvSpPr>
              <p:cNvPr name="TextBox 9" id="9"/>
              <p:cNvSpPr txBox="true"/>
              <p:nvPr/>
            </p:nvSpPr>
            <p:spPr>
              <a:xfrm>
                <a:off x="0" y="-38100"/>
                <a:ext cx="1419179" cy="1413458"/>
              </a:xfrm>
              <a:prstGeom prst="rect">
                <a:avLst/>
              </a:prstGeom>
            </p:spPr>
            <p:txBody>
              <a:bodyPr anchor="ctr" rtlCol="false" tIns="50800" lIns="50800" bIns="50800" rIns="50800"/>
              <a:lstStyle/>
              <a:p>
                <a:pPr algn="ctr" rtl="true">
                  <a:lnSpc>
                    <a:spcPts val="2659"/>
                  </a:lnSpc>
                </a:pPr>
              </a:p>
            </p:txBody>
          </p:sp>
        </p:grpSp>
        <p:grpSp>
          <p:nvGrpSpPr>
            <p:cNvPr name="Group 10" id="10"/>
            <p:cNvGrpSpPr/>
            <p:nvPr/>
          </p:nvGrpSpPr>
          <p:grpSpPr>
            <a:xfrm rot="0">
              <a:off x="1515721" y="0"/>
              <a:ext cx="4114800" cy="4114800"/>
              <a:chOff x="0" y="0"/>
              <a:chExt cx="812800" cy="812800"/>
            </a:xfrm>
          </p:grpSpPr>
          <p:sp>
            <p:nvSpPr>
              <p:cNvPr name="Freeform 11" id="1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12" id="12"/>
              <p:cNvSpPr txBox="true"/>
              <p:nvPr/>
            </p:nvSpPr>
            <p:spPr>
              <a:xfrm>
                <a:off x="76200" y="38100"/>
                <a:ext cx="660400" cy="698500"/>
              </a:xfrm>
              <a:prstGeom prst="rect">
                <a:avLst/>
              </a:prstGeom>
            </p:spPr>
            <p:txBody>
              <a:bodyPr anchor="ctr" rtlCol="false" tIns="50800" lIns="50800" bIns="50800" rIns="50800"/>
              <a:lstStyle/>
              <a:p>
                <a:pPr algn="ctr" rtl="true">
                  <a:lnSpc>
                    <a:spcPts val="2659"/>
                  </a:lnSpc>
                </a:pPr>
              </a:p>
            </p:txBody>
          </p:sp>
        </p:grpSp>
        <p:sp>
          <p:nvSpPr>
            <p:cNvPr name="TextBox 13" id="13"/>
            <p:cNvSpPr txBox="true"/>
            <p:nvPr/>
          </p:nvSpPr>
          <p:spPr>
            <a:xfrm rot="0">
              <a:off x="527475" y="4542057"/>
              <a:ext cx="6123203" cy="2445978"/>
            </a:xfrm>
            <a:prstGeom prst="rect">
              <a:avLst/>
            </a:prstGeom>
          </p:spPr>
          <p:txBody>
            <a:bodyPr anchor="t" rtlCol="false" tIns="0" lIns="0" bIns="0" rIns="0">
              <a:spAutoFit/>
            </a:bodyPr>
            <a:lstStyle/>
            <a:p>
              <a:pPr algn="ctr" rtl="true" marL="0" indent="0" lvl="0">
                <a:lnSpc>
                  <a:spcPts val="2884"/>
                </a:lnSpc>
              </a:pPr>
              <a:r>
                <a:rPr lang="ar-EG" b="true" sz="2800">
                  <a:solidFill>
                    <a:srgbClr val="4E5FA7"/>
                  </a:solidFill>
                  <a:latin typeface="Arial Nova Condensed Bold"/>
                  <a:ea typeface="Arial Nova Condensed Bold"/>
                  <a:cs typeface="Arial Nova Condensed Bold"/>
                  <a:sym typeface="Arial Nova Condensed Bold"/>
                  <a:rtl val="true"/>
                </a:rPr>
                <a:t>فهم سبب كون التنظيم أمرًا أساسيًا في عمل المساعد القانوني وأنواع المهارات التنظيمية المختلفة التي من المهم إتقانها. </a:t>
              </a:r>
            </a:p>
          </p:txBody>
        </p:sp>
        <p:sp>
          <p:nvSpPr>
            <p:cNvPr name="Freeform 14" id="14"/>
            <p:cNvSpPr/>
            <p:nvPr/>
          </p:nvSpPr>
          <p:spPr>
            <a:xfrm flipH="false" flipV="false" rot="0">
              <a:off x="1753218" y="701986"/>
              <a:ext cx="3639806" cy="2710827"/>
            </a:xfrm>
            <a:custGeom>
              <a:avLst/>
              <a:gdLst/>
              <a:ahLst/>
              <a:cxnLst/>
              <a:rect r="r" b="b" t="t" l="l"/>
              <a:pathLst>
                <a:path h="2710827" w="3639806">
                  <a:moveTo>
                    <a:pt x="0" y="0"/>
                  </a:moveTo>
                  <a:lnTo>
                    <a:pt x="3639806" y="0"/>
                  </a:lnTo>
                  <a:lnTo>
                    <a:pt x="3639806" y="2710828"/>
                  </a:lnTo>
                  <a:lnTo>
                    <a:pt x="0" y="271082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grpSp>
        <p:nvGrpSpPr>
          <p:cNvPr name="Group 15" id="15"/>
          <p:cNvGrpSpPr/>
          <p:nvPr/>
        </p:nvGrpSpPr>
        <p:grpSpPr>
          <a:xfrm rot="0">
            <a:off x="6084582" y="2493187"/>
            <a:ext cx="5388446" cy="6765113"/>
            <a:chOff x="0" y="0"/>
            <a:chExt cx="7184594" cy="9020150"/>
          </a:xfrm>
        </p:grpSpPr>
        <p:sp>
          <p:nvSpPr>
            <p:cNvPr name="TextBox 16" id="16"/>
            <p:cNvSpPr txBox="true"/>
            <p:nvPr/>
          </p:nvSpPr>
          <p:spPr>
            <a:xfrm rot="0">
              <a:off x="1325400" y="4542057"/>
              <a:ext cx="4552972" cy="1963378"/>
            </a:xfrm>
            <a:prstGeom prst="rect">
              <a:avLst/>
            </a:prstGeom>
          </p:spPr>
          <p:txBody>
            <a:bodyPr anchor="t" rtlCol="false" tIns="0" lIns="0" bIns="0" rIns="0">
              <a:spAutoFit/>
            </a:bodyPr>
            <a:lstStyle/>
            <a:p>
              <a:pPr algn="ctr" rtl="true" marL="0" indent="0" lvl="0">
                <a:lnSpc>
                  <a:spcPts val="2884"/>
                </a:lnSpc>
              </a:pPr>
              <a:r>
                <a:rPr lang="ar-EG" b="true" sz="2800">
                  <a:solidFill>
                    <a:srgbClr val="4E5FA7"/>
                  </a:solidFill>
                  <a:latin typeface="Arial Nova Condensed Bold"/>
                  <a:ea typeface="Arial Nova Condensed Bold"/>
                  <a:cs typeface="Arial Nova Condensed Bold"/>
                  <a:sym typeface="Arial Nova Condensed Bold"/>
                  <a:rtl val="true"/>
                </a:rPr>
                <a:t>مناقشة ملف القضية ومعلومات العميل الرئيسية لتسجيلها دائمًا. </a:t>
              </a:r>
            </a:p>
          </p:txBody>
        </p:sp>
        <p:grpSp>
          <p:nvGrpSpPr>
            <p:cNvPr name="Group 17" id="17"/>
            <p:cNvGrpSpPr/>
            <p:nvPr/>
          </p:nvGrpSpPr>
          <p:grpSpPr>
            <a:xfrm rot="0">
              <a:off x="0" y="2057400"/>
              <a:ext cx="7184594" cy="6962750"/>
              <a:chOff x="0" y="0"/>
              <a:chExt cx="1419179" cy="1375358"/>
            </a:xfrm>
          </p:grpSpPr>
          <p:sp>
            <p:nvSpPr>
              <p:cNvPr name="Freeform 18" id="18"/>
              <p:cNvSpPr/>
              <p:nvPr/>
            </p:nvSpPr>
            <p:spPr>
              <a:xfrm flipH="false" flipV="false" rot="0">
                <a:off x="0" y="0"/>
                <a:ext cx="1419179" cy="1375358"/>
              </a:xfrm>
              <a:custGeom>
                <a:avLst/>
                <a:gdLst/>
                <a:ahLst/>
                <a:cxnLst/>
                <a:rect r="r" b="b" t="t" l="l"/>
                <a:pathLst>
                  <a:path h="1375358" w="1419179">
                    <a:moveTo>
                      <a:pt x="37356" y="0"/>
                    </a:moveTo>
                    <a:lnTo>
                      <a:pt x="1381823" y="0"/>
                    </a:lnTo>
                    <a:cubicBezTo>
                      <a:pt x="1402454" y="0"/>
                      <a:pt x="1419179" y="16725"/>
                      <a:pt x="1419179" y="37356"/>
                    </a:cubicBezTo>
                    <a:lnTo>
                      <a:pt x="1419179" y="1338002"/>
                    </a:lnTo>
                    <a:cubicBezTo>
                      <a:pt x="1419179" y="1358633"/>
                      <a:pt x="1402454" y="1375358"/>
                      <a:pt x="1381823" y="1375358"/>
                    </a:cubicBezTo>
                    <a:lnTo>
                      <a:pt x="37356" y="1375358"/>
                    </a:lnTo>
                    <a:cubicBezTo>
                      <a:pt x="16725" y="1375358"/>
                      <a:pt x="0" y="1358633"/>
                      <a:pt x="0" y="1338002"/>
                    </a:cubicBezTo>
                    <a:lnTo>
                      <a:pt x="0" y="37356"/>
                    </a:lnTo>
                    <a:cubicBezTo>
                      <a:pt x="0" y="16725"/>
                      <a:pt x="16725" y="0"/>
                      <a:pt x="37356" y="0"/>
                    </a:cubicBezTo>
                    <a:close/>
                  </a:path>
                </a:pathLst>
              </a:custGeom>
              <a:solidFill>
                <a:srgbClr val="000000">
                  <a:alpha val="0"/>
                </a:srgbClr>
              </a:solidFill>
              <a:ln w="47625" cap="rnd">
                <a:solidFill>
                  <a:srgbClr val="E49C4E"/>
                </a:solidFill>
                <a:prstDash val="solid"/>
                <a:round/>
              </a:ln>
            </p:spPr>
          </p:sp>
          <p:sp>
            <p:nvSpPr>
              <p:cNvPr name="TextBox 19" id="19"/>
              <p:cNvSpPr txBox="true"/>
              <p:nvPr/>
            </p:nvSpPr>
            <p:spPr>
              <a:xfrm>
                <a:off x="0" y="-38100"/>
                <a:ext cx="1419179" cy="1413458"/>
              </a:xfrm>
              <a:prstGeom prst="rect">
                <a:avLst/>
              </a:prstGeom>
            </p:spPr>
            <p:txBody>
              <a:bodyPr anchor="ctr" rtlCol="false" tIns="50800" lIns="50800" bIns="50800" rIns="50800"/>
              <a:lstStyle/>
              <a:p>
                <a:pPr algn="ctr" rtl="true">
                  <a:lnSpc>
                    <a:spcPts val="2659"/>
                  </a:lnSpc>
                </a:pPr>
              </a:p>
            </p:txBody>
          </p:sp>
        </p:grpSp>
        <p:grpSp>
          <p:nvGrpSpPr>
            <p:cNvPr name="Group 20" id="20"/>
            <p:cNvGrpSpPr/>
            <p:nvPr/>
          </p:nvGrpSpPr>
          <p:grpSpPr>
            <a:xfrm rot="0">
              <a:off x="1515721" y="0"/>
              <a:ext cx="4114800" cy="4114800"/>
              <a:chOff x="0" y="0"/>
              <a:chExt cx="812800" cy="812800"/>
            </a:xfrm>
          </p:grpSpPr>
          <p:sp>
            <p:nvSpPr>
              <p:cNvPr name="Freeform 21" id="2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22" id="22"/>
              <p:cNvSpPr txBox="true"/>
              <p:nvPr/>
            </p:nvSpPr>
            <p:spPr>
              <a:xfrm>
                <a:off x="76200" y="38100"/>
                <a:ext cx="660400" cy="698500"/>
              </a:xfrm>
              <a:prstGeom prst="rect">
                <a:avLst/>
              </a:prstGeom>
            </p:spPr>
            <p:txBody>
              <a:bodyPr anchor="ctr" rtlCol="false" tIns="50800" lIns="50800" bIns="50800" rIns="50800"/>
              <a:lstStyle/>
              <a:p>
                <a:pPr algn="ctr" rtl="true">
                  <a:lnSpc>
                    <a:spcPts val="2659"/>
                  </a:lnSpc>
                </a:pPr>
              </a:p>
            </p:txBody>
          </p:sp>
        </p:grpSp>
        <p:sp>
          <p:nvSpPr>
            <p:cNvPr name="Freeform 23" id="23"/>
            <p:cNvSpPr/>
            <p:nvPr/>
          </p:nvSpPr>
          <p:spPr>
            <a:xfrm flipH="false" flipV="false" rot="0">
              <a:off x="1936239" y="610692"/>
              <a:ext cx="3312117" cy="2893415"/>
            </a:xfrm>
            <a:custGeom>
              <a:avLst/>
              <a:gdLst/>
              <a:ahLst/>
              <a:cxnLst/>
              <a:rect r="r" b="b" t="t" l="l"/>
              <a:pathLst>
                <a:path h="2893415" w="3312117">
                  <a:moveTo>
                    <a:pt x="0" y="0"/>
                  </a:moveTo>
                  <a:lnTo>
                    <a:pt x="3312117" y="0"/>
                  </a:lnTo>
                  <a:lnTo>
                    <a:pt x="3312117" y="2893416"/>
                  </a:lnTo>
                  <a:lnTo>
                    <a:pt x="0" y="28934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grpSp>
        <p:nvGrpSpPr>
          <p:cNvPr name="Group 24" id="24"/>
          <p:cNvGrpSpPr/>
          <p:nvPr/>
        </p:nvGrpSpPr>
        <p:grpSpPr>
          <a:xfrm rot="0">
            <a:off x="481223" y="2493187"/>
            <a:ext cx="5388446" cy="6765113"/>
            <a:chOff x="0" y="0"/>
            <a:chExt cx="7184594" cy="9020150"/>
          </a:xfrm>
        </p:grpSpPr>
        <p:grpSp>
          <p:nvGrpSpPr>
            <p:cNvPr name="Group 25" id="25"/>
            <p:cNvGrpSpPr/>
            <p:nvPr/>
          </p:nvGrpSpPr>
          <p:grpSpPr>
            <a:xfrm rot="0">
              <a:off x="0" y="2057400"/>
              <a:ext cx="7184594" cy="6962750"/>
              <a:chOff x="0" y="0"/>
              <a:chExt cx="1419179" cy="1375358"/>
            </a:xfrm>
          </p:grpSpPr>
          <p:sp>
            <p:nvSpPr>
              <p:cNvPr name="Freeform 26" id="26"/>
              <p:cNvSpPr/>
              <p:nvPr/>
            </p:nvSpPr>
            <p:spPr>
              <a:xfrm flipH="false" flipV="false" rot="0">
                <a:off x="0" y="0"/>
                <a:ext cx="1419179" cy="1375358"/>
              </a:xfrm>
              <a:custGeom>
                <a:avLst/>
                <a:gdLst/>
                <a:ahLst/>
                <a:cxnLst/>
                <a:rect r="r" b="b" t="t" l="l"/>
                <a:pathLst>
                  <a:path h="1375358" w="1419179">
                    <a:moveTo>
                      <a:pt x="37356" y="0"/>
                    </a:moveTo>
                    <a:lnTo>
                      <a:pt x="1381823" y="0"/>
                    </a:lnTo>
                    <a:cubicBezTo>
                      <a:pt x="1402454" y="0"/>
                      <a:pt x="1419179" y="16725"/>
                      <a:pt x="1419179" y="37356"/>
                    </a:cubicBezTo>
                    <a:lnTo>
                      <a:pt x="1419179" y="1338002"/>
                    </a:lnTo>
                    <a:cubicBezTo>
                      <a:pt x="1419179" y="1358633"/>
                      <a:pt x="1402454" y="1375358"/>
                      <a:pt x="1381823" y="1375358"/>
                    </a:cubicBezTo>
                    <a:lnTo>
                      <a:pt x="37356" y="1375358"/>
                    </a:lnTo>
                    <a:cubicBezTo>
                      <a:pt x="16725" y="1375358"/>
                      <a:pt x="0" y="1358633"/>
                      <a:pt x="0" y="1338002"/>
                    </a:cubicBezTo>
                    <a:lnTo>
                      <a:pt x="0" y="37356"/>
                    </a:lnTo>
                    <a:cubicBezTo>
                      <a:pt x="0" y="16725"/>
                      <a:pt x="16725" y="0"/>
                      <a:pt x="37356" y="0"/>
                    </a:cubicBezTo>
                    <a:close/>
                  </a:path>
                </a:pathLst>
              </a:custGeom>
              <a:solidFill>
                <a:srgbClr val="000000">
                  <a:alpha val="0"/>
                </a:srgbClr>
              </a:solidFill>
              <a:ln w="47625" cap="rnd">
                <a:solidFill>
                  <a:srgbClr val="E49C4E"/>
                </a:solidFill>
                <a:prstDash val="solid"/>
                <a:round/>
              </a:ln>
            </p:spPr>
          </p:sp>
          <p:sp>
            <p:nvSpPr>
              <p:cNvPr name="TextBox 27" id="27"/>
              <p:cNvSpPr txBox="true"/>
              <p:nvPr/>
            </p:nvSpPr>
            <p:spPr>
              <a:xfrm>
                <a:off x="0" y="-38100"/>
                <a:ext cx="1419179" cy="1413458"/>
              </a:xfrm>
              <a:prstGeom prst="rect">
                <a:avLst/>
              </a:prstGeom>
            </p:spPr>
            <p:txBody>
              <a:bodyPr anchor="ctr" rtlCol="false" tIns="50800" lIns="50800" bIns="50800" rIns="50800"/>
              <a:lstStyle/>
              <a:p>
                <a:pPr algn="ctr" rtl="true">
                  <a:lnSpc>
                    <a:spcPts val="2659"/>
                  </a:lnSpc>
                </a:pPr>
              </a:p>
            </p:txBody>
          </p:sp>
        </p:grpSp>
        <p:grpSp>
          <p:nvGrpSpPr>
            <p:cNvPr name="Group 28" id="28"/>
            <p:cNvGrpSpPr/>
            <p:nvPr/>
          </p:nvGrpSpPr>
          <p:grpSpPr>
            <a:xfrm rot="0">
              <a:off x="1515721" y="0"/>
              <a:ext cx="4114800" cy="4114800"/>
              <a:chOff x="0" y="0"/>
              <a:chExt cx="812800" cy="812800"/>
            </a:xfrm>
          </p:grpSpPr>
          <p:sp>
            <p:nvSpPr>
              <p:cNvPr name="Freeform 29" id="2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30" id="30"/>
              <p:cNvSpPr txBox="true"/>
              <p:nvPr/>
            </p:nvSpPr>
            <p:spPr>
              <a:xfrm>
                <a:off x="76200" y="38100"/>
                <a:ext cx="660400" cy="698500"/>
              </a:xfrm>
              <a:prstGeom prst="rect">
                <a:avLst/>
              </a:prstGeom>
            </p:spPr>
            <p:txBody>
              <a:bodyPr anchor="ctr" rtlCol="false" tIns="50800" lIns="50800" bIns="50800" rIns="50800"/>
              <a:lstStyle/>
              <a:p>
                <a:pPr algn="ctr" rtl="true">
                  <a:lnSpc>
                    <a:spcPts val="2659"/>
                  </a:lnSpc>
                </a:pPr>
              </a:p>
            </p:txBody>
          </p:sp>
        </p:grpSp>
        <p:sp>
          <p:nvSpPr>
            <p:cNvPr name="TextBox 31" id="31"/>
            <p:cNvSpPr txBox="true"/>
            <p:nvPr/>
          </p:nvSpPr>
          <p:spPr>
            <a:xfrm rot="0">
              <a:off x="1325400" y="4542057"/>
              <a:ext cx="4552972" cy="1963378"/>
            </a:xfrm>
            <a:prstGeom prst="rect">
              <a:avLst/>
            </a:prstGeom>
          </p:spPr>
          <p:txBody>
            <a:bodyPr anchor="t" rtlCol="false" tIns="0" lIns="0" bIns="0" rIns="0">
              <a:spAutoFit/>
            </a:bodyPr>
            <a:lstStyle/>
            <a:p>
              <a:pPr algn="ctr" rtl="true" marL="0" indent="0" lvl="0">
                <a:lnSpc>
                  <a:spcPts val="2884"/>
                </a:lnSpc>
              </a:pPr>
              <a:r>
                <a:rPr lang="ar-EG" b="true" sz="2800">
                  <a:solidFill>
                    <a:srgbClr val="4E5FA7"/>
                  </a:solidFill>
                  <a:latin typeface="Arial Nova Condensed Bold"/>
                  <a:ea typeface="Arial Nova Condensed Bold"/>
                  <a:cs typeface="Arial Nova Condensed Bold"/>
                  <a:sym typeface="Arial Nova Condensed Bold"/>
                  <a:rtl val="true"/>
                </a:rPr>
                <a:t>ناقش كيف أن إدارة الوقت أمر بالغ الأهمية لفعالية العمل المساعد القانوني. </a:t>
              </a:r>
            </a:p>
          </p:txBody>
        </p:sp>
        <p:sp>
          <p:nvSpPr>
            <p:cNvPr name="Freeform 32" id="32"/>
            <p:cNvSpPr/>
            <p:nvPr/>
          </p:nvSpPr>
          <p:spPr>
            <a:xfrm flipH="false" flipV="false" rot="0">
              <a:off x="1685710" y="497939"/>
              <a:ext cx="3774822" cy="3035811"/>
            </a:xfrm>
            <a:custGeom>
              <a:avLst/>
              <a:gdLst/>
              <a:ahLst/>
              <a:cxnLst/>
              <a:rect r="r" b="b" t="t" l="l"/>
              <a:pathLst>
                <a:path h="3035811" w="3774822">
                  <a:moveTo>
                    <a:pt x="0" y="0"/>
                  </a:moveTo>
                  <a:lnTo>
                    <a:pt x="3774822" y="0"/>
                  </a:lnTo>
                  <a:lnTo>
                    <a:pt x="3774822" y="3035811"/>
                  </a:lnTo>
                  <a:lnTo>
                    <a:pt x="0" y="303581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spTree>
  </p:cSld>
  <p:clrMapOvr>
    <a:masterClrMapping/>
  </p:clrMapOvr>
</p:sld>
</file>

<file path=ppt/slides/slide20.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rtl="true">
                <a:lnSpc>
                  <a:spcPts val="2659"/>
                </a:lnSpc>
                <a:spcBef>
                  <a:spcPct val="0"/>
                </a:spcBef>
              </a:pPr>
            </a:p>
          </p:txBody>
        </p:sp>
      </p:grpSp>
      <p:grpSp>
        <p:nvGrpSpPr>
          <p:cNvPr name="Group 5" id="5"/>
          <p:cNvGrpSpPr/>
          <p:nvPr/>
        </p:nvGrpSpPr>
        <p:grpSpPr>
          <a:xfrm rot="0">
            <a:off x="1028700" y="3307059"/>
            <a:ext cx="16230600" cy="5271649"/>
            <a:chOff x="0" y="0"/>
            <a:chExt cx="21640800" cy="7028866"/>
          </a:xfrm>
        </p:grpSpPr>
        <p:sp>
          <p:nvSpPr>
            <p:cNvPr name="Freeform 6" id="6"/>
            <p:cNvSpPr/>
            <p:nvPr/>
          </p:nvSpPr>
          <p:spPr>
            <a:xfrm flipH="false" flipV="false" rot="0">
              <a:off x="0" y="0"/>
              <a:ext cx="21640812" cy="7028809"/>
            </a:xfrm>
            <a:custGeom>
              <a:avLst/>
              <a:gdLst/>
              <a:ahLst/>
              <a:cxnLst/>
              <a:rect r="r" b="b" t="t" l="l"/>
              <a:pathLst>
                <a:path h="7028809" w="21640812">
                  <a:moveTo>
                    <a:pt x="0" y="0"/>
                  </a:moveTo>
                  <a:lnTo>
                    <a:pt x="21640812" y="0"/>
                  </a:lnTo>
                  <a:lnTo>
                    <a:pt x="21640812" y="7028809"/>
                  </a:lnTo>
                  <a:lnTo>
                    <a:pt x="0" y="7028809"/>
                  </a:lnTo>
                  <a:close/>
                </a:path>
              </a:pathLst>
            </a:custGeom>
            <a:solidFill>
              <a:srgbClr val="FFFFFF"/>
            </a:solidFill>
          </p:spPr>
        </p:sp>
        <p:sp>
          <p:nvSpPr>
            <p:cNvPr name="TextBox 7" id="7"/>
            <p:cNvSpPr txBox="true"/>
            <p:nvPr/>
          </p:nvSpPr>
          <p:spPr>
            <a:xfrm>
              <a:off x="0" y="-66675"/>
              <a:ext cx="21640800" cy="7095541"/>
            </a:xfrm>
            <a:prstGeom prst="rect">
              <a:avLst/>
            </a:prstGeom>
          </p:spPr>
          <p:txBody>
            <a:bodyPr anchor="t" rtlCol="false" tIns="50800" lIns="50800" bIns="50800" rIns="50800"/>
            <a:lstStyle/>
            <a:p>
              <a:pPr algn="just" rtl="true" marL="446404" indent="-223202" lvl="1">
                <a:lnSpc>
                  <a:spcPts val="5105"/>
                </a:lnSpc>
                <a:buFont typeface="Arial"/>
                <a:buChar char="•"/>
              </a:pPr>
              <a:r>
                <a:rPr lang="ar-EG" sz="3699">
                  <a:solidFill>
                    <a:srgbClr val="0F1923"/>
                  </a:solidFill>
                  <a:latin typeface="Arial Nova Condensed"/>
                  <a:ea typeface="Arial Nova Condensed"/>
                  <a:cs typeface="Arial Nova Condensed"/>
                  <a:sym typeface="Arial Nova Condensed"/>
                  <a:rtl val="true"/>
                </a:rPr>
                <a:t>يتفاعل المساعدون القانونيون مع العملاء/أعضاء المجتمع بطريقة مستمرة مما يتطلب مهارات شخصية قوية. </a:t>
              </a:r>
            </a:p>
            <a:p>
              <a:pPr algn="just" rtl="true" marL="0" indent="0" lvl="0">
                <a:lnSpc>
                  <a:spcPts val="5105"/>
                </a:lnSpc>
              </a:pPr>
            </a:p>
            <a:p>
              <a:pPr algn="just" rtl="true" marL="446404" indent="-223202" lvl="1">
                <a:lnSpc>
                  <a:spcPts val="5105"/>
                </a:lnSpc>
                <a:buFont typeface="Arial"/>
                <a:buChar char="•"/>
              </a:pPr>
              <a:r>
                <a:rPr lang="ar-EG" sz="3699">
                  <a:solidFill>
                    <a:srgbClr val="0F1923"/>
                  </a:solidFill>
                  <a:latin typeface="Arial Nova Condensed"/>
                  <a:ea typeface="Arial Nova Condensed"/>
                  <a:cs typeface="Arial Nova Condensed"/>
                  <a:sym typeface="Arial Nova Condensed"/>
                  <a:rtl val="true"/>
                </a:rPr>
                <a:t>يمكن تعزيز هذه المهارات الشخصية وتسهيلها إذا اقترنت بمهارات تنظيمية قوية: مهارات إدارة العملاء. </a:t>
              </a:r>
            </a:p>
            <a:p>
              <a:pPr algn="just" rtl="true" marL="0" indent="0" lvl="0">
                <a:lnSpc>
                  <a:spcPts val="5105"/>
                </a:lnSpc>
              </a:pPr>
            </a:p>
            <a:p>
              <a:pPr algn="just" rtl="true" marL="446404" indent="-223202" lvl="1">
                <a:lnSpc>
                  <a:spcPts val="5105"/>
                </a:lnSpc>
                <a:buFont typeface="Arial"/>
                <a:buChar char="•"/>
              </a:pPr>
              <a:r>
                <a:rPr lang="ar-EG" b="true" sz="3699">
                  <a:solidFill>
                    <a:srgbClr val="0F1923"/>
                  </a:solidFill>
                  <a:latin typeface="Arial Nova Condensed Bold"/>
                  <a:ea typeface="Arial Nova Condensed Bold"/>
                  <a:cs typeface="Arial Nova Condensed Bold"/>
                  <a:sym typeface="Arial Nova Condensed Bold"/>
                  <a:rtl val="true"/>
                </a:rPr>
                <a:t>تساعد مهارات إدارة العملاء المساعد القانوني على تتبع اتصالات العملاء ومتابعة التواريخ المهمة والحفاظ على علاقة مهنية. </a:t>
              </a:r>
            </a:p>
          </p:txBody>
        </p:sp>
      </p:grpSp>
      <p:grpSp>
        <p:nvGrpSpPr>
          <p:cNvPr name="Group 8" id="8"/>
          <p:cNvGrpSpPr/>
          <p:nvPr/>
        </p:nvGrpSpPr>
        <p:grpSpPr>
          <a:xfrm rot="0">
            <a:off x="9982130" y="1460680"/>
            <a:ext cx="7277170" cy="1181420"/>
            <a:chOff x="0" y="0"/>
            <a:chExt cx="9702893" cy="1575227"/>
          </a:xfrm>
        </p:grpSpPr>
        <p:sp>
          <p:nvSpPr>
            <p:cNvPr name="Freeform 9" id="9"/>
            <p:cNvSpPr/>
            <p:nvPr/>
          </p:nvSpPr>
          <p:spPr>
            <a:xfrm flipH="false" flipV="false" rot="0">
              <a:off x="0" y="0"/>
              <a:ext cx="9702893" cy="1575227"/>
            </a:xfrm>
            <a:custGeom>
              <a:avLst/>
              <a:gdLst/>
              <a:ahLst/>
              <a:cxnLst/>
              <a:rect r="r" b="b" t="t" l="l"/>
              <a:pathLst>
                <a:path h="1575227" w="9702893">
                  <a:moveTo>
                    <a:pt x="0" y="0"/>
                  </a:moveTo>
                  <a:lnTo>
                    <a:pt x="9702893" y="0"/>
                  </a:lnTo>
                  <a:lnTo>
                    <a:pt x="9702893" y="1575227"/>
                  </a:lnTo>
                  <a:lnTo>
                    <a:pt x="0" y="1575227"/>
                  </a:lnTo>
                  <a:close/>
                </a:path>
              </a:pathLst>
            </a:custGeom>
            <a:solidFill>
              <a:srgbClr val="000000">
                <a:alpha val="0"/>
              </a:srgbClr>
            </a:solidFill>
          </p:spPr>
        </p:sp>
        <p:sp>
          <p:nvSpPr>
            <p:cNvPr name="TextBox 10" id="10"/>
            <p:cNvSpPr txBox="true"/>
            <p:nvPr/>
          </p:nvSpPr>
          <p:spPr>
            <a:xfrm>
              <a:off x="0" y="-190500"/>
              <a:ext cx="9702893" cy="1765727"/>
            </a:xfrm>
            <a:prstGeom prst="rect">
              <a:avLst/>
            </a:prstGeom>
          </p:spPr>
          <p:txBody>
            <a:bodyPr anchor="t" rtlCol="false" tIns="0" lIns="0" bIns="0" rIns="0"/>
            <a:lstStyle/>
            <a:p>
              <a:pPr algn="r" rtl="true" marL="0" indent="0" lvl="0">
                <a:lnSpc>
                  <a:spcPts val="9900"/>
                </a:lnSpc>
              </a:pPr>
              <a:r>
                <a:rPr lang="ar-EG" b="true" sz="6600">
                  <a:solidFill>
                    <a:srgbClr val="4E5FA7"/>
                  </a:solidFill>
                  <a:latin typeface="Arial Nova Condensed Bold"/>
                  <a:ea typeface="Arial Nova Condensed Bold"/>
                  <a:cs typeface="Arial Nova Condensed Bold"/>
                  <a:sym typeface="Arial Nova Condensed Bold"/>
                  <a:rtl val="true"/>
                </a:rPr>
                <a:t>الرسالة الرئيسية</a:t>
              </a:r>
            </a:p>
          </p:txBody>
        </p:sp>
      </p:grpSp>
      <p:grpSp>
        <p:nvGrpSpPr>
          <p:cNvPr name="Group 11" id="11"/>
          <p:cNvGrpSpPr/>
          <p:nvPr/>
        </p:nvGrpSpPr>
        <p:grpSpPr>
          <a:xfrm rot="-7002519">
            <a:off x="-1116066" y="-886181"/>
            <a:ext cx="3767531" cy="4123759"/>
            <a:chOff x="0" y="0"/>
            <a:chExt cx="5023375" cy="5498345"/>
          </a:xfrm>
        </p:grpSpPr>
        <p:grpSp>
          <p:nvGrpSpPr>
            <p:cNvPr name="Group 12" id="12"/>
            <p:cNvGrpSpPr/>
            <p:nvPr/>
          </p:nvGrpSpPr>
          <p:grpSpPr>
            <a:xfrm rot="-104776">
              <a:off x="297380" y="1759711"/>
              <a:ext cx="4032000" cy="3678054"/>
              <a:chOff x="0" y="0"/>
              <a:chExt cx="893117" cy="814716"/>
            </a:xfrm>
          </p:grpSpPr>
          <p:sp>
            <p:nvSpPr>
              <p:cNvPr name="Freeform 13" id="1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4" id="14"/>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15" id="15"/>
            <p:cNvGrpSpPr/>
            <p:nvPr/>
          </p:nvGrpSpPr>
          <p:grpSpPr>
            <a:xfrm rot="-162844">
              <a:off x="84820" y="93399"/>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18" id="18"/>
            <p:cNvGrpSpPr/>
            <p:nvPr/>
          </p:nvGrpSpPr>
          <p:grpSpPr>
            <a:xfrm rot="10629642">
              <a:off x="902754" y="1722687"/>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rtl="true">
                <a:lnSpc>
                  <a:spcPts val="2659"/>
                </a:lnSpc>
                <a:spcBef>
                  <a:spcPct val="0"/>
                </a:spcBef>
              </a:pPr>
            </a:p>
          </p:txBody>
        </p:sp>
      </p:grpSp>
      <p:grpSp>
        <p:nvGrpSpPr>
          <p:cNvPr name="Group 5" id="5"/>
          <p:cNvGrpSpPr/>
          <p:nvPr/>
        </p:nvGrpSpPr>
        <p:grpSpPr>
          <a:xfrm rot="0">
            <a:off x="7901209" y="1028700"/>
            <a:ext cx="9358091" cy="8229600"/>
            <a:chOff x="0" y="0"/>
            <a:chExt cx="12477455" cy="10972800"/>
          </a:xfrm>
        </p:grpSpPr>
        <p:grpSp>
          <p:nvGrpSpPr>
            <p:cNvPr name="Group 6" id="6"/>
            <p:cNvGrpSpPr/>
            <p:nvPr/>
          </p:nvGrpSpPr>
          <p:grpSpPr>
            <a:xfrm rot="0">
              <a:off x="0" y="0"/>
              <a:ext cx="12477455" cy="10972800"/>
              <a:chOff x="0" y="0"/>
              <a:chExt cx="3165576" cy="2783840"/>
            </a:xfrm>
          </p:grpSpPr>
          <p:sp>
            <p:nvSpPr>
              <p:cNvPr name="Freeform 7" id="7"/>
              <p:cNvSpPr/>
              <p:nvPr/>
            </p:nvSpPr>
            <p:spPr>
              <a:xfrm flipH="false" flipV="false" rot="0">
                <a:off x="0" y="0"/>
                <a:ext cx="3165577" cy="2783840"/>
              </a:xfrm>
              <a:custGeom>
                <a:avLst/>
                <a:gdLst/>
                <a:ahLst/>
                <a:cxnLst/>
                <a:rect r="r" b="b" t="t" l="l"/>
                <a:pathLst>
                  <a:path h="2783840" w="3165577">
                    <a:moveTo>
                      <a:pt x="3041117" y="2783840"/>
                    </a:moveTo>
                    <a:lnTo>
                      <a:pt x="124460" y="2783840"/>
                    </a:lnTo>
                    <a:cubicBezTo>
                      <a:pt x="55880" y="2783840"/>
                      <a:pt x="0" y="2727960"/>
                      <a:pt x="0" y="2659380"/>
                    </a:cubicBezTo>
                    <a:lnTo>
                      <a:pt x="0" y="124460"/>
                    </a:lnTo>
                    <a:cubicBezTo>
                      <a:pt x="0" y="55880"/>
                      <a:pt x="55880" y="0"/>
                      <a:pt x="124460" y="0"/>
                    </a:cubicBezTo>
                    <a:lnTo>
                      <a:pt x="3041117" y="0"/>
                    </a:lnTo>
                    <a:cubicBezTo>
                      <a:pt x="3109696" y="0"/>
                      <a:pt x="3165577" y="55880"/>
                      <a:pt x="3165577" y="124460"/>
                    </a:cubicBezTo>
                    <a:lnTo>
                      <a:pt x="3165577" y="2659380"/>
                    </a:lnTo>
                    <a:cubicBezTo>
                      <a:pt x="3165577" y="2727960"/>
                      <a:pt x="3109696" y="2783840"/>
                      <a:pt x="3041117" y="2783840"/>
                    </a:cubicBezTo>
                    <a:close/>
                  </a:path>
                </a:pathLst>
              </a:custGeom>
              <a:solidFill>
                <a:srgbClr val="F7E5DD"/>
              </a:solidFill>
            </p:spPr>
          </p:sp>
        </p:grpSp>
        <p:grpSp>
          <p:nvGrpSpPr>
            <p:cNvPr name="Group 8" id="8"/>
            <p:cNvGrpSpPr/>
            <p:nvPr/>
          </p:nvGrpSpPr>
          <p:grpSpPr>
            <a:xfrm rot="-10800000">
              <a:off x="1386781" y="556357"/>
              <a:ext cx="289704" cy="289704"/>
              <a:chOff x="0" y="0"/>
              <a:chExt cx="6350000" cy="6350000"/>
            </a:xfrm>
          </p:grpSpPr>
          <p:sp>
            <p:nvSpPr>
              <p:cNvPr name="Freeform 9" id="9"/>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9B428"/>
              </a:solidFill>
            </p:spPr>
          </p:sp>
        </p:grpSp>
        <p:grpSp>
          <p:nvGrpSpPr>
            <p:cNvPr name="Group 10" id="10"/>
            <p:cNvGrpSpPr/>
            <p:nvPr/>
          </p:nvGrpSpPr>
          <p:grpSpPr>
            <a:xfrm rot="-10800000">
              <a:off x="1039940" y="556357"/>
              <a:ext cx="289704" cy="289704"/>
              <a:chOff x="0" y="0"/>
              <a:chExt cx="6350000" cy="6350000"/>
            </a:xfrm>
          </p:grpSpPr>
          <p:sp>
            <p:nvSpPr>
              <p:cNvPr name="Freeform 11" id="11"/>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DC4F50"/>
              </a:solidFill>
            </p:spPr>
          </p:sp>
        </p:grpSp>
        <p:grpSp>
          <p:nvGrpSpPr>
            <p:cNvPr name="Group 12" id="12"/>
            <p:cNvGrpSpPr/>
            <p:nvPr/>
          </p:nvGrpSpPr>
          <p:grpSpPr>
            <a:xfrm rot="-10800000">
              <a:off x="693100" y="556357"/>
              <a:ext cx="289704" cy="289704"/>
              <a:chOff x="0" y="0"/>
              <a:chExt cx="6350000" cy="6350000"/>
            </a:xfrm>
          </p:grpSpPr>
          <p:sp>
            <p:nvSpPr>
              <p:cNvPr name="Freeform 13" id="13"/>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4E5FA7"/>
              </a:solidFill>
            </p:spPr>
          </p:sp>
        </p:grpSp>
      </p:grpSp>
      <p:sp>
        <p:nvSpPr>
          <p:cNvPr name="TextBox 14" id="14"/>
          <p:cNvSpPr txBox="true"/>
          <p:nvPr/>
        </p:nvSpPr>
        <p:spPr>
          <a:xfrm rot="0">
            <a:off x="9144000" y="2203699"/>
            <a:ext cx="5115417" cy="1804342"/>
          </a:xfrm>
          <a:prstGeom prst="rect">
            <a:avLst/>
          </a:prstGeom>
        </p:spPr>
        <p:txBody>
          <a:bodyPr anchor="t" rtlCol="false" tIns="0" lIns="0" bIns="0" rIns="0">
            <a:spAutoFit/>
          </a:bodyPr>
          <a:lstStyle/>
          <a:p>
            <a:pPr algn="r" rtl="true" marL="0" indent="0" lvl="0">
              <a:lnSpc>
                <a:spcPts val="6912"/>
              </a:lnSpc>
            </a:pPr>
            <a:r>
              <a:rPr lang="ar-EG" b="true" sz="6912">
                <a:solidFill>
                  <a:srgbClr val="4E5FA7"/>
                </a:solidFill>
                <a:latin typeface="Arial Nova Condensed Bold"/>
                <a:ea typeface="Arial Nova Condensed Bold"/>
                <a:cs typeface="Arial Nova Condensed Bold"/>
                <a:sym typeface="Arial Nova Condensed Bold"/>
                <a:rtl val="true"/>
              </a:rPr>
              <a:t>الجلسة الرابعة</a:t>
            </a:r>
          </a:p>
        </p:txBody>
      </p:sp>
      <p:sp>
        <p:nvSpPr>
          <p:cNvPr name="TextBox 15" id="15"/>
          <p:cNvSpPr txBox="true"/>
          <p:nvPr/>
        </p:nvSpPr>
        <p:spPr>
          <a:xfrm rot="0">
            <a:off x="9144000" y="3813654"/>
            <a:ext cx="7290009" cy="1069342"/>
          </a:xfrm>
          <a:prstGeom prst="rect">
            <a:avLst/>
          </a:prstGeom>
        </p:spPr>
        <p:txBody>
          <a:bodyPr anchor="t" rtlCol="false" tIns="0" lIns="0" bIns="0" rIns="0">
            <a:spAutoFit/>
          </a:bodyPr>
          <a:lstStyle/>
          <a:p>
            <a:pPr algn="r" rtl="true" marL="1354752" indent="-677376" lvl="1">
              <a:lnSpc>
                <a:spcPts val="8784"/>
              </a:lnSpc>
              <a:buFont typeface="Arial"/>
              <a:buChar char="•"/>
            </a:pPr>
            <a:r>
              <a:rPr lang="ar-EG" sz="6274">
                <a:solidFill>
                  <a:srgbClr val="171717"/>
                </a:solidFill>
                <a:latin typeface="Arial Nova Condensed"/>
                <a:ea typeface="Arial Nova Condensed"/>
                <a:cs typeface="Arial Nova Condensed"/>
                <a:sym typeface="Arial Nova Condensed"/>
                <a:rtl val="true"/>
              </a:rPr>
              <a:t>إدارة الوقت</a:t>
            </a:r>
          </a:p>
        </p:txBody>
      </p:sp>
      <p:grpSp>
        <p:nvGrpSpPr>
          <p:cNvPr name="Group 16" id="16"/>
          <p:cNvGrpSpPr/>
          <p:nvPr/>
        </p:nvGrpSpPr>
        <p:grpSpPr>
          <a:xfrm rot="0">
            <a:off x="1028700" y="605902"/>
            <a:ext cx="6594572" cy="8652398"/>
            <a:chOff x="0" y="0"/>
            <a:chExt cx="8792763" cy="11536531"/>
          </a:xfrm>
        </p:grpSpPr>
        <p:sp>
          <p:nvSpPr>
            <p:cNvPr name="Freeform 17" id="17"/>
            <p:cNvSpPr/>
            <p:nvPr/>
          </p:nvSpPr>
          <p:spPr>
            <a:xfrm flipH="false" flipV="false" rot="0">
              <a:off x="3727922" y="2766243"/>
              <a:ext cx="5064842" cy="8770288"/>
            </a:xfrm>
            <a:custGeom>
              <a:avLst/>
              <a:gdLst/>
              <a:ahLst/>
              <a:cxnLst/>
              <a:rect r="r" b="b" t="t" l="l"/>
              <a:pathLst>
                <a:path h="8770288" w="5064842">
                  <a:moveTo>
                    <a:pt x="0" y="0"/>
                  </a:moveTo>
                  <a:lnTo>
                    <a:pt x="5064841" y="0"/>
                  </a:lnTo>
                  <a:lnTo>
                    <a:pt x="5064841" y="8770288"/>
                  </a:lnTo>
                  <a:lnTo>
                    <a:pt x="0" y="8770288"/>
                  </a:lnTo>
                  <a:lnTo>
                    <a:pt x="0" y="0"/>
                  </a:lnTo>
                  <a:close/>
                </a:path>
              </a:pathLst>
            </a:custGeom>
            <a:blipFill>
              <a:blip r:embed="rId2"/>
              <a:stretch>
                <a:fillRect l="0" t="0" r="0" b="0"/>
              </a:stretch>
            </a:blipFill>
          </p:spPr>
        </p:sp>
        <p:sp>
          <p:nvSpPr>
            <p:cNvPr name="Freeform 18" id="18"/>
            <p:cNvSpPr/>
            <p:nvPr/>
          </p:nvSpPr>
          <p:spPr>
            <a:xfrm flipH="false" flipV="false" rot="0">
              <a:off x="0" y="2544354"/>
              <a:ext cx="2838384" cy="8770288"/>
            </a:xfrm>
            <a:custGeom>
              <a:avLst/>
              <a:gdLst/>
              <a:ahLst/>
              <a:cxnLst/>
              <a:rect r="r" b="b" t="t" l="l"/>
              <a:pathLst>
                <a:path h="8770288" w="2838384">
                  <a:moveTo>
                    <a:pt x="0" y="0"/>
                  </a:moveTo>
                  <a:lnTo>
                    <a:pt x="2838384" y="0"/>
                  </a:lnTo>
                  <a:lnTo>
                    <a:pt x="2838384" y="8770288"/>
                  </a:lnTo>
                  <a:lnTo>
                    <a:pt x="0" y="877028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9" id="19"/>
            <p:cNvSpPr/>
            <p:nvPr/>
          </p:nvSpPr>
          <p:spPr>
            <a:xfrm flipH="false" flipV="false" rot="0">
              <a:off x="1035551" y="151808"/>
              <a:ext cx="2712944" cy="2655294"/>
            </a:xfrm>
            <a:custGeom>
              <a:avLst/>
              <a:gdLst/>
              <a:ahLst/>
              <a:cxnLst/>
              <a:rect r="r" b="b" t="t" l="l"/>
              <a:pathLst>
                <a:path h="2655294" w="2712944">
                  <a:moveTo>
                    <a:pt x="0" y="0"/>
                  </a:moveTo>
                  <a:lnTo>
                    <a:pt x="2712944" y="0"/>
                  </a:lnTo>
                  <a:lnTo>
                    <a:pt x="2712944" y="2655293"/>
                  </a:lnTo>
                  <a:lnTo>
                    <a:pt x="0" y="265529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20" id="20"/>
            <p:cNvSpPr/>
            <p:nvPr/>
          </p:nvSpPr>
          <p:spPr>
            <a:xfrm flipH="false" flipV="false" rot="0">
              <a:off x="4916799" y="0"/>
              <a:ext cx="3569345" cy="2766243"/>
            </a:xfrm>
            <a:custGeom>
              <a:avLst/>
              <a:gdLst/>
              <a:ahLst/>
              <a:cxnLst/>
              <a:rect r="r" b="b" t="t" l="l"/>
              <a:pathLst>
                <a:path h="2766243" w="3569345">
                  <a:moveTo>
                    <a:pt x="0" y="0"/>
                  </a:moveTo>
                  <a:lnTo>
                    <a:pt x="3569345" y="0"/>
                  </a:lnTo>
                  <a:lnTo>
                    <a:pt x="3569345" y="2766243"/>
                  </a:lnTo>
                  <a:lnTo>
                    <a:pt x="0" y="276624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21" id="21"/>
            <p:cNvSpPr/>
            <p:nvPr/>
          </p:nvSpPr>
          <p:spPr>
            <a:xfrm flipH="false" flipV="false" rot="0">
              <a:off x="1810348" y="472753"/>
              <a:ext cx="1163351" cy="1327647"/>
            </a:xfrm>
            <a:custGeom>
              <a:avLst/>
              <a:gdLst/>
              <a:ahLst/>
              <a:cxnLst/>
              <a:rect r="r" b="b" t="t" l="l"/>
              <a:pathLst>
                <a:path h="1327647" w="1163351">
                  <a:moveTo>
                    <a:pt x="0" y="0"/>
                  </a:moveTo>
                  <a:lnTo>
                    <a:pt x="1163351" y="0"/>
                  </a:lnTo>
                  <a:lnTo>
                    <a:pt x="1163351" y="1327647"/>
                  </a:lnTo>
                  <a:lnTo>
                    <a:pt x="0" y="1327647"/>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22" id="22"/>
            <p:cNvSpPr/>
            <p:nvPr/>
          </p:nvSpPr>
          <p:spPr>
            <a:xfrm flipH="false" flipV="false" rot="0">
              <a:off x="5501322" y="734017"/>
              <a:ext cx="575915" cy="954077"/>
            </a:xfrm>
            <a:custGeom>
              <a:avLst/>
              <a:gdLst/>
              <a:ahLst/>
              <a:cxnLst/>
              <a:rect r="r" b="b" t="t" l="l"/>
              <a:pathLst>
                <a:path h="954077" w="575915">
                  <a:moveTo>
                    <a:pt x="0" y="0"/>
                  </a:moveTo>
                  <a:lnTo>
                    <a:pt x="575915" y="0"/>
                  </a:lnTo>
                  <a:lnTo>
                    <a:pt x="575915" y="954077"/>
                  </a:lnTo>
                  <a:lnTo>
                    <a:pt x="0" y="954077"/>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23" id="23"/>
            <p:cNvSpPr/>
            <p:nvPr/>
          </p:nvSpPr>
          <p:spPr>
            <a:xfrm flipH="false" flipV="false" rot="-2513165">
              <a:off x="6280894" y="359194"/>
              <a:ext cx="478898" cy="793354"/>
            </a:xfrm>
            <a:custGeom>
              <a:avLst/>
              <a:gdLst/>
              <a:ahLst/>
              <a:cxnLst/>
              <a:rect r="r" b="b" t="t" l="l"/>
              <a:pathLst>
                <a:path h="793354" w="478898">
                  <a:moveTo>
                    <a:pt x="0" y="0"/>
                  </a:moveTo>
                  <a:lnTo>
                    <a:pt x="478897" y="0"/>
                  </a:lnTo>
                  <a:lnTo>
                    <a:pt x="478897" y="793355"/>
                  </a:lnTo>
                  <a:lnTo>
                    <a:pt x="0" y="793355"/>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24" id="24"/>
            <p:cNvSpPr/>
            <p:nvPr/>
          </p:nvSpPr>
          <p:spPr>
            <a:xfrm flipH="false" flipV="false" rot="-2513165">
              <a:off x="7380842" y="531260"/>
              <a:ext cx="478898" cy="793354"/>
            </a:xfrm>
            <a:custGeom>
              <a:avLst/>
              <a:gdLst/>
              <a:ahLst/>
              <a:cxnLst/>
              <a:rect r="r" b="b" t="t" l="l"/>
              <a:pathLst>
                <a:path h="793354" w="478898">
                  <a:moveTo>
                    <a:pt x="0" y="0"/>
                  </a:moveTo>
                  <a:lnTo>
                    <a:pt x="478898" y="0"/>
                  </a:lnTo>
                  <a:lnTo>
                    <a:pt x="478898" y="793354"/>
                  </a:lnTo>
                  <a:lnTo>
                    <a:pt x="0" y="793354"/>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25" id="25"/>
            <p:cNvSpPr/>
            <p:nvPr/>
          </p:nvSpPr>
          <p:spPr>
            <a:xfrm flipH="false" flipV="false" rot="138096">
              <a:off x="6723999" y="1082777"/>
              <a:ext cx="478898" cy="793354"/>
            </a:xfrm>
            <a:custGeom>
              <a:avLst/>
              <a:gdLst/>
              <a:ahLst/>
              <a:cxnLst/>
              <a:rect r="r" b="b" t="t" l="l"/>
              <a:pathLst>
                <a:path h="793354" w="478898">
                  <a:moveTo>
                    <a:pt x="0" y="0"/>
                  </a:moveTo>
                  <a:lnTo>
                    <a:pt x="478898" y="0"/>
                  </a:lnTo>
                  <a:lnTo>
                    <a:pt x="478898" y="793355"/>
                  </a:lnTo>
                  <a:lnTo>
                    <a:pt x="0" y="793355"/>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grpSp>
    </p:spTree>
  </p:cSld>
  <p:clrMapOvr>
    <a:masterClrMapping/>
  </p:clrMapOvr>
</p:sld>
</file>

<file path=ppt/slides/slide22.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rtl="true">
                <a:lnSpc>
                  <a:spcPts val="2659"/>
                </a:lnSpc>
                <a:spcBef>
                  <a:spcPct val="0"/>
                </a:spcBef>
              </a:pPr>
            </a:p>
          </p:txBody>
        </p:sp>
      </p:grpSp>
      <p:grpSp>
        <p:nvGrpSpPr>
          <p:cNvPr name="Group 5" id="5"/>
          <p:cNvGrpSpPr/>
          <p:nvPr/>
        </p:nvGrpSpPr>
        <p:grpSpPr>
          <a:xfrm rot="0">
            <a:off x="10243943" y="1028700"/>
            <a:ext cx="7015357" cy="1181420"/>
            <a:chOff x="0" y="0"/>
            <a:chExt cx="9353809" cy="1575227"/>
          </a:xfrm>
        </p:grpSpPr>
        <p:sp>
          <p:nvSpPr>
            <p:cNvPr name="Freeform 6" id="6"/>
            <p:cNvSpPr/>
            <p:nvPr/>
          </p:nvSpPr>
          <p:spPr>
            <a:xfrm flipH="false" flipV="false" rot="0">
              <a:off x="0" y="0"/>
              <a:ext cx="9353809" cy="1575227"/>
            </a:xfrm>
            <a:custGeom>
              <a:avLst/>
              <a:gdLst/>
              <a:ahLst/>
              <a:cxnLst/>
              <a:rect r="r" b="b" t="t" l="l"/>
              <a:pathLst>
                <a:path h="1575227" w="9353809">
                  <a:moveTo>
                    <a:pt x="0" y="0"/>
                  </a:moveTo>
                  <a:lnTo>
                    <a:pt x="9353809" y="0"/>
                  </a:lnTo>
                  <a:lnTo>
                    <a:pt x="9353809" y="1575227"/>
                  </a:lnTo>
                  <a:lnTo>
                    <a:pt x="0" y="1575227"/>
                  </a:lnTo>
                  <a:close/>
                </a:path>
              </a:pathLst>
            </a:custGeom>
            <a:solidFill>
              <a:srgbClr val="000000">
                <a:alpha val="0"/>
              </a:srgbClr>
            </a:solidFill>
          </p:spPr>
        </p:sp>
        <p:sp>
          <p:nvSpPr>
            <p:cNvPr name="TextBox 7" id="7"/>
            <p:cNvSpPr txBox="true"/>
            <p:nvPr/>
          </p:nvSpPr>
          <p:spPr>
            <a:xfrm>
              <a:off x="0" y="-190500"/>
              <a:ext cx="9353809" cy="1765727"/>
            </a:xfrm>
            <a:prstGeom prst="rect">
              <a:avLst/>
            </a:prstGeom>
          </p:spPr>
          <p:txBody>
            <a:bodyPr anchor="t" rtlCol="false" tIns="0" lIns="0" bIns="0" rIns="0"/>
            <a:lstStyle/>
            <a:p>
              <a:pPr algn="r" rtl="true" marL="0" indent="0" lvl="0">
                <a:lnSpc>
                  <a:spcPts val="9900"/>
                </a:lnSpc>
              </a:pPr>
              <a:r>
                <a:rPr lang="ar-EG" b="true" sz="6600">
                  <a:solidFill>
                    <a:srgbClr val="4E5FA7"/>
                  </a:solidFill>
                  <a:latin typeface="Arial Nova Condensed Bold"/>
                  <a:ea typeface="Arial Nova Condensed Bold"/>
                  <a:cs typeface="Arial Nova Condensed Bold"/>
                  <a:sym typeface="Arial Nova Condensed Bold"/>
                  <a:rtl val="true"/>
                </a:rPr>
                <a:t>إدارة الوقت</a:t>
              </a:r>
            </a:p>
          </p:txBody>
        </p:sp>
      </p:grpSp>
      <p:grpSp>
        <p:nvGrpSpPr>
          <p:cNvPr name="Group 8" id="8"/>
          <p:cNvGrpSpPr/>
          <p:nvPr/>
        </p:nvGrpSpPr>
        <p:grpSpPr>
          <a:xfrm rot="0">
            <a:off x="1270461" y="3262427"/>
            <a:ext cx="15988839" cy="1019756"/>
            <a:chOff x="0" y="0"/>
            <a:chExt cx="21318452" cy="1359675"/>
          </a:xfrm>
        </p:grpSpPr>
        <p:sp>
          <p:nvSpPr>
            <p:cNvPr name="Freeform 9" id="9"/>
            <p:cNvSpPr/>
            <p:nvPr/>
          </p:nvSpPr>
          <p:spPr>
            <a:xfrm flipH="false" flipV="false" rot="0">
              <a:off x="0" y="0"/>
              <a:ext cx="21318452" cy="1359697"/>
            </a:xfrm>
            <a:custGeom>
              <a:avLst/>
              <a:gdLst/>
              <a:ahLst/>
              <a:cxnLst/>
              <a:rect r="r" b="b" t="t" l="l"/>
              <a:pathLst>
                <a:path h="1359697" w="21318452">
                  <a:moveTo>
                    <a:pt x="0" y="0"/>
                  </a:moveTo>
                  <a:lnTo>
                    <a:pt x="21318452" y="0"/>
                  </a:lnTo>
                  <a:lnTo>
                    <a:pt x="21318452" y="1359697"/>
                  </a:lnTo>
                  <a:lnTo>
                    <a:pt x="0" y="1359697"/>
                  </a:lnTo>
                  <a:close/>
                </a:path>
              </a:pathLst>
            </a:custGeom>
            <a:solidFill>
              <a:srgbClr val="F9B57D"/>
            </a:solidFill>
          </p:spPr>
        </p:sp>
        <p:sp>
          <p:nvSpPr>
            <p:cNvPr name="TextBox 10" id="10"/>
            <p:cNvSpPr txBox="true"/>
            <p:nvPr/>
          </p:nvSpPr>
          <p:spPr>
            <a:xfrm>
              <a:off x="0" y="-47625"/>
              <a:ext cx="21318452" cy="1407300"/>
            </a:xfrm>
            <a:prstGeom prst="rect">
              <a:avLst/>
            </a:prstGeom>
          </p:spPr>
          <p:txBody>
            <a:bodyPr anchor="t" rtlCol="false" tIns="50800" lIns="50800" bIns="50800" rIns="50800"/>
            <a:lstStyle/>
            <a:p>
              <a:pPr algn="just" rtl="true" marL="0" indent="0" lvl="0">
                <a:lnSpc>
                  <a:spcPts val="3726"/>
                </a:lnSpc>
              </a:pPr>
              <a:r>
                <a:rPr lang="ar-EG" b="true" sz="2700">
                  <a:solidFill>
                    <a:srgbClr val="000000"/>
                  </a:solidFill>
                  <a:latin typeface="Arial Nova Condensed Bold"/>
                  <a:ea typeface="Arial Nova Condensed Bold"/>
                  <a:cs typeface="Arial Nova Condensed Bold"/>
                  <a:sym typeface="Arial Nova Condensed Bold"/>
                  <a:rtl val="true"/>
                </a:rPr>
                <a:t>"دائمًا ما يكون هناك الكثير مما يجب فعله والوقت المتاح للقيام به قليل جدًا".</a:t>
              </a:r>
            </a:p>
            <a:p>
              <a:pPr algn="just" rtl="true" marL="0" indent="0" lvl="0">
                <a:lnSpc>
                  <a:spcPts val="3726"/>
                </a:lnSpc>
              </a:pPr>
              <a:r>
                <a:rPr lang="ar-EG" b="true" sz="2700">
                  <a:solidFill>
                    <a:srgbClr val="000000"/>
                  </a:solidFill>
                  <a:latin typeface="Arial Nova Condensed Bold"/>
                  <a:ea typeface="Arial Nova Condensed Bold"/>
                  <a:cs typeface="Arial Nova Condensed Bold"/>
                  <a:sym typeface="Arial Nova Condensed Bold"/>
                  <a:rtl val="true"/>
                </a:rPr>
                <a:t>المذكرات هي أهم أداة لديك لإدارة وقتك. استخدم كتابًا أو هاتفك المحمول.</a:t>
              </a:r>
            </a:p>
          </p:txBody>
        </p:sp>
      </p:grpSp>
      <p:grpSp>
        <p:nvGrpSpPr>
          <p:cNvPr name="Group 11" id="11"/>
          <p:cNvGrpSpPr/>
          <p:nvPr/>
        </p:nvGrpSpPr>
        <p:grpSpPr>
          <a:xfrm rot="0">
            <a:off x="12487568" y="2168250"/>
            <a:ext cx="4771732" cy="894151"/>
            <a:chOff x="0" y="0"/>
            <a:chExt cx="6362310" cy="1192202"/>
          </a:xfrm>
        </p:grpSpPr>
        <p:sp>
          <p:nvSpPr>
            <p:cNvPr name="Freeform 12" id="12"/>
            <p:cNvSpPr/>
            <p:nvPr/>
          </p:nvSpPr>
          <p:spPr>
            <a:xfrm flipH="false" flipV="false" rot="0">
              <a:off x="0" y="0"/>
              <a:ext cx="6362310" cy="1192202"/>
            </a:xfrm>
            <a:custGeom>
              <a:avLst/>
              <a:gdLst/>
              <a:ahLst/>
              <a:cxnLst/>
              <a:rect r="r" b="b" t="t" l="l"/>
              <a:pathLst>
                <a:path h="1192202" w="6362310">
                  <a:moveTo>
                    <a:pt x="0" y="0"/>
                  </a:moveTo>
                  <a:lnTo>
                    <a:pt x="6362310" y="0"/>
                  </a:lnTo>
                  <a:lnTo>
                    <a:pt x="6362310" y="1192202"/>
                  </a:lnTo>
                  <a:lnTo>
                    <a:pt x="0" y="1192202"/>
                  </a:lnTo>
                  <a:close/>
                </a:path>
              </a:pathLst>
            </a:custGeom>
            <a:solidFill>
              <a:srgbClr val="000000">
                <a:alpha val="0"/>
              </a:srgbClr>
            </a:solidFill>
            <a:ln cap="sq">
              <a:noFill/>
              <a:prstDash val="solid"/>
              <a:miter/>
            </a:ln>
          </p:spPr>
        </p:sp>
        <p:sp>
          <p:nvSpPr>
            <p:cNvPr name="TextBox 13" id="13"/>
            <p:cNvSpPr txBox="true"/>
            <p:nvPr/>
          </p:nvSpPr>
          <p:spPr>
            <a:xfrm>
              <a:off x="0" y="-200025"/>
              <a:ext cx="6362310" cy="1392227"/>
            </a:xfrm>
            <a:prstGeom prst="rect">
              <a:avLst/>
            </a:prstGeom>
          </p:spPr>
          <p:txBody>
            <a:bodyPr anchor="t" rtlCol="false" tIns="0" lIns="0" bIns="0" rIns="0"/>
            <a:lstStyle/>
            <a:p>
              <a:pPr algn="just" rtl="true" marL="0" indent="0" lvl="0">
                <a:lnSpc>
                  <a:spcPts val="8181"/>
                </a:lnSpc>
                <a:spcBef>
                  <a:spcPct val="0"/>
                </a:spcBef>
              </a:pPr>
              <a:r>
                <a:rPr lang="ar-EG" b="true" sz="5000" strike="noStrike" u="none">
                  <a:solidFill>
                    <a:srgbClr val="F9B57D"/>
                  </a:solidFill>
                  <a:latin typeface="Arial Nova Condensed Bold"/>
                  <a:ea typeface="Arial Nova Condensed Bold"/>
                  <a:cs typeface="Arial Nova Condensed Bold"/>
                  <a:sym typeface="Arial Nova Condensed Bold"/>
                  <a:rtl val="true"/>
                </a:rPr>
                <a:t>معلومات أساسية</a:t>
              </a:r>
            </a:p>
          </p:txBody>
        </p:sp>
      </p:grpSp>
      <p:grpSp>
        <p:nvGrpSpPr>
          <p:cNvPr name="Group 14" id="14"/>
          <p:cNvGrpSpPr/>
          <p:nvPr/>
        </p:nvGrpSpPr>
        <p:grpSpPr>
          <a:xfrm rot="0">
            <a:off x="1278053" y="4681695"/>
            <a:ext cx="15981247" cy="5010357"/>
            <a:chOff x="0" y="0"/>
            <a:chExt cx="21308330" cy="6680476"/>
          </a:xfrm>
        </p:grpSpPr>
        <p:sp>
          <p:nvSpPr>
            <p:cNvPr name="Freeform 15" id="15"/>
            <p:cNvSpPr/>
            <p:nvPr/>
          </p:nvSpPr>
          <p:spPr>
            <a:xfrm flipH="false" flipV="false" rot="0">
              <a:off x="0" y="0"/>
              <a:ext cx="21308268" cy="6680476"/>
            </a:xfrm>
            <a:custGeom>
              <a:avLst/>
              <a:gdLst/>
              <a:ahLst/>
              <a:cxnLst/>
              <a:rect r="r" b="b" t="t" l="l"/>
              <a:pathLst>
                <a:path h="6680476" w="21308268">
                  <a:moveTo>
                    <a:pt x="0" y="0"/>
                  </a:moveTo>
                  <a:lnTo>
                    <a:pt x="21308268" y="0"/>
                  </a:lnTo>
                  <a:lnTo>
                    <a:pt x="21308268" y="6680476"/>
                  </a:lnTo>
                  <a:lnTo>
                    <a:pt x="0" y="6680476"/>
                  </a:lnTo>
                  <a:close/>
                </a:path>
              </a:pathLst>
            </a:custGeom>
            <a:solidFill>
              <a:srgbClr val="FFFFFF"/>
            </a:solidFill>
          </p:spPr>
        </p:sp>
        <p:sp>
          <p:nvSpPr>
            <p:cNvPr name="TextBox 16" id="16"/>
            <p:cNvSpPr txBox="true"/>
            <p:nvPr/>
          </p:nvSpPr>
          <p:spPr>
            <a:xfrm>
              <a:off x="0" y="-47625"/>
              <a:ext cx="21308330" cy="6728101"/>
            </a:xfrm>
            <a:prstGeom prst="rect">
              <a:avLst/>
            </a:prstGeom>
          </p:spPr>
          <p:txBody>
            <a:bodyPr anchor="t" rtlCol="false" tIns="50800" lIns="50800" bIns="50800" rIns="50800"/>
            <a:lstStyle/>
            <a:p>
              <a:pPr algn="just" rtl="true" marL="313689" indent="-156845" lvl="1">
                <a:lnSpc>
                  <a:spcPts val="3587"/>
                </a:lnSpc>
                <a:buFont typeface="Arial"/>
                <a:buChar char="•"/>
              </a:pPr>
              <a:r>
                <a:rPr lang="ar-EG" sz="2599">
                  <a:solidFill>
                    <a:srgbClr val="000000"/>
                  </a:solidFill>
                  <a:latin typeface="Arial Nova Condensed"/>
                  <a:ea typeface="Arial Nova Condensed"/>
                  <a:cs typeface="Arial Nova Condensed"/>
                  <a:sym typeface="Arial Nova Condensed"/>
                  <a:rtl val="true"/>
                </a:rPr>
                <a:t>الأسئلة المتكررة التي ستكون مشغولاً بها كمساعد قانوني هي: ما مقدار الوقت الذي يتعين على العميل أن ...:</a:t>
              </a:r>
            </a:p>
            <a:p>
              <a:pPr algn="just" rtl="true" marL="313689" indent="-156845" lvl="1">
                <a:lnSpc>
                  <a:spcPts val="3587"/>
                </a:lnSpc>
                <a:buFont typeface="Arial"/>
                <a:buChar char="•"/>
              </a:pPr>
              <a:r>
                <a:rPr lang="ar-EG" sz="2599">
                  <a:solidFill>
                    <a:srgbClr val="000000"/>
                  </a:solidFill>
                  <a:latin typeface="Arial Nova Condensed"/>
                  <a:ea typeface="Arial Nova Condensed"/>
                  <a:cs typeface="Arial Nova Condensed"/>
                  <a:sym typeface="Arial Nova Condensed"/>
                  <a:rtl val="true"/>
                </a:rPr>
                <a:t>تقديم شكوى. </a:t>
              </a:r>
            </a:p>
            <a:p>
              <a:pPr algn="just" rtl="true" marL="313689" indent="-156845" lvl="1">
                <a:lnSpc>
                  <a:spcPts val="3587"/>
                </a:lnSpc>
                <a:buFont typeface="Arial"/>
                <a:buChar char="•"/>
              </a:pPr>
              <a:r>
                <a:rPr lang="ar-EG" sz="2599">
                  <a:solidFill>
                    <a:srgbClr val="000000"/>
                  </a:solidFill>
                  <a:latin typeface="Arial Nova Condensed"/>
                  <a:ea typeface="Arial Nova Condensed"/>
                  <a:cs typeface="Arial Nova Condensed"/>
                  <a:sym typeface="Arial Nova Condensed"/>
                  <a:rtl val="true"/>
                </a:rPr>
                <a:t>سجل هذا الحدث في حياتك. </a:t>
              </a:r>
            </a:p>
            <a:p>
              <a:pPr algn="just" rtl="true" marL="313689" indent="-156845" lvl="1">
                <a:lnSpc>
                  <a:spcPts val="3587"/>
                </a:lnSpc>
                <a:buFont typeface="Arial"/>
                <a:buChar char="•"/>
              </a:pPr>
              <a:r>
                <a:rPr lang="ar-EG" sz="2599">
                  <a:solidFill>
                    <a:srgbClr val="000000"/>
                  </a:solidFill>
                  <a:latin typeface="Arial Nova Condensed"/>
                  <a:ea typeface="Arial Nova Condensed"/>
                  <a:cs typeface="Arial Nova Condensed"/>
                  <a:sym typeface="Arial Nova Condensed"/>
                  <a:rtl val="true"/>
                </a:rPr>
                <a:t>تواصل مع هذه المؤسسة. </a:t>
              </a:r>
            </a:p>
            <a:p>
              <a:pPr algn="just" rtl="true" marL="313689" indent="-156845" lvl="1">
                <a:lnSpc>
                  <a:spcPts val="3587"/>
                </a:lnSpc>
                <a:buFont typeface="Arial"/>
                <a:buChar char="•"/>
              </a:pPr>
              <a:r>
                <a:rPr lang="ar-EG" sz="2599">
                  <a:solidFill>
                    <a:srgbClr val="000000"/>
                  </a:solidFill>
                  <a:latin typeface="Arial Nova Condensed"/>
                  <a:ea typeface="Arial Nova Condensed"/>
                  <a:cs typeface="Arial Nova Condensed"/>
                  <a:sym typeface="Arial Nova Condensed"/>
                  <a:rtl val="true"/>
                </a:rPr>
                <a:t>إنهاء العملية. </a:t>
              </a:r>
            </a:p>
            <a:p>
              <a:pPr algn="just" rtl="true" marL="313689" indent="-156845" lvl="1">
                <a:lnSpc>
                  <a:spcPts val="3587"/>
                </a:lnSpc>
                <a:buFont typeface="Arial"/>
                <a:buChar char="•"/>
              </a:pPr>
              <a:r>
                <a:rPr lang="ar-EG" sz="2599">
                  <a:solidFill>
                    <a:srgbClr val="000000"/>
                  </a:solidFill>
                  <a:latin typeface="Arial Nova Condensed"/>
                  <a:ea typeface="Arial Nova Condensed"/>
                  <a:cs typeface="Arial Nova Condensed"/>
                  <a:sym typeface="Arial Nova Condensed"/>
                  <a:rtl val="true"/>
                </a:rPr>
                <a:t>يشكل شاهدًا وما إلى ذلك. </a:t>
              </a:r>
            </a:p>
            <a:p>
              <a:pPr algn="just" rtl="true" marL="0" indent="0" lvl="0">
                <a:lnSpc>
                  <a:spcPts val="3587"/>
                </a:lnSpc>
              </a:pPr>
            </a:p>
            <a:p>
              <a:pPr algn="just" rtl="true" marL="313689" indent="-156845" lvl="1">
                <a:lnSpc>
                  <a:spcPts val="3587"/>
                </a:lnSpc>
                <a:buFont typeface="Arial"/>
                <a:buChar char="•"/>
              </a:pPr>
              <a:r>
                <a:rPr lang="ar-EG" sz="2599">
                  <a:solidFill>
                    <a:srgbClr val="000000"/>
                  </a:solidFill>
                  <a:latin typeface="Arial Nova Condensed"/>
                  <a:ea typeface="Arial Nova Condensed"/>
                  <a:cs typeface="Arial Nova Condensed"/>
                  <a:sym typeface="Arial Nova Condensed"/>
                  <a:rtl val="true"/>
                </a:rPr>
                <a:t>ومن ثم فإن جودة الخدمة القانونية المقدمة ستعتمد على مدى إدارتك للوقت. </a:t>
              </a:r>
            </a:p>
            <a:p>
              <a:pPr algn="just" rtl="true" marL="313689" indent="-156845" lvl="1">
                <a:lnSpc>
                  <a:spcPts val="3587"/>
                </a:lnSpc>
                <a:buFont typeface="Arial"/>
                <a:buChar char="•"/>
              </a:pPr>
              <a:r>
                <a:rPr lang="ar-EG" sz="2599">
                  <a:solidFill>
                    <a:srgbClr val="000000"/>
                  </a:solidFill>
                  <a:latin typeface="Arial Nova Condensed"/>
                  <a:ea typeface="Arial Nova Condensed"/>
                  <a:cs typeface="Arial Nova Condensed"/>
                  <a:sym typeface="Arial Nova Condensed"/>
                  <a:rtl val="true"/>
                </a:rPr>
                <a:t>تُمكّن مهارات إدارة الوقت المساعد القانوني من تحديد أولويات المهام وتخصيص الوقت بحكمة والتأكد من إكمال جميع المسؤوليات في الوقت المحدد. </a:t>
              </a:r>
            </a:p>
            <a:p>
              <a:pPr algn="just" rtl="true" marL="313689" indent="-156845" lvl="1">
                <a:lnSpc>
                  <a:spcPts val="3587"/>
                </a:lnSpc>
                <a:buFont typeface="Arial"/>
                <a:buChar char="•"/>
              </a:pPr>
              <a:r>
                <a:rPr lang="ar-EG" b="true" sz="2599">
                  <a:solidFill>
                    <a:srgbClr val="000000"/>
                  </a:solidFill>
                  <a:latin typeface="Arial Nova Condensed Bold"/>
                  <a:ea typeface="Arial Nova Condensed Bold"/>
                  <a:cs typeface="Arial Nova Condensed Bold"/>
                  <a:sym typeface="Arial Nova Condensed Bold"/>
                  <a:rtl val="true"/>
                </a:rPr>
                <a:t>متى تظهر مشاكل إدارة الوقت؟ </a:t>
              </a:r>
            </a:p>
          </p:txBody>
        </p:sp>
      </p:grpSp>
      <p:grpSp>
        <p:nvGrpSpPr>
          <p:cNvPr name="Group 17" id="17"/>
          <p:cNvGrpSpPr/>
          <p:nvPr/>
        </p:nvGrpSpPr>
        <p:grpSpPr>
          <a:xfrm rot="-7002519">
            <a:off x="-1116066" y="-886181"/>
            <a:ext cx="3767531" cy="4123759"/>
            <a:chOff x="0" y="0"/>
            <a:chExt cx="5023375" cy="5498345"/>
          </a:xfrm>
        </p:grpSpPr>
        <p:grpSp>
          <p:nvGrpSpPr>
            <p:cNvPr name="Group 18" id="18"/>
            <p:cNvGrpSpPr/>
            <p:nvPr/>
          </p:nvGrpSpPr>
          <p:grpSpPr>
            <a:xfrm rot="-104776">
              <a:off x="297380" y="1759711"/>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21" id="21"/>
            <p:cNvGrpSpPr/>
            <p:nvPr/>
          </p:nvGrpSpPr>
          <p:grpSpPr>
            <a:xfrm rot="-162844">
              <a:off x="84820" y="93399"/>
              <a:ext cx="4032000" cy="3678054"/>
              <a:chOff x="0" y="0"/>
              <a:chExt cx="893117" cy="814716"/>
            </a:xfrm>
          </p:grpSpPr>
          <p:sp>
            <p:nvSpPr>
              <p:cNvPr name="Freeform 22" id="22"/>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23" id="23"/>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24" id="24"/>
            <p:cNvGrpSpPr/>
            <p:nvPr/>
          </p:nvGrpSpPr>
          <p:grpSpPr>
            <a:xfrm rot="10629642">
              <a:off x="902754" y="1722687"/>
              <a:ext cx="4032000" cy="3678054"/>
              <a:chOff x="0" y="0"/>
              <a:chExt cx="893117" cy="814716"/>
            </a:xfrm>
          </p:grpSpPr>
          <p:sp>
            <p:nvSpPr>
              <p:cNvPr name="Freeform 25" id="25"/>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6" id="26"/>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rtl="true">
                <a:lnSpc>
                  <a:spcPts val="2659"/>
                </a:lnSpc>
                <a:spcBef>
                  <a:spcPct val="0"/>
                </a:spcBef>
              </a:pPr>
            </a:p>
          </p:txBody>
        </p:sp>
      </p:grpSp>
      <p:grpSp>
        <p:nvGrpSpPr>
          <p:cNvPr name="Group 5" id="5"/>
          <p:cNvGrpSpPr/>
          <p:nvPr/>
        </p:nvGrpSpPr>
        <p:grpSpPr>
          <a:xfrm rot="0">
            <a:off x="5971795" y="537651"/>
            <a:ext cx="11287505" cy="1181420"/>
            <a:chOff x="0" y="0"/>
            <a:chExt cx="15050006" cy="1575227"/>
          </a:xfrm>
        </p:grpSpPr>
        <p:sp>
          <p:nvSpPr>
            <p:cNvPr name="Freeform 6" id="6"/>
            <p:cNvSpPr/>
            <p:nvPr/>
          </p:nvSpPr>
          <p:spPr>
            <a:xfrm flipH="false" flipV="false" rot="0">
              <a:off x="0" y="0"/>
              <a:ext cx="15050007" cy="1575227"/>
            </a:xfrm>
            <a:custGeom>
              <a:avLst/>
              <a:gdLst/>
              <a:ahLst/>
              <a:cxnLst/>
              <a:rect r="r" b="b" t="t" l="l"/>
              <a:pathLst>
                <a:path h="1575227" w="15050007">
                  <a:moveTo>
                    <a:pt x="0" y="0"/>
                  </a:moveTo>
                  <a:lnTo>
                    <a:pt x="15050007" y="0"/>
                  </a:lnTo>
                  <a:lnTo>
                    <a:pt x="15050007" y="1575227"/>
                  </a:lnTo>
                  <a:lnTo>
                    <a:pt x="0" y="1575227"/>
                  </a:lnTo>
                  <a:close/>
                </a:path>
              </a:pathLst>
            </a:custGeom>
            <a:solidFill>
              <a:srgbClr val="000000">
                <a:alpha val="0"/>
              </a:srgbClr>
            </a:solidFill>
          </p:spPr>
        </p:sp>
        <p:sp>
          <p:nvSpPr>
            <p:cNvPr name="TextBox 7" id="7"/>
            <p:cNvSpPr txBox="true"/>
            <p:nvPr/>
          </p:nvSpPr>
          <p:spPr>
            <a:xfrm>
              <a:off x="0" y="-190500"/>
              <a:ext cx="15050006" cy="1765727"/>
            </a:xfrm>
            <a:prstGeom prst="rect">
              <a:avLst/>
            </a:prstGeom>
          </p:spPr>
          <p:txBody>
            <a:bodyPr anchor="t" rtlCol="false" tIns="0" lIns="0" bIns="0" rIns="0"/>
            <a:lstStyle/>
            <a:p>
              <a:pPr algn="r" rtl="true" marL="0" indent="0" lvl="0">
                <a:lnSpc>
                  <a:spcPts val="9900"/>
                </a:lnSpc>
              </a:pPr>
              <a:r>
                <a:rPr lang="ar-EG" b="true" sz="6600">
                  <a:solidFill>
                    <a:srgbClr val="4E5FA7"/>
                  </a:solidFill>
                  <a:latin typeface="Arial Nova Condensed Bold"/>
                  <a:ea typeface="Arial Nova Condensed Bold"/>
                  <a:cs typeface="Arial Nova Condensed Bold"/>
                  <a:sym typeface="Arial Nova Condensed Bold"/>
                  <a:rtl val="true"/>
                </a:rPr>
                <a:t>النشاط </a:t>
              </a:r>
              <a:r>
                <a:rPr lang="en-US" b="true" sz="6600">
                  <a:solidFill>
                    <a:srgbClr val="4E5FA7"/>
                  </a:solidFill>
                  <a:latin typeface="Arial Nova Condensed Bold"/>
                  <a:ea typeface="Arial Nova Condensed Bold"/>
                  <a:cs typeface="Arial Nova Condensed Bold"/>
                  <a:sym typeface="Arial Nova Condensed Bold"/>
                </a:rPr>
                <a:t>3</a:t>
              </a:r>
              <a:r>
                <a:rPr lang="ar-EG" b="true" sz="6600">
                  <a:solidFill>
                    <a:srgbClr val="4E5FA7"/>
                  </a:solidFill>
                  <a:latin typeface="Arial Nova Condensed Bold"/>
                  <a:ea typeface="Arial Nova Condensed Bold"/>
                  <a:cs typeface="Arial Nova Condensed Bold"/>
                  <a:sym typeface="Arial Nova Condensed Bold"/>
                  <a:rtl val="true"/>
                </a:rPr>
                <a:t>: إدارة الوقت </a:t>
              </a:r>
            </a:p>
          </p:txBody>
        </p:sp>
      </p:grpSp>
      <p:grpSp>
        <p:nvGrpSpPr>
          <p:cNvPr name="Group 8" id="8"/>
          <p:cNvGrpSpPr/>
          <p:nvPr/>
        </p:nvGrpSpPr>
        <p:grpSpPr>
          <a:xfrm rot="0">
            <a:off x="2999952" y="1719071"/>
            <a:ext cx="14259348" cy="8107292"/>
            <a:chOff x="0" y="0"/>
            <a:chExt cx="19012464" cy="10809723"/>
          </a:xfrm>
        </p:grpSpPr>
        <p:sp>
          <p:nvSpPr>
            <p:cNvPr name="Freeform 9" id="9"/>
            <p:cNvSpPr/>
            <p:nvPr/>
          </p:nvSpPr>
          <p:spPr>
            <a:xfrm flipH="false" flipV="false" rot="0">
              <a:off x="0" y="0"/>
              <a:ext cx="19012408" cy="10809722"/>
            </a:xfrm>
            <a:custGeom>
              <a:avLst/>
              <a:gdLst/>
              <a:ahLst/>
              <a:cxnLst/>
              <a:rect r="r" b="b" t="t" l="l"/>
              <a:pathLst>
                <a:path h="10809722" w="19012408">
                  <a:moveTo>
                    <a:pt x="0" y="0"/>
                  </a:moveTo>
                  <a:lnTo>
                    <a:pt x="19012408" y="0"/>
                  </a:lnTo>
                  <a:lnTo>
                    <a:pt x="19012408" y="10809722"/>
                  </a:lnTo>
                  <a:lnTo>
                    <a:pt x="0" y="10809722"/>
                  </a:lnTo>
                  <a:close/>
                </a:path>
              </a:pathLst>
            </a:custGeom>
            <a:solidFill>
              <a:srgbClr val="FFFFFF"/>
            </a:solidFill>
          </p:spPr>
        </p:sp>
        <p:sp>
          <p:nvSpPr>
            <p:cNvPr name="TextBox 10" id="10"/>
            <p:cNvSpPr txBox="true"/>
            <p:nvPr/>
          </p:nvSpPr>
          <p:spPr>
            <a:xfrm>
              <a:off x="0" y="-57150"/>
              <a:ext cx="19012464" cy="10866873"/>
            </a:xfrm>
            <a:prstGeom prst="rect">
              <a:avLst/>
            </a:prstGeom>
          </p:spPr>
          <p:txBody>
            <a:bodyPr anchor="t" rtlCol="false" tIns="50800" lIns="50800" bIns="50800" rIns="50800"/>
            <a:lstStyle/>
            <a:p>
              <a:pPr algn="r" rtl="true" marL="0" indent="0" lvl="0">
                <a:lnSpc>
                  <a:spcPts val="4195"/>
                </a:lnSpc>
              </a:pPr>
              <a:r>
                <a:rPr lang="ar-EG" b="true" sz="3040">
                  <a:solidFill>
                    <a:srgbClr val="F9B428"/>
                  </a:solidFill>
                  <a:latin typeface="Arial Nova Condensed Bold"/>
                  <a:ea typeface="Arial Nova Condensed Bold"/>
                  <a:cs typeface="Arial Nova Condensed Bold"/>
                  <a:sym typeface="Arial Nova Condensed Bold"/>
                  <a:rtl val="true"/>
                </a:rPr>
                <a:t> النشاط: الأولويات المتنافسة</a:t>
              </a:r>
            </a:p>
            <a:p>
              <a:pPr algn="r" rtl="true" marL="0" indent="0" lvl="0">
                <a:lnSpc>
                  <a:spcPts val="4195"/>
                </a:lnSpc>
              </a:pPr>
              <a:r>
                <a:rPr lang="ar-EG" b="true" sz="3040">
                  <a:solidFill>
                    <a:srgbClr val="F9B428"/>
                  </a:solidFill>
                  <a:latin typeface="Arial Nova Condensed Bold"/>
                  <a:ea typeface="Arial Nova Condensed Bold"/>
                  <a:cs typeface="Arial Nova Condensed Bold"/>
                  <a:sym typeface="Arial Nova Condensed Bold"/>
                  <a:rtl val="true"/>
                </a:rPr>
                <a:t>الوقت: </a:t>
              </a:r>
              <a:r>
                <a:rPr lang="en-US" b="true" sz="3040">
                  <a:solidFill>
                    <a:srgbClr val="F9B428"/>
                  </a:solidFill>
                  <a:latin typeface="Arial Nova Condensed Bold"/>
                  <a:ea typeface="Arial Nova Condensed Bold"/>
                  <a:cs typeface="Arial Nova Condensed Bold"/>
                  <a:sym typeface="Arial Nova Condensed Bold"/>
                </a:rPr>
                <a:t>20</a:t>
              </a:r>
              <a:r>
                <a:rPr lang="ar-EG" b="true" sz="3040">
                  <a:solidFill>
                    <a:srgbClr val="F9B428"/>
                  </a:solidFill>
                  <a:latin typeface="Arial Nova Condensed Bold"/>
                  <a:ea typeface="Arial Nova Condensed Bold"/>
                  <a:cs typeface="Arial Nova Condensed Bold"/>
                  <a:sym typeface="Arial Nova Condensed Bold"/>
                  <a:rtl val="true"/>
                </a:rPr>
                <a:t> دقيقة </a:t>
              </a:r>
            </a:p>
            <a:p>
              <a:pPr algn="r" rtl="true" marL="0" indent="0" lvl="0">
                <a:lnSpc>
                  <a:spcPts val="4195"/>
                </a:lnSpc>
              </a:pPr>
              <a:r>
                <a:rPr lang="ar-EG" sz="3040">
                  <a:solidFill>
                    <a:srgbClr val="000000"/>
                  </a:solidFill>
                  <a:latin typeface="Arial Nova Condensed"/>
                  <a:ea typeface="Arial Nova Condensed"/>
                  <a:cs typeface="Arial Nova Condensed"/>
                  <a:sym typeface="Arial Nova Condensed"/>
                  <a:rtl val="true"/>
                </a:rPr>
                <a:t>اطلب من المشاركين الجلوس في شكل نصف دائرة حول الميسر. </a:t>
              </a:r>
            </a:p>
            <a:p>
              <a:pPr algn="r" rtl="true" marL="0" indent="0" lvl="0">
                <a:lnSpc>
                  <a:spcPts val="4195"/>
                </a:lnSpc>
              </a:pPr>
              <a:r>
                <a:rPr lang="ar-EG" sz="3040">
                  <a:solidFill>
                    <a:srgbClr val="000000"/>
                  </a:solidFill>
                  <a:latin typeface="Arial Nova Condensed"/>
                  <a:ea typeface="Arial Nova Condensed"/>
                  <a:cs typeface="Arial Nova Condensed"/>
                  <a:sym typeface="Arial Nova Condensed"/>
                  <a:rtl val="true"/>
                </a:rPr>
                <a:t>سيقوم الميسر بمشاركة السيناريو التالي ويطلب من المشاركين الاستماع بعناية. </a:t>
              </a:r>
            </a:p>
            <a:p>
              <a:pPr algn="r" rtl="true" marL="0" indent="0" lvl="0">
                <a:lnSpc>
                  <a:spcPts val="3539"/>
                </a:lnSpc>
              </a:pPr>
            </a:p>
            <a:p>
              <a:pPr algn="r" rtl="true" marL="0" indent="0" lvl="0">
                <a:lnSpc>
                  <a:spcPts val="4195"/>
                </a:lnSpc>
              </a:pPr>
              <a:r>
                <a:rPr lang="ar-EG" sz="3040">
                  <a:solidFill>
                    <a:srgbClr val="000000"/>
                  </a:solidFill>
                  <a:latin typeface="Arial Nova Condensed"/>
                  <a:ea typeface="Arial Nova Condensed"/>
                  <a:cs typeface="Arial Nova Condensed"/>
                  <a:sym typeface="Arial Nova Condensed"/>
                  <a:rtl val="true"/>
                </a:rPr>
                <a:t>العملاء التاليون دخلوا مكتبكم هذا الصباح. جميعهم بحاجة إلى دعمكم العاجل. </a:t>
              </a:r>
            </a:p>
            <a:p>
              <a:pPr algn="r" rtl="true" marL="0" indent="0" lvl="0">
                <a:lnSpc>
                  <a:spcPts val="4195"/>
                </a:lnSpc>
              </a:pPr>
              <a:r>
                <a:rPr lang="ar-EG" sz="3040">
                  <a:solidFill>
                    <a:srgbClr val="000000"/>
                  </a:solidFill>
                  <a:latin typeface="Arial Nova Condensed"/>
                  <a:ea typeface="Arial Nova Condensed"/>
                  <a:cs typeface="Arial Nova Condensed"/>
                  <a:sym typeface="Arial Nova Condensed"/>
                  <a:rtl val="true"/>
                </a:rPr>
                <a:t>جين، إحدى الناجيات من العنف القائم على النوع الاجتماعي، تريد منك دعمها واصطحابها إلى حيث يمكنها الوصول إلى خدمات إدارة حالات العنف القائم على النوع الاجتماعي.    </a:t>
              </a:r>
            </a:p>
            <a:p>
              <a:pPr algn="r" rtl="true" marL="0" indent="0" lvl="0">
                <a:lnSpc>
                  <a:spcPts val="4195"/>
                </a:lnSpc>
              </a:pPr>
              <a:r>
                <a:rPr lang="ar-EG" sz="3040">
                  <a:solidFill>
                    <a:srgbClr val="000000"/>
                  </a:solidFill>
                  <a:latin typeface="Arial Nova Condensed"/>
                  <a:ea typeface="Arial Nova Condensed"/>
                  <a:cs typeface="Arial Nova Condensed"/>
                  <a:sym typeface="Arial Nova Condensed"/>
                  <a:rtl val="true"/>
                </a:rPr>
                <a:t>بيتر، رئيس القرية، يريد استشارتك بشأن مسألة أرضٍ يُعنى بها. يقول إنها مُلحّة لأن الأطراف تُريد الاقتتال فيما بينها. </a:t>
              </a:r>
            </a:p>
            <a:p>
              <a:pPr algn="r" rtl="true" marL="0" indent="0" lvl="0">
                <a:lnSpc>
                  <a:spcPts val="4195"/>
                </a:lnSpc>
              </a:pPr>
              <a:r>
                <a:rPr lang="ar-EG" sz="3040">
                  <a:solidFill>
                    <a:srgbClr val="000000"/>
                  </a:solidFill>
                  <a:latin typeface="Arial Nova Condensed"/>
                  <a:ea typeface="Arial Nova Condensed"/>
                  <a:cs typeface="Arial Nova Condensed"/>
                  <a:sym typeface="Arial Nova Condensed"/>
                  <a:rtl val="true"/>
                </a:rPr>
                <a:t>ماريان، أرملة، ابنها أمام المحكمة اليوم. وعدتِها أمس بمساعدتها في صياغة خطاب توصية، موقع من رئيس القرية، ليتمكن ابنها من الحصول على الكفالة. للأسف، لم تدوّنيه في دفتر ملاحظاتك، ونسيتِه. </a:t>
              </a:r>
            </a:p>
            <a:p>
              <a:pPr algn="r" rtl="true" marL="0" indent="0" lvl="0">
                <a:lnSpc>
                  <a:spcPts val="4195"/>
                </a:lnSpc>
              </a:pPr>
              <a:r>
                <a:rPr lang="ar-EG" sz="3040">
                  <a:solidFill>
                    <a:srgbClr val="000000"/>
                  </a:solidFill>
                  <a:latin typeface="Arial Nova Condensed"/>
                  <a:ea typeface="Arial Nova Condensed"/>
                  <a:cs typeface="Arial Nova Condensed"/>
                  <a:sym typeface="Arial Nova Condensed"/>
                  <a:rtl val="true"/>
                </a:rPr>
                <a:t>اليوم هو أيضًا يوم زياراتكم لمراقبة مراكز الاحتجاز، لتقديم المشورة القانونية للمحتجزين. وقد اتصلت بكم الشرطة وسلطات السجون لتقديم خدمات التوعية والمساعدة القانونية للمحتجزين.</a:t>
              </a:r>
            </a:p>
          </p:txBody>
        </p:sp>
      </p:grpSp>
      <p:sp>
        <p:nvSpPr>
          <p:cNvPr name="Freeform 11" id="11"/>
          <p:cNvSpPr/>
          <p:nvPr/>
        </p:nvSpPr>
        <p:spPr>
          <a:xfrm flipH="false" flipV="false" rot="0">
            <a:off x="1028700" y="648917"/>
            <a:ext cx="5669688" cy="2140307"/>
          </a:xfrm>
          <a:custGeom>
            <a:avLst/>
            <a:gdLst/>
            <a:ahLst/>
            <a:cxnLst/>
            <a:rect r="r" b="b" t="t" l="l"/>
            <a:pathLst>
              <a:path h="2140307" w="5669688">
                <a:moveTo>
                  <a:pt x="0" y="0"/>
                </a:moveTo>
                <a:lnTo>
                  <a:pt x="5669688" y="0"/>
                </a:lnTo>
                <a:lnTo>
                  <a:pt x="5669688" y="2140308"/>
                </a:lnTo>
                <a:lnTo>
                  <a:pt x="0" y="2140308"/>
                </a:lnTo>
                <a:lnTo>
                  <a:pt x="0" y="0"/>
                </a:lnTo>
                <a:close/>
              </a:path>
            </a:pathLst>
          </a:custGeom>
          <a:blipFill>
            <a:blip r:embed="rId3"/>
            <a:stretch>
              <a:fillRect l="0" t="0" r="0" b="0"/>
            </a:stretch>
          </a:blipFill>
        </p:spPr>
      </p:sp>
    </p:spTree>
  </p:cSld>
  <p:clrMapOvr>
    <a:masterClrMapping/>
  </p:clrMapOvr>
</p:sld>
</file>

<file path=ppt/slides/slide24.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rtl="true">
                <a:lnSpc>
                  <a:spcPts val="2659"/>
                </a:lnSpc>
                <a:spcBef>
                  <a:spcPct val="0"/>
                </a:spcBef>
              </a:pPr>
            </a:p>
          </p:txBody>
        </p:sp>
      </p:grpSp>
      <p:grpSp>
        <p:nvGrpSpPr>
          <p:cNvPr name="Group 5" id="5"/>
          <p:cNvGrpSpPr/>
          <p:nvPr/>
        </p:nvGrpSpPr>
        <p:grpSpPr>
          <a:xfrm rot="0">
            <a:off x="2771949" y="1028700"/>
            <a:ext cx="14487351" cy="1181420"/>
            <a:chOff x="0" y="0"/>
            <a:chExt cx="19316468" cy="1575227"/>
          </a:xfrm>
        </p:grpSpPr>
        <p:sp>
          <p:nvSpPr>
            <p:cNvPr name="Freeform 6" id="6"/>
            <p:cNvSpPr/>
            <p:nvPr/>
          </p:nvSpPr>
          <p:spPr>
            <a:xfrm flipH="false" flipV="false" rot="0">
              <a:off x="0" y="0"/>
              <a:ext cx="19316467" cy="1575227"/>
            </a:xfrm>
            <a:custGeom>
              <a:avLst/>
              <a:gdLst/>
              <a:ahLst/>
              <a:cxnLst/>
              <a:rect r="r" b="b" t="t" l="l"/>
              <a:pathLst>
                <a:path h="1575227" w="19316467">
                  <a:moveTo>
                    <a:pt x="0" y="0"/>
                  </a:moveTo>
                  <a:lnTo>
                    <a:pt x="19316467" y="0"/>
                  </a:lnTo>
                  <a:lnTo>
                    <a:pt x="19316467" y="1575227"/>
                  </a:lnTo>
                  <a:lnTo>
                    <a:pt x="0" y="1575227"/>
                  </a:lnTo>
                  <a:close/>
                </a:path>
              </a:pathLst>
            </a:custGeom>
            <a:solidFill>
              <a:srgbClr val="000000">
                <a:alpha val="0"/>
              </a:srgbClr>
            </a:solidFill>
          </p:spPr>
        </p:sp>
        <p:sp>
          <p:nvSpPr>
            <p:cNvPr name="TextBox 7" id="7"/>
            <p:cNvSpPr txBox="true"/>
            <p:nvPr/>
          </p:nvSpPr>
          <p:spPr>
            <a:xfrm>
              <a:off x="0" y="-190500"/>
              <a:ext cx="19316468" cy="1765727"/>
            </a:xfrm>
            <a:prstGeom prst="rect">
              <a:avLst/>
            </a:prstGeom>
          </p:spPr>
          <p:txBody>
            <a:bodyPr anchor="t" rtlCol="false" tIns="0" lIns="0" bIns="0" rIns="0"/>
            <a:lstStyle/>
            <a:p>
              <a:pPr algn="r" rtl="true" marL="0" indent="0" lvl="0">
                <a:lnSpc>
                  <a:spcPts val="9900"/>
                </a:lnSpc>
              </a:pPr>
              <a:r>
                <a:rPr lang="ar-EG" b="true" sz="6600">
                  <a:solidFill>
                    <a:srgbClr val="4E5FA7"/>
                  </a:solidFill>
                  <a:latin typeface="Arial Nova Condensed Bold"/>
                  <a:ea typeface="Arial Nova Condensed Bold"/>
                  <a:cs typeface="Arial Nova Condensed Bold"/>
                  <a:sym typeface="Arial Nova Condensed Bold"/>
                  <a:rtl val="true"/>
                </a:rPr>
                <a:t>النشاط </a:t>
              </a:r>
              <a:r>
                <a:rPr lang="en-US" b="true" sz="6600">
                  <a:solidFill>
                    <a:srgbClr val="4E5FA7"/>
                  </a:solidFill>
                  <a:latin typeface="Arial Nova Condensed Bold"/>
                  <a:ea typeface="Arial Nova Condensed Bold"/>
                  <a:cs typeface="Arial Nova Condensed Bold"/>
                  <a:sym typeface="Arial Nova Condensed Bold"/>
                </a:rPr>
                <a:t>3</a:t>
              </a:r>
              <a:r>
                <a:rPr lang="ar-EG" b="true" sz="6600">
                  <a:solidFill>
                    <a:srgbClr val="4E5FA7"/>
                  </a:solidFill>
                  <a:latin typeface="Arial Nova Condensed Bold"/>
                  <a:ea typeface="Arial Nova Condensed Bold"/>
                  <a:cs typeface="Arial Nova Condensed Bold"/>
                  <a:sym typeface="Arial Nova Condensed Bold"/>
                  <a:rtl val="true"/>
                </a:rPr>
                <a:t>: إدارة الوقت (تابع) </a:t>
              </a:r>
            </a:p>
          </p:txBody>
        </p:sp>
      </p:grpSp>
      <p:grpSp>
        <p:nvGrpSpPr>
          <p:cNvPr name="Group 8" id="8"/>
          <p:cNvGrpSpPr/>
          <p:nvPr/>
        </p:nvGrpSpPr>
        <p:grpSpPr>
          <a:xfrm rot="0">
            <a:off x="1028700" y="3257702"/>
            <a:ext cx="16230600" cy="2608766"/>
            <a:chOff x="0" y="0"/>
            <a:chExt cx="21640800" cy="3478355"/>
          </a:xfrm>
        </p:grpSpPr>
        <p:sp>
          <p:nvSpPr>
            <p:cNvPr name="Freeform 9" id="9"/>
            <p:cNvSpPr/>
            <p:nvPr/>
          </p:nvSpPr>
          <p:spPr>
            <a:xfrm flipH="false" flipV="false" rot="0">
              <a:off x="0" y="0"/>
              <a:ext cx="21640800" cy="3478355"/>
            </a:xfrm>
            <a:custGeom>
              <a:avLst/>
              <a:gdLst/>
              <a:ahLst/>
              <a:cxnLst/>
              <a:rect r="r" b="b" t="t" l="l"/>
              <a:pathLst>
                <a:path h="3478355" w="21640800">
                  <a:moveTo>
                    <a:pt x="0" y="0"/>
                  </a:moveTo>
                  <a:lnTo>
                    <a:pt x="21640800" y="0"/>
                  </a:lnTo>
                  <a:lnTo>
                    <a:pt x="21640800" y="3478355"/>
                  </a:lnTo>
                  <a:lnTo>
                    <a:pt x="0" y="3478355"/>
                  </a:lnTo>
                  <a:close/>
                </a:path>
              </a:pathLst>
            </a:custGeom>
            <a:solidFill>
              <a:srgbClr val="FFFFFF"/>
            </a:solidFill>
          </p:spPr>
        </p:sp>
        <p:sp>
          <p:nvSpPr>
            <p:cNvPr name="TextBox 10" id="10"/>
            <p:cNvSpPr txBox="true"/>
            <p:nvPr/>
          </p:nvSpPr>
          <p:spPr>
            <a:xfrm>
              <a:off x="0" y="-85725"/>
              <a:ext cx="21640800" cy="3564080"/>
            </a:xfrm>
            <a:prstGeom prst="rect">
              <a:avLst/>
            </a:prstGeom>
          </p:spPr>
          <p:txBody>
            <a:bodyPr anchor="t" rtlCol="false" tIns="50800" lIns="50800" bIns="50800" rIns="50800"/>
            <a:lstStyle/>
            <a:p>
              <a:pPr algn="r" rtl="true" marL="0" indent="0" lvl="0">
                <a:lnSpc>
                  <a:spcPts val="6623"/>
                </a:lnSpc>
              </a:pPr>
              <a:r>
                <a:rPr lang="ar-EG" b="true" sz="4799">
                  <a:solidFill>
                    <a:srgbClr val="F9B428"/>
                  </a:solidFill>
                  <a:latin typeface="Arial Nova Condensed Bold"/>
                  <a:ea typeface="Arial Nova Condensed Bold"/>
                  <a:cs typeface="Arial Nova Condensed Bold"/>
                  <a:sym typeface="Arial Nova Condensed Bold"/>
                  <a:rtl val="true"/>
                </a:rPr>
                <a:t>النشاط: الأولويات المتنافسة</a:t>
              </a:r>
            </a:p>
            <a:p>
              <a:pPr algn="r" rtl="true" marL="1036312" indent="-518156" lvl="1">
                <a:lnSpc>
                  <a:spcPts val="6623"/>
                </a:lnSpc>
                <a:buFont typeface="Arial"/>
                <a:buChar char="•"/>
              </a:pPr>
              <a:r>
                <a:rPr lang="ar-EG" sz="4799">
                  <a:solidFill>
                    <a:srgbClr val="000000"/>
                  </a:solidFill>
                  <a:latin typeface="Arial Nova Condensed"/>
                  <a:ea typeface="Arial Nova Condensed"/>
                  <a:cs typeface="Arial Nova Condensed"/>
                  <a:sym typeface="Arial Nova Condensed"/>
                  <a:rtl val="true"/>
                </a:rPr>
                <a:t>ما هي الأنشطة/العملاء الذين ستعطيهم الأولوية؟</a:t>
              </a:r>
            </a:p>
            <a:p>
              <a:pPr algn="r" rtl="true" marL="1036312" indent="-518156" lvl="1">
                <a:lnSpc>
                  <a:spcPts val="6623"/>
                </a:lnSpc>
                <a:buFont typeface="Arial"/>
                <a:buChar char="•"/>
              </a:pPr>
              <a:r>
                <a:rPr lang="ar-EG" sz="4799">
                  <a:solidFill>
                    <a:srgbClr val="000000"/>
                  </a:solidFill>
                  <a:latin typeface="Arial Nova Condensed"/>
                  <a:ea typeface="Arial Nova Condensed"/>
                  <a:cs typeface="Arial Nova Condensed"/>
                  <a:sym typeface="Arial Nova Condensed"/>
                  <a:rtl val="true"/>
                </a:rPr>
                <a:t>ما هو سبب اختيارك للعملاء/الأنشطة التي تريد التعامل معها؟ </a:t>
              </a:r>
            </a:p>
          </p:txBody>
        </p:sp>
      </p:grpSp>
    </p:spTree>
  </p:cSld>
  <p:clrMapOvr>
    <a:masterClrMapping/>
  </p:clrMapOvr>
</p:sld>
</file>

<file path=ppt/slides/slide25.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rtl="true">
                <a:lnSpc>
                  <a:spcPts val="2659"/>
                </a:lnSpc>
                <a:spcBef>
                  <a:spcPct val="0"/>
                </a:spcBef>
              </a:pPr>
            </a:p>
          </p:txBody>
        </p:sp>
      </p:grpSp>
      <p:grpSp>
        <p:nvGrpSpPr>
          <p:cNvPr name="Group 5" id="5"/>
          <p:cNvGrpSpPr/>
          <p:nvPr/>
        </p:nvGrpSpPr>
        <p:grpSpPr>
          <a:xfrm rot="0">
            <a:off x="1028700" y="2949507"/>
            <a:ext cx="16230600" cy="4997808"/>
            <a:chOff x="0" y="0"/>
            <a:chExt cx="21640800" cy="6663744"/>
          </a:xfrm>
        </p:grpSpPr>
        <p:sp>
          <p:nvSpPr>
            <p:cNvPr name="Freeform 6" id="6"/>
            <p:cNvSpPr/>
            <p:nvPr/>
          </p:nvSpPr>
          <p:spPr>
            <a:xfrm flipH="false" flipV="false" rot="0">
              <a:off x="0" y="0"/>
              <a:ext cx="21640812" cy="6663690"/>
            </a:xfrm>
            <a:custGeom>
              <a:avLst/>
              <a:gdLst/>
              <a:ahLst/>
              <a:cxnLst/>
              <a:rect r="r" b="b" t="t" l="l"/>
              <a:pathLst>
                <a:path h="6663690" w="21640812">
                  <a:moveTo>
                    <a:pt x="0" y="0"/>
                  </a:moveTo>
                  <a:lnTo>
                    <a:pt x="21640812" y="0"/>
                  </a:lnTo>
                  <a:lnTo>
                    <a:pt x="21640812" y="6663690"/>
                  </a:lnTo>
                  <a:lnTo>
                    <a:pt x="0" y="6663690"/>
                  </a:lnTo>
                  <a:close/>
                </a:path>
              </a:pathLst>
            </a:custGeom>
            <a:solidFill>
              <a:srgbClr val="FFFFFF"/>
            </a:solidFill>
          </p:spPr>
        </p:sp>
        <p:sp>
          <p:nvSpPr>
            <p:cNvPr name="TextBox 7" id="7"/>
            <p:cNvSpPr txBox="true"/>
            <p:nvPr/>
          </p:nvSpPr>
          <p:spPr>
            <a:xfrm>
              <a:off x="0" y="-57150"/>
              <a:ext cx="21640800" cy="6720894"/>
            </a:xfrm>
            <a:prstGeom prst="rect">
              <a:avLst/>
            </a:prstGeom>
          </p:spPr>
          <p:txBody>
            <a:bodyPr anchor="t" rtlCol="false" tIns="50800" lIns="50800" bIns="50800" rIns="50800"/>
            <a:lstStyle/>
            <a:p>
              <a:pPr algn="just" rtl="true" marL="434339" indent="-217170" lvl="1">
                <a:lnSpc>
                  <a:spcPts val="4967"/>
                </a:lnSpc>
                <a:buFont typeface="Arial"/>
                <a:buChar char="•"/>
              </a:pPr>
              <a:r>
                <a:rPr lang="ar-EG" sz="3599">
                  <a:solidFill>
                    <a:srgbClr val="000000"/>
                  </a:solidFill>
                  <a:latin typeface="Arial Nova Condensed"/>
                  <a:ea typeface="Arial Nova Condensed"/>
                  <a:cs typeface="Arial Nova Condensed"/>
                  <a:sym typeface="Arial Nova Condensed"/>
                  <a:rtl val="true"/>
                </a:rPr>
                <a:t>هناك دائمًا الكثير مما يجب القيام به والقليل من الوقت للقيام به. تعتمد جودة الخدمة القانونية المقدمة على تخطيطك وإدارة وقتك. </a:t>
              </a:r>
            </a:p>
            <a:p>
              <a:pPr algn="just" rtl="true" marL="434339" indent="-217170" lvl="1">
                <a:lnSpc>
                  <a:spcPts val="4967"/>
                </a:lnSpc>
                <a:buFont typeface="Arial"/>
                <a:buChar char="•"/>
              </a:pPr>
              <a:r>
                <a:rPr lang="ar-EG" sz="3599">
                  <a:solidFill>
                    <a:srgbClr val="000000"/>
                  </a:solidFill>
                  <a:latin typeface="Arial Nova Condensed"/>
                  <a:ea typeface="Arial Nova Condensed"/>
                  <a:cs typeface="Arial Nova Condensed"/>
                  <a:sym typeface="Arial Nova Condensed"/>
                  <a:rtl val="true"/>
                </a:rPr>
                <a:t>إن إدارة الوقت تمكن المساعدين القانونيين من تحديد أولويات المهام وتخصيص الوقت وإكمال المسؤوليات في الوقت المحدد. </a:t>
              </a:r>
            </a:p>
            <a:p>
              <a:pPr algn="just" rtl="true" marL="434339" indent="-217170" lvl="1">
                <a:lnSpc>
                  <a:spcPts val="4967"/>
                </a:lnSpc>
                <a:buFont typeface="Arial"/>
                <a:buChar char="•"/>
              </a:pPr>
              <a:r>
                <a:rPr lang="ar-EG" sz="3599">
                  <a:solidFill>
                    <a:srgbClr val="000000"/>
                  </a:solidFill>
                  <a:latin typeface="Arial Nova Condensed"/>
                  <a:ea typeface="Arial Nova Condensed"/>
                  <a:cs typeface="Arial Nova Condensed"/>
                  <a:sym typeface="Arial Nova Condensed"/>
                  <a:rtl val="true"/>
                </a:rPr>
                <a:t>اعرف التزاماتك. تنشأ المشاكل عندما تتعارض متطلبات التزامات مختلفة.</a:t>
              </a:r>
            </a:p>
            <a:p>
              <a:pPr algn="just" rtl="true" marL="434339" indent="-217170" lvl="1">
                <a:lnSpc>
                  <a:spcPts val="4967"/>
                </a:lnSpc>
                <a:buFont typeface="Arial"/>
                <a:buChar char="•"/>
              </a:pPr>
              <a:r>
                <a:rPr lang="ar-EG" sz="3599">
                  <a:solidFill>
                    <a:srgbClr val="000000"/>
                  </a:solidFill>
                  <a:latin typeface="Arial Nova Condensed"/>
                  <a:ea typeface="Arial Nova Condensed"/>
                  <a:cs typeface="Arial Nova Condensed"/>
                  <a:sym typeface="Arial Nova Condensed"/>
                  <a:rtl val="true"/>
                </a:rPr>
                <a:t>حدد التزاماتك المنتظمة، وأعدّ قائمة بمتطلبات كل التزام. يجب أن تتوافق جميع التزاماتك الأخرى مع هذه الالتزامات المنتظمة. يمكنك تدوينها في مفكرتك.</a:t>
              </a:r>
            </a:p>
          </p:txBody>
        </p:sp>
      </p:grpSp>
      <p:grpSp>
        <p:nvGrpSpPr>
          <p:cNvPr name="Group 8" id="8"/>
          <p:cNvGrpSpPr/>
          <p:nvPr/>
        </p:nvGrpSpPr>
        <p:grpSpPr>
          <a:xfrm rot="0">
            <a:off x="11104531" y="1028700"/>
            <a:ext cx="6154769" cy="1181420"/>
            <a:chOff x="0" y="0"/>
            <a:chExt cx="8206359" cy="1575227"/>
          </a:xfrm>
        </p:grpSpPr>
        <p:sp>
          <p:nvSpPr>
            <p:cNvPr name="Freeform 9" id="9"/>
            <p:cNvSpPr/>
            <p:nvPr/>
          </p:nvSpPr>
          <p:spPr>
            <a:xfrm flipH="false" flipV="false" rot="0">
              <a:off x="0" y="0"/>
              <a:ext cx="8206359" cy="1575227"/>
            </a:xfrm>
            <a:custGeom>
              <a:avLst/>
              <a:gdLst/>
              <a:ahLst/>
              <a:cxnLst/>
              <a:rect r="r" b="b" t="t" l="l"/>
              <a:pathLst>
                <a:path h="1575227" w="8206359">
                  <a:moveTo>
                    <a:pt x="0" y="0"/>
                  </a:moveTo>
                  <a:lnTo>
                    <a:pt x="8206359" y="0"/>
                  </a:lnTo>
                  <a:lnTo>
                    <a:pt x="8206359" y="1575227"/>
                  </a:lnTo>
                  <a:lnTo>
                    <a:pt x="0" y="1575227"/>
                  </a:lnTo>
                  <a:close/>
                </a:path>
              </a:pathLst>
            </a:custGeom>
            <a:solidFill>
              <a:srgbClr val="000000">
                <a:alpha val="0"/>
              </a:srgbClr>
            </a:solidFill>
          </p:spPr>
        </p:sp>
        <p:sp>
          <p:nvSpPr>
            <p:cNvPr name="TextBox 10" id="10"/>
            <p:cNvSpPr txBox="true"/>
            <p:nvPr/>
          </p:nvSpPr>
          <p:spPr>
            <a:xfrm>
              <a:off x="0" y="-190500"/>
              <a:ext cx="8206359" cy="1765727"/>
            </a:xfrm>
            <a:prstGeom prst="rect">
              <a:avLst/>
            </a:prstGeom>
          </p:spPr>
          <p:txBody>
            <a:bodyPr anchor="t" rtlCol="false" tIns="0" lIns="0" bIns="0" rIns="0"/>
            <a:lstStyle/>
            <a:p>
              <a:pPr algn="r" rtl="true" marL="0" indent="0" lvl="0">
                <a:lnSpc>
                  <a:spcPts val="9900"/>
                </a:lnSpc>
              </a:pPr>
              <a:r>
                <a:rPr lang="ar-EG" b="true" sz="6600">
                  <a:solidFill>
                    <a:srgbClr val="4E5FA7"/>
                  </a:solidFill>
                  <a:latin typeface="Arial Nova Condensed Bold"/>
                  <a:ea typeface="Arial Nova Condensed Bold"/>
                  <a:cs typeface="Arial Nova Condensed Bold"/>
                  <a:sym typeface="Arial Nova Condensed Bold"/>
                  <a:rtl val="true"/>
                </a:rPr>
                <a:t>الرسالة الرئيسية</a:t>
              </a:r>
            </a:p>
          </p:txBody>
        </p:sp>
      </p:grpSp>
      <p:grpSp>
        <p:nvGrpSpPr>
          <p:cNvPr name="Group 11" id="11"/>
          <p:cNvGrpSpPr/>
          <p:nvPr/>
        </p:nvGrpSpPr>
        <p:grpSpPr>
          <a:xfrm rot="-7002519">
            <a:off x="-1116066" y="-886181"/>
            <a:ext cx="3767531" cy="4123759"/>
            <a:chOff x="0" y="0"/>
            <a:chExt cx="5023375" cy="5498345"/>
          </a:xfrm>
        </p:grpSpPr>
        <p:grpSp>
          <p:nvGrpSpPr>
            <p:cNvPr name="Group 12" id="12"/>
            <p:cNvGrpSpPr/>
            <p:nvPr/>
          </p:nvGrpSpPr>
          <p:grpSpPr>
            <a:xfrm rot="-104776">
              <a:off x="297380" y="1759711"/>
              <a:ext cx="4032000" cy="3678054"/>
              <a:chOff x="0" y="0"/>
              <a:chExt cx="893117" cy="814716"/>
            </a:xfrm>
          </p:grpSpPr>
          <p:sp>
            <p:nvSpPr>
              <p:cNvPr name="Freeform 13" id="1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4" id="14"/>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15" id="15"/>
            <p:cNvGrpSpPr/>
            <p:nvPr/>
          </p:nvGrpSpPr>
          <p:grpSpPr>
            <a:xfrm rot="-162844">
              <a:off x="84820" y="93399"/>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18" id="18"/>
            <p:cNvGrpSpPr/>
            <p:nvPr/>
          </p:nvGrpSpPr>
          <p:grpSpPr>
            <a:xfrm rot="10629642">
              <a:off x="902754" y="1722687"/>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spTree>
  </p:cSld>
  <p:clrMapOvr>
    <a:masterClrMapping/>
  </p:clrMapOvr>
</p:sld>
</file>

<file path=ppt/slides/slide26.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rtl="true">
                <a:lnSpc>
                  <a:spcPts val="2659"/>
                </a:lnSpc>
                <a:spcBef>
                  <a:spcPct val="0"/>
                </a:spcBef>
              </a:pPr>
            </a:p>
          </p:txBody>
        </p:sp>
      </p:grpSp>
      <p:grpSp>
        <p:nvGrpSpPr>
          <p:cNvPr name="Group 5" id="5"/>
          <p:cNvGrpSpPr/>
          <p:nvPr/>
        </p:nvGrpSpPr>
        <p:grpSpPr>
          <a:xfrm rot="0">
            <a:off x="10064550" y="1028700"/>
            <a:ext cx="7194750" cy="1181420"/>
            <a:chOff x="0" y="0"/>
            <a:chExt cx="9593001" cy="1575227"/>
          </a:xfrm>
        </p:grpSpPr>
        <p:sp>
          <p:nvSpPr>
            <p:cNvPr name="Freeform 6" id="6"/>
            <p:cNvSpPr/>
            <p:nvPr/>
          </p:nvSpPr>
          <p:spPr>
            <a:xfrm flipH="false" flipV="false" rot="0">
              <a:off x="0" y="0"/>
              <a:ext cx="9593001" cy="1575227"/>
            </a:xfrm>
            <a:custGeom>
              <a:avLst/>
              <a:gdLst/>
              <a:ahLst/>
              <a:cxnLst/>
              <a:rect r="r" b="b" t="t" l="l"/>
              <a:pathLst>
                <a:path h="1575227" w="9593001">
                  <a:moveTo>
                    <a:pt x="0" y="0"/>
                  </a:moveTo>
                  <a:lnTo>
                    <a:pt x="9593001" y="0"/>
                  </a:lnTo>
                  <a:lnTo>
                    <a:pt x="9593001" y="1575227"/>
                  </a:lnTo>
                  <a:lnTo>
                    <a:pt x="0" y="1575227"/>
                  </a:lnTo>
                  <a:close/>
                </a:path>
              </a:pathLst>
            </a:custGeom>
            <a:solidFill>
              <a:srgbClr val="000000">
                <a:alpha val="0"/>
              </a:srgbClr>
            </a:solidFill>
          </p:spPr>
        </p:sp>
        <p:sp>
          <p:nvSpPr>
            <p:cNvPr name="TextBox 7" id="7"/>
            <p:cNvSpPr txBox="true"/>
            <p:nvPr/>
          </p:nvSpPr>
          <p:spPr>
            <a:xfrm>
              <a:off x="0" y="-190500"/>
              <a:ext cx="9593001" cy="1765727"/>
            </a:xfrm>
            <a:prstGeom prst="rect">
              <a:avLst/>
            </a:prstGeom>
          </p:spPr>
          <p:txBody>
            <a:bodyPr anchor="t" rtlCol="false" tIns="0" lIns="0" bIns="0" rIns="0"/>
            <a:lstStyle/>
            <a:p>
              <a:pPr algn="r" rtl="true" marL="0" indent="0" lvl="0">
                <a:lnSpc>
                  <a:spcPts val="9900"/>
                </a:lnSpc>
              </a:pPr>
              <a:r>
                <a:rPr lang="ar-EG" b="true" sz="6600">
                  <a:solidFill>
                    <a:srgbClr val="4E5FA7"/>
                  </a:solidFill>
                  <a:latin typeface="Arial Nova Condensed Bold"/>
                  <a:ea typeface="Arial Nova Condensed Bold"/>
                  <a:cs typeface="Arial Nova Condensed Bold"/>
                  <a:sym typeface="Arial Nova Condensed Bold"/>
                  <a:rtl val="true"/>
                </a:rPr>
                <a:t>إدارة الوقت</a:t>
              </a:r>
            </a:p>
          </p:txBody>
        </p:sp>
      </p:grpSp>
      <p:grpSp>
        <p:nvGrpSpPr>
          <p:cNvPr name="Group 8" id="8"/>
          <p:cNvGrpSpPr/>
          <p:nvPr/>
        </p:nvGrpSpPr>
        <p:grpSpPr>
          <a:xfrm rot="0">
            <a:off x="1028700" y="3221807"/>
            <a:ext cx="16230600" cy="4280300"/>
            <a:chOff x="0" y="0"/>
            <a:chExt cx="21640800" cy="5707067"/>
          </a:xfrm>
        </p:grpSpPr>
        <p:sp>
          <p:nvSpPr>
            <p:cNvPr name="Freeform 9" id="9"/>
            <p:cNvSpPr/>
            <p:nvPr/>
          </p:nvSpPr>
          <p:spPr>
            <a:xfrm flipH="false" flipV="false" rot="0">
              <a:off x="0" y="0"/>
              <a:ext cx="21640800" cy="5707067"/>
            </a:xfrm>
            <a:custGeom>
              <a:avLst/>
              <a:gdLst/>
              <a:ahLst/>
              <a:cxnLst/>
              <a:rect r="r" b="b" t="t" l="l"/>
              <a:pathLst>
                <a:path h="5707067" w="21640800">
                  <a:moveTo>
                    <a:pt x="0" y="0"/>
                  </a:moveTo>
                  <a:lnTo>
                    <a:pt x="21640800" y="0"/>
                  </a:lnTo>
                  <a:lnTo>
                    <a:pt x="21640800" y="5707067"/>
                  </a:lnTo>
                  <a:lnTo>
                    <a:pt x="0" y="5707067"/>
                  </a:lnTo>
                  <a:close/>
                </a:path>
              </a:pathLst>
            </a:custGeom>
            <a:solidFill>
              <a:srgbClr val="000000">
                <a:alpha val="0"/>
              </a:srgbClr>
            </a:solidFill>
          </p:spPr>
        </p:sp>
        <p:sp>
          <p:nvSpPr>
            <p:cNvPr name="TextBox 10" id="10"/>
            <p:cNvSpPr txBox="true"/>
            <p:nvPr/>
          </p:nvSpPr>
          <p:spPr>
            <a:xfrm>
              <a:off x="0" y="-66675"/>
              <a:ext cx="21640800" cy="5773742"/>
            </a:xfrm>
            <a:prstGeom prst="rect">
              <a:avLst/>
            </a:prstGeom>
          </p:spPr>
          <p:txBody>
            <a:bodyPr anchor="t" rtlCol="false" tIns="0" lIns="0" bIns="0" rIns="0"/>
            <a:lstStyle/>
            <a:p>
              <a:pPr algn="just" rtl="true" marL="0" indent="0" lvl="0">
                <a:lnSpc>
                  <a:spcPts val="4829"/>
                </a:lnSpc>
              </a:pPr>
            </a:p>
            <a:p>
              <a:pPr algn="just" rtl="true">
                <a:lnSpc>
                  <a:spcPts val="4829"/>
                </a:lnSpc>
              </a:pPr>
              <a:r>
                <a:rPr lang="ar-EG" b="true" sz="3499">
                  <a:solidFill>
                    <a:srgbClr val="000000"/>
                  </a:solidFill>
                  <a:latin typeface="Arial Nova Condensed Bold"/>
                  <a:ea typeface="Arial Nova Condensed Bold"/>
                  <a:cs typeface="Arial Nova Condensed Bold"/>
                  <a:sym typeface="Arial Nova Condensed Bold"/>
                  <a:rtl val="true"/>
                </a:rPr>
                <a:t>ما هي الأشياء التي تؤثر على وقتك؟</a:t>
              </a:r>
            </a:p>
            <a:p>
              <a:pPr algn="just" rtl="true" marL="755641" indent="-377820" lvl="1">
                <a:lnSpc>
                  <a:spcPts val="4829"/>
                </a:lnSpc>
                <a:buFont typeface="Arial"/>
                <a:buChar char="•"/>
              </a:pPr>
              <a:r>
                <a:rPr lang="ar-EG" sz="3499">
                  <a:solidFill>
                    <a:srgbClr val="000000"/>
                  </a:solidFill>
                  <a:latin typeface="Arial Nova Condensed"/>
                  <a:ea typeface="Arial Nova Condensed"/>
                  <a:cs typeface="Arial Nova Condensed"/>
                  <a:sym typeface="Arial Nova Condensed"/>
                  <a:rtl val="true"/>
                </a:rPr>
                <a:t>عدم التنظيم: تضيع وقتك في البحث عن المستندات المفقودة.</a:t>
              </a:r>
            </a:p>
            <a:p>
              <a:pPr algn="just" rtl="true" marL="755641" indent="-377820" lvl="1">
                <a:lnSpc>
                  <a:spcPts val="4829"/>
                </a:lnSpc>
                <a:buFont typeface="Arial"/>
                <a:buChar char="•"/>
              </a:pPr>
              <a:r>
                <a:rPr lang="ar-EG" sz="3499">
                  <a:solidFill>
                    <a:srgbClr val="000000"/>
                  </a:solidFill>
                  <a:latin typeface="Arial Nova Condensed"/>
                  <a:ea typeface="Arial Nova Condensed"/>
                  <a:cs typeface="Arial Nova Condensed"/>
                  <a:sym typeface="Arial Nova Condensed"/>
                  <a:rtl val="true"/>
                </a:rPr>
                <a:t>المواعيد النهائية غير الواقعية التي تجعلك تشعر وكأنك دائمًا "متأخر" في عملك.</a:t>
              </a:r>
            </a:p>
            <a:p>
              <a:pPr algn="just" rtl="true" marL="755641" indent="-377820" lvl="1">
                <a:lnSpc>
                  <a:spcPts val="4829"/>
                </a:lnSpc>
                <a:buFont typeface="Arial"/>
                <a:buChar char="•"/>
              </a:pPr>
              <a:r>
                <a:rPr lang="ar-EG" sz="3499">
                  <a:solidFill>
                    <a:srgbClr val="000000"/>
                  </a:solidFill>
                  <a:latin typeface="Arial Nova Condensed"/>
                  <a:ea typeface="Arial Nova Condensed"/>
                  <a:cs typeface="Arial Nova Condensed"/>
                  <a:sym typeface="Arial Nova Condensed"/>
                  <a:rtl val="true"/>
                </a:rPr>
                <a:t>قضاء ساعات في انتظار الاجتماعات أو الذهاب إليها. </a:t>
              </a:r>
            </a:p>
            <a:p>
              <a:pPr algn="just" rtl="true" marL="755641" indent="-377820" lvl="1">
                <a:lnSpc>
                  <a:spcPts val="4829"/>
                </a:lnSpc>
                <a:buFont typeface="Arial"/>
                <a:buChar char="•"/>
              </a:pPr>
              <a:r>
                <a:rPr lang="ar-EG" sz="3499">
                  <a:solidFill>
                    <a:srgbClr val="000000"/>
                  </a:solidFill>
                  <a:latin typeface="Arial Nova Condensed"/>
                  <a:ea typeface="Arial Nova Condensed"/>
                  <a:cs typeface="Arial Nova Condensed"/>
                  <a:sym typeface="Arial Nova Condensed"/>
                  <a:rtl val="true"/>
                </a:rPr>
                <a:t>انقطاعات مستمرة. </a:t>
              </a:r>
            </a:p>
            <a:p>
              <a:pPr algn="just" rtl="true" marL="755641" indent="-377820" lvl="1">
                <a:lnSpc>
                  <a:spcPts val="4829"/>
                </a:lnSpc>
                <a:buFont typeface="Arial"/>
                <a:buChar char="•"/>
              </a:pPr>
              <a:r>
                <a:rPr lang="ar-EG" sz="3499">
                  <a:solidFill>
                    <a:srgbClr val="000000"/>
                  </a:solidFill>
                  <a:latin typeface="Arial Nova Condensed"/>
                  <a:ea typeface="Arial Nova Condensed"/>
                  <a:cs typeface="Arial Nova Condensed"/>
                  <a:sym typeface="Arial Nova Condensed"/>
                  <a:rtl val="true"/>
                </a:rPr>
                <a:t>أشعر بالانشغال والتوتر طوال الوقت.</a:t>
              </a:r>
            </a:p>
          </p:txBody>
        </p:sp>
      </p:grpSp>
      <p:grpSp>
        <p:nvGrpSpPr>
          <p:cNvPr name="Group 11" id="11"/>
          <p:cNvGrpSpPr/>
          <p:nvPr/>
        </p:nvGrpSpPr>
        <p:grpSpPr>
          <a:xfrm rot="0">
            <a:off x="13039242" y="2327656"/>
            <a:ext cx="4220058" cy="894151"/>
            <a:chOff x="0" y="0"/>
            <a:chExt cx="5626743" cy="1192202"/>
          </a:xfrm>
        </p:grpSpPr>
        <p:sp>
          <p:nvSpPr>
            <p:cNvPr name="Freeform 12" id="12"/>
            <p:cNvSpPr/>
            <p:nvPr/>
          </p:nvSpPr>
          <p:spPr>
            <a:xfrm flipH="false" flipV="false" rot="0">
              <a:off x="0" y="0"/>
              <a:ext cx="5626743" cy="1192202"/>
            </a:xfrm>
            <a:custGeom>
              <a:avLst/>
              <a:gdLst/>
              <a:ahLst/>
              <a:cxnLst/>
              <a:rect r="r" b="b" t="t" l="l"/>
              <a:pathLst>
                <a:path h="1192202" w="5626743">
                  <a:moveTo>
                    <a:pt x="0" y="0"/>
                  </a:moveTo>
                  <a:lnTo>
                    <a:pt x="5626743" y="0"/>
                  </a:lnTo>
                  <a:lnTo>
                    <a:pt x="5626743" y="1192202"/>
                  </a:lnTo>
                  <a:lnTo>
                    <a:pt x="0" y="1192202"/>
                  </a:lnTo>
                  <a:close/>
                </a:path>
              </a:pathLst>
            </a:custGeom>
            <a:solidFill>
              <a:srgbClr val="000000">
                <a:alpha val="0"/>
              </a:srgbClr>
            </a:solidFill>
            <a:ln cap="sq">
              <a:noFill/>
              <a:prstDash val="solid"/>
              <a:miter/>
            </a:ln>
          </p:spPr>
        </p:sp>
        <p:sp>
          <p:nvSpPr>
            <p:cNvPr name="TextBox 13" id="13"/>
            <p:cNvSpPr txBox="true"/>
            <p:nvPr/>
          </p:nvSpPr>
          <p:spPr>
            <a:xfrm>
              <a:off x="0" y="-200025"/>
              <a:ext cx="5626743" cy="1392227"/>
            </a:xfrm>
            <a:prstGeom prst="rect">
              <a:avLst/>
            </a:prstGeom>
          </p:spPr>
          <p:txBody>
            <a:bodyPr anchor="t" rtlCol="false" tIns="0" lIns="0" bIns="0" rIns="0"/>
            <a:lstStyle/>
            <a:p>
              <a:pPr algn="just" rtl="true" marL="0" indent="0" lvl="0">
                <a:lnSpc>
                  <a:spcPts val="8181"/>
                </a:lnSpc>
                <a:spcBef>
                  <a:spcPct val="0"/>
                </a:spcBef>
              </a:pPr>
              <a:r>
                <a:rPr lang="ar-EG" b="true" sz="5000" strike="noStrike" u="none">
                  <a:solidFill>
                    <a:srgbClr val="F9B57D"/>
                  </a:solidFill>
                  <a:latin typeface="Arial Nova Condensed Bold"/>
                  <a:ea typeface="Arial Nova Condensed Bold"/>
                  <a:cs typeface="Arial Nova Condensed Bold"/>
                  <a:sym typeface="Arial Nova Condensed Bold"/>
                  <a:rtl val="true"/>
                </a:rPr>
                <a:t>مضيعة للوقت</a:t>
              </a:r>
            </a:p>
          </p:txBody>
        </p:sp>
      </p:grpSp>
      <p:grpSp>
        <p:nvGrpSpPr>
          <p:cNvPr name="Group 14" id="14"/>
          <p:cNvGrpSpPr/>
          <p:nvPr/>
        </p:nvGrpSpPr>
        <p:grpSpPr>
          <a:xfrm rot="-7002519">
            <a:off x="-1116066" y="-886181"/>
            <a:ext cx="3767531" cy="4123759"/>
            <a:chOff x="0" y="0"/>
            <a:chExt cx="5023375" cy="5498345"/>
          </a:xfrm>
        </p:grpSpPr>
        <p:grpSp>
          <p:nvGrpSpPr>
            <p:cNvPr name="Group 15" id="15"/>
            <p:cNvGrpSpPr/>
            <p:nvPr/>
          </p:nvGrpSpPr>
          <p:grpSpPr>
            <a:xfrm rot="-104776">
              <a:off x="297380" y="1759711"/>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18" id="18"/>
            <p:cNvGrpSpPr/>
            <p:nvPr/>
          </p:nvGrpSpPr>
          <p:grpSpPr>
            <a:xfrm rot="-162844">
              <a:off x="84820" y="93399"/>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21" id="21"/>
            <p:cNvGrpSpPr/>
            <p:nvPr/>
          </p:nvGrpSpPr>
          <p:grpSpPr>
            <a:xfrm rot="10629642">
              <a:off x="902754" y="1722687"/>
              <a:ext cx="4032000" cy="3678054"/>
              <a:chOff x="0" y="0"/>
              <a:chExt cx="893117" cy="814716"/>
            </a:xfrm>
          </p:grpSpPr>
          <p:sp>
            <p:nvSpPr>
              <p:cNvPr name="Freeform 22" id="22"/>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3" id="23"/>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rtl="true">
                <a:lnSpc>
                  <a:spcPts val="2659"/>
                </a:lnSpc>
                <a:spcBef>
                  <a:spcPct val="0"/>
                </a:spcBef>
              </a:pPr>
            </a:p>
          </p:txBody>
        </p:sp>
      </p:grpSp>
      <p:grpSp>
        <p:nvGrpSpPr>
          <p:cNvPr name="Group 5" id="5"/>
          <p:cNvGrpSpPr/>
          <p:nvPr/>
        </p:nvGrpSpPr>
        <p:grpSpPr>
          <a:xfrm rot="0">
            <a:off x="6965278" y="1987587"/>
            <a:ext cx="10294022" cy="1181420"/>
            <a:chOff x="0" y="0"/>
            <a:chExt cx="13725363" cy="1575227"/>
          </a:xfrm>
        </p:grpSpPr>
        <p:sp>
          <p:nvSpPr>
            <p:cNvPr name="Freeform 6" id="6"/>
            <p:cNvSpPr/>
            <p:nvPr/>
          </p:nvSpPr>
          <p:spPr>
            <a:xfrm flipH="false" flipV="false" rot="0">
              <a:off x="0" y="0"/>
              <a:ext cx="13725362" cy="1575227"/>
            </a:xfrm>
            <a:custGeom>
              <a:avLst/>
              <a:gdLst/>
              <a:ahLst/>
              <a:cxnLst/>
              <a:rect r="r" b="b" t="t" l="l"/>
              <a:pathLst>
                <a:path h="1575227" w="13725362">
                  <a:moveTo>
                    <a:pt x="0" y="0"/>
                  </a:moveTo>
                  <a:lnTo>
                    <a:pt x="13725362" y="0"/>
                  </a:lnTo>
                  <a:lnTo>
                    <a:pt x="13725362" y="1575227"/>
                  </a:lnTo>
                  <a:lnTo>
                    <a:pt x="0" y="1575227"/>
                  </a:lnTo>
                  <a:close/>
                </a:path>
              </a:pathLst>
            </a:custGeom>
            <a:solidFill>
              <a:srgbClr val="000000">
                <a:alpha val="0"/>
              </a:srgbClr>
            </a:solidFill>
          </p:spPr>
        </p:sp>
        <p:sp>
          <p:nvSpPr>
            <p:cNvPr name="TextBox 7" id="7"/>
            <p:cNvSpPr txBox="true"/>
            <p:nvPr/>
          </p:nvSpPr>
          <p:spPr>
            <a:xfrm>
              <a:off x="0" y="-190500"/>
              <a:ext cx="13725363" cy="1765727"/>
            </a:xfrm>
            <a:prstGeom prst="rect">
              <a:avLst/>
            </a:prstGeom>
          </p:spPr>
          <p:txBody>
            <a:bodyPr anchor="t" rtlCol="false" tIns="0" lIns="0" bIns="0" rIns="0"/>
            <a:lstStyle/>
            <a:p>
              <a:pPr algn="r" rtl="true" marL="0" indent="0" lvl="0">
                <a:lnSpc>
                  <a:spcPts val="9900"/>
                </a:lnSpc>
              </a:pPr>
              <a:r>
                <a:rPr lang="ar-EG" b="true" sz="6600">
                  <a:solidFill>
                    <a:srgbClr val="4E5FA7"/>
                  </a:solidFill>
                  <a:latin typeface="Arial Nova Condensed Bold"/>
                  <a:ea typeface="Arial Nova Condensed Bold"/>
                  <a:cs typeface="Arial Nova Condensed Bold"/>
                  <a:sym typeface="Arial Nova Condensed Bold"/>
                  <a:rtl val="true"/>
                </a:rPr>
                <a:t>النشاط </a:t>
              </a:r>
              <a:r>
                <a:rPr lang="en-US" b="true" sz="6600">
                  <a:solidFill>
                    <a:srgbClr val="4E5FA7"/>
                  </a:solidFill>
                  <a:latin typeface="Arial Nova Condensed Bold"/>
                  <a:ea typeface="Arial Nova Condensed Bold"/>
                  <a:cs typeface="Arial Nova Condensed Bold"/>
                  <a:sym typeface="Arial Nova Condensed Bold"/>
                </a:rPr>
                <a:t>4</a:t>
              </a:r>
              <a:r>
                <a:rPr lang="ar-EG" b="true" sz="6600">
                  <a:solidFill>
                    <a:srgbClr val="4E5FA7"/>
                  </a:solidFill>
                  <a:latin typeface="Arial Nova Condensed Bold"/>
                  <a:ea typeface="Arial Nova Condensed Bold"/>
                  <a:cs typeface="Arial Nova Condensed Bold"/>
                  <a:sym typeface="Arial Nova Condensed Bold"/>
                  <a:rtl val="true"/>
                </a:rPr>
                <a:t>: إضاعة الوقت </a:t>
              </a:r>
            </a:p>
          </p:txBody>
        </p:sp>
      </p:grpSp>
      <p:grpSp>
        <p:nvGrpSpPr>
          <p:cNvPr name="Group 8" id="8"/>
          <p:cNvGrpSpPr/>
          <p:nvPr/>
        </p:nvGrpSpPr>
        <p:grpSpPr>
          <a:xfrm rot="0">
            <a:off x="1028700" y="3570696"/>
            <a:ext cx="16230600" cy="4779344"/>
            <a:chOff x="0" y="0"/>
            <a:chExt cx="21640800" cy="6372458"/>
          </a:xfrm>
        </p:grpSpPr>
        <p:sp>
          <p:nvSpPr>
            <p:cNvPr name="Freeform 9" id="9"/>
            <p:cNvSpPr/>
            <p:nvPr/>
          </p:nvSpPr>
          <p:spPr>
            <a:xfrm flipH="false" flipV="false" rot="0">
              <a:off x="0" y="0"/>
              <a:ext cx="21640800" cy="6372459"/>
            </a:xfrm>
            <a:custGeom>
              <a:avLst/>
              <a:gdLst/>
              <a:ahLst/>
              <a:cxnLst/>
              <a:rect r="r" b="b" t="t" l="l"/>
              <a:pathLst>
                <a:path h="6372459" w="21640800">
                  <a:moveTo>
                    <a:pt x="0" y="0"/>
                  </a:moveTo>
                  <a:lnTo>
                    <a:pt x="21640800" y="0"/>
                  </a:lnTo>
                  <a:lnTo>
                    <a:pt x="21640800" y="6372459"/>
                  </a:lnTo>
                  <a:lnTo>
                    <a:pt x="0" y="6372459"/>
                  </a:lnTo>
                  <a:close/>
                </a:path>
              </a:pathLst>
            </a:custGeom>
            <a:solidFill>
              <a:srgbClr val="FFFFFF"/>
            </a:solidFill>
          </p:spPr>
        </p:sp>
        <p:sp>
          <p:nvSpPr>
            <p:cNvPr name="TextBox 10" id="10"/>
            <p:cNvSpPr txBox="true"/>
            <p:nvPr/>
          </p:nvSpPr>
          <p:spPr>
            <a:xfrm>
              <a:off x="0" y="-76200"/>
              <a:ext cx="21640800" cy="6448658"/>
            </a:xfrm>
            <a:prstGeom prst="rect">
              <a:avLst/>
            </a:prstGeom>
          </p:spPr>
          <p:txBody>
            <a:bodyPr anchor="t" rtlCol="false" tIns="50800" lIns="50800" bIns="50800" rIns="50800"/>
            <a:lstStyle/>
            <a:p>
              <a:pPr algn="r" rtl="true" marL="0" indent="0" lvl="0">
                <a:lnSpc>
                  <a:spcPts val="6209"/>
                </a:lnSpc>
              </a:pPr>
              <a:r>
                <a:rPr lang="ar-EG" b="true" sz="4499">
                  <a:solidFill>
                    <a:srgbClr val="F9B428"/>
                  </a:solidFill>
                  <a:latin typeface="Arial Nova Condensed Bold"/>
                  <a:ea typeface="Arial Nova Condensed Bold"/>
                  <a:cs typeface="Arial Nova Condensed Bold"/>
                  <a:sym typeface="Arial Nova Condensed Bold"/>
                  <a:rtl val="true"/>
                </a:rPr>
                <a:t>الوقت: </a:t>
              </a:r>
              <a:r>
                <a:rPr lang="en-US" b="true" sz="4499">
                  <a:solidFill>
                    <a:srgbClr val="F9B428"/>
                  </a:solidFill>
                  <a:latin typeface="Arial Nova Condensed Bold"/>
                  <a:ea typeface="Arial Nova Condensed Bold"/>
                  <a:cs typeface="Arial Nova Condensed Bold"/>
                  <a:sym typeface="Arial Nova Condensed Bold"/>
                </a:rPr>
                <a:t>10</a:t>
              </a:r>
              <a:r>
                <a:rPr lang="ar-EG" b="true" sz="4499">
                  <a:solidFill>
                    <a:srgbClr val="F9B428"/>
                  </a:solidFill>
                  <a:latin typeface="Arial Nova Condensed Bold"/>
                  <a:ea typeface="Arial Nova Condensed Bold"/>
                  <a:cs typeface="Arial Nova Condensed Bold"/>
                  <a:sym typeface="Arial Nova Condensed Bold"/>
                  <a:rtl val="true"/>
                </a:rPr>
                <a:t> دقائق </a:t>
              </a:r>
            </a:p>
            <a:p>
              <a:pPr algn="r" rtl="true" marL="0" indent="0" lvl="0">
                <a:lnSpc>
                  <a:spcPts val="6209"/>
                </a:lnSpc>
              </a:pPr>
            </a:p>
            <a:p>
              <a:pPr algn="r" rtl="true" marL="0" indent="0" lvl="0">
                <a:lnSpc>
                  <a:spcPts val="6209"/>
                </a:lnSpc>
              </a:pPr>
              <a:r>
                <a:rPr lang="ar-EG" b="true" sz="4499">
                  <a:solidFill>
                    <a:srgbClr val="F9B428"/>
                  </a:solidFill>
                  <a:latin typeface="Arial Nova Condensed Bold"/>
                  <a:ea typeface="Arial Nova Condensed Bold"/>
                  <a:cs typeface="Arial Nova Condensed Bold"/>
                  <a:sym typeface="Arial Nova Condensed Bold"/>
                  <a:rtl val="true"/>
                </a:rPr>
                <a:t>مهمة :</a:t>
              </a:r>
            </a:p>
            <a:p>
              <a:pPr algn="r" rtl="true" marL="0" indent="0" lvl="0">
                <a:lnSpc>
                  <a:spcPts val="6209"/>
                </a:lnSpc>
              </a:pPr>
              <a:r>
                <a:rPr lang="ar-EG" sz="4499">
                  <a:solidFill>
                    <a:srgbClr val="000000"/>
                  </a:solidFill>
                  <a:latin typeface="Arial Nova Condensed"/>
                  <a:ea typeface="Arial Nova Condensed"/>
                  <a:cs typeface="Arial Nova Condensed"/>
                  <a:sym typeface="Arial Nova Condensed"/>
                  <a:rtl val="true"/>
                </a:rPr>
                <a:t>يمكنك تحديد مُضيّعات وقتك وكتابتها. ثم فكّر في كيفية تجنّب إضاعة الوقت. يُفترض أن يستغرق الأمر خمس دقائق.</a:t>
              </a:r>
            </a:p>
            <a:p>
              <a:pPr algn="r" rtl="true" marL="0" indent="0" lvl="0">
                <a:lnSpc>
                  <a:spcPts val="6209"/>
                </a:lnSpc>
              </a:pPr>
              <a:r>
                <a:rPr lang="ar-EG" sz="4499">
                  <a:solidFill>
                    <a:srgbClr val="000000"/>
                  </a:solidFill>
                  <a:latin typeface="Arial Nova Condensed"/>
                  <a:ea typeface="Arial Nova Condensed"/>
                  <a:cs typeface="Arial Nova Condensed"/>
                  <a:sym typeface="Arial Nova Condensed"/>
                  <a:rtl val="true"/>
                </a:rPr>
                <a:t>ثم خذ </a:t>
              </a:r>
              <a:r>
                <a:rPr lang="en-US" sz="4499">
                  <a:solidFill>
                    <a:srgbClr val="000000"/>
                  </a:solidFill>
                  <a:latin typeface="Arial Nova Condensed"/>
                  <a:ea typeface="Arial Nova Condensed"/>
                  <a:cs typeface="Arial Nova Condensed"/>
                  <a:sym typeface="Arial Nova Condensed"/>
                </a:rPr>
                <a:t>5</a:t>
              </a:r>
              <a:r>
                <a:rPr lang="ar-EG" sz="4499">
                  <a:solidFill>
                    <a:srgbClr val="000000"/>
                  </a:solidFill>
                  <a:latin typeface="Arial Nova Condensed"/>
                  <a:ea typeface="Arial Nova Condensed"/>
                  <a:cs typeface="Arial Nova Condensed"/>
                  <a:sym typeface="Arial Nova Condensed"/>
                  <a:rtl val="true"/>
                </a:rPr>
                <a:t> دقائق للتحدث عن الأمر مع جارك.  </a:t>
              </a:r>
            </a:p>
          </p:txBody>
        </p:sp>
      </p:grpSp>
      <p:sp>
        <p:nvSpPr>
          <p:cNvPr name="Freeform 11" id="11"/>
          <p:cNvSpPr/>
          <p:nvPr/>
        </p:nvSpPr>
        <p:spPr>
          <a:xfrm flipH="false" flipV="false" rot="0">
            <a:off x="1028700" y="1028700"/>
            <a:ext cx="5669688" cy="2140307"/>
          </a:xfrm>
          <a:custGeom>
            <a:avLst/>
            <a:gdLst/>
            <a:ahLst/>
            <a:cxnLst/>
            <a:rect r="r" b="b" t="t" l="l"/>
            <a:pathLst>
              <a:path h="2140307" w="5669688">
                <a:moveTo>
                  <a:pt x="0" y="0"/>
                </a:moveTo>
                <a:lnTo>
                  <a:pt x="5669688" y="0"/>
                </a:lnTo>
                <a:lnTo>
                  <a:pt x="5669688" y="2140307"/>
                </a:lnTo>
                <a:lnTo>
                  <a:pt x="0" y="2140307"/>
                </a:lnTo>
                <a:lnTo>
                  <a:pt x="0" y="0"/>
                </a:lnTo>
                <a:close/>
              </a:path>
            </a:pathLst>
          </a:custGeom>
          <a:blipFill>
            <a:blip r:embed="rId3"/>
            <a:stretch>
              <a:fillRect l="0" t="0" r="0" b="0"/>
            </a:stretch>
          </a:blipFill>
        </p:spPr>
      </p:sp>
    </p:spTree>
  </p:cSld>
  <p:clrMapOvr>
    <a:masterClrMapping/>
  </p:clrMapOvr>
</p:sld>
</file>

<file path=ppt/slides/slide28.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rtl="true">
                <a:lnSpc>
                  <a:spcPts val="2659"/>
                </a:lnSpc>
                <a:spcBef>
                  <a:spcPct val="0"/>
                </a:spcBef>
              </a:pPr>
            </a:p>
          </p:txBody>
        </p:sp>
      </p:grpSp>
      <p:grpSp>
        <p:nvGrpSpPr>
          <p:cNvPr name="Group 5" id="5"/>
          <p:cNvGrpSpPr/>
          <p:nvPr/>
        </p:nvGrpSpPr>
        <p:grpSpPr>
          <a:xfrm rot="0">
            <a:off x="1028700" y="3101328"/>
            <a:ext cx="16230600" cy="5500998"/>
            <a:chOff x="0" y="0"/>
            <a:chExt cx="21640800" cy="7334664"/>
          </a:xfrm>
        </p:grpSpPr>
        <p:sp>
          <p:nvSpPr>
            <p:cNvPr name="Freeform 6" id="6"/>
            <p:cNvSpPr/>
            <p:nvPr/>
          </p:nvSpPr>
          <p:spPr>
            <a:xfrm flipH="false" flipV="false" rot="0">
              <a:off x="0" y="0"/>
              <a:ext cx="21640812" cy="7334604"/>
            </a:xfrm>
            <a:custGeom>
              <a:avLst/>
              <a:gdLst/>
              <a:ahLst/>
              <a:cxnLst/>
              <a:rect r="r" b="b" t="t" l="l"/>
              <a:pathLst>
                <a:path h="7334604" w="21640812">
                  <a:moveTo>
                    <a:pt x="0" y="0"/>
                  </a:moveTo>
                  <a:lnTo>
                    <a:pt x="21640812" y="0"/>
                  </a:lnTo>
                  <a:lnTo>
                    <a:pt x="21640812" y="7334604"/>
                  </a:lnTo>
                  <a:lnTo>
                    <a:pt x="0" y="7334604"/>
                  </a:lnTo>
                  <a:close/>
                </a:path>
              </a:pathLst>
            </a:custGeom>
            <a:solidFill>
              <a:srgbClr val="FFFFFF"/>
            </a:solidFill>
          </p:spPr>
        </p:sp>
        <p:sp>
          <p:nvSpPr>
            <p:cNvPr name="TextBox 7" id="7"/>
            <p:cNvSpPr txBox="true"/>
            <p:nvPr/>
          </p:nvSpPr>
          <p:spPr>
            <a:xfrm>
              <a:off x="0" y="-66675"/>
              <a:ext cx="21640800" cy="7401339"/>
            </a:xfrm>
            <a:prstGeom prst="rect">
              <a:avLst/>
            </a:prstGeom>
          </p:spPr>
          <p:txBody>
            <a:bodyPr anchor="t" rtlCol="false" tIns="50800" lIns="50800" bIns="50800" rIns="50800"/>
            <a:lstStyle/>
            <a:p>
              <a:pPr algn="just" rtl="true">
                <a:lnSpc>
                  <a:spcPts val="5381"/>
                </a:lnSpc>
              </a:pPr>
              <a:r>
                <a:rPr lang="ar-EG" sz="3899">
                  <a:solidFill>
                    <a:srgbClr val="000000"/>
                  </a:solidFill>
                  <a:latin typeface="Arial Nova Condensed"/>
                  <a:ea typeface="Arial Nova Condensed"/>
                  <a:cs typeface="Arial Nova Condensed"/>
                  <a:sym typeface="Arial Nova Condensed"/>
                  <a:rtl val="true"/>
                </a:rPr>
                <a:t>عندما يكون وقتك مُرهقًا بمتطلبات متعددة، عليك تحديد أيها ستبدأ، ومتى وكيف. من المفيد الاحتفاظ بقائمة مهام على مكتبك، ثم توزيعها على أيام مختلفة في مفكرتك. </a:t>
              </a:r>
            </a:p>
            <a:p>
              <a:pPr algn="just" rtl="true" marL="0" indent="0" lvl="0">
                <a:lnSpc>
                  <a:spcPts val="5381"/>
                </a:lnSpc>
              </a:pPr>
            </a:p>
            <a:p>
              <a:pPr algn="just" rtl="true" marL="470533" indent="-235267" lvl="1">
                <a:lnSpc>
                  <a:spcPts val="5381"/>
                </a:lnSpc>
                <a:buFont typeface="Arial"/>
                <a:buChar char="•"/>
              </a:pPr>
              <a:r>
                <a:rPr lang="ar-EG" b="true" sz="3899">
                  <a:solidFill>
                    <a:srgbClr val="000000"/>
                  </a:solidFill>
                  <a:latin typeface="Arial Nova Condensed Bold"/>
                  <a:ea typeface="Arial Nova Condensed Bold"/>
                  <a:cs typeface="Arial Nova Condensed Bold"/>
                  <a:sym typeface="Arial Nova Condensed Bold"/>
                  <a:rtl val="true"/>
                </a:rPr>
                <a:t>نصائح: قم بتحديد المهمة في قائمتك على النحو التالي: </a:t>
              </a:r>
            </a:p>
            <a:p>
              <a:pPr algn="just" rtl="true" marL="470533" indent="-235267" lvl="1">
                <a:lnSpc>
                  <a:spcPts val="5381"/>
                </a:lnSpc>
                <a:buFont typeface="Arial"/>
                <a:buChar char="•"/>
              </a:pPr>
              <a:r>
                <a:rPr lang="ar-EG" b="true" sz="3899">
                  <a:solidFill>
                    <a:srgbClr val="000000"/>
                  </a:solidFill>
                  <a:latin typeface="Arial Nova Condensed Bold"/>
                  <a:ea typeface="Arial Nova Condensed Bold"/>
                  <a:cs typeface="Arial Nova Condensed Bold"/>
                  <a:sym typeface="Arial Nova Condensed Bold"/>
                  <a:rtl val="true"/>
                </a:rPr>
                <a:t>عاجل - افعل ذلك الآن! </a:t>
              </a:r>
            </a:p>
            <a:p>
              <a:pPr algn="just" rtl="true" marL="470533" indent="-235267" lvl="1">
                <a:lnSpc>
                  <a:spcPts val="5381"/>
                </a:lnSpc>
                <a:buFont typeface="Arial"/>
                <a:buChar char="•"/>
              </a:pPr>
              <a:r>
                <a:rPr lang="ar-EG" b="true" sz="3899">
                  <a:solidFill>
                    <a:srgbClr val="000000"/>
                  </a:solidFill>
                  <a:latin typeface="Arial Nova Condensed Bold"/>
                  <a:ea typeface="Arial Nova Condensed Bold"/>
                  <a:cs typeface="Arial Nova Condensed Bold"/>
                  <a:sym typeface="Arial Nova Condensed Bold"/>
                  <a:rtl val="true"/>
                </a:rPr>
                <a:t>هام - قم بذلك خلال الأسبوع أو الشهر  </a:t>
              </a:r>
            </a:p>
            <a:p>
              <a:pPr algn="just" rtl="true" marL="470533" indent="-235267" lvl="1">
                <a:lnSpc>
                  <a:spcPts val="5381"/>
                </a:lnSpc>
                <a:buFont typeface="Arial"/>
                <a:buChar char="•"/>
              </a:pPr>
              <a:r>
                <a:rPr lang="ar-EG" b="true" sz="3899">
                  <a:solidFill>
                    <a:srgbClr val="000000"/>
                  </a:solidFill>
                  <a:latin typeface="Arial Nova Condensed Bold"/>
                  <a:ea typeface="Arial Nova Condensed Bold"/>
                  <a:cs typeface="Arial Nova Condensed Bold"/>
                  <a:sym typeface="Arial Nova Condensed Bold"/>
                  <a:rtl val="true"/>
                </a:rPr>
                <a:t>ليس عاجلاً، وليس مهمًا - افعل ذلك لاحقًا أو لا تفعله </a:t>
              </a:r>
            </a:p>
          </p:txBody>
        </p:sp>
      </p:grpSp>
      <p:grpSp>
        <p:nvGrpSpPr>
          <p:cNvPr name="Group 8" id="8"/>
          <p:cNvGrpSpPr/>
          <p:nvPr/>
        </p:nvGrpSpPr>
        <p:grpSpPr>
          <a:xfrm rot="0">
            <a:off x="11068899" y="1028700"/>
            <a:ext cx="6190401" cy="1181420"/>
            <a:chOff x="0" y="0"/>
            <a:chExt cx="8253868" cy="1575227"/>
          </a:xfrm>
        </p:grpSpPr>
        <p:sp>
          <p:nvSpPr>
            <p:cNvPr name="Freeform 9" id="9"/>
            <p:cNvSpPr/>
            <p:nvPr/>
          </p:nvSpPr>
          <p:spPr>
            <a:xfrm flipH="false" flipV="false" rot="0">
              <a:off x="0" y="0"/>
              <a:ext cx="8253868" cy="1575227"/>
            </a:xfrm>
            <a:custGeom>
              <a:avLst/>
              <a:gdLst/>
              <a:ahLst/>
              <a:cxnLst/>
              <a:rect r="r" b="b" t="t" l="l"/>
              <a:pathLst>
                <a:path h="1575227" w="8253868">
                  <a:moveTo>
                    <a:pt x="0" y="0"/>
                  </a:moveTo>
                  <a:lnTo>
                    <a:pt x="8253868" y="0"/>
                  </a:lnTo>
                  <a:lnTo>
                    <a:pt x="8253868" y="1575227"/>
                  </a:lnTo>
                  <a:lnTo>
                    <a:pt x="0" y="1575227"/>
                  </a:lnTo>
                  <a:close/>
                </a:path>
              </a:pathLst>
            </a:custGeom>
            <a:solidFill>
              <a:srgbClr val="000000">
                <a:alpha val="0"/>
              </a:srgbClr>
            </a:solidFill>
          </p:spPr>
        </p:sp>
        <p:sp>
          <p:nvSpPr>
            <p:cNvPr name="TextBox 10" id="10"/>
            <p:cNvSpPr txBox="true"/>
            <p:nvPr/>
          </p:nvSpPr>
          <p:spPr>
            <a:xfrm>
              <a:off x="0" y="-190500"/>
              <a:ext cx="8253868" cy="1765727"/>
            </a:xfrm>
            <a:prstGeom prst="rect">
              <a:avLst/>
            </a:prstGeom>
          </p:spPr>
          <p:txBody>
            <a:bodyPr anchor="t" rtlCol="false" tIns="0" lIns="0" bIns="0" rIns="0"/>
            <a:lstStyle/>
            <a:p>
              <a:pPr algn="r" rtl="true" marL="0" indent="0" lvl="0">
                <a:lnSpc>
                  <a:spcPts val="9900"/>
                </a:lnSpc>
              </a:pPr>
              <a:r>
                <a:rPr lang="ar-EG" b="true" sz="6600">
                  <a:solidFill>
                    <a:srgbClr val="4E5FA7"/>
                  </a:solidFill>
                  <a:latin typeface="Arial Nova Condensed Bold"/>
                  <a:ea typeface="Arial Nova Condensed Bold"/>
                  <a:cs typeface="Arial Nova Condensed Bold"/>
                  <a:sym typeface="Arial Nova Condensed Bold"/>
                  <a:rtl val="true"/>
                </a:rPr>
                <a:t>الرسالة الرئيسية</a:t>
              </a:r>
            </a:p>
          </p:txBody>
        </p:sp>
      </p:grpSp>
      <p:grpSp>
        <p:nvGrpSpPr>
          <p:cNvPr name="Group 11" id="11"/>
          <p:cNvGrpSpPr/>
          <p:nvPr/>
        </p:nvGrpSpPr>
        <p:grpSpPr>
          <a:xfrm rot="-7002519">
            <a:off x="-1116066" y="-886181"/>
            <a:ext cx="3767531" cy="4123759"/>
            <a:chOff x="0" y="0"/>
            <a:chExt cx="5023375" cy="5498345"/>
          </a:xfrm>
        </p:grpSpPr>
        <p:grpSp>
          <p:nvGrpSpPr>
            <p:cNvPr name="Group 12" id="12"/>
            <p:cNvGrpSpPr/>
            <p:nvPr/>
          </p:nvGrpSpPr>
          <p:grpSpPr>
            <a:xfrm rot="-104776">
              <a:off x="297380" y="1759711"/>
              <a:ext cx="4032000" cy="3678054"/>
              <a:chOff x="0" y="0"/>
              <a:chExt cx="893117" cy="814716"/>
            </a:xfrm>
          </p:grpSpPr>
          <p:sp>
            <p:nvSpPr>
              <p:cNvPr name="Freeform 13" id="1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4" id="14"/>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15" id="15"/>
            <p:cNvGrpSpPr/>
            <p:nvPr/>
          </p:nvGrpSpPr>
          <p:grpSpPr>
            <a:xfrm rot="-162844">
              <a:off x="84820" y="93399"/>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18" id="18"/>
            <p:cNvGrpSpPr/>
            <p:nvPr/>
          </p:nvGrpSpPr>
          <p:grpSpPr>
            <a:xfrm rot="10629642">
              <a:off x="902754" y="1722687"/>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spTree>
  </p:cSld>
  <p:clrMapOvr>
    <a:masterClrMapping/>
  </p:clrMapOvr>
</p:sld>
</file>

<file path=ppt/slides/slide29.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rtl="true">
                <a:lnSpc>
                  <a:spcPts val="2659"/>
                </a:lnSpc>
                <a:spcBef>
                  <a:spcPct val="0"/>
                </a:spcBef>
              </a:pPr>
            </a:p>
          </p:txBody>
        </p:sp>
      </p:grpSp>
      <p:grpSp>
        <p:nvGrpSpPr>
          <p:cNvPr name="Group 5" id="5"/>
          <p:cNvGrpSpPr/>
          <p:nvPr/>
        </p:nvGrpSpPr>
        <p:grpSpPr>
          <a:xfrm rot="0">
            <a:off x="3467100" y="1028700"/>
            <a:ext cx="13792200" cy="1181420"/>
            <a:chOff x="0" y="0"/>
            <a:chExt cx="18389600" cy="1575227"/>
          </a:xfrm>
        </p:grpSpPr>
        <p:sp>
          <p:nvSpPr>
            <p:cNvPr name="Freeform 6" id="6"/>
            <p:cNvSpPr/>
            <p:nvPr/>
          </p:nvSpPr>
          <p:spPr>
            <a:xfrm flipH="false" flipV="false" rot="0">
              <a:off x="0" y="0"/>
              <a:ext cx="18389600" cy="1575227"/>
            </a:xfrm>
            <a:custGeom>
              <a:avLst/>
              <a:gdLst/>
              <a:ahLst/>
              <a:cxnLst/>
              <a:rect r="r" b="b" t="t" l="l"/>
              <a:pathLst>
                <a:path h="1575227" w="18389600">
                  <a:moveTo>
                    <a:pt x="0" y="0"/>
                  </a:moveTo>
                  <a:lnTo>
                    <a:pt x="18389600" y="0"/>
                  </a:lnTo>
                  <a:lnTo>
                    <a:pt x="18389600" y="1575227"/>
                  </a:lnTo>
                  <a:lnTo>
                    <a:pt x="0" y="1575227"/>
                  </a:lnTo>
                  <a:close/>
                </a:path>
              </a:pathLst>
            </a:custGeom>
            <a:solidFill>
              <a:srgbClr val="000000">
                <a:alpha val="0"/>
              </a:srgbClr>
            </a:solidFill>
          </p:spPr>
        </p:sp>
        <p:sp>
          <p:nvSpPr>
            <p:cNvPr name="TextBox 7" id="7"/>
            <p:cNvSpPr txBox="true"/>
            <p:nvPr/>
          </p:nvSpPr>
          <p:spPr>
            <a:xfrm>
              <a:off x="0" y="-190500"/>
              <a:ext cx="18389600" cy="1765727"/>
            </a:xfrm>
            <a:prstGeom prst="rect">
              <a:avLst/>
            </a:prstGeom>
          </p:spPr>
          <p:txBody>
            <a:bodyPr anchor="t" rtlCol="false" tIns="0" lIns="0" bIns="0" rIns="0"/>
            <a:lstStyle/>
            <a:p>
              <a:pPr algn="r" rtl="true" marL="0" indent="0" lvl="0">
                <a:lnSpc>
                  <a:spcPts val="9900"/>
                </a:lnSpc>
              </a:pPr>
              <a:r>
                <a:rPr lang="ar-EG" b="true" sz="6600">
                  <a:solidFill>
                    <a:srgbClr val="4E5FA7"/>
                  </a:solidFill>
                  <a:latin typeface="Arial Nova Condensed Bold"/>
                  <a:ea typeface="Arial Nova Condensed Bold"/>
                  <a:cs typeface="Arial Nova Condensed Bold"/>
                  <a:sym typeface="Arial Nova Condensed Bold"/>
                  <a:rtl val="true"/>
                </a:rPr>
                <a:t>النشاط </a:t>
              </a:r>
              <a:r>
                <a:rPr lang="en-US" b="true" sz="6600">
                  <a:solidFill>
                    <a:srgbClr val="4E5FA7"/>
                  </a:solidFill>
                  <a:latin typeface="Arial Nova Condensed Bold"/>
                  <a:ea typeface="Arial Nova Condensed Bold"/>
                  <a:cs typeface="Arial Nova Condensed Bold"/>
                  <a:sym typeface="Arial Nova Condensed Bold"/>
                </a:rPr>
                <a:t>4</a:t>
              </a:r>
              <a:r>
                <a:rPr lang="ar-EG" b="true" sz="6600">
                  <a:solidFill>
                    <a:srgbClr val="4E5FA7"/>
                  </a:solidFill>
                  <a:latin typeface="Arial Nova Condensed Bold"/>
                  <a:ea typeface="Arial Nova Condensed Bold"/>
                  <a:cs typeface="Arial Nova Condensed Bold"/>
                  <a:sym typeface="Arial Nova Condensed Bold"/>
                  <a:rtl val="true"/>
                </a:rPr>
                <a:t>: التخطيط والتفويض </a:t>
              </a:r>
            </a:p>
          </p:txBody>
        </p:sp>
      </p:grpSp>
      <p:grpSp>
        <p:nvGrpSpPr>
          <p:cNvPr name="Group 8" id="8"/>
          <p:cNvGrpSpPr/>
          <p:nvPr/>
        </p:nvGrpSpPr>
        <p:grpSpPr>
          <a:xfrm rot="0">
            <a:off x="1028700" y="2544197"/>
            <a:ext cx="16230600" cy="5840194"/>
            <a:chOff x="0" y="0"/>
            <a:chExt cx="21640800" cy="7786925"/>
          </a:xfrm>
        </p:grpSpPr>
        <p:sp>
          <p:nvSpPr>
            <p:cNvPr name="Freeform 9" id="9"/>
            <p:cNvSpPr/>
            <p:nvPr/>
          </p:nvSpPr>
          <p:spPr>
            <a:xfrm flipH="false" flipV="false" rot="0">
              <a:off x="0" y="0"/>
              <a:ext cx="21640800" cy="7786926"/>
            </a:xfrm>
            <a:custGeom>
              <a:avLst/>
              <a:gdLst/>
              <a:ahLst/>
              <a:cxnLst/>
              <a:rect r="r" b="b" t="t" l="l"/>
              <a:pathLst>
                <a:path h="7786926" w="21640800">
                  <a:moveTo>
                    <a:pt x="0" y="0"/>
                  </a:moveTo>
                  <a:lnTo>
                    <a:pt x="21640800" y="0"/>
                  </a:lnTo>
                  <a:lnTo>
                    <a:pt x="21640800" y="7786926"/>
                  </a:lnTo>
                  <a:lnTo>
                    <a:pt x="0" y="7786926"/>
                  </a:lnTo>
                  <a:close/>
                </a:path>
              </a:pathLst>
            </a:custGeom>
            <a:solidFill>
              <a:srgbClr val="FFFFFF"/>
            </a:solidFill>
          </p:spPr>
        </p:sp>
        <p:sp>
          <p:nvSpPr>
            <p:cNvPr name="TextBox 10" id="10"/>
            <p:cNvSpPr txBox="true"/>
            <p:nvPr/>
          </p:nvSpPr>
          <p:spPr>
            <a:xfrm>
              <a:off x="0" y="-57150"/>
              <a:ext cx="21640800" cy="7844075"/>
            </a:xfrm>
            <a:prstGeom prst="rect">
              <a:avLst/>
            </a:prstGeom>
          </p:spPr>
          <p:txBody>
            <a:bodyPr anchor="t" rtlCol="false" tIns="50800" lIns="50800" bIns="50800" rIns="50800"/>
            <a:lstStyle/>
            <a:p>
              <a:pPr algn="r" rtl="true" marL="0" indent="0" lvl="0">
                <a:lnSpc>
                  <a:spcPts val="4967"/>
                </a:lnSpc>
              </a:pPr>
              <a:r>
                <a:rPr lang="ar-EG" b="true" sz="3599">
                  <a:solidFill>
                    <a:srgbClr val="F9B428"/>
                  </a:solidFill>
                  <a:latin typeface="Arial Nova Condensed Bold"/>
                  <a:ea typeface="Arial Nova Condensed Bold"/>
                  <a:cs typeface="Arial Nova Condensed Bold"/>
                  <a:sym typeface="Arial Nova Condensed Bold"/>
                  <a:rtl val="true"/>
                </a:rPr>
                <a:t>الوقت: </a:t>
              </a:r>
              <a:r>
                <a:rPr lang="en-US" b="true" sz="3599">
                  <a:solidFill>
                    <a:srgbClr val="F9B428"/>
                  </a:solidFill>
                  <a:latin typeface="Arial Nova Condensed Bold"/>
                  <a:ea typeface="Arial Nova Condensed Bold"/>
                  <a:cs typeface="Arial Nova Condensed Bold"/>
                  <a:sym typeface="Arial Nova Condensed Bold"/>
                </a:rPr>
                <a:t>15</a:t>
              </a:r>
              <a:r>
                <a:rPr lang="ar-EG" b="true" sz="3599">
                  <a:solidFill>
                    <a:srgbClr val="F9B428"/>
                  </a:solidFill>
                  <a:latin typeface="Arial Nova Condensed Bold"/>
                  <a:ea typeface="Arial Nova Condensed Bold"/>
                  <a:cs typeface="Arial Nova Condensed Bold"/>
                  <a:sym typeface="Arial Nova Condensed Bold"/>
                  <a:rtl val="true"/>
                </a:rPr>
                <a:t> دقيقة المهمة</a:t>
              </a:r>
            </a:p>
            <a:p>
              <a:pPr algn="r" rtl="true" marL="0" indent="0" lvl="0">
                <a:lnSpc>
                  <a:spcPts val="4967"/>
                </a:lnSpc>
              </a:pPr>
              <a:r>
                <a:rPr lang="ar-EG" sz="3599">
                  <a:solidFill>
                    <a:srgbClr val="000000"/>
                  </a:solidFill>
                  <a:latin typeface="Arial Nova Condensed"/>
                  <a:ea typeface="Arial Nova Condensed"/>
                  <a:cs typeface="Arial Nova Condensed"/>
                  <a:sym typeface="Arial Nova Condensed"/>
                  <a:rtl val="true"/>
                </a:rPr>
                <a:t>خذ ورقة وارسم عمودين. ضع مهامك المهنية في العمود الأيسر، ولكل مهمة، حاول أن تفكر: هل يمكنني طلب المساعدة وتفويض المهام؟ </a:t>
              </a:r>
            </a:p>
            <a:p>
              <a:pPr algn="r" rtl="true" marL="0" indent="0" lvl="0">
                <a:lnSpc>
                  <a:spcPts val="4967"/>
                </a:lnSpc>
              </a:pPr>
              <a:r>
                <a:rPr lang="ar-EG" sz="3599">
                  <a:solidFill>
                    <a:srgbClr val="000000"/>
                  </a:solidFill>
                  <a:latin typeface="Arial Nova Condensed"/>
                  <a:ea typeface="Arial Nova Condensed"/>
                  <a:cs typeface="Arial Nova Condensed"/>
                  <a:sym typeface="Arial Nova Condensed"/>
                  <a:rtl val="true"/>
                </a:rPr>
                <a:t>لتفويض المهام، من المهم تحديد مهمة واضحة، واختيار الشخص المناسب بناءً على مستوى الخبرة والتخصص والوقت المتاح. وإلا، فقد تضيع المزيد من الوقت! </a:t>
              </a:r>
            </a:p>
            <a:p>
              <a:pPr algn="r" rtl="true" marL="0" indent="0" lvl="0">
                <a:lnSpc>
                  <a:spcPts val="4967"/>
                </a:lnSpc>
              </a:pPr>
              <a:r>
                <a:rPr lang="ar-EG" sz="3599">
                  <a:solidFill>
                    <a:srgbClr val="000000"/>
                  </a:solidFill>
                  <a:latin typeface="Arial Nova Condensed"/>
                  <a:ea typeface="Arial Nova Condensed"/>
                  <a:cs typeface="Arial Nova Condensed"/>
                  <a:sym typeface="Arial Nova Condensed"/>
                  <a:rtl val="true"/>
                </a:rPr>
                <a:t>عندما نفوض المهام، من المهم أيضًا تمكين الفرد من اتخاذ القرارات والإجراءات اللازمة لإكمال المهمة، ومراقبة العملية للتعديل أو تقديم الملاحظات إذا لزم الأمر. </a:t>
              </a:r>
            </a:p>
            <a:p>
              <a:pPr algn="r" rtl="true" marL="0" indent="0" lvl="0">
                <a:lnSpc>
                  <a:spcPts val="4967"/>
                </a:lnSpc>
              </a:pPr>
              <a:r>
                <a:rPr lang="ar-EG" sz="3599">
                  <a:solidFill>
                    <a:srgbClr val="000000"/>
                  </a:solidFill>
                  <a:latin typeface="Arial Nova Condensed"/>
                  <a:ea typeface="Arial Nova Condensed"/>
                  <a:cs typeface="Arial Nova Condensed"/>
                  <a:sym typeface="Arial Nova Condensed"/>
                  <a:rtl val="true"/>
                </a:rPr>
                <a:t>يمكنك أن تفعل الشيء نفسه بالنسبة لحياتك الشخصية، وهذا سوف يقلل من الحمل العقلي. </a:t>
              </a:r>
            </a:p>
          </p:txBody>
        </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rtl="true">
                <a:lnSpc>
                  <a:spcPts val="2659"/>
                </a:lnSpc>
                <a:spcBef>
                  <a:spcPct val="0"/>
                </a:spcBef>
              </a:pPr>
            </a:p>
          </p:txBody>
        </p:sp>
      </p:grpSp>
      <p:grpSp>
        <p:nvGrpSpPr>
          <p:cNvPr name="Group 5" id="5"/>
          <p:cNvGrpSpPr/>
          <p:nvPr/>
        </p:nvGrpSpPr>
        <p:grpSpPr>
          <a:xfrm rot="0">
            <a:off x="7901209" y="1028700"/>
            <a:ext cx="9358091" cy="8229600"/>
            <a:chOff x="0" y="0"/>
            <a:chExt cx="12477455" cy="10972800"/>
          </a:xfrm>
        </p:grpSpPr>
        <p:grpSp>
          <p:nvGrpSpPr>
            <p:cNvPr name="Group 6" id="6"/>
            <p:cNvGrpSpPr/>
            <p:nvPr/>
          </p:nvGrpSpPr>
          <p:grpSpPr>
            <a:xfrm rot="0">
              <a:off x="0" y="0"/>
              <a:ext cx="12477455" cy="10972800"/>
              <a:chOff x="0" y="0"/>
              <a:chExt cx="3165576" cy="2783840"/>
            </a:xfrm>
          </p:grpSpPr>
          <p:sp>
            <p:nvSpPr>
              <p:cNvPr name="Freeform 7" id="7"/>
              <p:cNvSpPr/>
              <p:nvPr/>
            </p:nvSpPr>
            <p:spPr>
              <a:xfrm flipH="false" flipV="false" rot="0">
                <a:off x="0" y="0"/>
                <a:ext cx="3165577" cy="2783840"/>
              </a:xfrm>
              <a:custGeom>
                <a:avLst/>
                <a:gdLst/>
                <a:ahLst/>
                <a:cxnLst/>
                <a:rect r="r" b="b" t="t" l="l"/>
                <a:pathLst>
                  <a:path h="2783840" w="3165577">
                    <a:moveTo>
                      <a:pt x="3041117" y="2783840"/>
                    </a:moveTo>
                    <a:lnTo>
                      <a:pt x="124460" y="2783840"/>
                    </a:lnTo>
                    <a:cubicBezTo>
                      <a:pt x="55880" y="2783840"/>
                      <a:pt x="0" y="2727960"/>
                      <a:pt x="0" y="2659380"/>
                    </a:cubicBezTo>
                    <a:lnTo>
                      <a:pt x="0" y="124460"/>
                    </a:lnTo>
                    <a:cubicBezTo>
                      <a:pt x="0" y="55880"/>
                      <a:pt x="55880" y="0"/>
                      <a:pt x="124460" y="0"/>
                    </a:cubicBezTo>
                    <a:lnTo>
                      <a:pt x="3041117" y="0"/>
                    </a:lnTo>
                    <a:cubicBezTo>
                      <a:pt x="3109696" y="0"/>
                      <a:pt x="3165577" y="55880"/>
                      <a:pt x="3165577" y="124460"/>
                    </a:cubicBezTo>
                    <a:lnTo>
                      <a:pt x="3165577" y="2659380"/>
                    </a:lnTo>
                    <a:cubicBezTo>
                      <a:pt x="3165577" y="2727960"/>
                      <a:pt x="3109696" y="2783840"/>
                      <a:pt x="3041117" y="2783840"/>
                    </a:cubicBezTo>
                    <a:close/>
                  </a:path>
                </a:pathLst>
              </a:custGeom>
              <a:solidFill>
                <a:srgbClr val="F7E5DD"/>
              </a:solidFill>
            </p:spPr>
          </p:sp>
        </p:grpSp>
        <p:grpSp>
          <p:nvGrpSpPr>
            <p:cNvPr name="Group 8" id="8"/>
            <p:cNvGrpSpPr/>
            <p:nvPr/>
          </p:nvGrpSpPr>
          <p:grpSpPr>
            <a:xfrm rot="-10800000">
              <a:off x="10650363" y="979511"/>
              <a:ext cx="289704" cy="289704"/>
              <a:chOff x="0" y="0"/>
              <a:chExt cx="6350000" cy="6350000"/>
            </a:xfrm>
          </p:grpSpPr>
          <p:sp>
            <p:nvSpPr>
              <p:cNvPr name="Freeform 9" id="9"/>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9B428"/>
              </a:solidFill>
            </p:spPr>
          </p:sp>
        </p:grpSp>
        <p:grpSp>
          <p:nvGrpSpPr>
            <p:cNvPr name="Group 10" id="10"/>
            <p:cNvGrpSpPr/>
            <p:nvPr/>
          </p:nvGrpSpPr>
          <p:grpSpPr>
            <a:xfrm rot="-10800000">
              <a:off x="10303523" y="979511"/>
              <a:ext cx="289704" cy="289704"/>
              <a:chOff x="0" y="0"/>
              <a:chExt cx="6350000" cy="6350000"/>
            </a:xfrm>
          </p:grpSpPr>
          <p:sp>
            <p:nvSpPr>
              <p:cNvPr name="Freeform 11" id="11"/>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DC4F50"/>
              </a:solidFill>
            </p:spPr>
          </p:sp>
        </p:grpSp>
        <p:grpSp>
          <p:nvGrpSpPr>
            <p:cNvPr name="Group 12" id="12"/>
            <p:cNvGrpSpPr/>
            <p:nvPr/>
          </p:nvGrpSpPr>
          <p:grpSpPr>
            <a:xfrm rot="-10800000">
              <a:off x="9956682" y="979511"/>
              <a:ext cx="289704" cy="289704"/>
              <a:chOff x="0" y="0"/>
              <a:chExt cx="6350000" cy="6350000"/>
            </a:xfrm>
          </p:grpSpPr>
          <p:sp>
            <p:nvSpPr>
              <p:cNvPr name="Freeform 13" id="13"/>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4E5FA7"/>
              </a:solidFill>
            </p:spPr>
          </p:sp>
        </p:grpSp>
      </p:grpSp>
      <p:sp>
        <p:nvSpPr>
          <p:cNvPr name="Freeform 14" id="14"/>
          <p:cNvSpPr/>
          <p:nvPr/>
        </p:nvSpPr>
        <p:spPr>
          <a:xfrm flipH="false" flipV="false" rot="0">
            <a:off x="1028700" y="2514167"/>
            <a:ext cx="2128788" cy="6577716"/>
          </a:xfrm>
          <a:custGeom>
            <a:avLst/>
            <a:gdLst/>
            <a:ahLst/>
            <a:cxnLst/>
            <a:rect r="r" b="b" t="t" l="l"/>
            <a:pathLst>
              <a:path h="6577716" w="2128788">
                <a:moveTo>
                  <a:pt x="0" y="0"/>
                </a:moveTo>
                <a:lnTo>
                  <a:pt x="2128788" y="0"/>
                </a:lnTo>
                <a:lnTo>
                  <a:pt x="2128788" y="6577716"/>
                </a:lnTo>
                <a:lnTo>
                  <a:pt x="0" y="657771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5" id="15"/>
          <p:cNvSpPr/>
          <p:nvPr/>
        </p:nvSpPr>
        <p:spPr>
          <a:xfrm flipH="false" flipV="false" rot="0">
            <a:off x="4716299" y="605902"/>
            <a:ext cx="2677009" cy="2074682"/>
          </a:xfrm>
          <a:custGeom>
            <a:avLst/>
            <a:gdLst/>
            <a:ahLst/>
            <a:cxnLst/>
            <a:rect r="r" b="b" t="t" l="l"/>
            <a:pathLst>
              <a:path h="2074682" w="2677009">
                <a:moveTo>
                  <a:pt x="0" y="0"/>
                </a:moveTo>
                <a:lnTo>
                  <a:pt x="2677009" y="0"/>
                </a:lnTo>
                <a:lnTo>
                  <a:pt x="2677009" y="2074682"/>
                </a:lnTo>
                <a:lnTo>
                  <a:pt x="0" y="207468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6" id="16"/>
          <p:cNvSpPr/>
          <p:nvPr/>
        </p:nvSpPr>
        <p:spPr>
          <a:xfrm flipH="false" flipV="false" rot="0">
            <a:off x="2386461" y="960466"/>
            <a:ext cx="872513" cy="995735"/>
          </a:xfrm>
          <a:custGeom>
            <a:avLst/>
            <a:gdLst/>
            <a:ahLst/>
            <a:cxnLst/>
            <a:rect r="r" b="b" t="t" l="l"/>
            <a:pathLst>
              <a:path h="995735" w="872513">
                <a:moveTo>
                  <a:pt x="0" y="0"/>
                </a:moveTo>
                <a:lnTo>
                  <a:pt x="872513" y="0"/>
                </a:lnTo>
                <a:lnTo>
                  <a:pt x="872513" y="995736"/>
                </a:lnTo>
                <a:lnTo>
                  <a:pt x="0" y="99573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7" id="17"/>
          <p:cNvSpPr/>
          <p:nvPr/>
        </p:nvSpPr>
        <p:spPr>
          <a:xfrm flipH="false" flipV="false" rot="0">
            <a:off x="1805364" y="719757"/>
            <a:ext cx="2034708" cy="1991470"/>
          </a:xfrm>
          <a:custGeom>
            <a:avLst/>
            <a:gdLst/>
            <a:ahLst/>
            <a:cxnLst/>
            <a:rect r="r" b="b" t="t" l="l"/>
            <a:pathLst>
              <a:path h="1991470" w="2034708">
                <a:moveTo>
                  <a:pt x="0" y="0"/>
                </a:moveTo>
                <a:lnTo>
                  <a:pt x="2034707" y="0"/>
                </a:lnTo>
                <a:lnTo>
                  <a:pt x="2034707" y="1991471"/>
                </a:lnTo>
                <a:lnTo>
                  <a:pt x="0" y="199147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8" id="18"/>
          <p:cNvSpPr/>
          <p:nvPr/>
        </p:nvSpPr>
        <p:spPr>
          <a:xfrm flipH="false" flipV="false" rot="0">
            <a:off x="3824641" y="2680584"/>
            <a:ext cx="3798631" cy="6577716"/>
          </a:xfrm>
          <a:custGeom>
            <a:avLst/>
            <a:gdLst/>
            <a:ahLst/>
            <a:cxnLst/>
            <a:rect r="r" b="b" t="t" l="l"/>
            <a:pathLst>
              <a:path h="6577716" w="3798631">
                <a:moveTo>
                  <a:pt x="0" y="0"/>
                </a:moveTo>
                <a:lnTo>
                  <a:pt x="3798631" y="0"/>
                </a:lnTo>
                <a:lnTo>
                  <a:pt x="3798631" y="6577716"/>
                </a:lnTo>
                <a:lnTo>
                  <a:pt x="0" y="6577716"/>
                </a:lnTo>
                <a:lnTo>
                  <a:pt x="0" y="0"/>
                </a:lnTo>
                <a:close/>
              </a:path>
            </a:pathLst>
          </a:custGeom>
          <a:blipFill>
            <a:blip r:embed="rId10"/>
            <a:stretch>
              <a:fillRect l="0" t="0" r="0" b="0"/>
            </a:stretch>
          </a:blipFill>
        </p:spPr>
      </p:sp>
      <p:sp>
        <p:nvSpPr>
          <p:cNvPr name="TextBox 19" id="19"/>
          <p:cNvSpPr txBox="true"/>
          <p:nvPr/>
        </p:nvSpPr>
        <p:spPr>
          <a:xfrm rot="0">
            <a:off x="10990842" y="2999458"/>
            <a:ext cx="5115417" cy="1848041"/>
          </a:xfrm>
          <a:prstGeom prst="rect">
            <a:avLst/>
          </a:prstGeom>
        </p:spPr>
        <p:txBody>
          <a:bodyPr anchor="t" rtlCol="false" tIns="0" lIns="0" bIns="0" rIns="0">
            <a:spAutoFit/>
          </a:bodyPr>
          <a:lstStyle/>
          <a:p>
            <a:pPr algn="r" rtl="true" marL="0" indent="0" lvl="0">
              <a:lnSpc>
                <a:spcPts val="7132"/>
              </a:lnSpc>
            </a:pPr>
            <a:r>
              <a:rPr lang="ar-EG" b="true" sz="7132">
                <a:solidFill>
                  <a:srgbClr val="4E5FA7"/>
                </a:solidFill>
                <a:latin typeface="Arial Nova Condensed Bold"/>
                <a:ea typeface="Arial Nova Condensed Bold"/>
                <a:cs typeface="Arial Nova Condensed Bold"/>
                <a:sym typeface="Arial Nova Condensed Bold"/>
                <a:rtl val="true"/>
              </a:rPr>
              <a:t>الجلسة الأولى</a:t>
            </a:r>
          </a:p>
        </p:txBody>
      </p:sp>
      <p:sp>
        <p:nvSpPr>
          <p:cNvPr name="TextBox 20" id="20"/>
          <p:cNvSpPr txBox="true"/>
          <p:nvPr/>
        </p:nvSpPr>
        <p:spPr>
          <a:xfrm rot="0">
            <a:off x="8935250" y="5029200"/>
            <a:ext cx="7290009" cy="1069342"/>
          </a:xfrm>
          <a:prstGeom prst="rect">
            <a:avLst/>
          </a:prstGeom>
        </p:spPr>
        <p:txBody>
          <a:bodyPr anchor="t" rtlCol="false" tIns="0" lIns="0" bIns="0" rIns="0">
            <a:spAutoFit/>
          </a:bodyPr>
          <a:lstStyle/>
          <a:p>
            <a:pPr algn="r" rtl="true">
              <a:lnSpc>
                <a:spcPts val="8784"/>
              </a:lnSpc>
            </a:pPr>
            <a:r>
              <a:rPr lang="ar-EG" sz="6274">
                <a:solidFill>
                  <a:srgbClr val="171717"/>
                </a:solidFill>
                <a:latin typeface="Arial Nova Condensed"/>
                <a:ea typeface="Arial Nova Condensed"/>
                <a:cs typeface="Arial Nova Condensed"/>
                <a:sym typeface="Arial Nova Condensed"/>
                <a:rtl val="true"/>
              </a:rPr>
              <a:t>المهارات التنظيمية </a:t>
            </a:r>
          </a:p>
        </p:txBody>
      </p:sp>
      <p:grpSp>
        <p:nvGrpSpPr>
          <p:cNvPr name="Group 21" id="21"/>
          <p:cNvGrpSpPr/>
          <p:nvPr/>
        </p:nvGrpSpPr>
        <p:grpSpPr>
          <a:xfrm rot="0">
            <a:off x="5154691" y="831417"/>
            <a:ext cx="1921556" cy="1188556"/>
            <a:chOff x="0" y="0"/>
            <a:chExt cx="2562075" cy="1584741"/>
          </a:xfrm>
        </p:grpSpPr>
        <p:sp>
          <p:nvSpPr>
            <p:cNvPr name="Freeform 22" id="22"/>
            <p:cNvSpPr/>
            <p:nvPr/>
          </p:nvSpPr>
          <p:spPr>
            <a:xfrm flipH="false" flipV="false" rot="0">
              <a:off x="0" y="433330"/>
              <a:ext cx="575915" cy="954077"/>
            </a:xfrm>
            <a:custGeom>
              <a:avLst/>
              <a:gdLst/>
              <a:ahLst/>
              <a:cxnLst/>
              <a:rect r="r" b="b" t="t" l="l"/>
              <a:pathLst>
                <a:path h="954077" w="575915">
                  <a:moveTo>
                    <a:pt x="0" y="0"/>
                  </a:moveTo>
                  <a:lnTo>
                    <a:pt x="575915" y="0"/>
                  </a:lnTo>
                  <a:lnTo>
                    <a:pt x="575915" y="954077"/>
                  </a:lnTo>
                  <a:lnTo>
                    <a:pt x="0" y="954077"/>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23" id="23"/>
            <p:cNvSpPr/>
            <p:nvPr/>
          </p:nvSpPr>
          <p:spPr>
            <a:xfrm flipH="false" flipV="false" rot="-2513165">
              <a:off x="779572" y="58507"/>
              <a:ext cx="478898" cy="793354"/>
            </a:xfrm>
            <a:custGeom>
              <a:avLst/>
              <a:gdLst/>
              <a:ahLst/>
              <a:cxnLst/>
              <a:rect r="r" b="b" t="t" l="l"/>
              <a:pathLst>
                <a:path h="793354" w="478898">
                  <a:moveTo>
                    <a:pt x="0" y="0"/>
                  </a:moveTo>
                  <a:lnTo>
                    <a:pt x="478898" y="0"/>
                  </a:lnTo>
                  <a:lnTo>
                    <a:pt x="478898" y="793354"/>
                  </a:lnTo>
                  <a:lnTo>
                    <a:pt x="0" y="793354"/>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24" id="24"/>
            <p:cNvSpPr/>
            <p:nvPr/>
          </p:nvSpPr>
          <p:spPr>
            <a:xfrm flipH="false" flipV="false" rot="-2513165">
              <a:off x="1879521" y="230573"/>
              <a:ext cx="478898" cy="793354"/>
            </a:xfrm>
            <a:custGeom>
              <a:avLst/>
              <a:gdLst/>
              <a:ahLst/>
              <a:cxnLst/>
              <a:rect r="r" b="b" t="t" l="l"/>
              <a:pathLst>
                <a:path h="793354" w="478898">
                  <a:moveTo>
                    <a:pt x="0" y="0"/>
                  </a:moveTo>
                  <a:lnTo>
                    <a:pt x="478897" y="0"/>
                  </a:lnTo>
                  <a:lnTo>
                    <a:pt x="478897" y="793354"/>
                  </a:lnTo>
                  <a:lnTo>
                    <a:pt x="0" y="793354"/>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25" id="25"/>
            <p:cNvSpPr/>
            <p:nvPr/>
          </p:nvSpPr>
          <p:spPr>
            <a:xfrm flipH="false" flipV="false" rot="138096">
              <a:off x="1222678" y="782090"/>
              <a:ext cx="478898" cy="793354"/>
            </a:xfrm>
            <a:custGeom>
              <a:avLst/>
              <a:gdLst/>
              <a:ahLst/>
              <a:cxnLst/>
              <a:rect r="r" b="b" t="t" l="l"/>
              <a:pathLst>
                <a:path h="793354" w="478898">
                  <a:moveTo>
                    <a:pt x="0" y="0"/>
                  </a:moveTo>
                  <a:lnTo>
                    <a:pt x="478897" y="0"/>
                  </a:lnTo>
                  <a:lnTo>
                    <a:pt x="478897" y="793355"/>
                  </a:lnTo>
                  <a:lnTo>
                    <a:pt x="0" y="793355"/>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grpSp>
    </p:spTree>
  </p:cSld>
  <p:clrMapOvr>
    <a:masterClrMapping/>
  </p:clrMapOvr>
</p:sld>
</file>

<file path=ppt/slides/slide30.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rtl="true">
                <a:lnSpc>
                  <a:spcPts val="2659"/>
                </a:lnSpc>
                <a:spcBef>
                  <a:spcPct val="0"/>
                </a:spcBef>
              </a:pPr>
            </a:p>
          </p:txBody>
        </p:sp>
      </p:grpSp>
      <p:grpSp>
        <p:nvGrpSpPr>
          <p:cNvPr name="Group 5" id="5"/>
          <p:cNvGrpSpPr/>
          <p:nvPr/>
        </p:nvGrpSpPr>
        <p:grpSpPr>
          <a:xfrm rot="0">
            <a:off x="1028700" y="3427894"/>
            <a:ext cx="16230600" cy="5929248"/>
            <a:chOff x="0" y="0"/>
            <a:chExt cx="21640800" cy="7905665"/>
          </a:xfrm>
        </p:grpSpPr>
        <p:sp>
          <p:nvSpPr>
            <p:cNvPr name="Freeform 6" id="6"/>
            <p:cNvSpPr/>
            <p:nvPr/>
          </p:nvSpPr>
          <p:spPr>
            <a:xfrm flipH="false" flipV="false" rot="0">
              <a:off x="0" y="0"/>
              <a:ext cx="21640800" cy="7905665"/>
            </a:xfrm>
            <a:custGeom>
              <a:avLst/>
              <a:gdLst/>
              <a:ahLst/>
              <a:cxnLst/>
              <a:rect r="r" b="b" t="t" l="l"/>
              <a:pathLst>
                <a:path h="7905665" w="21640800">
                  <a:moveTo>
                    <a:pt x="0" y="0"/>
                  </a:moveTo>
                  <a:lnTo>
                    <a:pt x="21640800" y="0"/>
                  </a:lnTo>
                  <a:lnTo>
                    <a:pt x="21640800" y="7905665"/>
                  </a:lnTo>
                  <a:lnTo>
                    <a:pt x="0" y="7905665"/>
                  </a:lnTo>
                  <a:close/>
                </a:path>
              </a:pathLst>
            </a:custGeom>
            <a:solidFill>
              <a:srgbClr val="000000">
                <a:alpha val="0"/>
              </a:srgbClr>
            </a:solidFill>
          </p:spPr>
        </p:sp>
        <p:sp>
          <p:nvSpPr>
            <p:cNvPr name="TextBox 7" id="7"/>
            <p:cNvSpPr txBox="true"/>
            <p:nvPr/>
          </p:nvSpPr>
          <p:spPr>
            <a:xfrm>
              <a:off x="0" y="-66675"/>
              <a:ext cx="21640800" cy="7972340"/>
            </a:xfrm>
            <a:prstGeom prst="rect">
              <a:avLst/>
            </a:prstGeom>
          </p:spPr>
          <p:txBody>
            <a:bodyPr anchor="t" rtlCol="false" tIns="0" lIns="0" bIns="0" rIns="0"/>
            <a:lstStyle/>
            <a:p>
              <a:pPr algn="just" rtl="true" marL="0" indent="0" lvl="0">
                <a:lnSpc>
                  <a:spcPts val="5243"/>
                </a:lnSpc>
              </a:pPr>
              <a:r>
                <a:rPr lang="ar-EG" sz="3799">
                  <a:solidFill>
                    <a:srgbClr val="000000"/>
                  </a:solidFill>
                  <a:latin typeface="Arial Nova Condensed"/>
                  <a:ea typeface="Arial Nova Condensed"/>
                  <a:cs typeface="Arial Nova Condensed"/>
                  <a:sym typeface="Arial Nova Condensed"/>
                  <a:rtl val="true"/>
                </a:rPr>
                <a:t>عليك أيضًا تخطيط جدولك وتحديد أهدافك. الأهداف هي ما تخطط لتحقيقه. إذا كنت واضحًا بشأن أهدافك، فسيكون من الأسهل عليك إنجاز الأمور بترتيب مفيد. خطط لأهدافك كما يلي:</a:t>
              </a:r>
            </a:p>
            <a:p>
              <a:pPr algn="just" rtl="true" marL="0" indent="0" lvl="0">
                <a:lnSpc>
                  <a:spcPts val="5243"/>
                </a:lnSpc>
              </a:pPr>
            </a:p>
            <a:p>
              <a:pPr algn="just" rtl="true" marL="820417" indent="-410209" lvl="1">
                <a:lnSpc>
                  <a:spcPts val="5243"/>
                </a:lnSpc>
                <a:buFont typeface="Arial"/>
                <a:buChar char="•"/>
              </a:pPr>
              <a:r>
                <a:rPr lang="ar-EG" sz="3799">
                  <a:solidFill>
                    <a:srgbClr val="000000"/>
                  </a:solidFill>
                  <a:latin typeface="Arial Nova Condensed"/>
                  <a:ea typeface="Arial Nova Condensed"/>
                  <a:cs typeface="Arial Nova Condensed"/>
                  <a:sym typeface="Arial Nova Condensed"/>
                  <a:rtl val="true"/>
                </a:rPr>
                <a:t>الأهداف طويلة المدى (هذا العام - على سبيل المثال، إكمال دورة التدريب الخاصة بي).</a:t>
              </a:r>
            </a:p>
            <a:p>
              <a:pPr algn="just" rtl="true" marL="820417" indent="-410209" lvl="1">
                <a:lnSpc>
                  <a:spcPts val="5243"/>
                </a:lnSpc>
                <a:buFont typeface="Arial"/>
                <a:buChar char="•"/>
              </a:pPr>
              <a:r>
                <a:rPr lang="ar-EG" sz="3799">
                  <a:solidFill>
                    <a:srgbClr val="000000"/>
                  </a:solidFill>
                  <a:latin typeface="Arial Nova Condensed"/>
                  <a:ea typeface="Arial Nova Condensed"/>
                  <a:cs typeface="Arial Nova Condensed"/>
                  <a:sym typeface="Arial Nova Condensed"/>
                  <a:rtl val="true"/>
                </a:rPr>
                <a:t>الأهداف متوسطة المدى (هذا الشهر - على سبيل المثال، إكمال التقرير الشهري)</a:t>
              </a:r>
            </a:p>
            <a:p>
              <a:pPr algn="just" rtl="true" marL="820417" indent="-410209" lvl="1">
                <a:lnSpc>
                  <a:spcPts val="5243"/>
                </a:lnSpc>
                <a:buFont typeface="Arial"/>
                <a:buChar char="•"/>
              </a:pPr>
              <a:r>
                <a:rPr lang="ar-EG" sz="3799">
                  <a:solidFill>
                    <a:srgbClr val="000000"/>
                  </a:solidFill>
                  <a:latin typeface="Arial Nova Condensed"/>
                  <a:ea typeface="Arial Nova Condensed"/>
                  <a:cs typeface="Arial Nova Condensed"/>
                  <a:sym typeface="Arial Nova Condensed"/>
                  <a:rtl val="true"/>
                </a:rPr>
                <a:t>الأهداف قصيرة المدى (هذا الأسبوع - على سبيل المثال، تنظيم ورشة عمل مجتمعية)</a:t>
              </a:r>
            </a:p>
          </p:txBody>
        </p:sp>
      </p:grpSp>
      <p:grpSp>
        <p:nvGrpSpPr>
          <p:cNvPr name="Group 8" id="8"/>
          <p:cNvGrpSpPr/>
          <p:nvPr/>
        </p:nvGrpSpPr>
        <p:grpSpPr>
          <a:xfrm rot="0">
            <a:off x="14295638" y="2356688"/>
            <a:ext cx="2364405" cy="894151"/>
            <a:chOff x="0" y="0"/>
            <a:chExt cx="3152540" cy="1192202"/>
          </a:xfrm>
        </p:grpSpPr>
        <p:sp>
          <p:nvSpPr>
            <p:cNvPr name="Freeform 9" id="9"/>
            <p:cNvSpPr/>
            <p:nvPr/>
          </p:nvSpPr>
          <p:spPr>
            <a:xfrm flipH="false" flipV="false" rot="0">
              <a:off x="0" y="0"/>
              <a:ext cx="3152540" cy="1192202"/>
            </a:xfrm>
            <a:custGeom>
              <a:avLst/>
              <a:gdLst/>
              <a:ahLst/>
              <a:cxnLst/>
              <a:rect r="r" b="b" t="t" l="l"/>
              <a:pathLst>
                <a:path h="1192202" w="3152540">
                  <a:moveTo>
                    <a:pt x="0" y="0"/>
                  </a:moveTo>
                  <a:lnTo>
                    <a:pt x="3152540" y="0"/>
                  </a:lnTo>
                  <a:lnTo>
                    <a:pt x="3152540" y="1192202"/>
                  </a:lnTo>
                  <a:lnTo>
                    <a:pt x="0" y="1192202"/>
                  </a:lnTo>
                  <a:close/>
                </a:path>
              </a:pathLst>
            </a:custGeom>
            <a:solidFill>
              <a:srgbClr val="000000">
                <a:alpha val="0"/>
              </a:srgbClr>
            </a:solidFill>
            <a:ln cap="sq">
              <a:noFill/>
              <a:prstDash val="solid"/>
              <a:miter/>
            </a:ln>
          </p:spPr>
        </p:sp>
        <p:sp>
          <p:nvSpPr>
            <p:cNvPr name="TextBox 10" id="10"/>
            <p:cNvSpPr txBox="true"/>
            <p:nvPr/>
          </p:nvSpPr>
          <p:spPr>
            <a:xfrm>
              <a:off x="0" y="-200025"/>
              <a:ext cx="3152540" cy="1392227"/>
            </a:xfrm>
            <a:prstGeom prst="rect">
              <a:avLst/>
            </a:prstGeom>
          </p:spPr>
          <p:txBody>
            <a:bodyPr anchor="t" rtlCol="false" tIns="0" lIns="0" bIns="0" rIns="0"/>
            <a:lstStyle/>
            <a:p>
              <a:pPr algn="just" rtl="true" marL="0" indent="0" lvl="0">
                <a:lnSpc>
                  <a:spcPts val="8181"/>
                </a:lnSpc>
                <a:spcBef>
                  <a:spcPct val="0"/>
                </a:spcBef>
              </a:pPr>
              <a:r>
                <a:rPr lang="ar-EG" b="true" sz="5000" strike="noStrike" u="none">
                  <a:solidFill>
                    <a:srgbClr val="F9B57D"/>
                  </a:solidFill>
                  <a:latin typeface="Arial Nova Condensed Bold"/>
                  <a:ea typeface="Arial Nova Condensed Bold"/>
                  <a:cs typeface="Arial Nova Condensed Bold"/>
                  <a:sym typeface="Arial Nova Condensed Bold"/>
                  <a:rtl val="true"/>
                </a:rPr>
                <a:t>تخطيط</a:t>
              </a:r>
            </a:p>
          </p:txBody>
        </p:sp>
      </p:grpSp>
      <p:sp>
        <p:nvSpPr>
          <p:cNvPr name="TextBox 11" id="11"/>
          <p:cNvSpPr txBox="true"/>
          <p:nvPr/>
        </p:nvSpPr>
        <p:spPr>
          <a:xfrm rot="0">
            <a:off x="10260657" y="1051873"/>
            <a:ext cx="6998643" cy="1127760"/>
          </a:xfrm>
          <a:prstGeom prst="rect">
            <a:avLst/>
          </a:prstGeom>
        </p:spPr>
        <p:txBody>
          <a:bodyPr anchor="t" rtlCol="false" tIns="0" lIns="0" bIns="0" rIns="0">
            <a:spAutoFit/>
          </a:bodyPr>
          <a:lstStyle/>
          <a:p>
            <a:pPr algn="r" rtl="true" marL="0" indent="0" lvl="0">
              <a:lnSpc>
                <a:spcPts val="9240"/>
              </a:lnSpc>
              <a:spcBef>
                <a:spcPct val="0"/>
              </a:spcBef>
            </a:pPr>
            <a:r>
              <a:rPr lang="ar-EG" b="true" sz="6600">
                <a:solidFill>
                  <a:srgbClr val="4E5FA7"/>
                </a:solidFill>
                <a:latin typeface="Arial Nova Condensed Bold"/>
                <a:ea typeface="Arial Nova Condensed Bold"/>
                <a:cs typeface="Arial Nova Condensed Bold"/>
                <a:sym typeface="Arial Nova Condensed Bold"/>
                <a:rtl val="true"/>
              </a:rPr>
              <a:t>إدارة الوقت</a:t>
            </a:r>
          </a:p>
        </p:txBody>
      </p:sp>
      <p:grpSp>
        <p:nvGrpSpPr>
          <p:cNvPr name="Group 12" id="12"/>
          <p:cNvGrpSpPr/>
          <p:nvPr/>
        </p:nvGrpSpPr>
        <p:grpSpPr>
          <a:xfrm rot="-7002519">
            <a:off x="-1116066" y="-886181"/>
            <a:ext cx="3767531" cy="4123759"/>
            <a:chOff x="0" y="0"/>
            <a:chExt cx="5023375" cy="5498345"/>
          </a:xfrm>
        </p:grpSpPr>
        <p:grpSp>
          <p:nvGrpSpPr>
            <p:cNvPr name="Group 13" id="13"/>
            <p:cNvGrpSpPr/>
            <p:nvPr/>
          </p:nvGrpSpPr>
          <p:grpSpPr>
            <a:xfrm rot="-104776">
              <a:off x="297380" y="1759711"/>
              <a:ext cx="4032000" cy="3678054"/>
              <a:chOff x="0" y="0"/>
              <a:chExt cx="893117" cy="814716"/>
            </a:xfrm>
          </p:grpSpPr>
          <p:sp>
            <p:nvSpPr>
              <p:cNvPr name="Freeform 14" id="14"/>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5" id="15"/>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16" id="16"/>
            <p:cNvGrpSpPr/>
            <p:nvPr/>
          </p:nvGrpSpPr>
          <p:grpSpPr>
            <a:xfrm rot="-162844">
              <a:off x="84820" y="93399"/>
              <a:ext cx="4032000" cy="3678054"/>
              <a:chOff x="0" y="0"/>
              <a:chExt cx="893117" cy="814716"/>
            </a:xfrm>
          </p:grpSpPr>
          <p:sp>
            <p:nvSpPr>
              <p:cNvPr name="Freeform 17" id="17"/>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18" id="18"/>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19" id="19"/>
            <p:cNvGrpSpPr/>
            <p:nvPr/>
          </p:nvGrpSpPr>
          <p:grpSpPr>
            <a:xfrm rot="10629642">
              <a:off x="902754" y="1722687"/>
              <a:ext cx="4032000" cy="3678054"/>
              <a:chOff x="0" y="0"/>
              <a:chExt cx="893117" cy="814716"/>
            </a:xfrm>
          </p:grpSpPr>
          <p:sp>
            <p:nvSpPr>
              <p:cNvPr name="Freeform 20" id="20"/>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1" id="21"/>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spTree>
  </p:cSld>
  <p:clrMapOvr>
    <a:masterClrMapping/>
  </p:clrMapOvr>
</p:sld>
</file>

<file path=ppt/slides/slide3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rtl="true">
                <a:lnSpc>
                  <a:spcPts val="2659"/>
                </a:lnSpc>
                <a:spcBef>
                  <a:spcPct val="0"/>
                </a:spcBef>
              </a:pPr>
            </a:p>
          </p:txBody>
        </p:sp>
      </p:grpSp>
      <p:sp>
        <p:nvSpPr>
          <p:cNvPr name="TextBox 5" id="5"/>
          <p:cNvSpPr txBox="true"/>
          <p:nvPr/>
        </p:nvSpPr>
        <p:spPr>
          <a:xfrm rot="0">
            <a:off x="1028700" y="1181100"/>
            <a:ext cx="9367347" cy="2446529"/>
          </a:xfrm>
          <a:prstGeom prst="rect">
            <a:avLst/>
          </a:prstGeom>
        </p:spPr>
        <p:txBody>
          <a:bodyPr anchor="t" rtlCol="false" tIns="0" lIns="0" bIns="0" rIns="0">
            <a:spAutoFit/>
          </a:bodyPr>
          <a:lstStyle/>
          <a:p>
            <a:pPr algn="r" rtl="true" marL="0" indent="0" lvl="0">
              <a:lnSpc>
                <a:spcPts val="9476"/>
              </a:lnSpc>
            </a:pPr>
            <a:r>
              <a:rPr lang="ar-EG" b="true" sz="9200">
                <a:solidFill>
                  <a:srgbClr val="4E5FA7"/>
                </a:solidFill>
                <a:latin typeface="Arial Nova Condensed Bold"/>
                <a:ea typeface="Arial Nova Condensed Bold"/>
                <a:cs typeface="Arial Nova Condensed Bold"/>
                <a:sym typeface="Arial Nova Condensed Bold"/>
                <a:rtl val="true"/>
              </a:rPr>
              <a:t>شكرًا لكم على اهتمامكم! </a:t>
            </a:r>
          </a:p>
        </p:txBody>
      </p:sp>
      <p:sp>
        <p:nvSpPr>
          <p:cNvPr name="TextBox 6" id="6"/>
          <p:cNvSpPr txBox="true"/>
          <p:nvPr/>
        </p:nvSpPr>
        <p:spPr>
          <a:xfrm rot="0">
            <a:off x="1028700" y="4637771"/>
            <a:ext cx="9367347" cy="2457968"/>
          </a:xfrm>
          <a:prstGeom prst="rect">
            <a:avLst/>
          </a:prstGeom>
        </p:spPr>
        <p:txBody>
          <a:bodyPr anchor="t" rtlCol="false" tIns="0" lIns="0" bIns="0" rIns="0">
            <a:spAutoFit/>
          </a:bodyPr>
          <a:lstStyle/>
          <a:p>
            <a:pPr algn="r" rtl="true" marL="0" indent="0" lvl="0">
              <a:lnSpc>
                <a:spcPts val="6386"/>
              </a:lnSpc>
            </a:pPr>
            <a:r>
              <a:rPr lang="ar-EG" b="true" sz="6200">
                <a:solidFill>
                  <a:srgbClr val="4E5FA7"/>
                </a:solidFill>
                <a:latin typeface="Arial Nova Condensed Bold"/>
                <a:ea typeface="Arial Nova Condensed Bold"/>
                <a:cs typeface="Arial Nova Condensed Bold"/>
                <a:sym typeface="Arial Nova Condensed Bold"/>
                <a:rtl val="true"/>
              </a:rPr>
              <a:t>الأسئلة أو التعليقات أو طلبات للحصول على مزيد من المعلومات؟ </a:t>
            </a:r>
          </a:p>
        </p:txBody>
      </p:sp>
      <p:sp>
        <p:nvSpPr>
          <p:cNvPr name="Freeform 7" id="7"/>
          <p:cNvSpPr/>
          <p:nvPr/>
        </p:nvSpPr>
        <p:spPr>
          <a:xfrm flipH="false" flipV="false" rot="125426">
            <a:off x="10911780" y="2182826"/>
            <a:ext cx="6347520" cy="5921347"/>
          </a:xfrm>
          <a:custGeom>
            <a:avLst/>
            <a:gdLst/>
            <a:ahLst/>
            <a:cxnLst/>
            <a:rect r="r" b="b" t="t" l="l"/>
            <a:pathLst>
              <a:path h="5921347" w="6347520">
                <a:moveTo>
                  <a:pt x="0" y="0"/>
                </a:moveTo>
                <a:lnTo>
                  <a:pt x="6347520" y="0"/>
                </a:lnTo>
                <a:lnTo>
                  <a:pt x="6347520" y="5921348"/>
                </a:lnTo>
                <a:lnTo>
                  <a:pt x="0" y="592134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rtl="true">
                <a:lnSpc>
                  <a:spcPts val="2659"/>
                </a:lnSpc>
                <a:spcBef>
                  <a:spcPct val="0"/>
                </a:spcBef>
              </a:pPr>
            </a:p>
          </p:txBody>
        </p:sp>
      </p:grpSp>
      <p:grpSp>
        <p:nvGrpSpPr>
          <p:cNvPr name="Group 5" id="5"/>
          <p:cNvGrpSpPr/>
          <p:nvPr/>
        </p:nvGrpSpPr>
        <p:grpSpPr>
          <a:xfrm rot="0">
            <a:off x="2720200" y="3559436"/>
            <a:ext cx="15108686" cy="2450249"/>
            <a:chOff x="0" y="0"/>
            <a:chExt cx="20144915" cy="3266999"/>
          </a:xfrm>
        </p:grpSpPr>
        <p:sp>
          <p:nvSpPr>
            <p:cNvPr name="Freeform 6" id="6"/>
            <p:cNvSpPr/>
            <p:nvPr/>
          </p:nvSpPr>
          <p:spPr>
            <a:xfrm flipH="false" flipV="false" rot="0">
              <a:off x="0" y="0"/>
              <a:ext cx="20144916" cy="3266999"/>
            </a:xfrm>
            <a:custGeom>
              <a:avLst/>
              <a:gdLst/>
              <a:ahLst/>
              <a:cxnLst/>
              <a:rect r="r" b="b" t="t" l="l"/>
              <a:pathLst>
                <a:path h="3266999" w="20144916">
                  <a:moveTo>
                    <a:pt x="0" y="0"/>
                  </a:moveTo>
                  <a:lnTo>
                    <a:pt x="20144916" y="0"/>
                  </a:lnTo>
                  <a:lnTo>
                    <a:pt x="20144916" y="3266999"/>
                  </a:lnTo>
                  <a:lnTo>
                    <a:pt x="0" y="3266999"/>
                  </a:lnTo>
                  <a:close/>
                </a:path>
              </a:pathLst>
            </a:custGeom>
            <a:solidFill>
              <a:srgbClr val="000000">
                <a:alpha val="0"/>
              </a:srgbClr>
            </a:solidFill>
          </p:spPr>
        </p:sp>
        <p:sp>
          <p:nvSpPr>
            <p:cNvPr name="TextBox 7" id="7"/>
            <p:cNvSpPr txBox="true"/>
            <p:nvPr/>
          </p:nvSpPr>
          <p:spPr>
            <a:xfrm>
              <a:off x="0" y="0"/>
              <a:ext cx="20144915" cy="3266999"/>
            </a:xfrm>
            <a:prstGeom prst="rect">
              <a:avLst/>
            </a:prstGeom>
          </p:spPr>
          <p:txBody>
            <a:bodyPr anchor="t" rtlCol="false" tIns="0" lIns="0" bIns="0" rIns="0"/>
            <a:lstStyle/>
            <a:p>
              <a:pPr algn="r" rtl="true" marL="615310" indent="-307655" lvl="1">
                <a:lnSpc>
                  <a:spcPts val="6119"/>
                </a:lnSpc>
              </a:pPr>
              <a:r>
                <a:rPr lang="ar-EG" sz="5099">
                  <a:solidFill>
                    <a:srgbClr val="000000"/>
                  </a:solidFill>
                  <a:latin typeface="Arial Nova Condensed"/>
                  <a:ea typeface="Arial Nova Condensed"/>
                  <a:cs typeface="Arial Nova Condensed"/>
                  <a:sym typeface="Arial Nova Condensed"/>
                  <a:rtl val="true"/>
                </a:rPr>
                <a:t>التنظيم هو القدرة على استخدام وقتك وطاقتك ومواردك بطريقة فعالة حتى تتمكن من تحقيق الأشياء التي تريد تحقيقها. قاموس كامبريدج </a:t>
              </a:r>
            </a:p>
          </p:txBody>
        </p:sp>
      </p:grpSp>
      <p:grpSp>
        <p:nvGrpSpPr>
          <p:cNvPr name="Group 8" id="8"/>
          <p:cNvGrpSpPr/>
          <p:nvPr/>
        </p:nvGrpSpPr>
        <p:grpSpPr>
          <a:xfrm rot="0">
            <a:off x="13063561" y="1762363"/>
            <a:ext cx="4195739" cy="1175705"/>
            <a:chOff x="0" y="0"/>
            <a:chExt cx="5594319" cy="1567607"/>
          </a:xfrm>
        </p:grpSpPr>
        <p:sp>
          <p:nvSpPr>
            <p:cNvPr name="Freeform 9" id="9"/>
            <p:cNvSpPr/>
            <p:nvPr/>
          </p:nvSpPr>
          <p:spPr>
            <a:xfrm flipH="false" flipV="false" rot="0">
              <a:off x="0" y="0"/>
              <a:ext cx="5594319" cy="1567607"/>
            </a:xfrm>
            <a:custGeom>
              <a:avLst/>
              <a:gdLst/>
              <a:ahLst/>
              <a:cxnLst/>
              <a:rect r="r" b="b" t="t" l="l"/>
              <a:pathLst>
                <a:path h="1567607" w="5594319">
                  <a:moveTo>
                    <a:pt x="0" y="0"/>
                  </a:moveTo>
                  <a:lnTo>
                    <a:pt x="5594319" y="0"/>
                  </a:lnTo>
                  <a:lnTo>
                    <a:pt x="5594319" y="1567607"/>
                  </a:lnTo>
                  <a:lnTo>
                    <a:pt x="0" y="1567607"/>
                  </a:lnTo>
                  <a:close/>
                </a:path>
              </a:pathLst>
            </a:custGeom>
            <a:solidFill>
              <a:srgbClr val="000000">
                <a:alpha val="0"/>
              </a:srgbClr>
            </a:solidFill>
          </p:spPr>
        </p:sp>
        <p:sp>
          <p:nvSpPr>
            <p:cNvPr name="TextBox 10" id="10"/>
            <p:cNvSpPr txBox="true"/>
            <p:nvPr/>
          </p:nvSpPr>
          <p:spPr>
            <a:xfrm>
              <a:off x="0" y="0"/>
              <a:ext cx="5594319" cy="1567607"/>
            </a:xfrm>
            <a:prstGeom prst="rect">
              <a:avLst/>
            </a:prstGeom>
          </p:spPr>
          <p:txBody>
            <a:bodyPr anchor="t" rtlCol="false" tIns="0" lIns="0" bIns="0" rIns="0"/>
            <a:lstStyle/>
            <a:p>
              <a:pPr algn="r" rtl="true" marL="0" indent="0" lvl="0">
                <a:lnSpc>
                  <a:spcPts val="7920"/>
                </a:lnSpc>
              </a:pPr>
              <a:r>
                <a:rPr lang="ar-EG" b="true" sz="6600">
                  <a:solidFill>
                    <a:srgbClr val="4E5FA7"/>
                  </a:solidFill>
                  <a:latin typeface="Arial Nova Condensed Bold"/>
                  <a:ea typeface="Arial Nova Condensed Bold"/>
                  <a:cs typeface="Arial Nova Condensed Bold"/>
                  <a:sym typeface="Arial Nova Condensed Bold"/>
                  <a:rtl val="true"/>
                </a:rPr>
                <a:t>تعريف </a:t>
              </a:r>
            </a:p>
          </p:txBody>
        </p:sp>
      </p:grpSp>
      <p:grpSp>
        <p:nvGrpSpPr>
          <p:cNvPr name="Group 11" id="11"/>
          <p:cNvGrpSpPr/>
          <p:nvPr/>
        </p:nvGrpSpPr>
        <p:grpSpPr>
          <a:xfrm rot="-7002519">
            <a:off x="-1116066" y="-886181"/>
            <a:ext cx="3767531" cy="4123759"/>
            <a:chOff x="0" y="0"/>
            <a:chExt cx="5023375" cy="5498345"/>
          </a:xfrm>
        </p:grpSpPr>
        <p:grpSp>
          <p:nvGrpSpPr>
            <p:cNvPr name="Group 12" id="12"/>
            <p:cNvGrpSpPr/>
            <p:nvPr/>
          </p:nvGrpSpPr>
          <p:grpSpPr>
            <a:xfrm rot="-104776">
              <a:off x="297380" y="1759711"/>
              <a:ext cx="4032000" cy="3678054"/>
              <a:chOff x="0" y="0"/>
              <a:chExt cx="893117" cy="814716"/>
            </a:xfrm>
          </p:grpSpPr>
          <p:sp>
            <p:nvSpPr>
              <p:cNvPr name="Freeform 13" id="1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4" id="14"/>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15" id="15"/>
            <p:cNvGrpSpPr/>
            <p:nvPr/>
          </p:nvGrpSpPr>
          <p:grpSpPr>
            <a:xfrm rot="-162844">
              <a:off x="84820" y="93399"/>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18" id="18"/>
            <p:cNvGrpSpPr/>
            <p:nvPr/>
          </p:nvGrpSpPr>
          <p:grpSpPr>
            <a:xfrm rot="10629642">
              <a:off x="902754" y="1722687"/>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0"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rtl="true">
                <a:lnSpc>
                  <a:spcPts val="2659"/>
                </a:lnSpc>
                <a:spcBef>
                  <a:spcPct val="0"/>
                </a:spcBef>
              </a:pPr>
            </a:p>
          </p:txBody>
        </p:sp>
      </p:grpSp>
      <p:grpSp>
        <p:nvGrpSpPr>
          <p:cNvPr name="Group 5" id="5"/>
          <p:cNvGrpSpPr/>
          <p:nvPr/>
        </p:nvGrpSpPr>
        <p:grpSpPr>
          <a:xfrm rot="0">
            <a:off x="10219104" y="1028700"/>
            <a:ext cx="7040196" cy="1175705"/>
            <a:chOff x="0" y="0"/>
            <a:chExt cx="9386927" cy="1567607"/>
          </a:xfrm>
        </p:grpSpPr>
        <p:sp>
          <p:nvSpPr>
            <p:cNvPr name="Freeform 6" id="6"/>
            <p:cNvSpPr/>
            <p:nvPr/>
          </p:nvSpPr>
          <p:spPr>
            <a:xfrm flipH="false" flipV="false" rot="0">
              <a:off x="0" y="0"/>
              <a:ext cx="9386927" cy="1567607"/>
            </a:xfrm>
            <a:custGeom>
              <a:avLst/>
              <a:gdLst/>
              <a:ahLst/>
              <a:cxnLst/>
              <a:rect r="r" b="b" t="t" l="l"/>
              <a:pathLst>
                <a:path h="1567607" w="9386927">
                  <a:moveTo>
                    <a:pt x="0" y="0"/>
                  </a:moveTo>
                  <a:lnTo>
                    <a:pt x="9386927" y="0"/>
                  </a:lnTo>
                  <a:lnTo>
                    <a:pt x="9386927" y="1567607"/>
                  </a:lnTo>
                  <a:lnTo>
                    <a:pt x="0" y="1567607"/>
                  </a:lnTo>
                  <a:close/>
                </a:path>
              </a:pathLst>
            </a:custGeom>
            <a:solidFill>
              <a:srgbClr val="000000">
                <a:alpha val="0"/>
              </a:srgbClr>
            </a:solidFill>
          </p:spPr>
        </p:sp>
        <p:sp>
          <p:nvSpPr>
            <p:cNvPr name="TextBox 7" id="7"/>
            <p:cNvSpPr txBox="true"/>
            <p:nvPr/>
          </p:nvSpPr>
          <p:spPr>
            <a:xfrm>
              <a:off x="0" y="0"/>
              <a:ext cx="9386927" cy="1567607"/>
            </a:xfrm>
            <a:prstGeom prst="rect">
              <a:avLst/>
            </a:prstGeom>
          </p:spPr>
          <p:txBody>
            <a:bodyPr anchor="t" rtlCol="false" tIns="0" lIns="0" bIns="0" rIns="0"/>
            <a:lstStyle/>
            <a:p>
              <a:pPr algn="ctr" rtl="true" marL="0" indent="0" lvl="0">
                <a:lnSpc>
                  <a:spcPts val="7920"/>
                </a:lnSpc>
              </a:pPr>
              <a:r>
                <a:rPr lang="ar-EG" b="true" sz="6600">
                  <a:solidFill>
                    <a:srgbClr val="4E5FA7"/>
                  </a:solidFill>
                  <a:latin typeface="Arial Nova Condensed Bold"/>
                  <a:ea typeface="Arial Nova Condensed Bold"/>
                  <a:cs typeface="Arial Nova Condensed Bold"/>
                  <a:sym typeface="Arial Nova Condensed Bold"/>
                  <a:rtl val="true"/>
                </a:rPr>
                <a:t>المهارات التنظيمية </a:t>
              </a:r>
            </a:p>
          </p:txBody>
        </p:sp>
      </p:grpSp>
      <p:sp>
        <p:nvSpPr>
          <p:cNvPr name="Freeform 8" id="8"/>
          <p:cNvSpPr/>
          <p:nvPr/>
        </p:nvSpPr>
        <p:spPr>
          <a:xfrm flipH="false" flipV="false" rot="0">
            <a:off x="9719632" y="2676663"/>
            <a:ext cx="7539668" cy="6867953"/>
          </a:xfrm>
          <a:custGeom>
            <a:avLst/>
            <a:gdLst/>
            <a:ahLst/>
            <a:cxnLst/>
            <a:rect r="r" b="b" t="t" l="l"/>
            <a:pathLst>
              <a:path h="6867953" w="7539668">
                <a:moveTo>
                  <a:pt x="0" y="0"/>
                </a:moveTo>
                <a:lnTo>
                  <a:pt x="7539668" y="0"/>
                </a:lnTo>
                <a:lnTo>
                  <a:pt x="7539668" y="6867953"/>
                </a:lnTo>
                <a:lnTo>
                  <a:pt x="0" y="6867953"/>
                </a:lnTo>
                <a:lnTo>
                  <a:pt x="0" y="0"/>
                </a:lnTo>
                <a:close/>
              </a:path>
            </a:pathLst>
          </a:custGeom>
          <a:blipFill>
            <a:blip r:embed="rId3">
              <a:extLst>
                <a:ext uri="{96DAC541-7B7A-43D3-8B79-37D633B846F1}">
                  <asvg:svgBlip xmlns:asvg="http://schemas.microsoft.com/office/drawing/2016/SVG/main" r:embed="rId4"/>
                </a:ext>
              </a:extLst>
            </a:blip>
            <a:stretch>
              <a:fillRect l="-5612" t="0" r="-7371" b="-31080"/>
            </a:stretch>
          </a:blipFill>
        </p:spPr>
      </p:sp>
      <p:sp>
        <p:nvSpPr>
          <p:cNvPr name="TextBox 9" id="9"/>
          <p:cNvSpPr txBox="true"/>
          <p:nvPr/>
        </p:nvSpPr>
        <p:spPr>
          <a:xfrm rot="0">
            <a:off x="14242768" y="3347492"/>
            <a:ext cx="2224485" cy="887095"/>
          </a:xfrm>
          <a:prstGeom prst="rect">
            <a:avLst/>
          </a:prstGeom>
        </p:spPr>
        <p:txBody>
          <a:bodyPr anchor="t" rtlCol="false" tIns="0" lIns="0" bIns="0" rIns="0">
            <a:spAutoFit/>
          </a:bodyPr>
          <a:lstStyle/>
          <a:p>
            <a:pPr algn="ctr" rtl="true" marL="0" indent="0" lvl="0">
              <a:lnSpc>
                <a:spcPts val="7279"/>
              </a:lnSpc>
            </a:pPr>
            <a:r>
              <a:rPr lang="ar-EG" b="true" sz="5199">
                <a:solidFill>
                  <a:srgbClr val="000000"/>
                </a:solidFill>
                <a:latin typeface="Arial Nova Condensed Bold"/>
                <a:ea typeface="Arial Nova Condensed Bold"/>
                <a:cs typeface="Arial Nova Condensed Bold"/>
                <a:sym typeface="Arial Nova Condensed Bold"/>
                <a:rtl val="true"/>
              </a:rPr>
              <a:t>التقديم</a:t>
            </a:r>
          </a:p>
        </p:txBody>
      </p:sp>
      <p:sp>
        <p:nvSpPr>
          <p:cNvPr name="TextBox 10" id="10"/>
          <p:cNvSpPr txBox="true"/>
          <p:nvPr/>
        </p:nvSpPr>
        <p:spPr>
          <a:xfrm rot="0">
            <a:off x="12640503" y="5690866"/>
            <a:ext cx="3826751" cy="887095"/>
          </a:xfrm>
          <a:prstGeom prst="rect">
            <a:avLst/>
          </a:prstGeom>
        </p:spPr>
        <p:txBody>
          <a:bodyPr anchor="t" rtlCol="false" tIns="0" lIns="0" bIns="0" rIns="0">
            <a:spAutoFit/>
          </a:bodyPr>
          <a:lstStyle/>
          <a:p>
            <a:pPr algn="ctr" rtl="true" marL="0" indent="0" lvl="0">
              <a:lnSpc>
                <a:spcPts val="7279"/>
              </a:lnSpc>
            </a:pPr>
            <a:r>
              <a:rPr lang="ar-EG" b="true" sz="5199">
                <a:solidFill>
                  <a:srgbClr val="000000"/>
                </a:solidFill>
                <a:latin typeface="Arial Nova Condensed Bold"/>
                <a:ea typeface="Arial Nova Condensed Bold"/>
                <a:cs typeface="Arial Nova Condensed Bold"/>
                <a:sym typeface="Arial Nova Condensed Bold"/>
                <a:rtl val="true"/>
              </a:rPr>
              <a:t>إدارة العملاء </a:t>
            </a:r>
          </a:p>
        </p:txBody>
      </p:sp>
      <p:sp>
        <p:nvSpPr>
          <p:cNvPr name="TextBox 11" id="11"/>
          <p:cNvSpPr txBox="true"/>
          <p:nvPr/>
        </p:nvSpPr>
        <p:spPr>
          <a:xfrm rot="0">
            <a:off x="12931506" y="8035286"/>
            <a:ext cx="3535748" cy="887095"/>
          </a:xfrm>
          <a:prstGeom prst="rect">
            <a:avLst/>
          </a:prstGeom>
        </p:spPr>
        <p:txBody>
          <a:bodyPr anchor="t" rtlCol="false" tIns="0" lIns="0" bIns="0" rIns="0">
            <a:spAutoFit/>
          </a:bodyPr>
          <a:lstStyle/>
          <a:p>
            <a:pPr algn="ctr" rtl="true" marL="0" indent="0" lvl="0">
              <a:lnSpc>
                <a:spcPts val="7279"/>
              </a:lnSpc>
            </a:pPr>
            <a:r>
              <a:rPr lang="ar-EG" b="true" sz="5199">
                <a:solidFill>
                  <a:srgbClr val="000000"/>
                </a:solidFill>
                <a:latin typeface="Arial Nova Condensed Bold"/>
                <a:ea typeface="Arial Nova Condensed Bold"/>
                <a:cs typeface="Arial Nova Condensed Bold"/>
                <a:sym typeface="Arial Nova Condensed Bold"/>
                <a:rtl val="true"/>
              </a:rPr>
              <a:t>إدارة الوقت</a:t>
            </a:r>
          </a:p>
        </p:txBody>
      </p:sp>
      <p:sp>
        <p:nvSpPr>
          <p:cNvPr name="Freeform 12" id="12"/>
          <p:cNvSpPr/>
          <p:nvPr/>
        </p:nvSpPr>
        <p:spPr>
          <a:xfrm flipH="false" flipV="false" rot="0">
            <a:off x="1269665" y="1229386"/>
            <a:ext cx="7874335" cy="18748418"/>
          </a:xfrm>
          <a:custGeom>
            <a:avLst/>
            <a:gdLst/>
            <a:ahLst/>
            <a:cxnLst/>
            <a:rect r="r" b="b" t="t" l="l"/>
            <a:pathLst>
              <a:path h="18748418" w="7874335">
                <a:moveTo>
                  <a:pt x="0" y="0"/>
                </a:moveTo>
                <a:lnTo>
                  <a:pt x="7874335" y="0"/>
                </a:lnTo>
                <a:lnTo>
                  <a:pt x="7874335" y="18748417"/>
                </a:lnTo>
                <a:lnTo>
                  <a:pt x="0" y="1874841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3" id="13"/>
          <p:cNvGrpSpPr/>
          <p:nvPr/>
        </p:nvGrpSpPr>
        <p:grpSpPr>
          <a:xfrm rot="-7002519">
            <a:off x="-1116066" y="-886181"/>
            <a:ext cx="3767531" cy="4123759"/>
            <a:chOff x="0" y="0"/>
            <a:chExt cx="5023375" cy="5498345"/>
          </a:xfrm>
        </p:grpSpPr>
        <p:grpSp>
          <p:nvGrpSpPr>
            <p:cNvPr name="Group 14" id="14"/>
            <p:cNvGrpSpPr/>
            <p:nvPr/>
          </p:nvGrpSpPr>
          <p:grpSpPr>
            <a:xfrm rot="-104776">
              <a:off x="297380" y="1759711"/>
              <a:ext cx="4032000" cy="3678054"/>
              <a:chOff x="0" y="0"/>
              <a:chExt cx="893117" cy="814716"/>
            </a:xfrm>
          </p:grpSpPr>
          <p:sp>
            <p:nvSpPr>
              <p:cNvPr name="Freeform 15" id="15"/>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6" id="16"/>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17" id="17"/>
            <p:cNvGrpSpPr/>
            <p:nvPr/>
          </p:nvGrpSpPr>
          <p:grpSpPr>
            <a:xfrm rot="-162844">
              <a:off x="84820" y="93399"/>
              <a:ext cx="4032000" cy="3678054"/>
              <a:chOff x="0" y="0"/>
              <a:chExt cx="893117" cy="814716"/>
            </a:xfrm>
          </p:grpSpPr>
          <p:sp>
            <p:nvSpPr>
              <p:cNvPr name="Freeform 18" id="18"/>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19" id="19"/>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20" id="20"/>
            <p:cNvGrpSpPr/>
            <p:nvPr/>
          </p:nvGrpSpPr>
          <p:grpSpPr>
            <a:xfrm rot="10629642">
              <a:off x="902754" y="1722687"/>
              <a:ext cx="4032000" cy="3678054"/>
              <a:chOff x="0" y="0"/>
              <a:chExt cx="893117" cy="814716"/>
            </a:xfrm>
          </p:grpSpPr>
          <p:sp>
            <p:nvSpPr>
              <p:cNvPr name="Freeform 21" id="21"/>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2" id="22"/>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rtl="true">
                <a:lnSpc>
                  <a:spcPts val="2659"/>
                </a:lnSpc>
                <a:spcBef>
                  <a:spcPct val="0"/>
                </a:spcBef>
              </a:pPr>
            </a:p>
          </p:txBody>
        </p:sp>
      </p:grpSp>
      <p:grpSp>
        <p:nvGrpSpPr>
          <p:cNvPr name="Group 5" id="5"/>
          <p:cNvGrpSpPr/>
          <p:nvPr/>
        </p:nvGrpSpPr>
        <p:grpSpPr>
          <a:xfrm rot="0">
            <a:off x="7901209" y="1028700"/>
            <a:ext cx="9358091" cy="8229600"/>
            <a:chOff x="0" y="0"/>
            <a:chExt cx="12477455" cy="10972800"/>
          </a:xfrm>
        </p:grpSpPr>
        <p:grpSp>
          <p:nvGrpSpPr>
            <p:cNvPr name="Group 6" id="6"/>
            <p:cNvGrpSpPr/>
            <p:nvPr/>
          </p:nvGrpSpPr>
          <p:grpSpPr>
            <a:xfrm rot="0">
              <a:off x="0" y="0"/>
              <a:ext cx="12477455" cy="10972800"/>
              <a:chOff x="0" y="0"/>
              <a:chExt cx="3165576" cy="2783840"/>
            </a:xfrm>
          </p:grpSpPr>
          <p:sp>
            <p:nvSpPr>
              <p:cNvPr name="Freeform 7" id="7"/>
              <p:cNvSpPr/>
              <p:nvPr/>
            </p:nvSpPr>
            <p:spPr>
              <a:xfrm flipH="false" flipV="false" rot="0">
                <a:off x="0" y="0"/>
                <a:ext cx="3165577" cy="2783840"/>
              </a:xfrm>
              <a:custGeom>
                <a:avLst/>
                <a:gdLst/>
                <a:ahLst/>
                <a:cxnLst/>
                <a:rect r="r" b="b" t="t" l="l"/>
                <a:pathLst>
                  <a:path h="2783840" w="3165577">
                    <a:moveTo>
                      <a:pt x="3041117" y="2783840"/>
                    </a:moveTo>
                    <a:lnTo>
                      <a:pt x="124460" y="2783840"/>
                    </a:lnTo>
                    <a:cubicBezTo>
                      <a:pt x="55880" y="2783840"/>
                      <a:pt x="0" y="2727960"/>
                      <a:pt x="0" y="2659380"/>
                    </a:cubicBezTo>
                    <a:lnTo>
                      <a:pt x="0" y="124460"/>
                    </a:lnTo>
                    <a:cubicBezTo>
                      <a:pt x="0" y="55880"/>
                      <a:pt x="55880" y="0"/>
                      <a:pt x="124460" y="0"/>
                    </a:cubicBezTo>
                    <a:lnTo>
                      <a:pt x="3041117" y="0"/>
                    </a:lnTo>
                    <a:cubicBezTo>
                      <a:pt x="3109696" y="0"/>
                      <a:pt x="3165577" y="55880"/>
                      <a:pt x="3165577" y="124460"/>
                    </a:cubicBezTo>
                    <a:lnTo>
                      <a:pt x="3165577" y="2659380"/>
                    </a:lnTo>
                    <a:cubicBezTo>
                      <a:pt x="3165577" y="2727960"/>
                      <a:pt x="3109696" y="2783840"/>
                      <a:pt x="3041117" y="2783840"/>
                    </a:cubicBezTo>
                    <a:close/>
                  </a:path>
                </a:pathLst>
              </a:custGeom>
              <a:solidFill>
                <a:srgbClr val="F7E5DD"/>
              </a:solidFill>
            </p:spPr>
          </p:sp>
        </p:grpSp>
        <p:grpSp>
          <p:nvGrpSpPr>
            <p:cNvPr name="Group 8" id="8"/>
            <p:cNvGrpSpPr/>
            <p:nvPr/>
          </p:nvGrpSpPr>
          <p:grpSpPr>
            <a:xfrm rot="-10800000">
              <a:off x="10650363" y="979511"/>
              <a:ext cx="289704" cy="289704"/>
              <a:chOff x="0" y="0"/>
              <a:chExt cx="6350000" cy="6350000"/>
            </a:xfrm>
          </p:grpSpPr>
          <p:sp>
            <p:nvSpPr>
              <p:cNvPr name="Freeform 9" id="9"/>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9B428"/>
              </a:solidFill>
            </p:spPr>
          </p:sp>
        </p:grpSp>
        <p:grpSp>
          <p:nvGrpSpPr>
            <p:cNvPr name="Group 10" id="10"/>
            <p:cNvGrpSpPr/>
            <p:nvPr/>
          </p:nvGrpSpPr>
          <p:grpSpPr>
            <a:xfrm rot="-10800000">
              <a:off x="10303523" y="979511"/>
              <a:ext cx="289704" cy="289704"/>
              <a:chOff x="0" y="0"/>
              <a:chExt cx="6350000" cy="6350000"/>
            </a:xfrm>
          </p:grpSpPr>
          <p:sp>
            <p:nvSpPr>
              <p:cNvPr name="Freeform 11" id="11"/>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DC4F50"/>
              </a:solidFill>
            </p:spPr>
          </p:sp>
        </p:grpSp>
        <p:grpSp>
          <p:nvGrpSpPr>
            <p:cNvPr name="Group 12" id="12"/>
            <p:cNvGrpSpPr/>
            <p:nvPr/>
          </p:nvGrpSpPr>
          <p:grpSpPr>
            <a:xfrm rot="-10800000">
              <a:off x="9956682" y="979511"/>
              <a:ext cx="289704" cy="289704"/>
              <a:chOff x="0" y="0"/>
              <a:chExt cx="6350000" cy="6350000"/>
            </a:xfrm>
          </p:grpSpPr>
          <p:sp>
            <p:nvSpPr>
              <p:cNvPr name="Freeform 13" id="13"/>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4E5FA7"/>
              </a:solidFill>
            </p:spPr>
          </p:sp>
        </p:grpSp>
      </p:grpSp>
      <p:sp>
        <p:nvSpPr>
          <p:cNvPr name="TextBox 14" id="14"/>
          <p:cNvSpPr txBox="true"/>
          <p:nvPr/>
        </p:nvSpPr>
        <p:spPr>
          <a:xfrm rot="0">
            <a:off x="10144898" y="3439348"/>
            <a:ext cx="6289111" cy="919917"/>
          </a:xfrm>
          <a:prstGeom prst="rect">
            <a:avLst/>
          </a:prstGeom>
        </p:spPr>
        <p:txBody>
          <a:bodyPr anchor="t" rtlCol="false" tIns="0" lIns="0" bIns="0" rIns="0">
            <a:spAutoFit/>
          </a:bodyPr>
          <a:lstStyle/>
          <a:p>
            <a:pPr algn="r" rtl="true" marL="0" indent="0" lvl="0">
              <a:lnSpc>
                <a:spcPts val="6967"/>
              </a:lnSpc>
            </a:pPr>
            <a:r>
              <a:rPr lang="ar-EG" b="true" sz="6967">
                <a:solidFill>
                  <a:srgbClr val="4E5FA7"/>
                </a:solidFill>
                <a:latin typeface="Arial Nova Condensed Bold"/>
                <a:ea typeface="Arial Nova Condensed Bold"/>
                <a:cs typeface="Arial Nova Condensed Bold"/>
                <a:sym typeface="Arial Nova Condensed Bold"/>
                <a:rtl val="true"/>
              </a:rPr>
              <a:t>الجلسة الثانية</a:t>
            </a:r>
          </a:p>
        </p:txBody>
      </p:sp>
      <p:sp>
        <p:nvSpPr>
          <p:cNvPr name="TextBox 15" id="15"/>
          <p:cNvSpPr txBox="true"/>
          <p:nvPr/>
        </p:nvSpPr>
        <p:spPr>
          <a:xfrm rot="0">
            <a:off x="9144000" y="4551679"/>
            <a:ext cx="7290009" cy="1069342"/>
          </a:xfrm>
          <a:prstGeom prst="rect">
            <a:avLst/>
          </a:prstGeom>
        </p:spPr>
        <p:txBody>
          <a:bodyPr anchor="t" rtlCol="false" tIns="0" lIns="0" bIns="0" rIns="0">
            <a:spAutoFit/>
          </a:bodyPr>
          <a:lstStyle/>
          <a:p>
            <a:pPr algn="r" rtl="true">
              <a:lnSpc>
                <a:spcPts val="8784"/>
              </a:lnSpc>
            </a:pPr>
            <a:r>
              <a:rPr lang="ar-EG" sz="6274">
                <a:solidFill>
                  <a:srgbClr val="171717"/>
                </a:solidFill>
                <a:latin typeface="Arial Nova Condensed"/>
                <a:ea typeface="Arial Nova Condensed"/>
                <a:cs typeface="Arial Nova Condensed"/>
                <a:sym typeface="Arial Nova Condensed"/>
                <a:rtl val="true"/>
              </a:rPr>
              <a:t>رفع القضايا</a:t>
            </a:r>
          </a:p>
        </p:txBody>
      </p:sp>
      <p:grpSp>
        <p:nvGrpSpPr>
          <p:cNvPr name="Group 16" id="16"/>
          <p:cNvGrpSpPr/>
          <p:nvPr/>
        </p:nvGrpSpPr>
        <p:grpSpPr>
          <a:xfrm rot="0">
            <a:off x="1028700" y="605902"/>
            <a:ext cx="6594572" cy="8652398"/>
            <a:chOff x="0" y="0"/>
            <a:chExt cx="8792763" cy="11536531"/>
          </a:xfrm>
        </p:grpSpPr>
        <p:sp>
          <p:nvSpPr>
            <p:cNvPr name="Freeform 17" id="17"/>
            <p:cNvSpPr/>
            <p:nvPr/>
          </p:nvSpPr>
          <p:spPr>
            <a:xfrm flipH="false" flipV="false" rot="0">
              <a:off x="3727922" y="2766243"/>
              <a:ext cx="5064842" cy="8770288"/>
            </a:xfrm>
            <a:custGeom>
              <a:avLst/>
              <a:gdLst/>
              <a:ahLst/>
              <a:cxnLst/>
              <a:rect r="r" b="b" t="t" l="l"/>
              <a:pathLst>
                <a:path h="8770288" w="5064842">
                  <a:moveTo>
                    <a:pt x="0" y="0"/>
                  </a:moveTo>
                  <a:lnTo>
                    <a:pt x="5064841" y="0"/>
                  </a:lnTo>
                  <a:lnTo>
                    <a:pt x="5064841" y="8770288"/>
                  </a:lnTo>
                  <a:lnTo>
                    <a:pt x="0" y="8770288"/>
                  </a:lnTo>
                  <a:lnTo>
                    <a:pt x="0" y="0"/>
                  </a:lnTo>
                  <a:close/>
                </a:path>
              </a:pathLst>
            </a:custGeom>
            <a:blipFill>
              <a:blip r:embed="rId2"/>
              <a:stretch>
                <a:fillRect l="0" t="0" r="0" b="0"/>
              </a:stretch>
            </a:blipFill>
          </p:spPr>
        </p:sp>
        <p:sp>
          <p:nvSpPr>
            <p:cNvPr name="Freeform 18" id="18"/>
            <p:cNvSpPr/>
            <p:nvPr/>
          </p:nvSpPr>
          <p:spPr>
            <a:xfrm flipH="false" flipV="false" rot="0">
              <a:off x="0" y="2544354"/>
              <a:ext cx="2838384" cy="8770288"/>
            </a:xfrm>
            <a:custGeom>
              <a:avLst/>
              <a:gdLst/>
              <a:ahLst/>
              <a:cxnLst/>
              <a:rect r="r" b="b" t="t" l="l"/>
              <a:pathLst>
                <a:path h="8770288" w="2838384">
                  <a:moveTo>
                    <a:pt x="0" y="0"/>
                  </a:moveTo>
                  <a:lnTo>
                    <a:pt x="2838384" y="0"/>
                  </a:lnTo>
                  <a:lnTo>
                    <a:pt x="2838384" y="8770288"/>
                  </a:lnTo>
                  <a:lnTo>
                    <a:pt x="0" y="877028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9" id="19"/>
            <p:cNvSpPr/>
            <p:nvPr/>
          </p:nvSpPr>
          <p:spPr>
            <a:xfrm flipH="false" flipV="false" rot="0">
              <a:off x="1035551" y="151808"/>
              <a:ext cx="2712944" cy="2655294"/>
            </a:xfrm>
            <a:custGeom>
              <a:avLst/>
              <a:gdLst/>
              <a:ahLst/>
              <a:cxnLst/>
              <a:rect r="r" b="b" t="t" l="l"/>
              <a:pathLst>
                <a:path h="2655294" w="2712944">
                  <a:moveTo>
                    <a:pt x="0" y="0"/>
                  </a:moveTo>
                  <a:lnTo>
                    <a:pt x="2712944" y="0"/>
                  </a:lnTo>
                  <a:lnTo>
                    <a:pt x="2712944" y="2655293"/>
                  </a:lnTo>
                  <a:lnTo>
                    <a:pt x="0" y="265529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20" id="20"/>
            <p:cNvSpPr/>
            <p:nvPr/>
          </p:nvSpPr>
          <p:spPr>
            <a:xfrm flipH="false" flipV="false" rot="0">
              <a:off x="4916799" y="0"/>
              <a:ext cx="3569345" cy="2766243"/>
            </a:xfrm>
            <a:custGeom>
              <a:avLst/>
              <a:gdLst/>
              <a:ahLst/>
              <a:cxnLst/>
              <a:rect r="r" b="b" t="t" l="l"/>
              <a:pathLst>
                <a:path h="2766243" w="3569345">
                  <a:moveTo>
                    <a:pt x="0" y="0"/>
                  </a:moveTo>
                  <a:lnTo>
                    <a:pt x="3569345" y="0"/>
                  </a:lnTo>
                  <a:lnTo>
                    <a:pt x="3569345" y="2766243"/>
                  </a:lnTo>
                  <a:lnTo>
                    <a:pt x="0" y="276624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21" id="21"/>
            <p:cNvSpPr/>
            <p:nvPr/>
          </p:nvSpPr>
          <p:spPr>
            <a:xfrm flipH="false" flipV="false" rot="0">
              <a:off x="1810348" y="472753"/>
              <a:ext cx="1163351" cy="1327647"/>
            </a:xfrm>
            <a:custGeom>
              <a:avLst/>
              <a:gdLst/>
              <a:ahLst/>
              <a:cxnLst/>
              <a:rect r="r" b="b" t="t" l="l"/>
              <a:pathLst>
                <a:path h="1327647" w="1163351">
                  <a:moveTo>
                    <a:pt x="0" y="0"/>
                  </a:moveTo>
                  <a:lnTo>
                    <a:pt x="1163351" y="0"/>
                  </a:lnTo>
                  <a:lnTo>
                    <a:pt x="1163351" y="1327647"/>
                  </a:lnTo>
                  <a:lnTo>
                    <a:pt x="0" y="1327647"/>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22" id="22"/>
            <p:cNvSpPr/>
            <p:nvPr/>
          </p:nvSpPr>
          <p:spPr>
            <a:xfrm flipH="false" flipV="false" rot="0">
              <a:off x="5501322" y="734017"/>
              <a:ext cx="575915" cy="954077"/>
            </a:xfrm>
            <a:custGeom>
              <a:avLst/>
              <a:gdLst/>
              <a:ahLst/>
              <a:cxnLst/>
              <a:rect r="r" b="b" t="t" l="l"/>
              <a:pathLst>
                <a:path h="954077" w="575915">
                  <a:moveTo>
                    <a:pt x="0" y="0"/>
                  </a:moveTo>
                  <a:lnTo>
                    <a:pt x="575915" y="0"/>
                  </a:lnTo>
                  <a:lnTo>
                    <a:pt x="575915" y="954077"/>
                  </a:lnTo>
                  <a:lnTo>
                    <a:pt x="0" y="954077"/>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23" id="23"/>
            <p:cNvSpPr/>
            <p:nvPr/>
          </p:nvSpPr>
          <p:spPr>
            <a:xfrm flipH="false" flipV="false" rot="-2513165">
              <a:off x="6280894" y="359194"/>
              <a:ext cx="478898" cy="793354"/>
            </a:xfrm>
            <a:custGeom>
              <a:avLst/>
              <a:gdLst/>
              <a:ahLst/>
              <a:cxnLst/>
              <a:rect r="r" b="b" t="t" l="l"/>
              <a:pathLst>
                <a:path h="793354" w="478898">
                  <a:moveTo>
                    <a:pt x="0" y="0"/>
                  </a:moveTo>
                  <a:lnTo>
                    <a:pt x="478897" y="0"/>
                  </a:lnTo>
                  <a:lnTo>
                    <a:pt x="478897" y="793355"/>
                  </a:lnTo>
                  <a:lnTo>
                    <a:pt x="0" y="793355"/>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24" id="24"/>
            <p:cNvSpPr/>
            <p:nvPr/>
          </p:nvSpPr>
          <p:spPr>
            <a:xfrm flipH="false" flipV="false" rot="-2513165">
              <a:off x="7380842" y="531260"/>
              <a:ext cx="478898" cy="793354"/>
            </a:xfrm>
            <a:custGeom>
              <a:avLst/>
              <a:gdLst/>
              <a:ahLst/>
              <a:cxnLst/>
              <a:rect r="r" b="b" t="t" l="l"/>
              <a:pathLst>
                <a:path h="793354" w="478898">
                  <a:moveTo>
                    <a:pt x="0" y="0"/>
                  </a:moveTo>
                  <a:lnTo>
                    <a:pt x="478898" y="0"/>
                  </a:lnTo>
                  <a:lnTo>
                    <a:pt x="478898" y="793354"/>
                  </a:lnTo>
                  <a:lnTo>
                    <a:pt x="0" y="793354"/>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25" id="25"/>
            <p:cNvSpPr/>
            <p:nvPr/>
          </p:nvSpPr>
          <p:spPr>
            <a:xfrm flipH="false" flipV="false" rot="138096">
              <a:off x="6723999" y="1082777"/>
              <a:ext cx="478898" cy="793354"/>
            </a:xfrm>
            <a:custGeom>
              <a:avLst/>
              <a:gdLst/>
              <a:ahLst/>
              <a:cxnLst/>
              <a:rect r="r" b="b" t="t" l="l"/>
              <a:pathLst>
                <a:path h="793354" w="478898">
                  <a:moveTo>
                    <a:pt x="0" y="0"/>
                  </a:moveTo>
                  <a:lnTo>
                    <a:pt x="478898" y="0"/>
                  </a:lnTo>
                  <a:lnTo>
                    <a:pt x="478898" y="793355"/>
                  </a:lnTo>
                  <a:lnTo>
                    <a:pt x="0" y="793355"/>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gr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rtl="true">
                <a:lnSpc>
                  <a:spcPts val="2659"/>
                </a:lnSpc>
                <a:spcBef>
                  <a:spcPct val="0"/>
                </a:spcBef>
              </a:pPr>
            </a:p>
          </p:txBody>
        </p:sp>
      </p:grpSp>
      <p:grpSp>
        <p:nvGrpSpPr>
          <p:cNvPr name="Group 5" id="5"/>
          <p:cNvGrpSpPr/>
          <p:nvPr/>
        </p:nvGrpSpPr>
        <p:grpSpPr>
          <a:xfrm rot="0">
            <a:off x="9985706" y="522136"/>
            <a:ext cx="7273594" cy="1300497"/>
            <a:chOff x="0" y="0"/>
            <a:chExt cx="9698125" cy="1733996"/>
          </a:xfrm>
        </p:grpSpPr>
        <p:sp>
          <p:nvSpPr>
            <p:cNvPr name="Freeform 6" id="6"/>
            <p:cNvSpPr/>
            <p:nvPr/>
          </p:nvSpPr>
          <p:spPr>
            <a:xfrm flipH="false" flipV="false" rot="0">
              <a:off x="0" y="0"/>
              <a:ext cx="9698125" cy="1733996"/>
            </a:xfrm>
            <a:custGeom>
              <a:avLst/>
              <a:gdLst/>
              <a:ahLst/>
              <a:cxnLst/>
              <a:rect r="r" b="b" t="t" l="l"/>
              <a:pathLst>
                <a:path h="1733996" w="9698125">
                  <a:moveTo>
                    <a:pt x="0" y="0"/>
                  </a:moveTo>
                  <a:lnTo>
                    <a:pt x="9698125" y="0"/>
                  </a:lnTo>
                  <a:lnTo>
                    <a:pt x="9698125" y="1733996"/>
                  </a:lnTo>
                  <a:lnTo>
                    <a:pt x="0" y="1733996"/>
                  </a:lnTo>
                  <a:close/>
                </a:path>
              </a:pathLst>
            </a:custGeom>
            <a:solidFill>
              <a:srgbClr val="000000">
                <a:alpha val="0"/>
              </a:srgbClr>
            </a:solidFill>
            <a:ln cap="sq">
              <a:noFill/>
              <a:prstDash val="solid"/>
              <a:miter/>
            </a:ln>
          </p:spPr>
        </p:sp>
        <p:sp>
          <p:nvSpPr>
            <p:cNvPr name="TextBox 7" id="7"/>
            <p:cNvSpPr txBox="true"/>
            <p:nvPr/>
          </p:nvSpPr>
          <p:spPr>
            <a:xfrm>
              <a:off x="0" y="0"/>
              <a:ext cx="9698125" cy="1733996"/>
            </a:xfrm>
            <a:prstGeom prst="rect">
              <a:avLst/>
            </a:prstGeom>
          </p:spPr>
          <p:txBody>
            <a:bodyPr anchor="t" rtlCol="false" tIns="0" lIns="0" bIns="0" rIns="0"/>
            <a:lstStyle/>
            <a:p>
              <a:pPr algn="ctr" rtl="true" marL="0" indent="0" lvl="0">
                <a:lnSpc>
                  <a:spcPts val="7920"/>
                </a:lnSpc>
                <a:spcBef>
                  <a:spcPct val="0"/>
                </a:spcBef>
              </a:pPr>
              <a:r>
                <a:rPr lang="ar-EG" b="true" sz="6600" strike="noStrike" u="none">
                  <a:solidFill>
                    <a:srgbClr val="4E5FA7"/>
                  </a:solidFill>
                  <a:latin typeface="Arial Nova Condensed Bold"/>
                  <a:ea typeface="Arial Nova Condensed Bold"/>
                  <a:cs typeface="Arial Nova Condensed Bold"/>
                  <a:sym typeface="Arial Nova Condensed Bold"/>
                  <a:rtl val="true"/>
                </a:rPr>
                <a:t>النشاط </a:t>
              </a:r>
              <a:r>
                <a:rPr lang="en-US" b="true" sz="6600" strike="noStrike" u="none">
                  <a:solidFill>
                    <a:srgbClr val="4E5FA7"/>
                  </a:solidFill>
                  <a:latin typeface="Arial Nova Condensed Bold"/>
                  <a:ea typeface="Arial Nova Condensed Bold"/>
                  <a:cs typeface="Arial Nova Condensed Bold"/>
                  <a:sym typeface="Arial Nova Condensed Bold"/>
                </a:rPr>
                <a:t>1</a:t>
              </a:r>
              <a:r>
                <a:rPr lang="ar-EG" b="true" sz="6600" strike="noStrike" u="none">
                  <a:solidFill>
                    <a:srgbClr val="4E5FA7"/>
                  </a:solidFill>
                  <a:latin typeface="Arial Nova Condensed Bold"/>
                  <a:ea typeface="Arial Nova Condensed Bold"/>
                  <a:cs typeface="Arial Nova Condensed Bold"/>
                  <a:sym typeface="Arial Nova Condensed Bold"/>
                  <a:rtl val="true"/>
                </a:rPr>
                <a:t>: التسجيل </a:t>
              </a:r>
            </a:p>
          </p:txBody>
        </p:sp>
      </p:grpSp>
      <p:grpSp>
        <p:nvGrpSpPr>
          <p:cNvPr name="Group 8" id="8"/>
          <p:cNvGrpSpPr/>
          <p:nvPr/>
        </p:nvGrpSpPr>
        <p:grpSpPr>
          <a:xfrm rot="0">
            <a:off x="2999952" y="2038827"/>
            <a:ext cx="14259348" cy="7954749"/>
            <a:chOff x="0" y="0"/>
            <a:chExt cx="19012464" cy="10606333"/>
          </a:xfrm>
        </p:grpSpPr>
        <p:sp>
          <p:nvSpPr>
            <p:cNvPr name="Freeform 9" id="9"/>
            <p:cNvSpPr/>
            <p:nvPr/>
          </p:nvSpPr>
          <p:spPr>
            <a:xfrm flipH="false" flipV="false" rot="0">
              <a:off x="0" y="0"/>
              <a:ext cx="19012408" cy="10606332"/>
            </a:xfrm>
            <a:custGeom>
              <a:avLst/>
              <a:gdLst/>
              <a:ahLst/>
              <a:cxnLst/>
              <a:rect r="r" b="b" t="t" l="l"/>
              <a:pathLst>
                <a:path h="10606332" w="19012408">
                  <a:moveTo>
                    <a:pt x="0" y="0"/>
                  </a:moveTo>
                  <a:lnTo>
                    <a:pt x="19012408" y="0"/>
                  </a:lnTo>
                  <a:lnTo>
                    <a:pt x="19012408" y="10606332"/>
                  </a:lnTo>
                  <a:lnTo>
                    <a:pt x="0" y="10606332"/>
                  </a:lnTo>
                  <a:close/>
                </a:path>
              </a:pathLst>
            </a:custGeom>
            <a:solidFill>
              <a:srgbClr val="FFFFFF"/>
            </a:solidFill>
          </p:spPr>
        </p:sp>
        <p:sp>
          <p:nvSpPr>
            <p:cNvPr name="TextBox 10" id="10"/>
            <p:cNvSpPr txBox="true"/>
            <p:nvPr/>
          </p:nvSpPr>
          <p:spPr>
            <a:xfrm>
              <a:off x="0" y="-47625"/>
              <a:ext cx="19012464" cy="10653958"/>
            </a:xfrm>
            <a:prstGeom prst="rect">
              <a:avLst/>
            </a:prstGeom>
          </p:spPr>
          <p:txBody>
            <a:bodyPr anchor="t" rtlCol="false" tIns="50800" lIns="50800" bIns="50800" rIns="50800"/>
            <a:lstStyle/>
            <a:p>
              <a:pPr algn="r" rtl="true" marL="0" indent="0" lvl="0">
                <a:lnSpc>
                  <a:spcPts val="3588"/>
                </a:lnSpc>
              </a:pPr>
              <a:r>
                <a:rPr lang="ar-EG" b="true" sz="2600">
                  <a:solidFill>
                    <a:srgbClr val="F9B428"/>
                  </a:solidFill>
                  <a:latin typeface="Arial Nova Condensed Bold"/>
                  <a:ea typeface="Arial Nova Condensed Bold"/>
                  <a:cs typeface="Arial Nova Condensed Bold"/>
                  <a:sym typeface="Arial Nova Condensed Bold"/>
                  <a:rtl val="true"/>
                </a:rPr>
                <a:t> النشاط: الغرق في المعلومات - الجزء الأول                                                   </a:t>
              </a:r>
            </a:p>
            <a:p>
              <a:pPr algn="r" rtl="true" marL="0" indent="0" lvl="0">
                <a:lnSpc>
                  <a:spcPts val="3588"/>
                </a:lnSpc>
              </a:pPr>
              <a:r>
                <a:rPr lang="ar-EG" b="true" sz="2600">
                  <a:solidFill>
                    <a:srgbClr val="000000"/>
                  </a:solidFill>
                  <a:latin typeface="Arial Nova Condensed Bold"/>
                  <a:ea typeface="Arial Nova Condensed Bold"/>
                  <a:cs typeface="Arial Nova Condensed Bold"/>
                  <a:sym typeface="Arial Nova Condensed Bold"/>
                  <a:rtl val="true"/>
                </a:rPr>
                <a:t>الوقت: </a:t>
              </a:r>
              <a:r>
                <a:rPr lang="en-US" b="true" sz="2600">
                  <a:solidFill>
                    <a:srgbClr val="000000"/>
                  </a:solidFill>
                  <a:latin typeface="Arial Nova Condensed Bold"/>
                  <a:ea typeface="Arial Nova Condensed Bold"/>
                  <a:cs typeface="Arial Nova Condensed Bold"/>
                  <a:sym typeface="Arial Nova Condensed Bold"/>
                </a:rPr>
                <a:t>20</a:t>
              </a:r>
              <a:r>
                <a:rPr lang="ar-EG" b="true" sz="2600">
                  <a:solidFill>
                    <a:srgbClr val="000000"/>
                  </a:solidFill>
                  <a:latin typeface="Arial Nova Condensed Bold"/>
                  <a:ea typeface="Arial Nova Condensed Bold"/>
                  <a:cs typeface="Arial Nova Condensed Bold"/>
                  <a:sym typeface="Arial Nova Condensed Bold"/>
                  <a:rtl val="true"/>
                </a:rPr>
                <a:t> دقيقة </a:t>
              </a:r>
            </a:p>
            <a:p>
              <a:pPr algn="r" rtl="true" marL="0" indent="0" lvl="0">
                <a:lnSpc>
                  <a:spcPts val="3588"/>
                </a:lnSpc>
              </a:pPr>
              <a:r>
                <a:rPr lang="ar-EG" sz="2600">
                  <a:solidFill>
                    <a:srgbClr val="000000"/>
                  </a:solidFill>
                  <a:latin typeface="Arial Nova Condensed"/>
                  <a:ea typeface="Arial Nova Condensed"/>
                  <a:cs typeface="Arial Nova Condensed"/>
                  <a:sym typeface="Arial Nova Condensed"/>
                  <a:rtl val="true"/>
                </a:rPr>
                <a:t>على المشاركين الوقوف في دائرة. </a:t>
              </a:r>
            </a:p>
            <a:p>
              <a:pPr algn="r" rtl="true" marL="0" indent="0" lvl="0">
                <a:lnSpc>
                  <a:spcPts val="3588"/>
                </a:lnSpc>
              </a:pPr>
              <a:r>
                <a:rPr lang="ar-EG" sz="2600">
                  <a:solidFill>
                    <a:srgbClr val="000000"/>
                  </a:solidFill>
                  <a:latin typeface="Arial Nova Condensed"/>
                  <a:ea typeface="Arial Nova Condensed"/>
                  <a:cs typeface="Arial Nova Condensed"/>
                  <a:sym typeface="Arial Nova Condensed"/>
                  <a:rtl val="true"/>
                </a:rPr>
                <a:t>اطلب من أحد المتطوعين أن يكون في المنتصف ويخبر الجميع أنه المساعد القانوني أثناء هذا النشاط. </a:t>
              </a:r>
            </a:p>
            <a:p>
              <a:pPr algn="r" rtl="true" marL="0" indent="0" lvl="0">
                <a:lnSpc>
                  <a:spcPts val="3588"/>
                </a:lnSpc>
              </a:pPr>
              <a:r>
                <a:rPr lang="ar-EG" sz="2600">
                  <a:solidFill>
                    <a:srgbClr val="000000"/>
                  </a:solidFill>
                  <a:latin typeface="Arial Nova Condensed"/>
                  <a:ea typeface="Arial Nova Condensed"/>
                  <a:cs typeface="Arial Nova Condensed"/>
                  <a:sym typeface="Arial Nova Condensed"/>
                  <a:rtl val="true"/>
                </a:rPr>
                <a:t>قم بتشكيل مجموعات متعددة إذا كان عدد المشاركين كبيرًا جدًا بحيث لا يتجاوز عدد كل مجموعة </a:t>
              </a:r>
              <a:r>
                <a:rPr lang="en-US" sz="2600">
                  <a:solidFill>
                    <a:srgbClr val="000000"/>
                  </a:solidFill>
                  <a:latin typeface="Arial Nova Condensed"/>
                  <a:ea typeface="Arial Nova Condensed"/>
                  <a:cs typeface="Arial Nova Condensed"/>
                  <a:sym typeface="Arial Nova Condensed"/>
                </a:rPr>
                <a:t>10</a:t>
              </a:r>
              <a:r>
                <a:rPr lang="ar-EG" sz="2600">
                  <a:solidFill>
                    <a:srgbClr val="000000"/>
                  </a:solidFill>
                  <a:latin typeface="Arial Nova Condensed"/>
                  <a:ea typeface="Arial Nova Condensed"/>
                  <a:cs typeface="Arial Nova Condensed"/>
                  <a:sym typeface="Arial Nova Condensed"/>
                  <a:rtl val="true"/>
                </a:rPr>
                <a:t> أشخاص. </a:t>
              </a:r>
            </a:p>
            <a:p>
              <a:pPr algn="r" rtl="true" marL="0" indent="0" lvl="0">
                <a:lnSpc>
                  <a:spcPts val="3588"/>
                </a:lnSpc>
              </a:pPr>
            </a:p>
            <a:p>
              <a:pPr algn="r" rtl="true" marL="0" indent="0" lvl="0">
                <a:lnSpc>
                  <a:spcPts val="3588"/>
                </a:lnSpc>
              </a:pPr>
              <a:r>
                <a:rPr lang="ar-EG" b="true" sz="2600">
                  <a:solidFill>
                    <a:srgbClr val="F9B428"/>
                  </a:solidFill>
                  <a:latin typeface="Arial Nova Condensed Bold"/>
                  <a:ea typeface="Arial Nova Condensed Bold"/>
                  <a:cs typeface="Arial Nova Condensed Bold"/>
                  <a:sym typeface="Arial Nova Condensed Bold"/>
                  <a:rtl val="true"/>
                </a:rPr>
                <a:t>تعليمات: </a:t>
              </a:r>
            </a:p>
            <a:p>
              <a:pPr algn="r" rtl="true" marL="0" indent="0" lvl="0">
                <a:lnSpc>
                  <a:spcPts val="3588"/>
                </a:lnSpc>
              </a:pPr>
              <a:r>
                <a:rPr lang="ar-EG" sz="2600">
                  <a:solidFill>
                    <a:srgbClr val="000000"/>
                  </a:solidFill>
                  <a:latin typeface="Arial Nova Condensed"/>
                  <a:ea typeface="Arial Nova Condensed"/>
                  <a:cs typeface="Arial Nova Condensed"/>
                  <a:sym typeface="Arial Nova Condensed"/>
                  <a:rtl val="true"/>
                </a:rPr>
                <a:t>أخبر المساعد القانوني أنه سيحتاج إلى تذكر المعلومات التي شاركها الآخرون في نهاية النشاط والتركيز. اطلب من المشاركين الإجابة على أسئلة المساعد القانوني واحدًا تلو الآخر: </a:t>
              </a:r>
            </a:p>
            <a:p>
              <a:pPr algn="r" rtl="true" marL="0" indent="0" lvl="0">
                <a:lnSpc>
                  <a:spcPts val="3588"/>
                </a:lnSpc>
              </a:pPr>
            </a:p>
            <a:p>
              <a:pPr algn="r" rtl="true" marL="0" indent="0" lvl="0">
                <a:lnSpc>
                  <a:spcPts val="3588"/>
                </a:lnSpc>
              </a:pPr>
              <a:r>
                <a:rPr lang="en-US" sz="2600">
                  <a:solidFill>
                    <a:srgbClr val="000000"/>
                  </a:solidFill>
                  <a:latin typeface="Arial Nova Condensed"/>
                  <a:ea typeface="Arial Nova Condensed"/>
                  <a:cs typeface="Arial Nova Condensed"/>
                  <a:sym typeface="Arial Nova Condensed"/>
                </a:rPr>
                <a:t>١</a:t>
              </a:r>
              <a:r>
                <a:rPr lang="ar-EG" sz="2600">
                  <a:solidFill>
                    <a:srgbClr val="000000"/>
                  </a:solidFill>
                  <a:latin typeface="Arial Nova Condensed"/>
                  <a:ea typeface="Arial Nova Condensed"/>
                  <a:cs typeface="Arial Nova Condensed"/>
                  <a:sym typeface="Arial Nova Condensed"/>
                  <a:rtl val="true"/>
                </a:rPr>
                <a:t>. ما هو تاريخ ميلادك؟ </a:t>
              </a:r>
              <a:r>
                <a:rPr lang="en-US" sz="2600">
                  <a:solidFill>
                    <a:srgbClr val="000000"/>
                  </a:solidFill>
                  <a:latin typeface="Arial Nova Condensed"/>
                  <a:ea typeface="Arial Nova Condensed"/>
                  <a:cs typeface="Arial Nova Condensed"/>
                  <a:sym typeface="Arial Nova Condensed"/>
                </a:rPr>
                <a:t>٦</a:t>
              </a:r>
              <a:r>
                <a:rPr lang="ar-EG" sz="2600">
                  <a:solidFill>
                    <a:srgbClr val="000000"/>
                  </a:solidFill>
                  <a:latin typeface="Arial Nova Condensed"/>
                  <a:ea typeface="Arial Nova Condensed"/>
                  <a:cs typeface="Arial Nova Condensed"/>
                  <a:sym typeface="Arial Nova Condensed"/>
                  <a:rtl val="true"/>
                </a:rPr>
                <a:t>. متى بدأت العمل مع المنظمة؟ </a:t>
              </a:r>
            </a:p>
            <a:p>
              <a:pPr algn="r" rtl="true" marL="0" indent="0" lvl="0">
                <a:lnSpc>
                  <a:spcPts val="3588"/>
                </a:lnSpc>
              </a:pPr>
              <a:r>
                <a:rPr lang="en-US" sz="2600">
                  <a:solidFill>
                    <a:srgbClr val="000000"/>
                  </a:solidFill>
                  <a:latin typeface="Arial Nova Condensed"/>
                  <a:ea typeface="Arial Nova Condensed"/>
                  <a:cs typeface="Arial Nova Condensed"/>
                  <a:sym typeface="Arial Nova Condensed"/>
                </a:rPr>
                <a:t>٢</a:t>
              </a:r>
              <a:r>
                <a:rPr lang="ar-EG" sz="2600">
                  <a:solidFill>
                    <a:srgbClr val="000000"/>
                  </a:solidFill>
                  <a:latin typeface="Arial Nova Condensed"/>
                  <a:ea typeface="Arial Nova Condensed"/>
                  <a:cs typeface="Arial Nova Condensed"/>
                  <a:sym typeface="Arial Nova Condensed"/>
                  <a:rtl val="true"/>
                </a:rPr>
                <a:t>. ما اسم عائلتك؟ </a:t>
              </a:r>
              <a:r>
                <a:rPr lang="en-US" sz="2600">
                  <a:solidFill>
                    <a:srgbClr val="000000"/>
                  </a:solidFill>
                  <a:latin typeface="Arial Nova Condensed"/>
                  <a:ea typeface="Arial Nova Condensed"/>
                  <a:cs typeface="Arial Nova Condensed"/>
                  <a:sym typeface="Arial Nova Condensed"/>
                </a:rPr>
                <a:t>٧</a:t>
              </a:r>
              <a:r>
                <a:rPr lang="ar-EG" sz="2600">
                  <a:solidFill>
                    <a:srgbClr val="000000"/>
                  </a:solidFill>
                  <a:latin typeface="Arial Nova Condensed"/>
                  <a:ea typeface="Arial Nova Condensed"/>
                  <a:cs typeface="Arial Nova Condensed"/>
                  <a:sym typeface="Arial Nova Condensed"/>
                  <a:rtl val="true"/>
                </a:rPr>
                <a:t>. ما عنوانك بالضبط؟ </a:t>
              </a:r>
            </a:p>
            <a:p>
              <a:pPr algn="r" rtl="true" marL="0" indent="0" lvl="0">
                <a:lnSpc>
                  <a:spcPts val="3588"/>
                </a:lnSpc>
              </a:pPr>
              <a:r>
                <a:rPr lang="en-US" sz="2600">
                  <a:solidFill>
                    <a:srgbClr val="000000"/>
                  </a:solidFill>
                  <a:latin typeface="Arial Nova Condensed"/>
                  <a:ea typeface="Arial Nova Condensed"/>
                  <a:cs typeface="Arial Nova Condensed"/>
                  <a:sym typeface="Arial Nova Condensed"/>
                </a:rPr>
                <a:t>٣</a:t>
              </a:r>
              <a:r>
                <a:rPr lang="ar-EG" sz="2600">
                  <a:solidFill>
                    <a:srgbClr val="000000"/>
                  </a:solidFill>
                  <a:latin typeface="Arial Nova Condensed"/>
                  <a:ea typeface="Arial Nova Condensed"/>
                  <a:cs typeface="Arial Nova Condensed"/>
                  <a:sym typeface="Arial Nova Condensed"/>
                  <a:rtl val="true"/>
                </a:rPr>
                <a:t>. أين ولدت؟ </a:t>
              </a:r>
              <a:r>
                <a:rPr lang="en-US" sz="2600">
                  <a:solidFill>
                    <a:srgbClr val="000000"/>
                  </a:solidFill>
                  <a:latin typeface="Arial Nova Condensed"/>
                  <a:ea typeface="Arial Nova Condensed"/>
                  <a:cs typeface="Arial Nova Condensed"/>
                  <a:sym typeface="Arial Nova Condensed"/>
                </a:rPr>
                <a:t>٨</a:t>
              </a:r>
              <a:r>
                <a:rPr lang="ar-EG" sz="2600">
                  <a:solidFill>
                    <a:srgbClr val="000000"/>
                  </a:solidFill>
                  <a:latin typeface="Arial Nova Condensed"/>
                  <a:ea typeface="Arial Nova Condensed"/>
                  <a:cs typeface="Arial Nova Condensed"/>
                  <a:sym typeface="Arial Nova Condensed"/>
                  <a:rtl val="true"/>
                </a:rPr>
                <a:t>. ما هو طبقك المفضل؟ </a:t>
              </a:r>
            </a:p>
            <a:p>
              <a:pPr algn="r" rtl="true" marL="0" indent="0" lvl="0">
                <a:lnSpc>
                  <a:spcPts val="3588"/>
                </a:lnSpc>
              </a:pPr>
              <a:r>
                <a:rPr lang="en-US" sz="2600">
                  <a:solidFill>
                    <a:srgbClr val="000000"/>
                  </a:solidFill>
                  <a:latin typeface="Arial Nova Condensed"/>
                  <a:ea typeface="Arial Nova Condensed"/>
                  <a:cs typeface="Arial Nova Condensed"/>
                  <a:sym typeface="Arial Nova Condensed"/>
                </a:rPr>
                <a:t>٤</a:t>
              </a:r>
              <a:r>
                <a:rPr lang="ar-EG" sz="2600">
                  <a:solidFill>
                    <a:srgbClr val="000000"/>
                  </a:solidFill>
                  <a:latin typeface="Arial Nova Condensed"/>
                  <a:ea typeface="Arial Nova Condensed"/>
                  <a:cs typeface="Arial Nova Condensed"/>
                  <a:sym typeface="Arial Nova Condensed"/>
                  <a:rtl val="true"/>
                </a:rPr>
                <a:t>. أين درستَ في المرحلة الابتدائية؟ </a:t>
              </a:r>
              <a:r>
                <a:rPr lang="en-US" sz="2600">
                  <a:solidFill>
                    <a:srgbClr val="000000"/>
                  </a:solidFill>
                  <a:latin typeface="Arial Nova Condensed"/>
                  <a:ea typeface="Arial Nova Condensed"/>
                  <a:cs typeface="Arial Nova Condensed"/>
                  <a:sym typeface="Arial Nova Condensed"/>
                </a:rPr>
                <a:t>٩</a:t>
              </a:r>
              <a:r>
                <a:rPr lang="ar-EG" sz="2600">
                  <a:solidFill>
                    <a:srgbClr val="000000"/>
                  </a:solidFill>
                  <a:latin typeface="Arial Nova Condensed"/>
                  <a:ea typeface="Arial Nova Condensed"/>
                  <a:cs typeface="Arial Nova Condensed"/>
                  <a:sym typeface="Arial Nova Condensed"/>
                  <a:rtl val="true"/>
                </a:rPr>
                <a:t>. ما اسم أمك؟ </a:t>
              </a:r>
            </a:p>
            <a:p>
              <a:pPr algn="r" rtl="true" marL="0" indent="0" lvl="0">
                <a:lnSpc>
                  <a:spcPts val="3588"/>
                </a:lnSpc>
              </a:pPr>
              <a:r>
                <a:rPr lang="en-US" sz="2600">
                  <a:solidFill>
                    <a:srgbClr val="000000"/>
                  </a:solidFill>
                  <a:latin typeface="Arial Nova Condensed"/>
                  <a:ea typeface="Arial Nova Condensed"/>
                  <a:cs typeface="Arial Nova Condensed"/>
                  <a:sym typeface="Arial Nova Condensed"/>
                </a:rPr>
                <a:t>٥</a:t>
              </a:r>
              <a:r>
                <a:rPr lang="ar-EG" sz="2600">
                  <a:solidFill>
                    <a:srgbClr val="000000"/>
                  </a:solidFill>
                  <a:latin typeface="Arial Nova Condensed"/>
                  <a:ea typeface="Arial Nova Condensed"/>
                  <a:cs typeface="Arial Nova Condensed"/>
                  <a:sym typeface="Arial Nova Condensed"/>
                  <a:rtl val="true"/>
                </a:rPr>
                <a:t>. كم عدد أطفالك؟ </a:t>
              </a:r>
              <a:r>
                <a:rPr lang="en-US" sz="2600">
                  <a:solidFill>
                    <a:srgbClr val="000000"/>
                  </a:solidFill>
                  <a:latin typeface="Arial Nova Condensed"/>
                  <a:ea typeface="Arial Nova Condensed"/>
                  <a:cs typeface="Arial Nova Condensed"/>
                  <a:sym typeface="Arial Nova Condensed"/>
                </a:rPr>
                <a:t>١٠</a:t>
              </a:r>
              <a:r>
                <a:rPr lang="ar-EG" sz="2600">
                  <a:solidFill>
                    <a:srgbClr val="000000"/>
                  </a:solidFill>
                  <a:latin typeface="Arial Nova Condensed"/>
                  <a:ea typeface="Arial Nova Condensed"/>
                  <a:cs typeface="Arial Nova Condensed"/>
                  <a:sym typeface="Arial Nova Condensed"/>
                  <a:rtl val="true"/>
                </a:rPr>
                <a:t>. وأبوك؟ </a:t>
              </a:r>
            </a:p>
          </p:txBody>
        </p:sp>
      </p:grpSp>
      <p:sp>
        <p:nvSpPr>
          <p:cNvPr name="Freeform 11" id="11"/>
          <p:cNvSpPr/>
          <p:nvPr/>
        </p:nvSpPr>
        <p:spPr>
          <a:xfrm flipH="false" flipV="false" rot="0">
            <a:off x="1028700" y="7643635"/>
            <a:ext cx="6225011" cy="2349942"/>
          </a:xfrm>
          <a:custGeom>
            <a:avLst/>
            <a:gdLst/>
            <a:ahLst/>
            <a:cxnLst/>
            <a:rect r="r" b="b" t="t" l="l"/>
            <a:pathLst>
              <a:path h="2349942" w="6225011">
                <a:moveTo>
                  <a:pt x="0" y="0"/>
                </a:moveTo>
                <a:lnTo>
                  <a:pt x="6225011" y="0"/>
                </a:lnTo>
                <a:lnTo>
                  <a:pt x="6225011" y="2349941"/>
                </a:lnTo>
                <a:lnTo>
                  <a:pt x="0" y="2349941"/>
                </a:lnTo>
                <a:lnTo>
                  <a:pt x="0" y="0"/>
                </a:lnTo>
                <a:close/>
              </a:path>
            </a:pathLst>
          </a:custGeom>
          <a:blipFill>
            <a:blip r:embed="rId3"/>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rtl="true">
                <a:lnSpc>
                  <a:spcPts val="2659"/>
                </a:lnSpc>
                <a:spcBef>
                  <a:spcPct val="0"/>
                </a:spcBef>
              </a:pPr>
            </a:p>
          </p:txBody>
        </p:sp>
      </p:grpSp>
      <p:grpSp>
        <p:nvGrpSpPr>
          <p:cNvPr name="Group 5" id="5"/>
          <p:cNvGrpSpPr/>
          <p:nvPr/>
        </p:nvGrpSpPr>
        <p:grpSpPr>
          <a:xfrm rot="0">
            <a:off x="2851509" y="1995021"/>
            <a:ext cx="14407791" cy="5850054"/>
            <a:chOff x="0" y="0"/>
            <a:chExt cx="19210388" cy="7800072"/>
          </a:xfrm>
        </p:grpSpPr>
        <p:sp>
          <p:nvSpPr>
            <p:cNvPr name="Freeform 6" id="6"/>
            <p:cNvSpPr/>
            <p:nvPr/>
          </p:nvSpPr>
          <p:spPr>
            <a:xfrm flipH="false" flipV="false" rot="0">
              <a:off x="0" y="0"/>
              <a:ext cx="19210401" cy="7800054"/>
            </a:xfrm>
            <a:custGeom>
              <a:avLst/>
              <a:gdLst/>
              <a:ahLst/>
              <a:cxnLst/>
              <a:rect r="r" b="b" t="t" l="l"/>
              <a:pathLst>
                <a:path h="7800054" w="19210401">
                  <a:moveTo>
                    <a:pt x="0" y="0"/>
                  </a:moveTo>
                  <a:lnTo>
                    <a:pt x="19210401" y="0"/>
                  </a:lnTo>
                  <a:lnTo>
                    <a:pt x="19210401" y="7800054"/>
                  </a:lnTo>
                  <a:lnTo>
                    <a:pt x="0" y="7800054"/>
                  </a:lnTo>
                  <a:close/>
                </a:path>
              </a:pathLst>
            </a:custGeom>
            <a:solidFill>
              <a:srgbClr val="FFFFFF"/>
            </a:solidFill>
          </p:spPr>
        </p:sp>
        <p:sp>
          <p:nvSpPr>
            <p:cNvPr name="TextBox 7" id="7"/>
            <p:cNvSpPr txBox="true"/>
            <p:nvPr/>
          </p:nvSpPr>
          <p:spPr>
            <a:xfrm>
              <a:off x="0" y="-57150"/>
              <a:ext cx="19210388" cy="7857222"/>
            </a:xfrm>
            <a:prstGeom prst="rect">
              <a:avLst/>
            </a:prstGeom>
          </p:spPr>
          <p:txBody>
            <a:bodyPr anchor="t" rtlCol="false" tIns="50800" lIns="50800" bIns="50800" rIns="50800"/>
            <a:lstStyle/>
            <a:p>
              <a:pPr algn="r" rtl="true" marL="0" indent="0" lvl="0">
                <a:lnSpc>
                  <a:spcPts val="4140"/>
                </a:lnSpc>
              </a:pPr>
              <a:r>
                <a:rPr lang="ar-EG" b="true" sz="3000">
                  <a:solidFill>
                    <a:srgbClr val="F9B428"/>
                  </a:solidFill>
                  <a:latin typeface="Arial Nova Condensed Bold"/>
                  <a:ea typeface="Arial Nova Condensed Bold"/>
                  <a:cs typeface="Arial Nova Condensed Bold"/>
                  <a:sym typeface="Arial Nova Condensed Bold"/>
                  <a:rtl val="true"/>
                </a:rPr>
                <a:t> النشاط: الغرق في المعلومات – الجزء الثاني                                                     </a:t>
              </a:r>
            </a:p>
            <a:p>
              <a:pPr algn="r" rtl="true" marL="0" indent="0" lvl="0">
                <a:lnSpc>
                  <a:spcPts val="4140"/>
                </a:lnSpc>
              </a:pPr>
              <a:r>
                <a:rPr lang="ar-EG" b="true" sz="3000">
                  <a:solidFill>
                    <a:srgbClr val="000000"/>
                  </a:solidFill>
                  <a:latin typeface="Arial Nova Condensed Bold"/>
                  <a:ea typeface="Arial Nova Condensed Bold"/>
                  <a:cs typeface="Arial Nova Condensed Bold"/>
                  <a:sym typeface="Arial Nova Condensed Bold"/>
                  <a:rtl val="true"/>
                </a:rPr>
                <a:t>الوقت: </a:t>
              </a:r>
              <a:r>
                <a:rPr lang="en-US" b="true" sz="3000">
                  <a:solidFill>
                    <a:srgbClr val="000000"/>
                  </a:solidFill>
                  <a:latin typeface="Arial Nova Condensed Bold"/>
                  <a:ea typeface="Arial Nova Condensed Bold"/>
                  <a:cs typeface="Arial Nova Condensed Bold"/>
                  <a:sym typeface="Arial Nova Condensed Bold"/>
                </a:rPr>
                <a:t>20</a:t>
              </a:r>
              <a:r>
                <a:rPr lang="ar-EG" b="true" sz="3000">
                  <a:solidFill>
                    <a:srgbClr val="000000"/>
                  </a:solidFill>
                  <a:latin typeface="Arial Nova Condensed Bold"/>
                  <a:ea typeface="Arial Nova Condensed Bold"/>
                  <a:cs typeface="Arial Nova Condensed Bold"/>
                  <a:sym typeface="Arial Nova Condensed Bold"/>
                  <a:rtl val="true"/>
                </a:rPr>
                <a:t> دقيقة </a:t>
              </a:r>
            </a:p>
            <a:p>
              <a:pPr algn="r" rtl="true" marL="0" indent="0" lvl="0">
                <a:lnSpc>
                  <a:spcPts val="4140"/>
                </a:lnSpc>
              </a:pPr>
              <a:r>
                <a:rPr lang="ar-EG" sz="3000">
                  <a:solidFill>
                    <a:srgbClr val="000000"/>
                  </a:solidFill>
                  <a:latin typeface="Arial Nova Condensed"/>
                  <a:ea typeface="Arial Nova Condensed"/>
                  <a:cs typeface="Arial Nova Condensed"/>
                  <a:sym typeface="Arial Nova Condensed"/>
                  <a:rtl val="true"/>
                </a:rPr>
                <a:t>اطلب من المساعد القانوني في منتصف الدائرة تكرار المعلومات التي شاركها المشاركون دون تكرار الأسئلة. تحقق من صحة إجابة الآخرين. </a:t>
              </a:r>
            </a:p>
            <a:p>
              <a:pPr algn="r" rtl="true" marL="0" indent="0" lvl="0">
                <a:lnSpc>
                  <a:spcPts val="4140"/>
                </a:lnSpc>
              </a:pPr>
            </a:p>
            <a:p>
              <a:pPr algn="r" rtl="true" marL="0" indent="0" lvl="0">
                <a:lnSpc>
                  <a:spcPts val="4140"/>
                </a:lnSpc>
              </a:pPr>
              <a:r>
                <a:rPr lang="ar-EG" sz="3000">
                  <a:solidFill>
                    <a:srgbClr val="000000"/>
                  </a:solidFill>
                  <a:latin typeface="Arial Nova Condensed"/>
                  <a:ea typeface="Arial Nova Condensed"/>
                  <a:cs typeface="Arial Nova Condensed"/>
                  <a:sym typeface="Arial Nova Condensed"/>
                  <a:rtl val="true"/>
                </a:rPr>
                <a:t>إذا لم يكن الأمر صعبًا بدرجة كافية، كرر التمرين عن طريق تغيير المشاركين من مجموعة إلى أخرى وطرح مجموعة الأسئلة مرة أخرى. </a:t>
              </a:r>
            </a:p>
            <a:p>
              <a:pPr algn="r" rtl="true" marL="0" indent="0" lvl="0">
                <a:lnSpc>
                  <a:spcPts val="4140"/>
                </a:lnSpc>
              </a:pPr>
            </a:p>
            <a:p>
              <a:pPr algn="r" rtl="true" marL="0" indent="0" lvl="0">
                <a:lnSpc>
                  <a:spcPts val="4140"/>
                </a:lnSpc>
              </a:pPr>
              <a:r>
                <a:rPr lang="ar-EG" b="true" sz="3000">
                  <a:solidFill>
                    <a:srgbClr val="000000"/>
                  </a:solidFill>
                  <a:latin typeface="Arial Nova Condensed Bold"/>
                  <a:ea typeface="Arial Nova Condensed Bold"/>
                  <a:cs typeface="Arial Nova Condensed Bold"/>
                  <a:sym typeface="Arial Nova Condensed Bold"/>
                  <a:rtl val="true"/>
                </a:rPr>
                <a:t>الرسالة الرئيسية</a:t>
              </a:r>
            </a:p>
            <a:p>
              <a:pPr algn="r" rtl="true" marL="0" indent="0" lvl="0">
                <a:lnSpc>
                  <a:spcPts val="4140"/>
                </a:lnSpc>
              </a:pPr>
              <a:r>
                <a:rPr lang="ar-EG" sz="3000">
                  <a:solidFill>
                    <a:srgbClr val="000000"/>
                  </a:solidFill>
                  <a:latin typeface="Arial Nova Condensed"/>
                  <a:ea typeface="Arial Nova Condensed"/>
                  <a:cs typeface="Arial Nova Condensed"/>
                  <a:sym typeface="Arial Nova Condensed"/>
                  <a:rtl val="true"/>
                </a:rPr>
                <a:t>يتطلب العمل كمساعد قانوني إدارة كميات هائلة من المعلومات التي يتبادلها أفراد المجتمع، والتي تُسهم في حل القضايا. تساعدك مهارات التنظيم على الحفاظ على النظام. </a:t>
              </a:r>
            </a:p>
          </p:txBody>
        </p:sp>
      </p:grpSp>
      <p:sp>
        <p:nvSpPr>
          <p:cNvPr name="Freeform 8" id="8"/>
          <p:cNvSpPr/>
          <p:nvPr/>
        </p:nvSpPr>
        <p:spPr>
          <a:xfrm flipH="false" flipV="false" rot="0">
            <a:off x="0" y="7937058"/>
            <a:ext cx="6225011" cy="2349942"/>
          </a:xfrm>
          <a:custGeom>
            <a:avLst/>
            <a:gdLst/>
            <a:ahLst/>
            <a:cxnLst/>
            <a:rect r="r" b="b" t="t" l="l"/>
            <a:pathLst>
              <a:path h="2349942" w="6225011">
                <a:moveTo>
                  <a:pt x="0" y="0"/>
                </a:moveTo>
                <a:lnTo>
                  <a:pt x="6225011" y="0"/>
                </a:lnTo>
                <a:lnTo>
                  <a:pt x="6225011" y="2349942"/>
                </a:lnTo>
                <a:lnTo>
                  <a:pt x="0" y="2349942"/>
                </a:lnTo>
                <a:lnTo>
                  <a:pt x="0" y="0"/>
                </a:lnTo>
                <a:close/>
              </a:path>
            </a:pathLst>
          </a:custGeom>
          <a:blipFill>
            <a:blip r:embed="rId3"/>
            <a:stretch>
              <a:fillRect l="0" t="0" r="0" b="0"/>
            </a:stretch>
          </a:blipFill>
        </p:spPr>
      </p:sp>
      <p:grpSp>
        <p:nvGrpSpPr>
          <p:cNvPr name="Group 9" id="9"/>
          <p:cNvGrpSpPr/>
          <p:nvPr/>
        </p:nvGrpSpPr>
        <p:grpSpPr>
          <a:xfrm rot="0">
            <a:off x="9661645" y="694524"/>
            <a:ext cx="7597655" cy="1300497"/>
            <a:chOff x="0" y="0"/>
            <a:chExt cx="10130207" cy="1733996"/>
          </a:xfrm>
        </p:grpSpPr>
        <p:sp>
          <p:nvSpPr>
            <p:cNvPr name="Freeform 10" id="10"/>
            <p:cNvSpPr/>
            <p:nvPr/>
          </p:nvSpPr>
          <p:spPr>
            <a:xfrm flipH="false" flipV="false" rot="0">
              <a:off x="0" y="0"/>
              <a:ext cx="10130206" cy="1733996"/>
            </a:xfrm>
            <a:custGeom>
              <a:avLst/>
              <a:gdLst/>
              <a:ahLst/>
              <a:cxnLst/>
              <a:rect r="r" b="b" t="t" l="l"/>
              <a:pathLst>
                <a:path h="1733996" w="10130206">
                  <a:moveTo>
                    <a:pt x="0" y="0"/>
                  </a:moveTo>
                  <a:lnTo>
                    <a:pt x="10130206" y="0"/>
                  </a:lnTo>
                  <a:lnTo>
                    <a:pt x="10130206" y="1733996"/>
                  </a:lnTo>
                  <a:lnTo>
                    <a:pt x="0" y="1733996"/>
                  </a:lnTo>
                  <a:close/>
                </a:path>
              </a:pathLst>
            </a:custGeom>
            <a:solidFill>
              <a:srgbClr val="000000">
                <a:alpha val="0"/>
              </a:srgbClr>
            </a:solidFill>
            <a:ln cap="sq">
              <a:noFill/>
              <a:prstDash val="solid"/>
              <a:miter/>
            </a:ln>
          </p:spPr>
        </p:sp>
        <p:sp>
          <p:nvSpPr>
            <p:cNvPr name="TextBox 11" id="11"/>
            <p:cNvSpPr txBox="true"/>
            <p:nvPr/>
          </p:nvSpPr>
          <p:spPr>
            <a:xfrm>
              <a:off x="0" y="0"/>
              <a:ext cx="10130207" cy="1733996"/>
            </a:xfrm>
            <a:prstGeom prst="rect">
              <a:avLst/>
            </a:prstGeom>
          </p:spPr>
          <p:txBody>
            <a:bodyPr anchor="t" rtlCol="false" tIns="0" lIns="0" bIns="0" rIns="0"/>
            <a:lstStyle/>
            <a:p>
              <a:pPr algn="ctr" rtl="true" marL="0" indent="0" lvl="0">
                <a:lnSpc>
                  <a:spcPts val="7920"/>
                </a:lnSpc>
                <a:spcBef>
                  <a:spcPct val="0"/>
                </a:spcBef>
              </a:pPr>
              <a:r>
                <a:rPr lang="ar-EG" b="true" sz="6600" strike="noStrike" u="none">
                  <a:solidFill>
                    <a:srgbClr val="4E5FA7"/>
                  </a:solidFill>
                  <a:latin typeface="Arial Nova Condensed Bold"/>
                  <a:ea typeface="Arial Nova Condensed Bold"/>
                  <a:cs typeface="Arial Nova Condensed Bold"/>
                  <a:sym typeface="Arial Nova Condensed Bold"/>
                  <a:rtl val="true"/>
                </a:rPr>
                <a:t>النشاط </a:t>
              </a:r>
              <a:r>
                <a:rPr lang="en-US" b="true" sz="6600" strike="noStrike" u="none">
                  <a:solidFill>
                    <a:srgbClr val="4E5FA7"/>
                  </a:solidFill>
                  <a:latin typeface="Arial Nova Condensed Bold"/>
                  <a:ea typeface="Arial Nova Condensed Bold"/>
                  <a:cs typeface="Arial Nova Condensed Bold"/>
                  <a:sym typeface="Arial Nova Condensed Bold"/>
                </a:rPr>
                <a:t>1</a:t>
              </a:r>
              <a:r>
                <a:rPr lang="ar-EG" b="true" sz="6600" strike="noStrike" u="none">
                  <a:solidFill>
                    <a:srgbClr val="4E5FA7"/>
                  </a:solidFill>
                  <a:latin typeface="Arial Nova Condensed Bold"/>
                  <a:ea typeface="Arial Nova Condensed Bold"/>
                  <a:cs typeface="Arial Nova Condensed Bold"/>
                  <a:sym typeface="Arial Nova Condensed Bold"/>
                  <a:rtl val="true"/>
                </a:rPr>
                <a:t>: التسجيل </a:t>
              </a:r>
            </a:p>
          </p:txBody>
        </p:sp>
      </p:grpSp>
    </p:spTree>
  </p:cSld>
  <p:clrMapOvr>
    <a:masterClrMapping/>
  </p:clrMapOvr>
</p:sld>
</file>

<file path=ppt/slides/slide9.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185142"/>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rtl="true">
                <a:lnSpc>
                  <a:spcPts val="2659"/>
                </a:lnSpc>
                <a:spcBef>
                  <a:spcPct val="0"/>
                </a:spcBef>
              </a:pPr>
            </a:p>
          </p:txBody>
        </p:sp>
      </p:grpSp>
      <p:grpSp>
        <p:nvGrpSpPr>
          <p:cNvPr name="Group 5" id="5"/>
          <p:cNvGrpSpPr/>
          <p:nvPr/>
        </p:nvGrpSpPr>
        <p:grpSpPr>
          <a:xfrm rot="0">
            <a:off x="10544053" y="1028700"/>
            <a:ext cx="6715247" cy="1181420"/>
            <a:chOff x="0" y="0"/>
            <a:chExt cx="8953662" cy="1575227"/>
          </a:xfrm>
        </p:grpSpPr>
        <p:sp>
          <p:nvSpPr>
            <p:cNvPr name="Freeform 6" id="6"/>
            <p:cNvSpPr/>
            <p:nvPr/>
          </p:nvSpPr>
          <p:spPr>
            <a:xfrm flipH="false" flipV="false" rot="0">
              <a:off x="0" y="0"/>
              <a:ext cx="8953662" cy="1575227"/>
            </a:xfrm>
            <a:custGeom>
              <a:avLst/>
              <a:gdLst/>
              <a:ahLst/>
              <a:cxnLst/>
              <a:rect r="r" b="b" t="t" l="l"/>
              <a:pathLst>
                <a:path h="1575227" w="8953662">
                  <a:moveTo>
                    <a:pt x="0" y="0"/>
                  </a:moveTo>
                  <a:lnTo>
                    <a:pt x="8953662" y="0"/>
                  </a:lnTo>
                  <a:lnTo>
                    <a:pt x="8953662" y="1575227"/>
                  </a:lnTo>
                  <a:lnTo>
                    <a:pt x="0" y="1575227"/>
                  </a:lnTo>
                  <a:close/>
                </a:path>
              </a:pathLst>
            </a:custGeom>
            <a:solidFill>
              <a:srgbClr val="000000">
                <a:alpha val="0"/>
              </a:srgbClr>
            </a:solidFill>
          </p:spPr>
        </p:sp>
        <p:sp>
          <p:nvSpPr>
            <p:cNvPr name="TextBox 7" id="7"/>
            <p:cNvSpPr txBox="true"/>
            <p:nvPr/>
          </p:nvSpPr>
          <p:spPr>
            <a:xfrm>
              <a:off x="0" y="-190500"/>
              <a:ext cx="8953662" cy="1765727"/>
            </a:xfrm>
            <a:prstGeom prst="rect">
              <a:avLst/>
            </a:prstGeom>
          </p:spPr>
          <p:txBody>
            <a:bodyPr anchor="t" rtlCol="false" tIns="0" lIns="0" bIns="0" rIns="0"/>
            <a:lstStyle/>
            <a:p>
              <a:pPr algn="r" rtl="true" marL="0" indent="0" lvl="0">
                <a:lnSpc>
                  <a:spcPts val="9900"/>
                </a:lnSpc>
              </a:pPr>
              <a:r>
                <a:rPr lang="ar-EG" b="true" sz="6600">
                  <a:solidFill>
                    <a:srgbClr val="4E5FA7"/>
                  </a:solidFill>
                  <a:latin typeface="Arial Nova Condensed Bold"/>
                  <a:ea typeface="Arial Nova Condensed Bold"/>
                  <a:cs typeface="Arial Nova Condensed Bold"/>
                  <a:sym typeface="Arial Nova Condensed Bold"/>
                  <a:rtl val="true"/>
                </a:rPr>
                <a:t>الرسالة الرئيسية</a:t>
              </a:r>
            </a:p>
          </p:txBody>
        </p:sp>
      </p:grpSp>
      <p:grpSp>
        <p:nvGrpSpPr>
          <p:cNvPr name="Group 8" id="8"/>
          <p:cNvGrpSpPr/>
          <p:nvPr/>
        </p:nvGrpSpPr>
        <p:grpSpPr>
          <a:xfrm rot="0">
            <a:off x="2851509" y="3180181"/>
            <a:ext cx="14407791" cy="4189542"/>
            <a:chOff x="0" y="0"/>
            <a:chExt cx="19210388" cy="5586056"/>
          </a:xfrm>
        </p:grpSpPr>
        <p:sp>
          <p:nvSpPr>
            <p:cNvPr name="Freeform 9" id="9"/>
            <p:cNvSpPr/>
            <p:nvPr/>
          </p:nvSpPr>
          <p:spPr>
            <a:xfrm flipH="false" flipV="false" rot="0">
              <a:off x="0" y="0"/>
              <a:ext cx="19210401" cy="5586026"/>
            </a:xfrm>
            <a:custGeom>
              <a:avLst/>
              <a:gdLst/>
              <a:ahLst/>
              <a:cxnLst/>
              <a:rect r="r" b="b" t="t" l="l"/>
              <a:pathLst>
                <a:path h="5586026" w="19210401">
                  <a:moveTo>
                    <a:pt x="0" y="0"/>
                  </a:moveTo>
                  <a:lnTo>
                    <a:pt x="19210401" y="0"/>
                  </a:lnTo>
                  <a:lnTo>
                    <a:pt x="19210401" y="5586026"/>
                  </a:lnTo>
                  <a:lnTo>
                    <a:pt x="0" y="5586026"/>
                  </a:lnTo>
                  <a:close/>
                </a:path>
              </a:pathLst>
            </a:custGeom>
            <a:solidFill>
              <a:srgbClr val="FFFFFF"/>
            </a:solidFill>
          </p:spPr>
        </p:sp>
        <p:sp>
          <p:nvSpPr>
            <p:cNvPr name="TextBox 10" id="10"/>
            <p:cNvSpPr txBox="true"/>
            <p:nvPr/>
          </p:nvSpPr>
          <p:spPr>
            <a:xfrm>
              <a:off x="0" y="-76200"/>
              <a:ext cx="19210388" cy="5662256"/>
            </a:xfrm>
            <a:prstGeom prst="rect">
              <a:avLst/>
            </a:prstGeom>
          </p:spPr>
          <p:txBody>
            <a:bodyPr anchor="t" rtlCol="false" tIns="50800" lIns="50800" bIns="50800" rIns="50800"/>
            <a:lstStyle/>
            <a:p>
              <a:pPr algn="just" rtl="true" marL="0" indent="0" lvl="0">
                <a:lnSpc>
                  <a:spcPts val="6485"/>
                </a:lnSpc>
              </a:pPr>
              <a:r>
                <a:rPr lang="ar-EG" sz="4699">
                  <a:solidFill>
                    <a:srgbClr val="0F1923"/>
                  </a:solidFill>
                  <a:latin typeface="Arial Nova Condensed"/>
                  <a:ea typeface="Arial Nova Condensed"/>
                  <a:cs typeface="Arial Nova Condensed"/>
                  <a:sym typeface="Arial Nova Condensed"/>
                  <a:rtl val="true"/>
                </a:rPr>
                <a:t>يتطلب العمل كمساعد قانوني إدارة كميات كبيرة من المعلومات التي يتبادلها أعضاء المجتمع والتي تساعد في حل القضايا.  </a:t>
              </a:r>
            </a:p>
            <a:p>
              <a:pPr algn="just" rtl="true" marL="0" indent="0" lvl="0">
                <a:lnSpc>
                  <a:spcPts val="6485"/>
                </a:lnSpc>
              </a:pPr>
            </a:p>
            <a:p>
              <a:pPr algn="just" rtl="true" marL="0" indent="0" lvl="0">
                <a:lnSpc>
                  <a:spcPts val="6485"/>
                </a:lnSpc>
              </a:pPr>
              <a:r>
                <a:rPr lang="ar-EG" b="true" sz="4699">
                  <a:solidFill>
                    <a:srgbClr val="0F1923"/>
                  </a:solidFill>
                  <a:latin typeface="Arial Nova Condensed Bold"/>
                  <a:ea typeface="Arial Nova Condensed Bold"/>
                  <a:cs typeface="Arial Nova Condensed Bold"/>
                  <a:sym typeface="Arial Nova Condensed Bold"/>
                  <a:rtl val="true"/>
                </a:rPr>
                <a:t>مهارات التنظيم تساعدك على إبقاء كل شيء منظمًا!</a:t>
              </a:r>
            </a:p>
          </p:txBody>
        </p:sp>
      </p:grpSp>
      <p:grpSp>
        <p:nvGrpSpPr>
          <p:cNvPr name="Group 11" id="11"/>
          <p:cNvGrpSpPr/>
          <p:nvPr/>
        </p:nvGrpSpPr>
        <p:grpSpPr>
          <a:xfrm rot="-7002519">
            <a:off x="-1116066" y="-886181"/>
            <a:ext cx="3767531" cy="4123759"/>
            <a:chOff x="0" y="0"/>
            <a:chExt cx="5023375" cy="5498345"/>
          </a:xfrm>
        </p:grpSpPr>
        <p:grpSp>
          <p:nvGrpSpPr>
            <p:cNvPr name="Group 12" id="12"/>
            <p:cNvGrpSpPr/>
            <p:nvPr/>
          </p:nvGrpSpPr>
          <p:grpSpPr>
            <a:xfrm rot="-104776">
              <a:off x="297380" y="1759711"/>
              <a:ext cx="4032000" cy="3678054"/>
              <a:chOff x="0" y="0"/>
              <a:chExt cx="893117" cy="814716"/>
            </a:xfrm>
          </p:grpSpPr>
          <p:sp>
            <p:nvSpPr>
              <p:cNvPr name="Freeform 13" id="1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4" id="14"/>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15" id="15"/>
            <p:cNvGrpSpPr/>
            <p:nvPr/>
          </p:nvGrpSpPr>
          <p:grpSpPr>
            <a:xfrm rot="-162844">
              <a:off x="84820" y="93399"/>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18" id="18"/>
            <p:cNvGrpSpPr/>
            <p:nvPr/>
          </p:nvGrpSpPr>
          <p:grpSpPr>
            <a:xfrm rot="10629642">
              <a:off x="902754" y="1722687"/>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DAGhhbekpC0</dc:identifier>
  <dcterms:modified xsi:type="dcterms:W3CDTF">2011-08-01T06:04:30Z</dcterms:modified>
  <cp:revision>1</cp:revision>
  <dc:title>Paralegal Training Curriculum _USE THE LAW_MODULE 1.1 PPT</dc:title>
</cp:coreProperties>
</file>