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Arial Nova Condensed" charset="1" panose="020B0506020202020204"/>
      <p:regular r:id="rId37"/>
    </p:embeddedFont>
    <p:embeddedFont>
      <p:font typeface="Arial Nova Condensed Bold" charset="1" panose="020B0806020202020204"/>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notesMasters/notesMaster1.xml" Type="http://schemas.openxmlformats.org/officeDocument/2006/relationships/notesMaster"/><Relationship Id="rId4" Target="theme/theme1.xml" Type="http://schemas.openxmlformats.org/officeDocument/2006/relationships/theme"/><Relationship Id="rId40" Target="theme/theme2.xml" Type="http://schemas.openxmlformats.org/officeDocument/2006/relationships/theme"/><Relationship Id="rId41" Target="notesSlides/notesSlide1.xml" Type="http://schemas.openxmlformats.org/officeDocument/2006/relationships/notesSlide"/><Relationship Id="rId42" Target="notesSlides/notesSlide2.xml" Type="http://schemas.openxmlformats.org/officeDocument/2006/relationships/notesSlide"/><Relationship Id="rId43" Target="notesSlides/notesSlide3.xml" Type="http://schemas.openxmlformats.org/officeDocument/2006/relationships/notesSlide"/><Relationship Id="rId44" Target="notesSlides/notesSlide4.xml" Type="http://schemas.openxmlformats.org/officeDocument/2006/relationships/notesSlide"/><Relationship Id="rId45" Target="notesSlides/notesSlide5.xml" Type="http://schemas.openxmlformats.org/officeDocument/2006/relationships/notesSlide"/><Relationship Id="rId46" Target="notesSlides/notesSlide6.xml" Type="http://schemas.openxmlformats.org/officeDocument/2006/relationships/notesSlide"/><Relationship Id="rId47" Target="notesSlides/notesSlide7.xml" Type="http://schemas.openxmlformats.org/officeDocument/2006/relationships/notesSlide"/><Relationship Id="rId48" Target="notesSlides/notesSlide8.xml" Type="http://schemas.openxmlformats.org/officeDocument/2006/relationships/notesSlide"/><Relationship Id="rId49" Target="notesSlides/notesSlide9.xml" Type="http://schemas.openxmlformats.org/officeDocument/2006/relationships/notesSlide"/><Relationship Id="rId5" Target="tableStyles.xml" Type="http://schemas.openxmlformats.org/officeDocument/2006/relationships/tableStyles"/><Relationship Id="rId50" Target="notesSlides/notesSlide10.xml" Type="http://schemas.openxmlformats.org/officeDocument/2006/relationships/notesSlide"/><Relationship Id="rId51" Target="notesSlides/notesSlide11.xml" Type="http://schemas.openxmlformats.org/officeDocument/2006/relationships/notesSlide"/><Relationship Id="rId52" Target="notesSlides/notesSlide12.xml" Type="http://schemas.openxmlformats.org/officeDocument/2006/relationships/notesSlide"/><Relationship Id="rId53" Target="notesSlides/notesSlide13.xml" Type="http://schemas.openxmlformats.org/officeDocument/2006/relationships/notesSlide"/><Relationship Id="rId54" Target="notesSlides/notesSlide14.xml" Type="http://schemas.openxmlformats.org/officeDocument/2006/relationships/notesSlide"/><Relationship Id="rId55" Target="notesSlides/notesSlide15.xml" Type="http://schemas.openxmlformats.org/officeDocument/2006/relationships/notesSlide"/><Relationship Id="rId56" Target="notesSlides/notesSlide16.xml" Type="http://schemas.openxmlformats.org/officeDocument/2006/relationships/notesSlide"/><Relationship Id="rId57" Target="notesSlides/notesSlide17.xml" Type="http://schemas.openxmlformats.org/officeDocument/2006/relationships/notesSlide"/><Relationship Id="rId58" Target="notesSlides/notesSlide18.xml" Type="http://schemas.openxmlformats.org/officeDocument/2006/relationships/notesSlide"/><Relationship Id="rId59" Target="notesSlides/notesSlide19.xml" Type="http://schemas.openxmlformats.org/officeDocument/2006/relationships/notesSlide"/><Relationship Id="rId6" Target="slides/slide1.xml" Type="http://schemas.openxmlformats.org/officeDocument/2006/relationships/slide"/><Relationship Id="rId60" Target="notesSlides/notesSlide20.xml" Type="http://schemas.openxmlformats.org/officeDocument/2006/relationships/notesSlide"/><Relationship Id="rId61" Target="notesSlides/notesSlide21.xml" Type="http://schemas.openxmlformats.org/officeDocument/2006/relationships/notesSlide"/><Relationship Id="rId62" Target="notesSlides/notesSlide22.xml" Type="http://schemas.openxmlformats.org/officeDocument/2006/relationships/notesSlide"/><Relationship Id="rId63" Target="notesSlides/notesSlide23.xml" Type="http://schemas.openxmlformats.org/officeDocument/2006/relationships/notesSlide"/><Relationship Id="rId64" Target="notesSlides/notesSlide24.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In your context and in the way your work is organized (ex: no dedicated office; not enough material…), discuss in plenary with the community paralegal, how you would best organize your file to ensure data protection of clients. </a:t>
            </a:r>
          </a:p>
          <a:p>
            <a:r>
              <a:rPr lang="en-US"/>
              <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if you have not yet had the technical session to deliver all detailed information and process, explain what you would look into and the type of information you could share (cost; time; detailed process; risks..)</a:t>
            </a:r>
          </a:p>
          <a:p>
            <a:r>
              <a:rPr lang="en-US"/>
              <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paralegals interact with clients/community members in a continuous manner which require strong interpersonal skills. </a:t>
            </a:r>
          </a:p>
          <a:p>
            <a:r>
              <a:rPr lang="en-US"/>
              <a:t>These interpersonal skills can be strengthened and easier if they compound with solid organizational skills: clients’ management skills. </a:t>
            </a:r>
          </a:p>
          <a:p>
            <a:r>
              <a:rPr lang="en-US"/>
              <a:t>Clients’ management skills help paralegal to track client communications, follow-up on important dates and maintain a professional relationship. </a:t>
            </a:r>
          </a:p>
          <a:p>
            <a:r>
              <a:rPr lang="en-US"/>
              <a:t>Explain that interpersonal skills are Tools people use to interact and communicate with individuals in an organizational environment. </a:t>
            </a:r>
          </a:p>
          <a:p>
            <a:r>
              <a:rPr lang="en-US"/>
              <a:t/>
            </a:r>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legal activities (as many activities) in general are always attaches to time. </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to manage how to use your time effectively, you need to know what your commitments are. For example, to family, friends, work, organizational work outside your job. Problems arise when the demands of different commitments collide.</a:t>
            </a:r>
          </a:p>
          <a:p>
            <a:r>
              <a:rPr lang="en-US"/>
              <a:t>Identify your regular commitments and drawing up a list of the requirements for each commitment. All your other commitments must be adapted to these regular commitments. You can write them down in your diary.</a:t>
            </a:r>
          </a:p>
          <a:p>
            <a:r>
              <a:rPr lang="en-US"/>
              <a:t>Think ahead about all the non-routine things that are going to happen, so you can start planning for them now (e.g. a friend's wedding, an assessment of your organization, etc.) by including them in your schedule to avoid collision with other commitments either routine one or arising later. </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wasting </a:t>
            </a:r>
          </a:p>
          <a:p>
            <a:r>
              <a:rPr lang="en-US"/>
              <a:t>Most people waste their time in the same way. Here are a few examples of common time wasters:</a:t>
            </a:r>
          </a:p>
          <a:p>
            <a:r>
              <a:rPr lang="en-US"/>
              <a:t>Disorganization</a:t>
            </a:r>
          </a:p>
          <a:p>
            <a:r>
              <a:rPr lang="en-US"/>
              <a:t>Procrastination (putting things off until the last minute). </a:t>
            </a:r>
          </a:p>
          <a:p>
            <a:r>
              <a:rPr lang="en-US"/>
              <a:t>The inability to say no. </a:t>
            </a:r>
          </a:p>
          <a:p>
            <a:r>
              <a:rPr lang="en-US"/>
              <a:t>Lack of interest. </a:t>
            </a:r>
          </a:p>
          <a:p>
            <a:r>
              <a:rPr lang="en-US"/>
              <a:t>Burn out (exhaustion due to too much stress). </a:t>
            </a:r>
          </a:p>
          <a:p>
            <a:r>
              <a:rPr lang="en-US"/>
              <a:t>Visitors and interruptions - Phone calls and e-mails – Waiting. </a:t>
            </a:r>
          </a:p>
          <a:p>
            <a:r>
              <a:rPr lang="en-US"/>
              <a:t>The meetings. </a:t>
            </a:r>
          </a:p>
          <a:p>
            <a:r>
              <a:rPr lang="en-US"/>
              <a:t>Personal problems. </a:t>
            </a:r>
          </a:p>
          <a:p>
            <a:r>
              <a:rPr lang="en-US"/>
              <a:t/>
            </a:r>
          </a:p>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Ensures security and safety of documents: Helps you avoid losing documents and information (papers, letters, addresses) because  they are kept in a safe place. </a:t>
            </a:r>
          </a:p>
          <a:p>
            <a:r>
              <a:rPr lang="en-US"/>
              <a:t>Helps you and others to find your documents quickly and easily, enhancing efficiency.</a:t>
            </a:r>
          </a:p>
          <a:p>
            <a:r>
              <a:rPr lang="en-US"/>
              <a:t>Helps you decide where to file information, where to file a document, and which folder to look for a document in – e.g where to find an address.</a:t>
            </a:r>
          </a:p>
          <a:p>
            <a:r>
              <a:rPr lang="en-US"/>
              <a:t>Helps with follow-up, monitoring the work of paralegals and quantitatively measuring the work that paralegals are doing. </a:t>
            </a:r>
          </a:p>
          <a:p>
            <a:r>
              <a:rPr lang="en-US"/>
              <a:t>Helps identify the case load per paralegal, preferred conflict resolution methods of clients, geographic distribution of cases and preferred avenues of communities seeking legal solutions.  </a:t>
            </a:r>
          </a:p>
          <a:p>
            <a:r>
              <a:rPr lang="en-US"/>
              <a:t>Helps identify the patterns of legal needs in the community which can then be used for programme planning and advocacy. </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Explain to the paralegal that in the next session on Legal Case management, the paralegal will be trained and provided with tools to help collect key datas and manage case efficiently.</a:t>
            </a:r>
          </a:p>
          <a:p>
            <a:r>
              <a:rPr lang="en-US"/>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7.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7.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7.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2"/>
            <a:stretch>
              <a:fillRect l="0" t="0" r="0" b="0"/>
            </a:stretch>
          </a:blipFill>
        </p:spPr>
      </p:sp>
      <p:grpSp>
        <p:nvGrpSpPr>
          <p:cNvPr name="Group 6" id="6"/>
          <p:cNvGrpSpPr/>
          <p:nvPr/>
        </p:nvGrpSpPr>
        <p:grpSpPr>
          <a:xfrm rot="0">
            <a:off x="304190" y="2974336"/>
            <a:ext cx="4338328" cy="4338328"/>
            <a:chOff x="0" y="0"/>
            <a:chExt cx="5784438" cy="5784438"/>
          </a:xfrm>
        </p:grpSpPr>
        <p:sp>
          <p:nvSpPr>
            <p:cNvPr name="Freeform 7" id="7"/>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3"/>
              <a:stretch>
                <a:fillRect l="0" t="0" r="0" b="0"/>
              </a:stretch>
            </a:blipFill>
          </p:spPr>
        </p:sp>
        <p:grpSp>
          <p:nvGrpSpPr>
            <p:cNvPr name="Group 8" id="8"/>
            <p:cNvGrpSpPr/>
            <p:nvPr/>
          </p:nvGrpSpPr>
          <p:grpSpPr>
            <a:xfrm rot="-82274">
              <a:off x="3275397" y="3651419"/>
              <a:ext cx="376427" cy="1094852"/>
              <a:chOff x="0" y="0"/>
              <a:chExt cx="167590" cy="487441"/>
            </a:xfrm>
          </p:grpSpPr>
          <p:sp>
            <p:nvSpPr>
              <p:cNvPr name="Freeform 9" id="9"/>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0" id="10"/>
              <p:cNvSpPr txBox="true"/>
              <p:nvPr/>
            </p:nvSpPr>
            <p:spPr>
              <a:xfrm>
                <a:off x="0" y="-28575"/>
                <a:ext cx="167590" cy="516016"/>
              </a:xfrm>
              <a:prstGeom prst="rect">
                <a:avLst/>
              </a:prstGeom>
            </p:spPr>
            <p:txBody>
              <a:bodyPr anchor="ctr" rtlCol="false" tIns="25400" lIns="25400" bIns="25400" rIns="25400"/>
              <a:lstStyle/>
              <a:p>
                <a:pPr algn="ctr">
                  <a:lnSpc>
                    <a:spcPts val="1953"/>
                  </a:lnSpc>
                </a:pPr>
              </a:p>
            </p:txBody>
          </p:sp>
        </p:grpSp>
        <p:grpSp>
          <p:nvGrpSpPr>
            <p:cNvPr name="Group 11" id="11"/>
            <p:cNvGrpSpPr/>
            <p:nvPr/>
          </p:nvGrpSpPr>
          <p:grpSpPr>
            <a:xfrm rot="219085">
              <a:off x="2337181" y="3034693"/>
              <a:ext cx="513401" cy="731935"/>
              <a:chOff x="0" y="0"/>
              <a:chExt cx="228572" cy="325866"/>
            </a:xfrm>
          </p:grpSpPr>
          <p:sp>
            <p:nvSpPr>
              <p:cNvPr name="Freeform 12" id="12"/>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13" id="13"/>
              <p:cNvSpPr txBox="true"/>
              <p:nvPr/>
            </p:nvSpPr>
            <p:spPr>
              <a:xfrm>
                <a:off x="0" y="-28575"/>
                <a:ext cx="228572" cy="354441"/>
              </a:xfrm>
              <a:prstGeom prst="rect">
                <a:avLst/>
              </a:prstGeom>
            </p:spPr>
            <p:txBody>
              <a:bodyPr anchor="ctr" rtlCol="false" tIns="25400" lIns="25400" bIns="25400" rIns="25400"/>
              <a:lstStyle/>
              <a:p>
                <a:pPr algn="ctr">
                  <a:lnSpc>
                    <a:spcPts val="1953"/>
                  </a:lnSpc>
                </a:pPr>
              </a:p>
            </p:txBody>
          </p:sp>
        </p:grpSp>
        <p:grpSp>
          <p:nvGrpSpPr>
            <p:cNvPr name="Group 14" id="14"/>
            <p:cNvGrpSpPr/>
            <p:nvPr/>
          </p:nvGrpSpPr>
          <p:grpSpPr>
            <a:xfrm rot="-6029727">
              <a:off x="2776906" y="3841119"/>
              <a:ext cx="1032579" cy="715453"/>
              <a:chOff x="0" y="0"/>
              <a:chExt cx="1183014" cy="819686"/>
            </a:xfrm>
          </p:grpSpPr>
          <p:sp>
            <p:nvSpPr>
              <p:cNvPr name="Freeform 15" id="15"/>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16" id="16"/>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17" id="17"/>
            <p:cNvGrpSpPr/>
            <p:nvPr/>
          </p:nvGrpSpPr>
          <p:grpSpPr>
            <a:xfrm rot="1834293">
              <a:off x="2942136" y="3296552"/>
              <a:ext cx="793531" cy="728397"/>
              <a:chOff x="0" y="0"/>
              <a:chExt cx="857157" cy="786801"/>
            </a:xfrm>
          </p:grpSpPr>
          <p:sp>
            <p:nvSpPr>
              <p:cNvPr name="Freeform 18" id="18"/>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19" id="19"/>
              <p:cNvSpPr txBox="true"/>
              <p:nvPr/>
            </p:nvSpPr>
            <p:spPr>
              <a:xfrm>
                <a:off x="133931" y="336726"/>
                <a:ext cx="589295" cy="393876"/>
              </a:xfrm>
              <a:prstGeom prst="rect">
                <a:avLst/>
              </a:prstGeom>
            </p:spPr>
            <p:txBody>
              <a:bodyPr anchor="ctr" rtlCol="false" tIns="25400" lIns="25400" bIns="25400" rIns="25400"/>
              <a:lstStyle/>
              <a:p>
                <a:pPr algn="ctr">
                  <a:lnSpc>
                    <a:spcPts val="1953"/>
                  </a:lnSpc>
                </a:pPr>
              </a:p>
            </p:txBody>
          </p:sp>
        </p:grpSp>
        <p:grpSp>
          <p:nvGrpSpPr>
            <p:cNvPr name="Group 20" id="20"/>
            <p:cNvGrpSpPr/>
            <p:nvPr/>
          </p:nvGrpSpPr>
          <p:grpSpPr>
            <a:xfrm rot="-3104318">
              <a:off x="3032687" y="3357839"/>
              <a:ext cx="683383" cy="689172"/>
              <a:chOff x="0" y="0"/>
              <a:chExt cx="812800" cy="819686"/>
            </a:xfrm>
          </p:grpSpPr>
          <p:sp>
            <p:nvSpPr>
              <p:cNvPr name="Freeform 21" id="21"/>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22" id="22"/>
              <p:cNvSpPr txBox="true"/>
              <p:nvPr/>
            </p:nvSpPr>
            <p:spPr>
              <a:xfrm>
                <a:off x="127000" y="29974"/>
                <a:ext cx="558800" cy="409144"/>
              </a:xfrm>
              <a:prstGeom prst="rect">
                <a:avLst/>
              </a:prstGeom>
            </p:spPr>
            <p:txBody>
              <a:bodyPr anchor="ctr" rtlCol="false" tIns="25400" lIns="25400" bIns="25400" rIns="25400"/>
              <a:lstStyle/>
              <a:p>
                <a:pPr algn="ctr">
                  <a:lnSpc>
                    <a:spcPts val="1953"/>
                  </a:lnSpc>
                </a:pPr>
              </a:p>
            </p:txBody>
          </p:sp>
        </p:grpSp>
        <p:grpSp>
          <p:nvGrpSpPr>
            <p:cNvPr name="Group 23" id="23"/>
            <p:cNvGrpSpPr/>
            <p:nvPr/>
          </p:nvGrpSpPr>
          <p:grpSpPr>
            <a:xfrm rot="8100000">
              <a:off x="3206979" y="3111954"/>
              <a:ext cx="660475" cy="637391"/>
              <a:chOff x="0" y="0"/>
              <a:chExt cx="812800" cy="784391"/>
            </a:xfrm>
          </p:grpSpPr>
          <p:sp>
            <p:nvSpPr>
              <p:cNvPr name="Freeform 24" id="24"/>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E19779"/>
              </a:solidFill>
            </p:spPr>
          </p:sp>
          <p:sp>
            <p:nvSpPr>
              <p:cNvPr name="TextBox 25" id="25"/>
              <p:cNvSpPr txBox="true"/>
              <p:nvPr/>
            </p:nvSpPr>
            <p:spPr>
              <a:xfrm>
                <a:off x="127000" y="27453"/>
                <a:ext cx="558800" cy="392757"/>
              </a:xfrm>
              <a:prstGeom prst="rect">
                <a:avLst/>
              </a:prstGeom>
            </p:spPr>
            <p:txBody>
              <a:bodyPr anchor="ctr" rtlCol="false" tIns="25400" lIns="25400" bIns="25400" rIns="25400"/>
              <a:lstStyle/>
              <a:p>
                <a:pPr algn="ctr">
                  <a:lnSpc>
                    <a:spcPts val="1953"/>
                  </a:lnSpc>
                </a:pPr>
              </a:p>
            </p:txBody>
          </p:sp>
        </p:grpSp>
        <p:grpSp>
          <p:nvGrpSpPr>
            <p:cNvPr name="Group 26" id="26"/>
            <p:cNvGrpSpPr/>
            <p:nvPr/>
          </p:nvGrpSpPr>
          <p:grpSpPr>
            <a:xfrm rot="-330013">
              <a:off x="3593295" y="2679071"/>
              <a:ext cx="441596" cy="1135911"/>
              <a:chOff x="0" y="0"/>
              <a:chExt cx="196604" cy="505721"/>
            </a:xfrm>
          </p:grpSpPr>
          <p:sp>
            <p:nvSpPr>
              <p:cNvPr name="Freeform 27" id="27"/>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28" id="28"/>
              <p:cNvSpPr txBox="true"/>
              <p:nvPr/>
            </p:nvSpPr>
            <p:spPr>
              <a:xfrm>
                <a:off x="0" y="-28575"/>
                <a:ext cx="196604" cy="534296"/>
              </a:xfrm>
              <a:prstGeom prst="rect">
                <a:avLst/>
              </a:prstGeom>
            </p:spPr>
            <p:txBody>
              <a:bodyPr anchor="ctr" rtlCol="false" tIns="25400" lIns="25400" bIns="25400" rIns="25400"/>
              <a:lstStyle/>
              <a:p>
                <a:pPr algn="ctr">
                  <a:lnSpc>
                    <a:spcPts val="1953"/>
                  </a:lnSpc>
                </a:pPr>
              </a:p>
            </p:txBody>
          </p:sp>
        </p:grpSp>
        <p:grpSp>
          <p:nvGrpSpPr>
            <p:cNvPr name="Group 29" id="29"/>
            <p:cNvGrpSpPr/>
            <p:nvPr/>
          </p:nvGrpSpPr>
          <p:grpSpPr>
            <a:xfrm rot="-5760379">
              <a:off x="2637248" y="2889299"/>
              <a:ext cx="1032579" cy="715453"/>
              <a:chOff x="0" y="0"/>
              <a:chExt cx="1183014" cy="819686"/>
            </a:xfrm>
          </p:grpSpPr>
          <p:sp>
            <p:nvSpPr>
              <p:cNvPr name="Freeform 30" id="30"/>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1" id="31"/>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32" id="32"/>
            <p:cNvGrpSpPr/>
            <p:nvPr/>
          </p:nvGrpSpPr>
          <p:grpSpPr>
            <a:xfrm rot="-9588189">
              <a:off x="3042490" y="2396247"/>
              <a:ext cx="759122" cy="715453"/>
              <a:chOff x="0" y="0"/>
              <a:chExt cx="869717" cy="819686"/>
            </a:xfrm>
          </p:grpSpPr>
          <p:sp>
            <p:nvSpPr>
              <p:cNvPr name="Freeform 33" id="33"/>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34" id="34"/>
              <p:cNvSpPr txBox="true"/>
              <p:nvPr/>
            </p:nvSpPr>
            <p:spPr>
              <a:xfrm>
                <a:off x="135893" y="29974"/>
                <a:ext cx="597931" cy="409144"/>
              </a:xfrm>
              <a:prstGeom prst="rect">
                <a:avLst/>
              </a:prstGeom>
            </p:spPr>
            <p:txBody>
              <a:bodyPr anchor="ctr" rtlCol="false" tIns="25400" lIns="25400" bIns="25400" rIns="25400"/>
              <a:lstStyle/>
              <a:p>
                <a:pPr algn="ctr">
                  <a:lnSpc>
                    <a:spcPts val="1953"/>
                  </a:lnSpc>
                </a:pPr>
              </a:p>
            </p:txBody>
          </p:sp>
        </p:grpSp>
        <p:grpSp>
          <p:nvGrpSpPr>
            <p:cNvPr name="Group 35" id="35"/>
            <p:cNvGrpSpPr/>
            <p:nvPr/>
          </p:nvGrpSpPr>
          <p:grpSpPr>
            <a:xfrm rot="8100000">
              <a:off x="2709751" y="2016881"/>
              <a:ext cx="673086" cy="715453"/>
              <a:chOff x="0" y="0"/>
              <a:chExt cx="771147" cy="819686"/>
            </a:xfrm>
          </p:grpSpPr>
          <p:sp>
            <p:nvSpPr>
              <p:cNvPr name="Freeform 36" id="36"/>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37" id="37"/>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38" id="38"/>
            <p:cNvGrpSpPr/>
            <p:nvPr/>
          </p:nvGrpSpPr>
          <p:grpSpPr>
            <a:xfrm rot="7608942">
              <a:off x="1579540" y="3600495"/>
              <a:ext cx="1960532" cy="613926"/>
              <a:chOff x="0" y="0"/>
              <a:chExt cx="1855007" cy="580881"/>
            </a:xfrm>
          </p:grpSpPr>
          <p:sp>
            <p:nvSpPr>
              <p:cNvPr name="Freeform 39" id="39"/>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0" id="40"/>
              <p:cNvSpPr txBox="true"/>
              <p:nvPr/>
            </p:nvSpPr>
            <p:spPr>
              <a:xfrm>
                <a:off x="289845" y="12917"/>
                <a:ext cx="1275318" cy="298270"/>
              </a:xfrm>
              <a:prstGeom prst="rect">
                <a:avLst/>
              </a:prstGeom>
            </p:spPr>
            <p:txBody>
              <a:bodyPr anchor="ctr" rtlCol="false" tIns="25400" lIns="25400" bIns="25400" rIns="25400"/>
              <a:lstStyle/>
              <a:p>
                <a:pPr algn="ctr">
                  <a:lnSpc>
                    <a:spcPts val="1953"/>
                  </a:lnSpc>
                </a:pPr>
              </a:p>
            </p:txBody>
          </p:sp>
        </p:grpSp>
        <p:grpSp>
          <p:nvGrpSpPr>
            <p:cNvPr name="Group 41" id="41"/>
            <p:cNvGrpSpPr/>
            <p:nvPr/>
          </p:nvGrpSpPr>
          <p:grpSpPr>
            <a:xfrm rot="1170035">
              <a:off x="3079194" y="2135931"/>
              <a:ext cx="501528" cy="644421"/>
              <a:chOff x="0" y="0"/>
              <a:chExt cx="223286" cy="286904"/>
            </a:xfrm>
          </p:grpSpPr>
          <p:sp>
            <p:nvSpPr>
              <p:cNvPr name="Freeform 42" id="42"/>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43" id="43"/>
              <p:cNvSpPr txBox="true"/>
              <p:nvPr/>
            </p:nvSpPr>
            <p:spPr>
              <a:xfrm>
                <a:off x="0" y="-28575"/>
                <a:ext cx="223286" cy="315479"/>
              </a:xfrm>
              <a:prstGeom prst="rect">
                <a:avLst/>
              </a:prstGeom>
            </p:spPr>
            <p:txBody>
              <a:bodyPr anchor="ctr" rtlCol="false" tIns="25400" lIns="25400" bIns="25400" rIns="25400"/>
              <a:lstStyle/>
              <a:p>
                <a:pPr algn="ctr">
                  <a:lnSpc>
                    <a:spcPts val="1953"/>
                  </a:lnSpc>
                </a:pPr>
              </a:p>
            </p:txBody>
          </p:sp>
        </p:grpSp>
        <p:grpSp>
          <p:nvGrpSpPr>
            <p:cNvPr name="Group 44" id="44"/>
            <p:cNvGrpSpPr/>
            <p:nvPr/>
          </p:nvGrpSpPr>
          <p:grpSpPr>
            <a:xfrm rot="1321693">
              <a:off x="2830845" y="2829295"/>
              <a:ext cx="801374" cy="620398"/>
              <a:chOff x="0" y="0"/>
              <a:chExt cx="902259" cy="698500"/>
            </a:xfrm>
          </p:grpSpPr>
          <p:sp>
            <p:nvSpPr>
              <p:cNvPr name="Freeform 45" id="45"/>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46" id="46"/>
              <p:cNvSpPr txBox="true"/>
              <p:nvPr/>
            </p:nvSpPr>
            <p:spPr>
              <a:xfrm>
                <a:off x="114300" y="-28575"/>
                <a:ext cx="673659" cy="727075"/>
              </a:xfrm>
              <a:prstGeom prst="rect">
                <a:avLst/>
              </a:prstGeom>
            </p:spPr>
            <p:txBody>
              <a:bodyPr anchor="ctr" rtlCol="false" tIns="25400" lIns="25400" bIns="25400" rIns="25400"/>
              <a:lstStyle/>
              <a:p>
                <a:pPr algn="ctr">
                  <a:lnSpc>
                    <a:spcPts val="1953"/>
                  </a:lnSpc>
                </a:pPr>
              </a:p>
            </p:txBody>
          </p:sp>
        </p:grpSp>
        <p:grpSp>
          <p:nvGrpSpPr>
            <p:cNvPr name="Group 47" id="47"/>
            <p:cNvGrpSpPr/>
            <p:nvPr/>
          </p:nvGrpSpPr>
          <p:grpSpPr>
            <a:xfrm rot="-10340987">
              <a:off x="2277656" y="3762709"/>
              <a:ext cx="984099" cy="1173036"/>
              <a:chOff x="0" y="0"/>
              <a:chExt cx="812800" cy="968850"/>
            </a:xfrm>
          </p:grpSpPr>
          <p:sp>
            <p:nvSpPr>
              <p:cNvPr name="Freeform 48" id="48"/>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49" id="49"/>
              <p:cNvSpPr txBox="true"/>
              <p:nvPr/>
            </p:nvSpPr>
            <p:spPr>
              <a:xfrm>
                <a:off x="127000" y="40629"/>
                <a:ext cx="558800" cy="478398"/>
              </a:xfrm>
              <a:prstGeom prst="rect">
                <a:avLst/>
              </a:prstGeom>
            </p:spPr>
            <p:txBody>
              <a:bodyPr anchor="ctr" rtlCol="false" tIns="25400" lIns="25400" bIns="25400" rIns="25400"/>
              <a:lstStyle/>
              <a:p>
                <a:pPr algn="ctr">
                  <a:lnSpc>
                    <a:spcPts val="1953"/>
                  </a:lnSpc>
                </a:pPr>
              </a:p>
            </p:txBody>
          </p:sp>
        </p:grpSp>
        <p:grpSp>
          <p:nvGrpSpPr>
            <p:cNvPr name="Group 50" id="50"/>
            <p:cNvGrpSpPr/>
            <p:nvPr/>
          </p:nvGrpSpPr>
          <p:grpSpPr>
            <a:xfrm rot="5282025">
              <a:off x="2508232" y="4584165"/>
              <a:ext cx="441596" cy="990434"/>
              <a:chOff x="0" y="0"/>
              <a:chExt cx="196604" cy="440953"/>
            </a:xfrm>
          </p:grpSpPr>
          <p:sp>
            <p:nvSpPr>
              <p:cNvPr name="Freeform 51" id="51"/>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52" id="52"/>
              <p:cNvSpPr txBox="true"/>
              <p:nvPr/>
            </p:nvSpPr>
            <p:spPr>
              <a:xfrm>
                <a:off x="0" y="-28575"/>
                <a:ext cx="196604" cy="469528"/>
              </a:xfrm>
              <a:prstGeom prst="rect">
                <a:avLst/>
              </a:prstGeom>
            </p:spPr>
            <p:txBody>
              <a:bodyPr anchor="ctr" rtlCol="false" tIns="25400" lIns="25400" bIns="25400" rIns="25400"/>
              <a:lstStyle/>
              <a:p>
                <a:pPr algn="ctr">
                  <a:lnSpc>
                    <a:spcPts val="1953"/>
                  </a:lnSpc>
                </a:pPr>
              </a:p>
            </p:txBody>
          </p:sp>
        </p:grpSp>
        <p:grpSp>
          <p:nvGrpSpPr>
            <p:cNvPr name="Group 53" id="53"/>
            <p:cNvGrpSpPr/>
            <p:nvPr/>
          </p:nvGrpSpPr>
          <p:grpSpPr>
            <a:xfrm rot="8100000">
              <a:off x="2766554" y="1552040"/>
              <a:ext cx="819875" cy="715453"/>
              <a:chOff x="0" y="0"/>
              <a:chExt cx="939321" cy="819686"/>
            </a:xfrm>
          </p:grpSpPr>
          <p:sp>
            <p:nvSpPr>
              <p:cNvPr name="Freeform 54" id="54"/>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55" id="55"/>
              <p:cNvSpPr txBox="true"/>
              <p:nvPr/>
            </p:nvSpPr>
            <p:spPr>
              <a:xfrm>
                <a:off x="146769" y="29974"/>
                <a:ext cx="645783" cy="409144"/>
              </a:xfrm>
              <a:prstGeom prst="rect">
                <a:avLst/>
              </a:prstGeom>
            </p:spPr>
            <p:txBody>
              <a:bodyPr anchor="ctr" rtlCol="false" tIns="25400" lIns="25400" bIns="25400" rIns="25400"/>
              <a:lstStyle/>
              <a:p>
                <a:pPr algn="ctr">
                  <a:lnSpc>
                    <a:spcPts val="1953"/>
                  </a:lnSpc>
                </a:pPr>
              </a:p>
            </p:txBody>
          </p:sp>
        </p:grpSp>
        <p:grpSp>
          <p:nvGrpSpPr>
            <p:cNvPr name="Group 56" id="56"/>
            <p:cNvGrpSpPr/>
            <p:nvPr/>
          </p:nvGrpSpPr>
          <p:grpSpPr>
            <a:xfrm rot="-7973139">
              <a:off x="2027838" y="2191277"/>
              <a:ext cx="1127557" cy="522622"/>
              <a:chOff x="0" y="0"/>
              <a:chExt cx="1292928" cy="599271"/>
            </a:xfrm>
          </p:grpSpPr>
          <p:sp>
            <p:nvSpPr>
              <p:cNvPr name="Freeform 57" id="57"/>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58" id="58"/>
              <p:cNvSpPr txBox="true"/>
              <p:nvPr/>
            </p:nvSpPr>
            <p:spPr>
              <a:xfrm>
                <a:off x="202020" y="14230"/>
                <a:ext cx="888888" cy="306808"/>
              </a:xfrm>
              <a:prstGeom prst="rect">
                <a:avLst/>
              </a:prstGeom>
            </p:spPr>
            <p:txBody>
              <a:bodyPr anchor="ctr" rtlCol="false" tIns="25400" lIns="25400" bIns="25400" rIns="25400"/>
              <a:lstStyle/>
              <a:p>
                <a:pPr algn="ctr">
                  <a:lnSpc>
                    <a:spcPts val="1953"/>
                  </a:lnSpc>
                </a:pPr>
              </a:p>
            </p:txBody>
          </p:sp>
        </p:grpSp>
        <p:grpSp>
          <p:nvGrpSpPr>
            <p:cNvPr name="Group 59" id="59"/>
            <p:cNvGrpSpPr/>
            <p:nvPr/>
          </p:nvGrpSpPr>
          <p:grpSpPr>
            <a:xfrm rot="6265777">
              <a:off x="2938518" y="1390833"/>
              <a:ext cx="673086" cy="715453"/>
              <a:chOff x="0" y="0"/>
              <a:chExt cx="771147" cy="819686"/>
            </a:xfrm>
          </p:grpSpPr>
          <p:sp>
            <p:nvSpPr>
              <p:cNvPr name="Freeform 60" id="60"/>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1" id="61"/>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62" id="62"/>
            <p:cNvGrpSpPr/>
            <p:nvPr/>
          </p:nvGrpSpPr>
          <p:grpSpPr>
            <a:xfrm rot="5477873">
              <a:off x="3008675" y="1612532"/>
              <a:ext cx="713579" cy="622338"/>
              <a:chOff x="0" y="0"/>
              <a:chExt cx="817539" cy="713005"/>
            </a:xfrm>
          </p:grpSpPr>
          <p:sp>
            <p:nvSpPr>
              <p:cNvPr name="Freeform 63" id="63"/>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64" id="64"/>
              <p:cNvSpPr txBox="true"/>
              <p:nvPr/>
            </p:nvSpPr>
            <p:spPr>
              <a:xfrm>
                <a:off x="127740" y="22354"/>
                <a:ext cx="562058" cy="359613"/>
              </a:xfrm>
              <a:prstGeom prst="rect">
                <a:avLst/>
              </a:prstGeom>
            </p:spPr>
            <p:txBody>
              <a:bodyPr anchor="ctr" rtlCol="false" tIns="25400" lIns="25400" bIns="25400" rIns="25400"/>
              <a:lstStyle/>
              <a:p>
                <a:pPr algn="ctr">
                  <a:lnSpc>
                    <a:spcPts val="1953"/>
                  </a:lnSpc>
                </a:pPr>
              </a:p>
            </p:txBody>
          </p:sp>
        </p:grpSp>
        <p:grpSp>
          <p:nvGrpSpPr>
            <p:cNvPr name="Group 65" id="65"/>
            <p:cNvGrpSpPr/>
            <p:nvPr/>
          </p:nvGrpSpPr>
          <p:grpSpPr>
            <a:xfrm rot="-4823993">
              <a:off x="3498514" y="2191417"/>
              <a:ext cx="441596" cy="137472"/>
              <a:chOff x="0" y="0"/>
              <a:chExt cx="196604" cy="61204"/>
            </a:xfrm>
          </p:grpSpPr>
          <p:sp>
            <p:nvSpPr>
              <p:cNvPr name="Freeform 66" id="66"/>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67" id="67"/>
              <p:cNvSpPr txBox="true"/>
              <p:nvPr/>
            </p:nvSpPr>
            <p:spPr>
              <a:xfrm>
                <a:off x="0" y="-28575"/>
                <a:ext cx="196604" cy="89779"/>
              </a:xfrm>
              <a:prstGeom prst="rect">
                <a:avLst/>
              </a:prstGeom>
            </p:spPr>
            <p:txBody>
              <a:bodyPr anchor="ctr" rtlCol="false" tIns="25400" lIns="25400" bIns="25400" rIns="25400"/>
              <a:lstStyle/>
              <a:p>
                <a:pPr algn="ctr">
                  <a:lnSpc>
                    <a:spcPts val="1953"/>
                  </a:lnSpc>
                </a:pPr>
              </a:p>
            </p:txBody>
          </p:sp>
        </p:grpSp>
        <p:grpSp>
          <p:nvGrpSpPr>
            <p:cNvPr name="Group 68" id="68"/>
            <p:cNvGrpSpPr/>
            <p:nvPr/>
          </p:nvGrpSpPr>
          <p:grpSpPr>
            <a:xfrm rot="5607156">
              <a:off x="1895267" y="1926519"/>
              <a:ext cx="711230" cy="333239"/>
              <a:chOff x="0" y="0"/>
              <a:chExt cx="800767" cy="375191"/>
            </a:xfrm>
          </p:grpSpPr>
          <p:sp>
            <p:nvSpPr>
              <p:cNvPr name="Freeform 69" id="69"/>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0" id="70"/>
              <p:cNvSpPr txBox="true"/>
              <p:nvPr/>
            </p:nvSpPr>
            <p:spPr>
              <a:xfrm>
                <a:off x="114300" y="-28575"/>
                <a:ext cx="572167" cy="403766"/>
              </a:xfrm>
              <a:prstGeom prst="rect">
                <a:avLst/>
              </a:prstGeom>
            </p:spPr>
            <p:txBody>
              <a:bodyPr anchor="ctr" rtlCol="false" tIns="25400" lIns="25400" bIns="25400" rIns="25400"/>
              <a:lstStyle/>
              <a:p>
                <a:pPr algn="ctr">
                  <a:lnSpc>
                    <a:spcPts val="1953"/>
                  </a:lnSpc>
                </a:pPr>
              </a:p>
            </p:txBody>
          </p:sp>
        </p:grpSp>
        <p:sp>
          <p:nvSpPr>
            <p:cNvPr name="TextBox 71" id="71"/>
            <p:cNvSpPr txBox="true"/>
            <p:nvPr/>
          </p:nvSpPr>
          <p:spPr>
            <a:xfrm rot="0">
              <a:off x="1441713" y="1568945"/>
              <a:ext cx="67115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Savoir</a:t>
              </a:r>
            </a:p>
          </p:txBody>
        </p:sp>
        <p:sp>
          <p:nvSpPr>
            <p:cNvPr name="TextBox 72" id="72"/>
            <p:cNvSpPr txBox="true"/>
            <p:nvPr/>
          </p:nvSpPr>
          <p:spPr>
            <a:xfrm rot="0">
              <a:off x="2276983" y="1316156"/>
              <a:ext cx="671158" cy="264726"/>
            </a:xfrm>
            <a:prstGeom prst="rect">
              <a:avLst/>
            </a:prstGeom>
          </p:spPr>
          <p:txBody>
            <a:bodyPr anchor="t" rtlCol="false" tIns="0" lIns="0" bIns="0" rIns="0">
              <a:spAutoFit/>
            </a:bodyPr>
            <a:lstStyle/>
            <a:p>
              <a:pPr algn="ctr" marL="0" indent="0" lvl="0">
                <a:lnSpc>
                  <a:spcPts val="1648"/>
                </a:lnSpc>
              </a:pPr>
              <a:r>
                <a:rPr lang="en-US" sz="1177">
                  <a:solidFill>
                    <a:srgbClr val="000000"/>
                  </a:solidFill>
                  <a:latin typeface="Arial Nova Condensed"/>
                  <a:ea typeface="Arial Nova Condensed"/>
                  <a:cs typeface="Arial Nova Condensed"/>
                  <a:sym typeface="Arial Nova Condensed"/>
                </a:rPr>
                <a:t>Utiliser</a:t>
              </a:r>
            </a:p>
          </p:txBody>
        </p:sp>
        <p:sp>
          <p:nvSpPr>
            <p:cNvPr name="TextBox 73" id="73"/>
            <p:cNvSpPr txBox="true"/>
            <p:nvPr/>
          </p:nvSpPr>
          <p:spPr>
            <a:xfrm rot="0">
              <a:off x="2926771" y="1695340"/>
              <a:ext cx="67115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Forme</a:t>
              </a:r>
            </a:p>
          </p:txBody>
        </p:sp>
        <p:sp>
          <p:nvSpPr>
            <p:cNvPr name="TextBox 74" id="74"/>
            <p:cNvSpPr txBox="true"/>
            <p:nvPr/>
          </p:nvSpPr>
          <p:spPr>
            <a:xfrm rot="0">
              <a:off x="3719312" y="1580303"/>
              <a:ext cx="103059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La loi</a:t>
              </a:r>
            </a:p>
          </p:txBody>
        </p:sp>
      </p:grpSp>
      <p:grpSp>
        <p:nvGrpSpPr>
          <p:cNvPr name="Group 75" id="75"/>
          <p:cNvGrpSpPr/>
          <p:nvPr/>
        </p:nvGrpSpPr>
        <p:grpSpPr>
          <a:xfrm rot="0">
            <a:off x="13681863" y="6284914"/>
            <a:ext cx="4606137" cy="3474407"/>
            <a:chOff x="0" y="0"/>
            <a:chExt cx="6141516" cy="4632542"/>
          </a:xfrm>
        </p:grpSpPr>
        <p:sp>
          <p:nvSpPr>
            <p:cNvPr name="Freeform 76" id="76"/>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4">
                <a:alphaModFix amt="65000"/>
              </a:blip>
              <a:stretch>
                <a:fillRect l="0" t="0" r="0" b="0"/>
              </a:stretch>
            </a:blipFill>
            <a:ln cap="sq">
              <a:noFill/>
              <a:prstDash val="solid"/>
              <a:miter/>
            </a:ln>
          </p:spPr>
        </p:sp>
        <p:sp>
          <p:nvSpPr>
            <p:cNvPr name="Freeform 77" id="77"/>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8" id="78"/>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7">
                <a:extLst>
                  <a:ext uri="{96DAC541-7B7A-43D3-8B79-37D633B846F1}">
                    <asvg:svgBlip xmlns:asvg="http://schemas.microsoft.com/office/drawing/2016/SVG/main" r:embed="rId8"/>
                  </a:ext>
                </a:extLst>
              </a:blip>
              <a:stretch>
                <a:fillRect l="-21001" t="-2455" r="0" b="0"/>
              </a:stretch>
            </a:blipFill>
          </p:spPr>
        </p:sp>
      </p:grpSp>
      <p:sp>
        <p:nvSpPr>
          <p:cNvPr name="TextBox 79" id="79"/>
          <p:cNvSpPr txBox="true"/>
          <p:nvPr/>
        </p:nvSpPr>
        <p:spPr>
          <a:xfrm rot="0">
            <a:off x="5367028" y="748377"/>
            <a:ext cx="10999532" cy="2432050"/>
          </a:xfrm>
          <a:prstGeom prst="rect">
            <a:avLst/>
          </a:prstGeom>
        </p:spPr>
        <p:txBody>
          <a:bodyPr anchor="t" rtlCol="false" tIns="0" lIns="0" bIns="0" rIns="0">
            <a:spAutoFit/>
          </a:bodyPr>
          <a:lstStyle/>
          <a:p>
            <a:pPr algn="l" marL="0" indent="0" lvl="0">
              <a:lnSpc>
                <a:spcPts val="9799"/>
              </a:lnSpc>
            </a:pPr>
            <a:r>
              <a:rPr lang="en-US" b="true" sz="6999">
                <a:solidFill>
                  <a:srgbClr val="8A2B21"/>
                </a:solidFill>
                <a:latin typeface="Arial Nova Condensed Bold"/>
                <a:ea typeface="Arial Nova Condensed Bold"/>
                <a:cs typeface="Arial Nova Condensed Bold"/>
                <a:sym typeface="Arial Nova Condensed Bold"/>
              </a:rPr>
              <a:t>Programme de formation des parajuristes </a:t>
            </a:r>
          </a:p>
        </p:txBody>
      </p:sp>
      <p:sp>
        <p:nvSpPr>
          <p:cNvPr name="TextBox 80" id="80"/>
          <p:cNvSpPr txBox="true"/>
          <p:nvPr/>
        </p:nvSpPr>
        <p:spPr>
          <a:xfrm rot="0">
            <a:off x="5367028" y="8049431"/>
            <a:ext cx="9426381" cy="1623694"/>
          </a:xfrm>
          <a:prstGeom prst="rect">
            <a:avLst/>
          </a:prstGeom>
        </p:spPr>
        <p:txBody>
          <a:bodyPr anchor="t" rtlCol="false" tIns="0" lIns="0" bIns="0" rIns="0">
            <a:spAutoFit/>
          </a:bodyPr>
          <a:lstStyle/>
          <a:p>
            <a:pPr algn="l" marL="0" indent="0" lvl="0">
              <a:lnSpc>
                <a:spcPts val="6580"/>
              </a:lnSpc>
            </a:pPr>
            <a:r>
              <a:rPr lang="en-US" b="true" sz="4700">
                <a:solidFill>
                  <a:srgbClr val="F9B428"/>
                </a:solidFill>
                <a:latin typeface="Arial Nova Condensed Bold"/>
                <a:ea typeface="Arial Nova Condensed Bold"/>
                <a:cs typeface="Arial Nova Condensed Bold"/>
                <a:sym typeface="Arial Nova Condensed Bold"/>
              </a:rPr>
              <a:t>Inclure le nom du pays et la date de la formation  </a:t>
            </a:r>
          </a:p>
        </p:txBody>
      </p:sp>
      <p:sp>
        <p:nvSpPr>
          <p:cNvPr name="TextBox 81" id="81"/>
          <p:cNvSpPr txBox="true"/>
          <p:nvPr/>
        </p:nvSpPr>
        <p:spPr>
          <a:xfrm rot="0">
            <a:off x="5367028" y="3227387"/>
            <a:ext cx="12385887" cy="2272824"/>
          </a:xfrm>
          <a:prstGeom prst="rect">
            <a:avLst/>
          </a:prstGeom>
        </p:spPr>
        <p:txBody>
          <a:bodyPr anchor="t" rtlCol="false" tIns="0" lIns="0" bIns="0" rIns="0">
            <a:spAutoFit/>
          </a:bodyPr>
          <a:lstStyle/>
          <a:p>
            <a:pPr algn="l" marL="0" indent="0" lvl="0">
              <a:lnSpc>
                <a:spcPts val="9126"/>
              </a:lnSpc>
            </a:pPr>
            <a:r>
              <a:rPr lang="en-US" b="true" sz="6518">
                <a:solidFill>
                  <a:srgbClr val="DC4F50"/>
                </a:solidFill>
                <a:latin typeface="Arial Nova Condensed Bold"/>
                <a:ea typeface="Arial Nova Condensed Bold"/>
                <a:cs typeface="Arial Nova Condensed Bold"/>
                <a:sym typeface="Arial Nova Condensed Bold"/>
              </a:rPr>
              <a:t>Module 1.1 : UTILISER LA LOI </a:t>
            </a:r>
          </a:p>
          <a:p>
            <a:pPr algn="l" marL="0" indent="0" lvl="0">
              <a:lnSpc>
                <a:spcPts val="9126"/>
              </a:lnSpc>
            </a:pPr>
            <a:r>
              <a:rPr lang="en-US" b="true" sz="6518">
                <a:solidFill>
                  <a:srgbClr val="DC4F50"/>
                </a:solidFill>
                <a:latin typeface="Arial Nova Condensed Bold"/>
                <a:ea typeface="Arial Nova Condensed Bold"/>
                <a:cs typeface="Arial Nova Condensed Bold"/>
                <a:sym typeface="Arial Nova Condensed Bold"/>
              </a:rPr>
              <a:t>Compétences administratives</a:t>
            </a:r>
          </a:p>
        </p:txBody>
      </p:sp>
      <p:sp>
        <p:nvSpPr>
          <p:cNvPr name="Freeform 82" id="82"/>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9"/>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4969664" cy="1136640"/>
            <a:chOff x="0" y="0"/>
            <a:chExt cx="6626218" cy="1515521"/>
          </a:xfrm>
        </p:grpSpPr>
        <p:sp>
          <p:nvSpPr>
            <p:cNvPr name="Freeform 6" id="6"/>
            <p:cNvSpPr/>
            <p:nvPr/>
          </p:nvSpPr>
          <p:spPr>
            <a:xfrm flipH="false" flipV="false" rot="0">
              <a:off x="0" y="0"/>
              <a:ext cx="6626218" cy="1515521"/>
            </a:xfrm>
            <a:custGeom>
              <a:avLst/>
              <a:gdLst/>
              <a:ahLst/>
              <a:cxnLst/>
              <a:rect r="r" b="b" t="t" l="l"/>
              <a:pathLst>
                <a:path h="1515521" w="6626218">
                  <a:moveTo>
                    <a:pt x="0" y="0"/>
                  </a:moveTo>
                  <a:lnTo>
                    <a:pt x="6626218" y="0"/>
                  </a:lnTo>
                  <a:lnTo>
                    <a:pt x="6626218" y="1515521"/>
                  </a:lnTo>
                  <a:lnTo>
                    <a:pt x="0" y="1515521"/>
                  </a:lnTo>
                  <a:close/>
                </a:path>
              </a:pathLst>
            </a:custGeom>
            <a:solidFill>
              <a:srgbClr val="000000">
                <a:alpha val="0"/>
              </a:srgbClr>
            </a:solidFill>
          </p:spPr>
        </p:sp>
        <p:sp>
          <p:nvSpPr>
            <p:cNvPr name="TextBox 7" id="7"/>
            <p:cNvSpPr txBox="true"/>
            <p:nvPr/>
          </p:nvSpPr>
          <p:spPr>
            <a:xfrm>
              <a:off x="0" y="-180975"/>
              <a:ext cx="6626218" cy="1696496"/>
            </a:xfrm>
            <a:prstGeom prst="rect">
              <a:avLst/>
            </a:prstGeom>
          </p:spPr>
          <p:txBody>
            <a:bodyPr anchor="t" rtlCol="false" tIns="0" lIns="0" bIns="0" rIns="0"/>
            <a:lstStyle/>
            <a:p>
              <a:pPr algn="ctr" marL="0" indent="0" lvl="0">
                <a:lnSpc>
                  <a:spcPts val="9528"/>
                </a:lnSpc>
              </a:pPr>
              <a:r>
                <a:rPr lang="en-US" b="true" sz="6352">
                  <a:solidFill>
                    <a:srgbClr val="4E5FA7"/>
                  </a:solidFill>
                  <a:latin typeface="Arial Nova Condensed Bold"/>
                  <a:ea typeface="Arial Nova Condensed Bold"/>
                  <a:cs typeface="Arial Nova Condensed Bold"/>
                  <a:sym typeface="Arial Nova Condensed Bold"/>
                </a:rPr>
                <a:t>CLASSEMENT</a:t>
              </a:r>
              <a:r>
                <a:rPr lang="en-US" b="true" sz="6352">
                  <a:solidFill>
                    <a:srgbClr val="4E5FA7"/>
                  </a:solidFill>
                  <a:latin typeface="Arial Nova Condensed Bold"/>
                  <a:ea typeface="Arial Nova Condensed Bold"/>
                  <a:cs typeface="Arial Nova Condensed Bold"/>
                  <a:sym typeface="Arial Nova Condensed Bold"/>
                </a:rPr>
                <a:t> </a:t>
              </a:r>
            </a:p>
          </p:txBody>
        </p:sp>
      </p:grpSp>
      <p:grpSp>
        <p:nvGrpSpPr>
          <p:cNvPr name="Group 8" id="8"/>
          <p:cNvGrpSpPr/>
          <p:nvPr/>
        </p:nvGrpSpPr>
        <p:grpSpPr>
          <a:xfrm rot="0">
            <a:off x="1028700" y="3340074"/>
            <a:ext cx="16230600" cy="5327676"/>
            <a:chOff x="0" y="0"/>
            <a:chExt cx="21640800" cy="7103568"/>
          </a:xfrm>
        </p:grpSpPr>
        <p:sp>
          <p:nvSpPr>
            <p:cNvPr name="Freeform 9" id="9"/>
            <p:cNvSpPr/>
            <p:nvPr/>
          </p:nvSpPr>
          <p:spPr>
            <a:xfrm flipH="false" flipV="false" rot="0">
              <a:off x="0" y="0"/>
              <a:ext cx="21640800" cy="7103569"/>
            </a:xfrm>
            <a:custGeom>
              <a:avLst/>
              <a:gdLst/>
              <a:ahLst/>
              <a:cxnLst/>
              <a:rect r="r" b="b" t="t" l="l"/>
              <a:pathLst>
                <a:path h="7103569" w="21640800">
                  <a:moveTo>
                    <a:pt x="0" y="0"/>
                  </a:moveTo>
                  <a:lnTo>
                    <a:pt x="21640800" y="0"/>
                  </a:lnTo>
                  <a:lnTo>
                    <a:pt x="21640800" y="7103569"/>
                  </a:lnTo>
                  <a:lnTo>
                    <a:pt x="0" y="7103569"/>
                  </a:lnTo>
                  <a:close/>
                </a:path>
              </a:pathLst>
            </a:custGeom>
            <a:solidFill>
              <a:srgbClr val="000000">
                <a:alpha val="0"/>
              </a:srgbClr>
            </a:solidFill>
          </p:spPr>
        </p:sp>
        <p:sp>
          <p:nvSpPr>
            <p:cNvPr name="TextBox 10" id="10"/>
            <p:cNvSpPr txBox="true"/>
            <p:nvPr/>
          </p:nvSpPr>
          <p:spPr>
            <a:xfrm>
              <a:off x="0" y="-47625"/>
              <a:ext cx="21640800" cy="7151193"/>
            </a:xfrm>
            <a:prstGeom prst="rect">
              <a:avLst/>
            </a:prstGeom>
          </p:spPr>
          <p:txBody>
            <a:bodyPr anchor="t" rtlCol="false" tIns="0" lIns="0" bIns="0" rIns="0"/>
            <a:lstStyle/>
            <a:p>
              <a:pPr algn="just" marL="813195" indent="-271065" lvl="2">
                <a:lnSpc>
                  <a:spcPts val="4398"/>
                </a:lnSpc>
                <a:buFont typeface="Arial"/>
                <a:buChar char="⚬"/>
              </a:pPr>
              <a:r>
                <a:rPr lang="en-US" sz="3187">
                  <a:solidFill>
                    <a:srgbClr val="000000"/>
                  </a:solidFill>
                  <a:latin typeface="Arial Nova Condensed"/>
                  <a:ea typeface="Arial Nova Condensed"/>
                  <a:cs typeface="Arial Nova Condensed"/>
                  <a:sym typeface="Arial Nova Condensed"/>
                </a:rPr>
                <a:t>Permet d’a</a:t>
              </a:r>
              <a:r>
                <a:rPr lang="en-US" sz="3187">
                  <a:solidFill>
                    <a:srgbClr val="000000"/>
                  </a:solidFill>
                  <a:latin typeface="Arial Nova Condensed"/>
                  <a:ea typeface="Arial Nova Condensed"/>
                  <a:cs typeface="Arial Nova Condensed"/>
                  <a:sym typeface="Arial Nova Condensed"/>
                </a:rPr>
                <a:t>ssurer la sécurité et la sûreté des documents : évitez de perdre des documents et assurez-vous qu'ils sont conservés dans un endroit sûr</a:t>
              </a:r>
            </a:p>
            <a:p>
              <a:pPr algn="just" marL="813195" indent="-271065" lvl="2">
                <a:lnSpc>
                  <a:spcPts val="4398"/>
                </a:lnSpc>
                <a:buFont typeface="Arial"/>
                <a:buChar char="⚬"/>
              </a:pPr>
              <a:r>
                <a:rPr lang="en-US" sz="3187">
                  <a:solidFill>
                    <a:srgbClr val="000000"/>
                  </a:solidFill>
                  <a:latin typeface="Arial Nova Condensed"/>
                  <a:ea typeface="Arial Nova Condensed"/>
                  <a:cs typeface="Arial Nova Condensed"/>
                  <a:sym typeface="Arial Nova Condensed"/>
                </a:rPr>
                <a:t>Vous aide, ainsi que d'autres, à trouver vos documents rapidement et facilement</a:t>
              </a:r>
            </a:p>
            <a:p>
              <a:pPr algn="just" marL="813195" indent="-271065" lvl="2">
                <a:lnSpc>
                  <a:spcPts val="4398"/>
                </a:lnSpc>
                <a:buFont typeface="Arial"/>
                <a:buChar char="⚬"/>
              </a:pPr>
              <a:r>
                <a:rPr lang="en-US" sz="3187">
                  <a:solidFill>
                    <a:srgbClr val="000000"/>
                  </a:solidFill>
                  <a:latin typeface="Arial Nova Condensed"/>
                  <a:ea typeface="Arial Nova Condensed"/>
                  <a:cs typeface="Arial Nova Condensed"/>
                  <a:sym typeface="Arial Nova Condensed"/>
                </a:rPr>
                <a:t>Vous aide à décider où déposer votre dossier et où trouver les informations</a:t>
              </a:r>
            </a:p>
            <a:p>
              <a:pPr algn="just" marL="813195" indent="-271065" lvl="2">
                <a:lnSpc>
                  <a:spcPts val="4398"/>
                </a:lnSpc>
                <a:buFont typeface="Arial"/>
                <a:buChar char="⚬"/>
              </a:pPr>
              <a:r>
                <a:rPr lang="en-US" sz="3187">
                  <a:solidFill>
                    <a:srgbClr val="000000"/>
                  </a:solidFill>
                  <a:latin typeface="Arial Nova Condensed"/>
                  <a:ea typeface="Arial Nova Condensed"/>
                  <a:cs typeface="Arial Nova Condensed"/>
                  <a:sym typeface="Arial Nova Condensed"/>
                </a:rPr>
                <a:t>Aide au suivi et à la surveillance du travail des parajuristes </a:t>
              </a:r>
            </a:p>
            <a:p>
              <a:pPr algn="just" marL="813195" indent="-271065" lvl="2">
                <a:lnSpc>
                  <a:spcPts val="4398"/>
                </a:lnSpc>
                <a:buFont typeface="Arial"/>
                <a:buChar char="⚬"/>
              </a:pPr>
              <a:r>
                <a:rPr lang="en-US" sz="3187">
                  <a:solidFill>
                    <a:srgbClr val="000000"/>
                  </a:solidFill>
                  <a:latin typeface="Arial Nova Condensed"/>
                  <a:ea typeface="Arial Nova Condensed"/>
                  <a:cs typeface="Arial Nova Condensed"/>
                  <a:sym typeface="Arial Nova Condensed"/>
                </a:rPr>
                <a:t>Aide à identifier la charge de travail par parajuriste et analyse qualitative (type de litiges et modes de résolution privilégiés…) </a:t>
              </a:r>
            </a:p>
            <a:p>
              <a:pPr algn="just" marL="813195" indent="-271065" lvl="2">
                <a:lnSpc>
                  <a:spcPts val="4398"/>
                </a:lnSpc>
                <a:buFont typeface="Arial"/>
                <a:buChar char="⚬"/>
              </a:pPr>
              <a:r>
                <a:rPr lang="en-US" sz="3187">
                  <a:solidFill>
                    <a:srgbClr val="000000"/>
                  </a:solidFill>
                  <a:latin typeface="Arial Nova Condensed"/>
                  <a:ea typeface="Arial Nova Condensed"/>
                  <a:cs typeface="Arial Nova Condensed"/>
                  <a:sym typeface="Arial Nova Condensed"/>
                </a:rPr>
                <a:t>Aide à identifier les modèles de besoins juridiques dans la communauté qui peuvent ensuite être utilisés pour la planification des programmes et le plaidoyer. </a:t>
              </a:r>
            </a:p>
          </p:txBody>
        </p:sp>
      </p:grpSp>
      <p:grpSp>
        <p:nvGrpSpPr>
          <p:cNvPr name="Group 11" id="11"/>
          <p:cNvGrpSpPr/>
          <p:nvPr/>
        </p:nvGrpSpPr>
        <p:grpSpPr>
          <a:xfrm rot="0">
            <a:off x="1685961" y="2165340"/>
            <a:ext cx="5698252" cy="923330"/>
            <a:chOff x="0" y="0"/>
            <a:chExt cx="7597669" cy="1231107"/>
          </a:xfrm>
        </p:grpSpPr>
        <p:sp>
          <p:nvSpPr>
            <p:cNvPr name="Freeform 12" id="12"/>
            <p:cNvSpPr/>
            <p:nvPr/>
          </p:nvSpPr>
          <p:spPr>
            <a:xfrm flipH="false" flipV="false" rot="0">
              <a:off x="0" y="0"/>
              <a:ext cx="7597669" cy="1231107"/>
            </a:xfrm>
            <a:custGeom>
              <a:avLst/>
              <a:gdLst/>
              <a:ahLst/>
              <a:cxnLst/>
              <a:rect r="r" b="b" t="t" l="l"/>
              <a:pathLst>
                <a:path h="1231107" w="7597669">
                  <a:moveTo>
                    <a:pt x="0" y="0"/>
                  </a:moveTo>
                  <a:lnTo>
                    <a:pt x="7597669" y="0"/>
                  </a:lnTo>
                  <a:lnTo>
                    <a:pt x="7597669" y="1231107"/>
                  </a:lnTo>
                  <a:lnTo>
                    <a:pt x="0" y="1231107"/>
                  </a:lnTo>
                  <a:close/>
                </a:path>
              </a:pathLst>
            </a:custGeom>
            <a:solidFill>
              <a:srgbClr val="000000">
                <a:alpha val="0"/>
              </a:srgbClr>
            </a:solidFill>
          </p:spPr>
        </p:sp>
        <p:sp>
          <p:nvSpPr>
            <p:cNvPr name="TextBox 13" id="13"/>
            <p:cNvSpPr txBox="true"/>
            <p:nvPr/>
          </p:nvSpPr>
          <p:spPr>
            <a:xfrm>
              <a:off x="0" y="-171450"/>
              <a:ext cx="7597669" cy="1402557"/>
            </a:xfrm>
            <a:prstGeom prst="rect">
              <a:avLst/>
            </a:prstGeom>
          </p:spPr>
          <p:txBody>
            <a:bodyPr anchor="t" rtlCol="false" tIns="0" lIns="0" bIns="0" rIns="0"/>
            <a:lstStyle/>
            <a:p>
              <a:pPr algn="ctr" marL="0" indent="0" lvl="0">
                <a:lnSpc>
                  <a:spcPts val="6329"/>
                </a:lnSpc>
              </a:pPr>
              <a:r>
                <a:rPr lang="en-US" b="true" sz="3868">
                  <a:solidFill>
                    <a:srgbClr val="F9B57D"/>
                  </a:solidFill>
                  <a:latin typeface="Arial Nova Condensed Bold"/>
                  <a:ea typeface="Arial Nova Condensed Bold"/>
                  <a:cs typeface="Arial Nova Condensed Bold"/>
                  <a:sym typeface="Arial Nova Condensed Bold"/>
                </a:rPr>
                <a:t>L'importance du classement</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131780" y="3434324"/>
            <a:ext cx="15127520" cy="6262650"/>
            <a:chOff x="0" y="0"/>
            <a:chExt cx="20170026" cy="8350200"/>
          </a:xfrm>
        </p:grpSpPr>
        <p:sp>
          <p:nvSpPr>
            <p:cNvPr name="Freeform 6" id="6"/>
            <p:cNvSpPr/>
            <p:nvPr/>
          </p:nvSpPr>
          <p:spPr>
            <a:xfrm flipH="false" flipV="false" rot="0">
              <a:off x="0" y="0"/>
              <a:ext cx="20170026" cy="8350200"/>
            </a:xfrm>
            <a:custGeom>
              <a:avLst/>
              <a:gdLst/>
              <a:ahLst/>
              <a:cxnLst/>
              <a:rect r="r" b="b" t="t" l="l"/>
              <a:pathLst>
                <a:path h="8350200" w="20170026">
                  <a:moveTo>
                    <a:pt x="0" y="0"/>
                  </a:moveTo>
                  <a:lnTo>
                    <a:pt x="20170026" y="0"/>
                  </a:lnTo>
                  <a:lnTo>
                    <a:pt x="20170026" y="8350200"/>
                  </a:lnTo>
                  <a:lnTo>
                    <a:pt x="0" y="8350200"/>
                  </a:lnTo>
                  <a:close/>
                </a:path>
              </a:pathLst>
            </a:custGeom>
            <a:solidFill>
              <a:srgbClr val="000000">
                <a:alpha val="0"/>
              </a:srgbClr>
            </a:solidFill>
          </p:spPr>
        </p:sp>
        <p:sp>
          <p:nvSpPr>
            <p:cNvPr name="TextBox 7" id="7"/>
            <p:cNvSpPr txBox="true"/>
            <p:nvPr/>
          </p:nvSpPr>
          <p:spPr>
            <a:xfrm>
              <a:off x="0" y="-9525"/>
              <a:ext cx="20170026" cy="8359725"/>
            </a:xfrm>
            <a:prstGeom prst="rect">
              <a:avLst/>
            </a:prstGeom>
          </p:spPr>
          <p:txBody>
            <a:bodyPr anchor="t" rtlCol="false" tIns="0" lIns="0" bIns="0" rIns="0"/>
            <a:lstStyle/>
            <a:p>
              <a:pPr algn="just" marL="0" indent="0" lvl="0">
                <a:lnSpc>
                  <a:spcPts val="3504"/>
                </a:lnSpc>
              </a:pPr>
              <a:r>
                <a:rPr lang="en-US" b="true" sz="2920">
                  <a:solidFill>
                    <a:srgbClr val="F9B428"/>
                  </a:solidFill>
                  <a:latin typeface="Arial Nova Condensed Bold"/>
                  <a:ea typeface="Arial Nova Condensed Bold"/>
                  <a:cs typeface="Arial Nova Condensed Bold"/>
                  <a:sym typeface="Arial Nova Condensed Bold"/>
                </a:rPr>
                <a:t>Ce qui doit être classé : </a:t>
              </a:r>
            </a:p>
            <a:p>
              <a:pPr algn="just" marL="0" indent="0" lvl="0">
                <a:lnSpc>
                  <a:spcPts val="3504"/>
                </a:lnSpc>
              </a:pPr>
              <a:r>
                <a:rPr lang="en-US" sz="2920">
                  <a:solidFill>
                    <a:srgbClr val="000000"/>
                  </a:solidFill>
                  <a:latin typeface="Arial Nova Condensed"/>
                  <a:ea typeface="Arial Nova Condensed"/>
                  <a:cs typeface="Arial Nova Condensed"/>
                  <a:sym typeface="Arial Nova Condensed"/>
                </a:rPr>
                <a:t>Tous les documents que vous recevez, tels que les lettres, les avis, les rapports et les informations utiles.</a:t>
              </a:r>
            </a:p>
            <a:p>
              <a:pPr algn="just" marL="0" indent="0" lvl="0">
                <a:lnSpc>
                  <a:spcPts val="3504"/>
                </a:lnSpc>
              </a:pPr>
              <a:r>
                <a:rPr lang="en-US" sz="2920">
                  <a:solidFill>
                    <a:srgbClr val="000000"/>
                  </a:solidFill>
                  <a:latin typeface="Arial Nova Condensed"/>
                  <a:ea typeface="Arial Nova Condensed"/>
                  <a:cs typeface="Arial Nova Condensed"/>
                  <a:sym typeface="Arial Nova Condensed"/>
                </a:rPr>
                <a:t>Toutes les copies des documents que vous envoyez. </a:t>
              </a:r>
            </a:p>
            <a:p>
              <a:pPr algn="just" marL="0" indent="0" lvl="0">
                <a:lnSpc>
                  <a:spcPts val="3504"/>
                </a:lnSpc>
              </a:pPr>
              <a:r>
                <a:rPr lang="en-US" sz="2920">
                  <a:solidFill>
                    <a:srgbClr val="000000"/>
                  </a:solidFill>
                  <a:latin typeface="Arial Nova Condensed"/>
                  <a:ea typeface="Arial Nova Condensed"/>
                  <a:cs typeface="Arial Nova Condensed"/>
                  <a:sym typeface="Arial Nova Condensed"/>
                </a:rPr>
                <a:t>Tous les dossiers et informations sur les dossiers. </a:t>
              </a:r>
            </a:p>
            <a:p>
              <a:pPr algn="just" marL="0" indent="0" lvl="0">
                <a:lnSpc>
                  <a:spcPts val="3504"/>
                </a:lnSpc>
              </a:pPr>
            </a:p>
            <a:p>
              <a:pPr algn="just" marL="0" indent="0" lvl="0">
                <a:lnSpc>
                  <a:spcPts val="3504"/>
                </a:lnSpc>
              </a:pPr>
              <a:r>
                <a:rPr lang="en-US" b="true" sz="2920">
                  <a:solidFill>
                    <a:srgbClr val="F9B428"/>
                  </a:solidFill>
                  <a:latin typeface="Arial Nova Condensed Bold"/>
                  <a:ea typeface="Arial Nova Condensed Bold"/>
                  <a:cs typeface="Arial Nova Condensed Bold"/>
                  <a:sym typeface="Arial Nova Condensed Bold"/>
                </a:rPr>
                <a:t>Conseils à suivre pour organiser les informations du client</a:t>
              </a:r>
            </a:p>
            <a:p>
              <a:pPr algn="just" marL="0" indent="0" lvl="0">
                <a:lnSpc>
                  <a:spcPts val="3504"/>
                </a:lnSpc>
              </a:pPr>
              <a:r>
                <a:rPr lang="en-US" sz="2920">
                  <a:solidFill>
                    <a:srgbClr val="0F1923"/>
                  </a:solidFill>
                  <a:latin typeface="Arial Nova Condensed"/>
                  <a:ea typeface="Arial Nova Condensed"/>
                  <a:cs typeface="Arial Nova Condensed"/>
                  <a:sym typeface="Arial Nova Condensed"/>
                </a:rPr>
                <a:t>Catégorisez le dossier par client ou par cas. </a:t>
              </a:r>
            </a:p>
            <a:p>
              <a:pPr algn="just" marL="0" indent="0" lvl="0">
                <a:lnSpc>
                  <a:spcPts val="3504"/>
                </a:lnSpc>
              </a:pPr>
              <a:r>
                <a:rPr lang="en-US" sz="2920">
                  <a:solidFill>
                    <a:srgbClr val="0F1923"/>
                  </a:solidFill>
                  <a:latin typeface="Arial Nova Condensed"/>
                  <a:ea typeface="Arial Nova Condensed"/>
                  <a:cs typeface="Arial Nova Condensed"/>
                  <a:sym typeface="Arial Nova Condensed"/>
                </a:rPr>
                <a:t>Identifiez clairement le dossier. Les étiquettes doivent identifier clairement le contenu du dossier, le client et la ou les dates de l'entretien. </a:t>
              </a:r>
            </a:p>
            <a:p>
              <a:pPr algn="just" marL="0" indent="0" lvl="0">
                <a:lnSpc>
                  <a:spcPts val="3504"/>
                </a:lnSpc>
              </a:pPr>
              <a:r>
                <a:rPr lang="en-US" sz="2920">
                  <a:solidFill>
                    <a:srgbClr val="0F1923"/>
                  </a:solidFill>
                  <a:latin typeface="Arial Nova Condensed"/>
                  <a:ea typeface="Arial Nova Condensed"/>
                  <a:cs typeface="Arial Nova Condensed"/>
                  <a:sym typeface="Arial Nova Condensed"/>
                </a:rPr>
                <a:t>Utilisez un système d’étiquetage cohérent, par exemple un code couleur, des numéros.  </a:t>
              </a:r>
            </a:p>
            <a:p>
              <a:pPr algn="just" marL="0" indent="0" lvl="0">
                <a:lnSpc>
                  <a:spcPts val="3504"/>
                </a:lnSpc>
              </a:pPr>
              <a:r>
                <a:rPr lang="en-US" sz="2920">
                  <a:solidFill>
                    <a:srgbClr val="0F1923"/>
                  </a:solidFill>
                  <a:latin typeface="Arial Nova Condensed"/>
                  <a:ea typeface="Arial Nova Condensed"/>
                  <a:cs typeface="Arial Nova Condensed"/>
                  <a:sym typeface="Arial Nova Condensed"/>
                </a:rPr>
                <a:t>Choisissez votre méthode d'organisation préférée =&gt; ex. : ordre chronologique OU numéros de suivi OU ordre alphabétique.</a:t>
              </a:r>
              <a:r>
                <a:rPr lang="en-US" b="true" sz="2920">
                  <a:solidFill>
                    <a:srgbClr val="F9B428"/>
                  </a:solidFill>
                  <a:latin typeface="Arial Nova Condensed Bold"/>
                  <a:ea typeface="Arial Nova Condensed Bold"/>
                  <a:cs typeface="Arial Nova Condensed Bold"/>
                  <a:sym typeface="Arial Nova Condensed Bold"/>
                </a:rPr>
                <a:t> </a:t>
              </a:r>
            </a:p>
          </p:txBody>
        </p:sp>
      </p:grpSp>
      <p:grpSp>
        <p:nvGrpSpPr>
          <p:cNvPr name="Group 8" id="8"/>
          <p:cNvGrpSpPr/>
          <p:nvPr/>
        </p:nvGrpSpPr>
        <p:grpSpPr>
          <a:xfrm rot="0">
            <a:off x="1389322" y="2358594"/>
            <a:ext cx="3609409" cy="923330"/>
            <a:chOff x="0" y="0"/>
            <a:chExt cx="4812545" cy="1231107"/>
          </a:xfrm>
        </p:grpSpPr>
        <p:sp>
          <p:nvSpPr>
            <p:cNvPr name="Freeform 9" id="9"/>
            <p:cNvSpPr/>
            <p:nvPr/>
          </p:nvSpPr>
          <p:spPr>
            <a:xfrm flipH="false" flipV="false" rot="0">
              <a:off x="0" y="0"/>
              <a:ext cx="4812545" cy="1231107"/>
            </a:xfrm>
            <a:custGeom>
              <a:avLst/>
              <a:gdLst/>
              <a:ahLst/>
              <a:cxnLst/>
              <a:rect r="r" b="b" t="t" l="l"/>
              <a:pathLst>
                <a:path h="1231107" w="4812545">
                  <a:moveTo>
                    <a:pt x="0" y="0"/>
                  </a:moveTo>
                  <a:lnTo>
                    <a:pt x="4812545" y="0"/>
                  </a:lnTo>
                  <a:lnTo>
                    <a:pt x="4812545" y="1231107"/>
                  </a:lnTo>
                  <a:lnTo>
                    <a:pt x="0" y="1231107"/>
                  </a:lnTo>
                  <a:close/>
                </a:path>
              </a:pathLst>
            </a:custGeom>
            <a:solidFill>
              <a:srgbClr val="000000">
                <a:alpha val="0"/>
              </a:srgbClr>
            </a:solidFill>
            <a:ln cap="sq">
              <a:noFill/>
              <a:prstDash val="solid"/>
              <a:miter/>
            </a:ln>
          </p:spPr>
        </p:sp>
        <p:sp>
          <p:nvSpPr>
            <p:cNvPr name="TextBox 10" id="10"/>
            <p:cNvSpPr txBox="true"/>
            <p:nvPr/>
          </p:nvSpPr>
          <p:spPr>
            <a:xfrm>
              <a:off x="0" y="-142875"/>
              <a:ext cx="4812545" cy="1373982"/>
            </a:xfrm>
            <a:prstGeom prst="rect">
              <a:avLst/>
            </a:prstGeom>
          </p:spPr>
          <p:txBody>
            <a:bodyPr anchor="t" rtlCol="false" tIns="0" lIns="0" bIns="0" rIns="0"/>
            <a:lstStyle/>
            <a:p>
              <a:pPr algn="ctr" marL="0" indent="0" lvl="0">
                <a:lnSpc>
                  <a:spcPts val="5328"/>
                </a:lnSpc>
                <a:spcBef>
                  <a:spcPct val="0"/>
                </a:spcBef>
              </a:pPr>
              <a:r>
                <a:rPr lang="en-US" b="true" sz="3256" strike="noStrike" u="none">
                  <a:solidFill>
                    <a:srgbClr val="F9B57D"/>
                  </a:solidFill>
                  <a:latin typeface="Arial Nova Condensed Bold"/>
                  <a:ea typeface="Arial Nova Condensed Bold"/>
                  <a:cs typeface="Arial Nova Condensed Bold"/>
                  <a:sym typeface="Arial Nova Condensed Bold"/>
                </a:rPr>
                <a:t>Quoi et comment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1" id="21"/>
          <p:cNvGrpSpPr/>
          <p:nvPr/>
        </p:nvGrpSpPr>
        <p:grpSpPr>
          <a:xfrm rot="0">
            <a:off x="1028700" y="1028700"/>
            <a:ext cx="5753122" cy="1136640"/>
            <a:chOff x="0" y="0"/>
            <a:chExt cx="7670829" cy="1515521"/>
          </a:xfrm>
        </p:grpSpPr>
        <p:sp>
          <p:nvSpPr>
            <p:cNvPr name="Freeform 22" id="22"/>
            <p:cNvSpPr/>
            <p:nvPr/>
          </p:nvSpPr>
          <p:spPr>
            <a:xfrm flipH="false" flipV="false" rot="0">
              <a:off x="0" y="0"/>
              <a:ext cx="7670829" cy="1515521"/>
            </a:xfrm>
            <a:custGeom>
              <a:avLst/>
              <a:gdLst/>
              <a:ahLst/>
              <a:cxnLst/>
              <a:rect r="r" b="b" t="t" l="l"/>
              <a:pathLst>
                <a:path h="1515521" w="7670829">
                  <a:moveTo>
                    <a:pt x="0" y="0"/>
                  </a:moveTo>
                  <a:lnTo>
                    <a:pt x="7670829" y="0"/>
                  </a:lnTo>
                  <a:lnTo>
                    <a:pt x="7670829" y="1515521"/>
                  </a:lnTo>
                  <a:lnTo>
                    <a:pt x="0" y="1515521"/>
                  </a:lnTo>
                  <a:close/>
                </a:path>
              </a:pathLst>
            </a:custGeom>
            <a:solidFill>
              <a:srgbClr val="000000">
                <a:alpha val="0"/>
              </a:srgbClr>
            </a:solidFill>
          </p:spPr>
        </p:sp>
        <p:sp>
          <p:nvSpPr>
            <p:cNvPr name="TextBox 23" id="23"/>
            <p:cNvSpPr txBox="true"/>
            <p:nvPr/>
          </p:nvSpPr>
          <p:spPr>
            <a:xfrm>
              <a:off x="0" y="-180975"/>
              <a:ext cx="7670829" cy="1696496"/>
            </a:xfrm>
            <a:prstGeom prst="rect">
              <a:avLst/>
            </a:prstGeom>
          </p:spPr>
          <p:txBody>
            <a:bodyPr anchor="t" rtlCol="false" tIns="0" lIns="0" bIns="0" rIns="0"/>
            <a:lstStyle/>
            <a:p>
              <a:pPr algn="ctr" marL="0" indent="0" lvl="0">
                <a:lnSpc>
                  <a:spcPts val="9528"/>
                </a:lnSpc>
              </a:pPr>
              <a:r>
                <a:rPr lang="en-US" b="true" sz="6352">
                  <a:solidFill>
                    <a:srgbClr val="4E5FA7"/>
                  </a:solidFill>
                  <a:latin typeface="Arial Nova Condensed Bold"/>
                  <a:ea typeface="Arial Nova Condensed Bold"/>
                  <a:cs typeface="Arial Nova Condensed Bold"/>
                  <a:sym typeface="Arial Nova Condensed Bold"/>
                </a:rPr>
                <a:t>CLASSEMENT</a:t>
              </a:r>
            </a:p>
          </p:txBody>
        </p:sp>
      </p:grpSp>
    </p:spTree>
  </p:cSld>
  <p:clrMapOvr>
    <a:masterClrMapping/>
  </p:clrMapOvr>
</p:sld>
</file>

<file path=ppt/slides/slide1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405534"/>
            <a:ext cx="16230600" cy="6389904"/>
            <a:chOff x="0" y="0"/>
            <a:chExt cx="21640800" cy="8519872"/>
          </a:xfrm>
        </p:grpSpPr>
        <p:sp>
          <p:nvSpPr>
            <p:cNvPr name="Freeform 6" id="6"/>
            <p:cNvSpPr/>
            <p:nvPr/>
          </p:nvSpPr>
          <p:spPr>
            <a:xfrm flipH="false" flipV="false" rot="0">
              <a:off x="0" y="0"/>
              <a:ext cx="21640800" cy="8519873"/>
            </a:xfrm>
            <a:custGeom>
              <a:avLst/>
              <a:gdLst/>
              <a:ahLst/>
              <a:cxnLst/>
              <a:rect r="r" b="b" t="t" l="l"/>
              <a:pathLst>
                <a:path h="8519873" w="21640800">
                  <a:moveTo>
                    <a:pt x="0" y="0"/>
                  </a:moveTo>
                  <a:lnTo>
                    <a:pt x="21640800" y="0"/>
                  </a:lnTo>
                  <a:lnTo>
                    <a:pt x="21640800" y="8519873"/>
                  </a:lnTo>
                  <a:lnTo>
                    <a:pt x="0" y="8519873"/>
                  </a:lnTo>
                  <a:close/>
                </a:path>
              </a:pathLst>
            </a:custGeom>
            <a:solidFill>
              <a:srgbClr val="000000">
                <a:alpha val="0"/>
              </a:srgbClr>
            </a:solidFill>
          </p:spPr>
        </p:sp>
        <p:sp>
          <p:nvSpPr>
            <p:cNvPr name="TextBox 7" id="7"/>
            <p:cNvSpPr txBox="true"/>
            <p:nvPr/>
          </p:nvSpPr>
          <p:spPr>
            <a:xfrm>
              <a:off x="0" y="0"/>
              <a:ext cx="21640800" cy="8519872"/>
            </a:xfrm>
            <a:prstGeom prst="rect">
              <a:avLst/>
            </a:prstGeom>
          </p:spPr>
          <p:txBody>
            <a:bodyPr anchor="t" rtlCol="false" tIns="0" lIns="0" bIns="0" rIns="0"/>
            <a:lstStyle/>
            <a:p>
              <a:pPr algn="just" marL="0" indent="0" lvl="0">
                <a:lnSpc>
                  <a:spcPts val="3394"/>
                </a:lnSpc>
              </a:pPr>
              <a:r>
                <a:rPr lang="en-US" b="true" sz="2828">
                  <a:solidFill>
                    <a:srgbClr val="F9B428"/>
                  </a:solidFill>
                  <a:latin typeface="Arial Nova Condensed Bold"/>
                  <a:ea typeface="Arial Nova Condensed Bold"/>
                  <a:cs typeface="Arial Nova Condensed Bold"/>
                  <a:sym typeface="Arial Nova Condensed Bold"/>
                </a:rPr>
                <a:t>Chaque dossier client doit indiquer : </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Détails du client (nom, âge, statut, etc.)</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L'origine géographique du cas.</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Le problème juridique. </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Numéro de dossier. </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Date de prise en charge du dossier.</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Le nom et le bureau du parajuriste. </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Comment l'affaire est-elle parvenue au parajuriste ? </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Méthodologies utilisées pour rechercher une solution (médiation, plaidoyer ou litige, etc.).</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Lois, procédures et exigences pertinentes applicables à la résolution du problème. </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Qui est impliqué et quel est le résultat juridique souhaité. </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Le temps consacré par le parajuriste, par exemple le temps consacré à l'entretien avec le client, à la réalisation de visites sur le terrain, etc.</a:t>
              </a:r>
            </a:p>
            <a:p>
              <a:pPr algn="just" marL="0" indent="0" lvl="0">
                <a:lnSpc>
                  <a:spcPts val="3394"/>
                </a:lnSpc>
              </a:pPr>
              <a:r>
                <a:rPr lang="en-US" sz="2828">
                  <a:solidFill>
                    <a:srgbClr val="000000"/>
                  </a:solidFill>
                  <a:latin typeface="Arial Nova Condensed"/>
                  <a:ea typeface="Arial Nova Condensed"/>
                  <a:cs typeface="Arial Nova Condensed"/>
                  <a:sym typeface="Arial Nova Condensed"/>
                </a:rPr>
                <a:t>Les institutions impliquées ou nécessaires à la résolution du cas.</a:t>
              </a:r>
            </a:p>
          </p:txBody>
        </p:sp>
      </p:grpSp>
      <p:grpSp>
        <p:nvGrpSpPr>
          <p:cNvPr name="Group 8" id="8"/>
          <p:cNvGrpSpPr/>
          <p:nvPr/>
        </p:nvGrpSpPr>
        <p:grpSpPr>
          <a:xfrm rot="0">
            <a:off x="1028700" y="2280019"/>
            <a:ext cx="12151978" cy="780590"/>
            <a:chOff x="0" y="0"/>
            <a:chExt cx="17653533" cy="1133985"/>
          </a:xfrm>
        </p:grpSpPr>
        <p:sp>
          <p:nvSpPr>
            <p:cNvPr name="Freeform 9" id="9"/>
            <p:cNvSpPr/>
            <p:nvPr/>
          </p:nvSpPr>
          <p:spPr>
            <a:xfrm flipH="false" flipV="false" rot="0">
              <a:off x="0" y="0"/>
              <a:ext cx="17653533" cy="1133985"/>
            </a:xfrm>
            <a:custGeom>
              <a:avLst/>
              <a:gdLst/>
              <a:ahLst/>
              <a:cxnLst/>
              <a:rect r="r" b="b" t="t" l="l"/>
              <a:pathLst>
                <a:path h="1133985" w="17653533">
                  <a:moveTo>
                    <a:pt x="0" y="0"/>
                  </a:moveTo>
                  <a:lnTo>
                    <a:pt x="17653533" y="0"/>
                  </a:lnTo>
                  <a:lnTo>
                    <a:pt x="17653533" y="1133985"/>
                  </a:lnTo>
                  <a:lnTo>
                    <a:pt x="0" y="1133985"/>
                  </a:lnTo>
                  <a:close/>
                </a:path>
              </a:pathLst>
            </a:custGeom>
            <a:solidFill>
              <a:srgbClr val="000000">
                <a:alpha val="0"/>
              </a:srgbClr>
            </a:solidFill>
            <a:ln cap="sq">
              <a:noFill/>
              <a:prstDash val="solid"/>
              <a:miter/>
            </a:ln>
          </p:spPr>
        </p:sp>
        <p:sp>
          <p:nvSpPr>
            <p:cNvPr name="TextBox 10" id="10"/>
            <p:cNvSpPr txBox="true"/>
            <p:nvPr/>
          </p:nvSpPr>
          <p:spPr>
            <a:xfrm>
              <a:off x="0" y="-161925"/>
              <a:ext cx="17653533" cy="1295910"/>
            </a:xfrm>
            <a:prstGeom prst="rect">
              <a:avLst/>
            </a:prstGeom>
          </p:spPr>
          <p:txBody>
            <a:bodyPr anchor="t" rtlCol="false" tIns="0" lIns="0" bIns="0" rIns="0"/>
            <a:lstStyle/>
            <a:p>
              <a:pPr algn="just" marL="0" indent="0" lvl="0">
                <a:lnSpc>
                  <a:spcPts val="6524"/>
                </a:lnSpc>
                <a:spcBef>
                  <a:spcPct val="0"/>
                </a:spcBef>
              </a:pPr>
              <a:r>
                <a:rPr lang="en-US" b="true" sz="3987" strike="noStrike" u="none">
                  <a:solidFill>
                    <a:srgbClr val="F9B57D"/>
                  </a:solidFill>
                  <a:latin typeface="Arial Nova Condensed Bold"/>
                  <a:ea typeface="Arial Nova Condensed Bold"/>
                  <a:cs typeface="Arial Nova Condensed Bold"/>
                  <a:sym typeface="Arial Nova Condensed Bold"/>
                </a:rPr>
                <a:t>Informations essentielles dont vous avez besoin</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1" id="21"/>
          <p:cNvGrpSpPr/>
          <p:nvPr/>
        </p:nvGrpSpPr>
        <p:grpSpPr>
          <a:xfrm rot="0">
            <a:off x="440868" y="1028700"/>
            <a:ext cx="6348678" cy="1136640"/>
            <a:chOff x="0" y="0"/>
            <a:chExt cx="8464904" cy="1515521"/>
          </a:xfrm>
        </p:grpSpPr>
        <p:sp>
          <p:nvSpPr>
            <p:cNvPr name="Freeform 22" id="22"/>
            <p:cNvSpPr/>
            <p:nvPr/>
          </p:nvSpPr>
          <p:spPr>
            <a:xfrm flipH="false" flipV="false" rot="0">
              <a:off x="0" y="0"/>
              <a:ext cx="8464904" cy="1515521"/>
            </a:xfrm>
            <a:custGeom>
              <a:avLst/>
              <a:gdLst/>
              <a:ahLst/>
              <a:cxnLst/>
              <a:rect r="r" b="b" t="t" l="l"/>
              <a:pathLst>
                <a:path h="1515521" w="8464904">
                  <a:moveTo>
                    <a:pt x="0" y="0"/>
                  </a:moveTo>
                  <a:lnTo>
                    <a:pt x="8464904" y="0"/>
                  </a:lnTo>
                  <a:lnTo>
                    <a:pt x="8464904" y="1515521"/>
                  </a:lnTo>
                  <a:lnTo>
                    <a:pt x="0" y="1515521"/>
                  </a:lnTo>
                  <a:close/>
                </a:path>
              </a:pathLst>
            </a:custGeom>
            <a:solidFill>
              <a:srgbClr val="000000">
                <a:alpha val="0"/>
              </a:srgbClr>
            </a:solidFill>
          </p:spPr>
        </p:sp>
        <p:sp>
          <p:nvSpPr>
            <p:cNvPr name="TextBox 23" id="23"/>
            <p:cNvSpPr txBox="true"/>
            <p:nvPr/>
          </p:nvSpPr>
          <p:spPr>
            <a:xfrm>
              <a:off x="0" y="-180975"/>
              <a:ext cx="8464904" cy="1696496"/>
            </a:xfrm>
            <a:prstGeom prst="rect">
              <a:avLst/>
            </a:prstGeom>
          </p:spPr>
          <p:txBody>
            <a:bodyPr anchor="t" rtlCol="false" tIns="0" lIns="0" bIns="0" rIns="0"/>
            <a:lstStyle/>
            <a:p>
              <a:pPr algn="ctr" marL="0" indent="0" lvl="0">
                <a:lnSpc>
                  <a:spcPts val="9528"/>
                </a:lnSpc>
              </a:pPr>
              <a:r>
                <a:rPr lang="en-US" b="true" sz="6352">
                  <a:solidFill>
                    <a:srgbClr val="4E5FA7"/>
                  </a:solidFill>
                  <a:latin typeface="Arial Nova Condensed Bold"/>
                  <a:ea typeface="Arial Nova Condensed Bold"/>
                  <a:cs typeface="Arial Nova Condensed Bold"/>
                  <a:sym typeface="Arial Nova Condensed Bold"/>
                </a:rPr>
                <a:t>CLASSEMENT</a:t>
              </a:r>
              <a:r>
                <a:rPr lang="en-US" b="true" sz="6352">
                  <a:solidFill>
                    <a:srgbClr val="4E5FA7"/>
                  </a:solidFill>
                  <a:latin typeface="Arial Nova Condensed Bold"/>
                  <a:ea typeface="Arial Nova Condensed Bold"/>
                  <a:cs typeface="Arial Nova Condensed Bold"/>
                  <a:sym typeface="Arial Nova Condensed Bold"/>
                </a:rPr>
                <a:t> </a:t>
              </a:r>
            </a:p>
          </p:txBody>
        </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008011"/>
            <a:ext cx="16446138" cy="6663228"/>
            <a:chOff x="0" y="0"/>
            <a:chExt cx="21928184" cy="8884304"/>
          </a:xfrm>
        </p:grpSpPr>
        <p:sp>
          <p:nvSpPr>
            <p:cNvPr name="Freeform 6" id="6"/>
            <p:cNvSpPr/>
            <p:nvPr/>
          </p:nvSpPr>
          <p:spPr>
            <a:xfrm flipH="false" flipV="false" rot="0">
              <a:off x="0" y="0"/>
              <a:ext cx="21928184" cy="8884305"/>
            </a:xfrm>
            <a:custGeom>
              <a:avLst/>
              <a:gdLst/>
              <a:ahLst/>
              <a:cxnLst/>
              <a:rect r="r" b="b" t="t" l="l"/>
              <a:pathLst>
                <a:path h="8884305" w="21928184">
                  <a:moveTo>
                    <a:pt x="0" y="0"/>
                  </a:moveTo>
                  <a:lnTo>
                    <a:pt x="21928184" y="0"/>
                  </a:lnTo>
                  <a:lnTo>
                    <a:pt x="21928184" y="8884305"/>
                  </a:lnTo>
                  <a:lnTo>
                    <a:pt x="0" y="8884305"/>
                  </a:lnTo>
                  <a:close/>
                </a:path>
              </a:pathLst>
            </a:custGeom>
            <a:solidFill>
              <a:srgbClr val="000000">
                <a:alpha val="0"/>
              </a:srgbClr>
            </a:solidFill>
          </p:spPr>
        </p:sp>
        <p:sp>
          <p:nvSpPr>
            <p:cNvPr name="TextBox 7" id="7"/>
            <p:cNvSpPr txBox="true"/>
            <p:nvPr/>
          </p:nvSpPr>
          <p:spPr>
            <a:xfrm>
              <a:off x="0" y="0"/>
              <a:ext cx="21928184" cy="8884304"/>
            </a:xfrm>
            <a:prstGeom prst="rect">
              <a:avLst/>
            </a:prstGeom>
          </p:spPr>
          <p:txBody>
            <a:bodyPr anchor="t" rtlCol="false" tIns="0" lIns="0" bIns="0" rIns="0"/>
            <a:lstStyle/>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Décidez comment vous souhaitez classer vos documents : </a:t>
              </a: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Souhaitez-vous classer par ordre alphabétique (par exemple, en utilisant les noms de famille) ? </a:t>
              </a: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Ou classer par date (selon les mois de l'année) ? </a:t>
              </a: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Ou par thème (comme les demandes d’aide, le VIH/SIDA, l’accès au logement, etc.) </a:t>
              </a:r>
            </a:p>
            <a:p>
              <a:pPr algn="just" marL="0" indent="0" lvl="0">
                <a:lnSpc>
                  <a:spcPts val="4002"/>
                </a:lnSpc>
              </a:pP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Quelle que soit l'option choisie, votre système de classement doit être simple et facile à utiliser pour tous. Pensez à classer les documents par ordre chronologique, le plus récent en haut.</a:t>
              </a:r>
            </a:p>
            <a:p>
              <a:pPr algn="just" marL="0" indent="0" lvl="0">
                <a:lnSpc>
                  <a:spcPts val="4002"/>
                </a:lnSpc>
              </a:pP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Options pour le classement </a:t>
              </a:r>
              <a:r>
                <a:rPr lang="en-US" sz="2900">
                  <a:solidFill>
                    <a:srgbClr val="000000"/>
                  </a:solidFill>
                  <a:latin typeface="Arial Nova Condensed"/>
                  <a:ea typeface="Arial Nova Condensed"/>
                  <a:cs typeface="Arial Nova Condensed"/>
                  <a:sym typeface="Arial Nova Condensed"/>
                </a:rPr>
                <a:t>: </a:t>
              </a: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Dossiers (dossiers suspendus ou classeurs à anneaux)</a:t>
              </a: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Classeur, étagère ou méthode similaire pour ranger vos dossiers.</a:t>
              </a: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Tampon dateur pour écrire la date sur les lettres que vous recevez - ou écrivez la date et signez-la. </a:t>
              </a:r>
            </a:p>
            <a:p>
              <a:pPr algn="just" marL="0" indent="0" lvl="0">
                <a:lnSpc>
                  <a:spcPts val="3480"/>
                </a:lnSpc>
              </a:pPr>
              <a:r>
                <a:rPr lang="en-US" sz="2900">
                  <a:solidFill>
                    <a:srgbClr val="000000"/>
                  </a:solidFill>
                  <a:latin typeface="Arial Nova Condensed"/>
                  <a:ea typeface="Arial Nova Condensed"/>
                  <a:cs typeface="Arial Nova Condensed"/>
                  <a:sym typeface="Arial Nova Condensed"/>
                </a:rPr>
                <a:t>Livre à couverture rigide A4 que vous appelez un « journal ».</a:t>
              </a:r>
            </a:p>
          </p:txBody>
        </p:sp>
      </p:grpSp>
      <p:grpSp>
        <p:nvGrpSpPr>
          <p:cNvPr name="Group 8" id="8"/>
          <p:cNvGrpSpPr/>
          <p:nvPr/>
        </p:nvGrpSpPr>
        <p:grpSpPr>
          <a:xfrm rot="0">
            <a:off x="1028700" y="1946578"/>
            <a:ext cx="13240150" cy="850489"/>
            <a:chOff x="0" y="0"/>
            <a:chExt cx="17653533" cy="1133985"/>
          </a:xfrm>
        </p:grpSpPr>
        <p:sp>
          <p:nvSpPr>
            <p:cNvPr name="Freeform 9" id="9"/>
            <p:cNvSpPr/>
            <p:nvPr/>
          </p:nvSpPr>
          <p:spPr>
            <a:xfrm flipH="false" flipV="false" rot="0">
              <a:off x="0" y="0"/>
              <a:ext cx="17653533" cy="1133985"/>
            </a:xfrm>
            <a:custGeom>
              <a:avLst/>
              <a:gdLst/>
              <a:ahLst/>
              <a:cxnLst/>
              <a:rect r="r" b="b" t="t" l="l"/>
              <a:pathLst>
                <a:path h="1133985" w="17653533">
                  <a:moveTo>
                    <a:pt x="0" y="0"/>
                  </a:moveTo>
                  <a:lnTo>
                    <a:pt x="17653533" y="0"/>
                  </a:lnTo>
                  <a:lnTo>
                    <a:pt x="17653533" y="1133985"/>
                  </a:lnTo>
                  <a:lnTo>
                    <a:pt x="0" y="1133985"/>
                  </a:lnTo>
                  <a:close/>
                </a:path>
              </a:pathLst>
            </a:custGeom>
            <a:solidFill>
              <a:srgbClr val="000000">
                <a:alpha val="0"/>
              </a:srgbClr>
            </a:solidFill>
            <a:ln cap="sq">
              <a:noFill/>
              <a:prstDash val="solid"/>
              <a:miter/>
            </a:ln>
          </p:spPr>
        </p:sp>
        <p:sp>
          <p:nvSpPr>
            <p:cNvPr name="TextBox 10" id="10"/>
            <p:cNvSpPr txBox="true"/>
            <p:nvPr/>
          </p:nvSpPr>
          <p:spPr>
            <a:xfrm>
              <a:off x="0" y="-171450"/>
              <a:ext cx="17653533" cy="1305435"/>
            </a:xfrm>
            <a:prstGeom prst="rect">
              <a:avLst/>
            </a:prstGeom>
          </p:spPr>
          <p:txBody>
            <a:bodyPr anchor="t" rtlCol="false" tIns="0" lIns="0" bIns="0" rIns="0"/>
            <a:lstStyle/>
            <a:p>
              <a:pPr algn="just" marL="0" indent="0" lvl="0">
                <a:lnSpc>
                  <a:spcPts val="7199"/>
                </a:lnSpc>
                <a:spcBef>
                  <a:spcPct val="0"/>
                </a:spcBef>
              </a:pPr>
              <a:r>
                <a:rPr lang="en-US" b="true" sz="4400" strike="noStrike" u="none">
                  <a:solidFill>
                    <a:srgbClr val="F9B57D"/>
                  </a:solidFill>
                  <a:latin typeface="Arial Nova Condensed Bold"/>
                  <a:ea typeface="Arial Nova Condensed Bold"/>
                  <a:cs typeface="Arial Nova Condensed Bold"/>
                  <a:sym typeface="Arial Nova Condensed Bold"/>
                </a:rPr>
                <a:t>Mise en place d'un système de classement</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1" id="21"/>
          <p:cNvGrpSpPr/>
          <p:nvPr/>
        </p:nvGrpSpPr>
        <p:grpSpPr>
          <a:xfrm rot="0">
            <a:off x="1028700" y="758379"/>
            <a:ext cx="4625142" cy="1136640"/>
            <a:chOff x="0" y="0"/>
            <a:chExt cx="6166856" cy="1515521"/>
          </a:xfrm>
        </p:grpSpPr>
        <p:sp>
          <p:nvSpPr>
            <p:cNvPr name="Freeform 22" id="22"/>
            <p:cNvSpPr/>
            <p:nvPr/>
          </p:nvSpPr>
          <p:spPr>
            <a:xfrm flipH="false" flipV="false" rot="0">
              <a:off x="0" y="0"/>
              <a:ext cx="6166856" cy="1515521"/>
            </a:xfrm>
            <a:custGeom>
              <a:avLst/>
              <a:gdLst/>
              <a:ahLst/>
              <a:cxnLst/>
              <a:rect r="r" b="b" t="t" l="l"/>
              <a:pathLst>
                <a:path h="1515521" w="6166856">
                  <a:moveTo>
                    <a:pt x="0" y="0"/>
                  </a:moveTo>
                  <a:lnTo>
                    <a:pt x="6166856" y="0"/>
                  </a:lnTo>
                  <a:lnTo>
                    <a:pt x="6166856" y="1515521"/>
                  </a:lnTo>
                  <a:lnTo>
                    <a:pt x="0" y="1515521"/>
                  </a:lnTo>
                  <a:close/>
                </a:path>
              </a:pathLst>
            </a:custGeom>
            <a:solidFill>
              <a:srgbClr val="000000">
                <a:alpha val="0"/>
              </a:srgbClr>
            </a:solidFill>
          </p:spPr>
        </p:sp>
        <p:sp>
          <p:nvSpPr>
            <p:cNvPr name="TextBox 23" id="23"/>
            <p:cNvSpPr txBox="true"/>
            <p:nvPr/>
          </p:nvSpPr>
          <p:spPr>
            <a:xfrm>
              <a:off x="0" y="-180975"/>
              <a:ext cx="6166856" cy="1696496"/>
            </a:xfrm>
            <a:prstGeom prst="rect">
              <a:avLst/>
            </a:prstGeom>
          </p:spPr>
          <p:txBody>
            <a:bodyPr anchor="t" rtlCol="false" tIns="0" lIns="0" bIns="0" rIns="0"/>
            <a:lstStyle/>
            <a:p>
              <a:pPr algn="ctr" marL="0" indent="0" lvl="0">
                <a:lnSpc>
                  <a:spcPts val="9528"/>
                </a:lnSpc>
              </a:pPr>
              <a:r>
                <a:rPr lang="en-US" b="true" sz="6352">
                  <a:solidFill>
                    <a:srgbClr val="4E5FA7"/>
                  </a:solidFill>
                  <a:latin typeface="Arial Nova Condensed Bold"/>
                  <a:ea typeface="Arial Nova Condensed Bold"/>
                  <a:cs typeface="Arial Nova Condensed Bold"/>
                  <a:sym typeface="Arial Nova Condensed Bold"/>
                </a:rPr>
                <a:t>CLASSEMENT</a:t>
              </a:r>
              <a:r>
                <a:rPr lang="en-US" b="true" sz="6352">
                  <a:solidFill>
                    <a:srgbClr val="4E5FA7"/>
                  </a:solidFill>
                  <a:latin typeface="Arial Nova Condensed Bold"/>
                  <a:ea typeface="Arial Nova Condensed Bold"/>
                  <a:cs typeface="Arial Nova Condensed Bold"/>
                  <a:sym typeface="Arial Nova Condensed Bold"/>
                </a:rPr>
                <a:t> </a:t>
              </a:r>
            </a:p>
          </p:txBody>
        </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756300"/>
            <a:ext cx="16230600" cy="3187536"/>
            <a:chOff x="0" y="0"/>
            <a:chExt cx="21640800" cy="4250048"/>
          </a:xfrm>
        </p:grpSpPr>
        <p:sp>
          <p:nvSpPr>
            <p:cNvPr name="Freeform 6" id="6"/>
            <p:cNvSpPr/>
            <p:nvPr/>
          </p:nvSpPr>
          <p:spPr>
            <a:xfrm flipH="false" flipV="false" rot="0">
              <a:off x="0" y="0"/>
              <a:ext cx="21640812" cy="4250025"/>
            </a:xfrm>
            <a:custGeom>
              <a:avLst/>
              <a:gdLst/>
              <a:ahLst/>
              <a:cxnLst/>
              <a:rect r="r" b="b" t="t" l="l"/>
              <a:pathLst>
                <a:path h="4250025" w="21640812">
                  <a:moveTo>
                    <a:pt x="0" y="0"/>
                  </a:moveTo>
                  <a:lnTo>
                    <a:pt x="21640812" y="0"/>
                  </a:lnTo>
                  <a:lnTo>
                    <a:pt x="21640812" y="4250025"/>
                  </a:lnTo>
                  <a:lnTo>
                    <a:pt x="0" y="4250025"/>
                  </a:lnTo>
                  <a:close/>
                </a:path>
              </a:pathLst>
            </a:custGeom>
            <a:solidFill>
              <a:srgbClr val="FFFFFF"/>
            </a:solidFill>
          </p:spPr>
        </p:sp>
        <p:sp>
          <p:nvSpPr>
            <p:cNvPr name="TextBox 7" id="7"/>
            <p:cNvSpPr txBox="true"/>
            <p:nvPr/>
          </p:nvSpPr>
          <p:spPr>
            <a:xfrm>
              <a:off x="0" y="-57150"/>
              <a:ext cx="21640800" cy="4307198"/>
            </a:xfrm>
            <a:prstGeom prst="rect">
              <a:avLst/>
            </a:prstGeom>
          </p:spPr>
          <p:txBody>
            <a:bodyPr anchor="t" rtlCol="false" tIns="50800" lIns="50800" bIns="50800" rIns="50800"/>
            <a:lstStyle/>
            <a:p>
              <a:pPr algn="just" marL="0" indent="0" lvl="0">
                <a:lnSpc>
                  <a:spcPts val="4691"/>
                </a:lnSpc>
              </a:pPr>
              <a:r>
                <a:rPr lang="en-US" sz="3399">
                  <a:solidFill>
                    <a:srgbClr val="000000"/>
                  </a:solidFill>
                  <a:latin typeface="Arial Nova Condensed"/>
                  <a:ea typeface="Arial Nova Condensed"/>
                  <a:cs typeface="Arial Nova Condensed"/>
                  <a:sym typeface="Arial Nova Condensed"/>
                </a:rPr>
                <a:t>Les dossiers ne doivent jamais être retirés du bureau. Si des documents ou des relevés doivent être retirés pour une raison quelconque, il est préférable de les photocopier au préalable afin que l'original reste au bureau. La session sur la conformité et les considérations éthiques vous permettra d'approfondir vos connaissances pour conserver les informations de manière sécurisée.</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2229549"/>
            <a:ext cx="5089638" cy="1181420"/>
            <a:chOff x="0" y="0"/>
            <a:chExt cx="6786184" cy="1575227"/>
          </a:xfrm>
        </p:grpSpPr>
        <p:sp>
          <p:nvSpPr>
            <p:cNvPr name="Freeform 19" id="19"/>
            <p:cNvSpPr/>
            <p:nvPr/>
          </p:nvSpPr>
          <p:spPr>
            <a:xfrm flipH="false" flipV="false" rot="0">
              <a:off x="0" y="0"/>
              <a:ext cx="6786184" cy="1575227"/>
            </a:xfrm>
            <a:custGeom>
              <a:avLst/>
              <a:gdLst/>
              <a:ahLst/>
              <a:cxnLst/>
              <a:rect r="r" b="b" t="t" l="l"/>
              <a:pathLst>
                <a:path h="1575227" w="6786184">
                  <a:moveTo>
                    <a:pt x="0" y="0"/>
                  </a:moveTo>
                  <a:lnTo>
                    <a:pt x="6786184" y="0"/>
                  </a:lnTo>
                  <a:lnTo>
                    <a:pt x="6786184" y="1575227"/>
                  </a:lnTo>
                  <a:lnTo>
                    <a:pt x="0" y="1575227"/>
                  </a:lnTo>
                  <a:close/>
                </a:path>
              </a:pathLst>
            </a:custGeom>
            <a:solidFill>
              <a:srgbClr val="000000">
                <a:alpha val="0"/>
              </a:srgbClr>
            </a:solidFill>
          </p:spPr>
        </p:sp>
        <p:sp>
          <p:nvSpPr>
            <p:cNvPr name="TextBox 20" id="20"/>
            <p:cNvSpPr txBox="true"/>
            <p:nvPr/>
          </p:nvSpPr>
          <p:spPr>
            <a:xfrm>
              <a:off x="0" y="-190500"/>
              <a:ext cx="6786184"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MESSAGE CLÉ</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04008"/>
            <a:ext cx="3966816" cy="1181420"/>
            <a:chOff x="0" y="0"/>
            <a:chExt cx="5289088" cy="1575227"/>
          </a:xfrm>
        </p:grpSpPr>
        <p:sp>
          <p:nvSpPr>
            <p:cNvPr name="Freeform 6" id="6"/>
            <p:cNvSpPr/>
            <p:nvPr/>
          </p:nvSpPr>
          <p:spPr>
            <a:xfrm flipH="false" flipV="false" rot="0">
              <a:off x="0" y="0"/>
              <a:ext cx="5289088" cy="1575227"/>
            </a:xfrm>
            <a:custGeom>
              <a:avLst/>
              <a:gdLst/>
              <a:ahLst/>
              <a:cxnLst/>
              <a:rect r="r" b="b" t="t" l="l"/>
              <a:pathLst>
                <a:path h="1575227" w="5289088">
                  <a:moveTo>
                    <a:pt x="0" y="0"/>
                  </a:moveTo>
                  <a:lnTo>
                    <a:pt x="5289088" y="0"/>
                  </a:lnTo>
                  <a:lnTo>
                    <a:pt x="5289088" y="1575227"/>
                  </a:lnTo>
                  <a:lnTo>
                    <a:pt x="0" y="1575227"/>
                  </a:lnTo>
                  <a:close/>
                </a:path>
              </a:pathLst>
            </a:custGeom>
            <a:solidFill>
              <a:srgbClr val="000000">
                <a:alpha val="0"/>
              </a:srgbClr>
            </a:solidFill>
          </p:spPr>
        </p:sp>
        <p:sp>
          <p:nvSpPr>
            <p:cNvPr name="TextBox 7" id="7"/>
            <p:cNvSpPr txBox="true"/>
            <p:nvPr/>
          </p:nvSpPr>
          <p:spPr>
            <a:xfrm>
              <a:off x="0" y="-190500"/>
              <a:ext cx="5289088" cy="1765727"/>
            </a:xfrm>
            <a:prstGeom prst="rect">
              <a:avLst/>
            </a:prstGeom>
          </p:spPr>
          <p:txBody>
            <a:bodyPr anchor="t" rtlCol="false" tIns="0" lIns="0" bIns="0" rIns="0"/>
            <a:lstStyle/>
            <a:p>
              <a:pPr algn="ctr"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RÉFLEXION</a:t>
              </a:r>
            </a:p>
          </p:txBody>
        </p:sp>
      </p:grpSp>
      <p:grpSp>
        <p:nvGrpSpPr>
          <p:cNvPr name="Group 8" id="8"/>
          <p:cNvGrpSpPr/>
          <p:nvPr/>
        </p:nvGrpSpPr>
        <p:grpSpPr>
          <a:xfrm rot="0">
            <a:off x="1160152" y="3523033"/>
            <a:ext cx="16099148" cy="4146576"/>
            <a:chOff x="0" y="0"/>
            <a:chExt cx="21465530" cy="5528768"/>
          </a:xfrm>
        </p:grpSpPr>
        <p:sp>
          <p:nvSpPr>
            <p:cNvPr name="Freeform 9" id="9"/>
            <p:cNvSpPr/>
            <p:nvPr/>
          </p:nvSpPr>
          <p:spPr>
            <a:xfrm flipH="false" flipV="false" rot="0">
              <a:off x="0" y="0"/>
              <a:ext cx="21465530" cy="5528768"/>
            </a:xfrm>
            <a:custGeom>
              <a:avLst/>
              <a:gdLst/>
              <a:ahLst/>
              <a:cxnLst/>
              <a:rect r="r" b="b" t="t" l="l"/>
              <a:pathLst>
                <a:path h="5528768" w="21465530">
                  <a:moveTo>
                    <a:pt x="0" y="0"/>
                  </a:moveTo>
                  <a:lnTo>
                    <a:pt x="21465530" y="0"/>
                  </a:lnTo>
                  <a:lnTo>
                    <a:pt x="21465530" y="5528768"/>
                  </a:lnTo>
                  <a:lnTo>
                    <a:pt x="0" y="5528768"/>
                  </a:lnTo>
                  <a:close/>
                </a:path>
              </a:pathLst>
            </a:custGeom>
            <a:solidFill>
              <a:srgbClr val="000000">
                <a:alpha val="0"/>
              </a:srgbClr>
            </a:solidFill>
          </p:spPr>
        </p:sp>
        <p:sp>
          <p:nvSpPr>
            <p:cNvPr name="TextBox 10" id="10"/>
            <p:cNvSpPr txBox="true"/>
            <p:nvPr/>
          </p:nvSpPr>
          <p:spPr>
            <a:xfrm>
              <a:off x="0" y="-57150"/>
              <a:ext cx="21465530" cy="5585918"/>
            </a:xfrm>
            <a:prstGeom prst="rect">
              <a:avLst/>
            </a:prstGeom>
          </p:spPr>
          <p:txBody>
            <a:bodyPr anchor="t" rtlCol="false" tIns="0" lIns="0" bIns="0" rIns="0"/>
            <a:lstStyle/>
            <a:p>
              <a:pPr algn="just" marL="0" indent="0" lvl="0">
                <a:lnSpc>
                  <a:spcPts val="4967"/>
                </a:lnSpc>
              </a:pPr>
              <a:r>
                <a:rPr lang="en-US" b="true" sz="3600">
                  <a:solidFill>
                    <a:srgbClr val="F9B428"/>
                  </a:solidFill>
                  <a:latin typeface="Arial Nova Condensed Bold"/>
                  <a:ea typeface="Arial Nova Condensed Bold"/>
                  <a:cs typeface="Arial Nova Condensed Bold"/>
                  <a:sym typeface="Arial Nova Condensed Bold"/>
                </a:rPr>
                <a:t>Discussion en plénière </a:t>
              </a:r>
            </a:p>
            <a:p>
              <a:pPr algn="just" marL="0" indent="0" lvl="0">
                <a:lnSpc>
                  <a:spcPts val="4967"/>
                </a:lnSpc>
              </a:pPr>
              <a:r>
                <a:rPr lang="en-US" sz="3600">
                  <a:solidFill>
                    <a:srgbClr val="000000"/>
                  </a:solidFill>
                  <a:latin typeface="Arial Nova Condensed"/>
                  <a:ea typeface="Arial Nova Condensed"/>
                  <a:cs typeface="Arial Nova Condensed"/>
                  <a:sym typeface="Arial Nova Condensed"/>
                </a:rPr>
                <a:t>Dans votre contexte et votre communauté, où les documents seraient-ils le plus en sécurité, quel type de système de classement possédez-vous ou auriez-vous besoin ? </a:t>
              </a:r>
            </a:p>
            <a:p>
              <a:pPr algn="just" marL="0" indent="0" lvl="0">
                <a:lnSpc>
                  <a:spcPts val="4967"/>
                </a:lnSpc>
              </a:pPr>
            </a:p>
            <a:p>
              <a:pPr algn="just" marL="0" indent="0" lvl="0">
                <a:lnSpc>
                  <a:spcPts val="4967"/>
                </a:lnSpc>
              </a:pPr>
              <a:r>
                <a:rPr lang="en-US" sz="3600">
                  <a:solidFill>
                    <a:srgbClr val="000000"/>
                  </a:solidFill>
                  <a:latin typeface="Arial Nova Condensed"/>
                  <a:ea typeface="Arial Nova Condensed"/>
                  <a:cs typeface="Arial Nova Condensed"/>
                  <a:sym typeface="Arial Nova Condensed"/>
                </a:rPr>
                <a:t>Quels sont les risques liés à votre gestion actuelle des dossiers ? Et quelles sont vos recommandations pour l'améliorer ?</a:t>
              </a:r>
            </a:p>
          </p:txBody>
        </p:sp>
      </p:grpSp>
      <p:grpSp>
        <p:nvGrpSpPr>
          <p:cNvPr name="Group 11" id="11"/>
          <p:cNvGrpSpPr/>
          <p:nvPr/>
        </p:nvGrpSpPr>
        <p:grpSpPr>
          <a:xfrm rot="0">
            <a:off x="1667182" y="2185428"/>
            <a:ext cx="8441368" cy="894151"/>
            <a:chOff x="0" y="0"/>
            <a:chExt cx="11255157" cy="1192202"/>
          </a:xfrm>
        </p:grpSpPr>
        <p:sp>
          <p:nvSpPr>
            <p:cNvPr name="Freeform 12" id="12"/>
            <p:cNvSpPr/>
            <p:nvPr/>
          </p:nvSpPr>
          <p:spPr>
            <a:xfrm flipH="false" flipV="false" rot="0">
              <a:off x="0" y="0"/>
              <a:ext cx="11255156" cy="1192202"/>
            </a:xfrm>
            <a:custGeom>
              <a:avLst/>
              <a:gdLst/>
              <a:ahLst/>
              <a:cxnLst/>
              <a:rect r="r" b="b" t="t" l="l"/>
              <a:pathLst>
                <a:path h="1192202" w="11255156">
                  <a:moveTo>
                    <a:pt x="0" y="0"/>
                  </a:moveTo>
                  <a:lnTo>
                    <a:pt x="11255156" y="0"/>
                  </a:lnTo>
                  <a:lnTo>
                    <a:pt x="11255156"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11255157"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Contextualisation</a:t>
              </a:r>
            </a:p>
          </p:txBody>
        </p:sp>
      </p:grpSp>
      <p:sp>
        <p:nvSpPr>
          <p:cNvPr name="Freeform 14" id="14"/>
          <p:cNvSpPr/>
          <p:nvPr/>
        </p:nvSpPr>
        <p:spPr>
          <a:xfrm flipH="false" flipV="false" rot="0">
            <a:off x="12062989" y="7937058"/>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9144000" y="2232274"/>
            <a:ext cx="5115417" cy="1049021"/>
          </a:xfrm>
          <a:prstGeom prst="rect">
            <a:avLst/>
          </a:prstGeom>
        </p:spPr>
        <p:txBody>
          <a:bodyPr anchor="t" rtlCol="false" tIns="0" lIns="0" bIns="0" rIns="0">
            <a:spAutoFit/>
          </a:bodyPr>
          <a:lstStyle/>
          <a:p>
            <a:pPr algn="l" marL="0" indent="0" lvl="0">
              <a:lnSpc>
                <a:spcPts val="7925"/>
              </a:lnSpc>
            </a:pPr>
            <a:r>
              <a:rPr lang="en-US" b="true" sz="7925">
                <a:solidFill>
                  <a:srgbClr val="4E5FA7"/>
                </a:solidFill>
                <a:latin typeface="Arial Nova Condensed Bold"/>
                <a:ea typeface="Arial Nova Condensed Bold"/>
                <a:cs typeface="Arial Nova Condensed Bold"/>
                <a:sym typeface="Arial Nova Condensed Bold"/>
              </a:rPr>
              <a:t>Séance 3</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l" marL="1354752" indent="-677376" lvl="1">
              <a:lnSpc>
                <a:spcPts val="8784"/>
              </a:lnSpc>
              <a:buFont typeface="Arial"/>
              <a:buChar char="•"/>
            </a:pPr>
            <a:r>
              <a:rPr lang="en-US" sz="6274">
                <a:solidFill>
                  <a:srgbClr val="171717"/>
                </a:solidFill>
                <a:latin typeface="Arial Nova Condensed"/>
                <a:ea typeface="Arial Nova Condensed"/>
                <a:cs typeface="Arial Nova Condensed"/>
                <a:sym typeface="Arial Nova Condensed"/>
              </a:rPr>
              <a:t>GESTION DES CLIENTS</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491820"/>
            <a:ext cx="13153804" cy="1181420"/>
            <a:chOff x="0" y="0"/>
            <a:chExt cx="17538405" cy="1575227"/>
          </a:xfrm>
        </p:grpSpPr>
        <p:sp>
          <p:nvSpPr>
            <p:cNvPr name="Freeform 6" id="6"/>
            <p:cNvSpPr/>
            <p:nvPr/>
          </p:nvSpPr>
          <p:spPr>
            <a:xfrm flipH="false" flipV="false" rot="0">
              <a:off x="0" y="0"/>
              <a:ext cx="17538405" cy="1575227"/>
            </a:xfrm>
            <a:custGeom>
              <a:avLst/>
              <a:gdLst/>
              <a:ahLst/>
              <a:cxnLst/>
              <a:rect r="r" b="b" t="t" l="l"/>
              <a:pathLst>
                <a:path h="1575227" w="17538405">
                  <a:moveTo>
                    <a:pt x="0" y="0"/>
                  </a:moveTo>
                  <a:lnTo>
                    <a:pt x="17538405" y="0"/>
                  </a:lnTo>
                  <a:lnTo>
                    <a:pt x="17538405" y="1575227"/>
                  </a:lnTo>
                  <a:lnTo>
                    <a:pt x="0" y="1575227"/>
                  </a:lnTo>
                  <a:close/>
                </a:path>
              </a:pathLst>
            </a:custGeom>
            <a:solidFill>
              <a:srgbClr val="000000">
                <a:alpha val="0"/>
              </a:srgbClr>
            </a:solidFill>
          </p:spPr>
        </p:sp>
        <p:sp>
          <p:nvSpPr>
            <p:cNvPr name="TextBox 7" id="7"/>
            <p:cNvSpPr txBox="true"/>
            <p:nvPr/>
          </p:nvSpPr>
          <p:spPr>
            <a:xfrm>
              <a:off x="0" y="-190500"/>
              <a:ext cx="17538405"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ACTIVITÉ 2 : GESTION DES CLIENTS </a:t>
              </a:r>
            </a:p>
          </p:txBody>
        </p:sp>
      </p:grpSp>
      <p:grpSp>
        <p:nvGrpSpPr>
          <p:cNvPr name="Group 8" id="8"/>
          <p:cNvGrpSpPr/>
          <p:nvPr/>
        </p:nvGrpSpPr>
        <p:grpSpPr>
          <a:xfrm rot="0">
            <a:off x="1028700" y="1965092"/>
            <a:ext cx="16689053" cy="6920915"/>
            <a:chOff x="0" y="0"/>
            <a:chExt cx="22252071" cy="9227886"/>
          </a:xfrm>
        </p:grpSpPr>
        <p:sp>
          <p:nvSpPr>
            <p:cNvPr name="Freeform 9" id="9"/>
            <p:cNvSpPr/>
            <p:nvPr/>
          </p:nvSpPr>
          <p:spPr>
            <a:xfrm flipH="false" flipV="false" rot="0">
              <a:off x="0" y="0"/>
              <a:ext cx="22252006" cy="9227886"/>
            </a:xfrm>
            <a:custGeom>
              <a:avLst/>
              <a:gdLst/>
              <a:ahLst/>
              <a:cxnLst/>
              <a:rect r="r" b="b" t="t" l="l"/>
              <a:pathLst>
                <a:path h="9227886" w="22252006">
                  <a:moveTo>
                    <a:pt x="0" y="0"/>
                  </a:moveTo>
                  <a:lnTo>
                    <a:pt x="22252006" y="0"/>
                  </a:lnTo>
                  <a:lnTo>
                    <a:pt x="22252006" y="9227886"/>
                  </a:lnTo>
                  <a:lnTo>
                    <a:pt x="0" y="9227886"/>
                  </a:lnTo>
                  <a:close/>
                </a:path>
              </a:pathLst>
            </a:custGeom>
            <a:solidFill>
              <a:srgbClr val="FFFFFF"/>
            </a:solidFill>
          </p:spPr>
        </p:sp>
        <p:sp>
          <p:nvSpPr>
            <p:cNvPr name="TextBox 10" id="10"/>
            <p:cNvSpPr txBox="true"/>
            <p:nvPr/>
          </p:nvSpPr>
          <p:spPr>
            <a:xfrm>
              <a:off x="0" y="-47625"/>
              <a:ext cx="22252071" cy="9275511"/>
            </a:xfrm>
            <a:prstGeom prst="rect">
              <a:avLst/>
            </a:prstGeom>
          </p:spPr>
          <p:txBody>
            <a:bodyPr anchor="t" rtlCol="false" tIns="50800" lIns="50800" bIns="50800" rIns="50800"/>
            <a:lstStyle/>
            <a:p>
              <a:pPr algn="l" marL="0" indent="0" lvl="0">
                <a:lnSpc>
                  <a:spcPts val="3709"/>
                </a:lnSpc>
              </a:pPr>
              <a:r>
                <a:rPr lang="en-US" b="true" sz="2688">
                  <a:solidFill>
                    <a:srgbClr val="F9B428"/>
                  </a:solidFill>
                  <a:latin typeface="Arial Nova Condensed Bold"/>
                  <a:ea typeface="Arial Nova Condensed Bold"/>
                  <a:cs typeface="Arial Nova Condensed Bold"/>
                  <a:sym typeface="Arial Nova Condensed Bold"/>
                </a:rPr>
                <a:t>Activité : Naviguer à travers les attentes des clients</a:t>
              </a:r>
            </a:p>
            <a:p>
              <a:pPr algn="l" marL="0" indent="0" lvl="0">
                <a:lnSpc>
                  <a:spcPts val="3709"/>
                </a:lnSpc>
              </a:pPr>
              <a:r>
                <a:rPr lang="en-US" b="true" sz="2688">
                  <a:solidFill>
                    <a:srgbClr val="F9B428"/>
                  </a:solidFill>
                  <a:latin typeface="Arial Nova Condensed Bold"/>
                  <a:ea typeface="Arial Nova Condensed Bold"/>
                  <a:cs typeface="Arial Nova Condensed Bold"/>
                  <a:sym typeface="Arial Nova Condensed Bold"/>
                </a:rPr>
                <a:t>Durée : 20 minutes </a:t>
              </a:r>
            </a:p>
            <a:p>
              <a:pPr algn="l" marL="0" indent="0" lvl="0">
                <a:lnSpc>
                  <a:spcPts val="3709"/>
                </a:lnSpc>
              </a:pPr>
              <a:r>
                <a:rPr lang="en-US" sz="2688">
                  <a:solidFill>
                    <a:srgbClr val="000000"/>
                  </a:solidFill>
                  <a:latin typeface="Arial Nova Condensed"/>
                  <a:ea typeface="Arial Nova Condensed"/>
                  <a:cs typeface="Arial Nova Condensed"/>
                  <a:sym typeface="Arial Nova Condensed"/>
                </a:rPr>
                <a:t>Les participants se placent en cercle, avec deux chaises et une table au centre. Demandez à un volontaire d’être parajuriste et de prendre place. Demandez à un autre volontaire d’être client du nom de Mariam. </a:t>
              </a:r>
            </a:p>
            <a:p>
              <a:pPr algn="l" marL="0" indent="0" lvl="0">
                <a:lnSpc>
                  <a:spcPts val="3709"/>
                </a:lnSpc>
              </a:pPr>
              <a:r>
                <a:rPr lang="en-US" sz="2688">
                  <a:solidFill>
                    <a:srgbClr val="000000"/>
                  </a:solidFill>
                  <a:latin typeface="Arial Nova Condensed"/>
                  <a:ea typeface="Arial Nova Condensed"/>
                  <a:cs typeface="Arial Nova Condensed"/>
                  <a:sym typeface="Arial Nova Condensed"/>
                </a:rPr>
                <a:t>Cas : Marian est une déplacée interne qui gère un commerce de vente de nourriture dans le camp de réfugiés. Elle a fourni de la nourriture aux employés du chef du camp, mais celui-ci a refusé de la payer. Elle est bouleversée et souhaite poursuivre le chef du camp en justice pour récupérer son argent, mais elle a aussi peur de lui car il est très influent dans le camp.    </a:t>
              </a:r>
            </a:p>
            <a:p>
              <a:pPr algn="l" marL="0" indent="0" lvl="0">
                <a:lnSpc>
                  <a:spcPts val="3155"/>
                </a:lnSpc>
              </a:pPr>
            </a:p>
            <a:p>
              <a:pPr algn="l" marL="0" indent="0" lvl="0">
                <a:lnSpc>
                  <a:spcPts val="3709"/>
                </a:lnSpc>
              </a:pPr>
              <a:r>
                <a:rPr lang="en-US" b="true" sz="2688">
                  <a:solidFill>
                    <a:srgbClr val="F9B428"/>
                  </a:solidFill>
                  <a:latin typeface="Arial Nova Condensed Bold"/>
                  <a:ea typeface="Arial Nova Condensed Bold"/>
                  <a:cs typeface="Arial Nova Condensed Bold"/>
                  <a:sym typeface="Arial Nova Condensed Bold"/>
                </a:rPr>
                <a:t>INSTRUCTIONS: </a:t>
              </a:r>
              <a:r>
                <a:rPr lang="en-US" sz="2688">
                  <a:solidFill>
                    <a:srgbClr val="000000"/>
                  </a:solidFill>
                  <a:latin typeface="Arial Nova Condensed"/>
                  <a:ea typeface="Arial Nova Condensed"/>
                  <a:cs typeface="Arial Nova Condensed"/>
                  <a:sym typeface="Arial Nova Condensed"/>
                </a:rPr>
                <a:t>Le parajuriste bénévole doit :</a:t>
              </a:r>
            </a:p>
            <a:p>
              <a:pPr algn="l" marL="0" indent="0" lvl="0">
                <a:lnSpc>
                  <a:spcPts val="3709"/>
                </a:lnSpc>
              </a:pPr>
              <a:r>
                <a:rPr lang="en-US" sz="2688">
                  <a:solidFill>
                    <a:srgbClr val="000000"/>
                  </a:solidFill>
                  <a:latin typeface="Arial Nova Condensed"/>
                  <a:ea typeface="Arial Nova Condensed"/>
                  <a:cs typeface="Arial Nova Condensed"/>
                  <a:sym typeface="Arial Nova Condensed"/>
                </a:rPr>
                <a:t>Écoutez l’histoire de Mariam et tentez de la calmer.</a:t>
              </a:r>
            </a:p>
            <a:p>
              <a:pPr algn="l" marL="0" indent="0" lvl="0">
                <a:lnSpc>
                  <a:spcPts val="3709"/>
                </a:lnSpc>
              </a:pPr>
              <a:r>
                <a:rPr lang="en-US" sz="2688">
                  <a:solidFill>
                    <a:srgbClr val="000000"/>
                  </a:solidFill>
                  <a:latin typeface="Arial Nova Condensed"/>
                  <a:ea typeface="Arial Nova Condensed"/>
                  <a:cs typeface="Arial Nova Condensed"/>
                  <a:sym typeface="Arial Nova Condensed"/>
                </a:rPr>
                <a:t>Lui expliquer toutes les options juridiques disponibles pour l’aider à résoudre le problème, y compris la médiation.</a:t>
              </a:r>
            </a:p>
            <a:p>
              <a:pPr algn="l" marL="0" indent="0" lvl="0">
                <a:lnSpc>
                  <a:spcPts val="3709"/>
                </a:lnSpc>
              </a:pPr>
              <a:r>
                <a:rPr lang="en-US" sz="2688">
                  <a:solidFill>
                    <a:srgbClr val="000000"/>
                  </a:solidFill>
                  <a:latin typeface="Arial Nova Condensed"/>
                  <a:ea typeface="Arial Nova Condensed"/>
                  <a:cs typeface="Arial Nova Condensed"/>
                  <a:sym typeface="Arial Nova Condensed"/>
                </a:rPr>
                <a:t>Expliquez les avantages et les inconvénients de chaque option. </a:t>
              </a:r>
            </a:p>
            <a:p>
              <a:pPr algn="l" marL="0" indent="0" lvl="0">
                <a:lnSpc>
                  <a:spcPts val="3709"/>
                </a:lnSpc>
              </a:pPr>
              <a:r>
                <a:rPr lang="en-US" sz="2688">
                  <a:solidFill>
                    <a:srgbClr val="000000"/>
                  </a:solidFill>
                  <a:latin typeface="Arial Nova Condensed"/>
                  <a:ea typeface="Arial Nova Condensed"/>
                  <a:cs typeface="Arial Nova Condensed"/>
                  <a:sym typeface="Arial Nova Condensed"/>
                </a:rPr>
                <a:t>Aidez Mariam à convenir de la meilleure solution pour récupérer son argent.  </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5110477" cy="1181420"/>
            <a:chOff x="0" y="0"/>
            <a:chExt cx="20147303" cy="1575227"/>
          </a:xfrm>
        </p:grpSpPr>
        <p:sp>
          <p:nvSpPr>
            <p:cNvPr name="Freeform 6" id="6"/>
            <p:cNvSpPr/>
            <p:nvPr/>
          </p:nvSpPr>
          <p:spPr>
            <a:xfrm flipH="false" flipV="false" rot="0">
              <a:off x="0" y="0"/>
              <a:ext cx="20147304" cy="1575227"/>
            </a:xfrm>
            <a:custGeom>
              <a:avLst/>
              <a:gdLst/>
              <a:ahLst/>
              <a:cxnLst/>
              <a:rect r="r" b="b" t="t" l="l"/>
              <a:pathLst>
                <a:path h="1575227" w="20147304">
                  <a:moveTo>
                    <a:pt x="0" y="0"/>
                  </a:moveTo>
                  <a:lnTo>
                    <a:pt x="20147304" y="0"/>
                  </a:lnTo>
                  <a:lnTo>
                    <a:pt x="20147304" y="1575227"/>
                  </a:lnTo>
                  <a:lnTo>
                    <a:pt x="0" y="1575227"/>
                  </a:lnTo>
                  <a:close/>
                </a:path>
              </a:pathLst>
            </a:custGeom>
            <a:solidFill>
              <a:srgbClr val="000000">
                <a:alpha val="0"/>
              </a:srgbClr>
            </a:solidFill>
          </p:spPr>
        </p:sp>
        <p:sp>
          <p:nvSpPr>
            <p:cNvPr name="TextBox 7" id="7"/>
            <p:cNvSpPr txBox="true"/>
            <p:nvPr/>
          </p:nvSpPr>
          <p:spPr>
            <a:xfrm>
              <a:off x="0" y="-190500"/>
              <a:ext cx="20147303" cy="1765727"/>
            </a:xfrm>
            <a:prstGeom prst="rect">
              <a:avLst/>
            </a:prstGeom>
          </p:spPr>
          <p:txBody>
            <a:bodyPr anchor="t" rtlCol="false" tIns="0" lIns="0" bIns="0" rIns="0"/>
            <a:lstStyle/>
            <a:p>
              <a:pPr algn="ctr"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ACTIVITÉ 2 : GESTION DES CLIENTS (SUITE) </a:t>
              </a:r>
            </a:p>
          </p:txBody>
        </p:sp>
      </p:grpSp>
      <p:grpSp>
        <p:nvGrpSpPr>
          <p:cNvPr name="Group 8" id="8"/>
          <p:cNvGrpSpPr/>
          <p:nvPr/>
        </p:nvGrpSpPr>
        <p:grpSpPr>
          <a:xfrm rot="0">
            <a:off x="1028700" y="2444064"/>
            <a:ext cx="14259348" cy="4289617"/>
            <a:chOff x="0" y="0"/>
            <a:chExt cx="19012464" cy="5719490"/>
          </a:xfrm>
        </p:grpSpPr>
        <p:sp>
          <p:nvSpPr>
            <p:cNvPr name="Freeform 9" id="9"/>
            <p:cNvSpPr/>
            <p:nvPr/>
          </p:nvSpPr>
          <p:spPr>
            <a:xfrm flipH="false" flipV="false" rot="0">
              <a:off x="0" y="0"/>
              <a:ext cx="19012408" cy="5719489"/>
            </a:xfrm>
            <a:custGeom>
              <a:avLst/>
              <a:gdLst/>
              <a:ahLst/>
              <a:cxnLst/>
              <a:rect r="r" b="b" t="t" l="l"/>
              <a:pathLst>
                <a:path h="5719489" w="19012408">
                  <a:moveTo>
                    <a:pt x="0" y="0"/>
                  </a:moveTo>
                  <a:lnTo>
                    <a:pt x="19012408" y="0"/>
                  </a:lnTo>
                  <a:lnTo>
                    <a:pt x="19012408" y="5719489"/>
                  </a:lnTo>
                  <a:lnTo>
                    <a:pt x="0" y="5719489"/>
                  </a:lnTo>
                  <a:close/>
                </a:path>
              </a:pathLst>
            </a:custGeom>
            <a:solidFill>
              <a:srgbClr val="FFFFFF"/>
            </a:solidFill>
          </p:spPr>
        </p:sp>
        <p:sp>
          <p:nvSpPr>
            <p:cNvPr name="TextBox 10" id="10"/>
            <p:cNvSpPr txBox="true"/>
            <p:nvPr/>
          </p:nvSpPr>
          <p:spPr>
            <a:xfrm>
              <a:off x="0" y="-66675"/>
              <a:ext cx="19012464" cy="5786165"/>
            </a:xfrm>
            <a:prstGeom prst="rect">
              <a:avLst/>
            </a:prstGeom>
          </p:spPr>
          <p:txBody>
            <a:bodyPr anchor="t" rtlCol="false" tIns="50800" lIns="50800" bIns="50800" rIns="50800"/>
            <a:lstStyle/>
            <a:p>
              <a:pPr algn="l" marL="0" indent="0" lvl="0">
                <a:lnSpc>
                  <a:spcPts val="4753"/>
                </a:lnSpc>
              </a:pPr>
              <a:r>
                <a:rPr lang="en-US" b="true" sz="3444">
                  <a:solidFill>
                    <a:srgbClr val="F9B428"/>
                  </a:solidFill>
                  <a:latin typeface="Arial Nova Condensed Bold"/>
                  <a:ea typeface="Arial Nova Condensed Bold"/>
                  <a:cs typeface="Arial Nova Condensed Bold"/>
                  <a:sym typeface="Arial Nova Condensed Bold"/>
                </a:rPr>
                <a:t>Activité : Naviguer à travers les attentes des clients</a:t>
              </a:r>
            </a:p>
            <a:p>
              <a:pPr algn="l" marL="0" indent="0" lvl="0">
                <a:lnSpc>
                  <a:spcPts val="4753"/>
                </a:lnSpc>
              </a:pPr>
              <a:r>
                <a:rPr lang="en-US" b="true" sz="3444">
                  <a:solidFill>
                    <a:srgbClr val="F9B428"/>
                  </a:solidFill>
                  <a:latin typeface="Arial Nova Condensed Bold"/>
                  <a:ea typeface="Arial Nova Condensed Bold"/>
                  <a:cs typeface="Arial Nova Condensed Bold"/>
                  <a:sym typeface="Arial Nova Condensed Bold"/>
                </a:rPr>
                <a:t>Durée : 20 minutes </a:t>
              </a:r>
            </a:p>
            <a:p>
              <a:pPr algn="l" marL="0" indent="0" lvl="0">
                <a:lnSpc>
                  <a:spcPts val="4753"/>
                </a:lnSpc>
              </a:pPr>
              <a:r>
                <a:rPr lang="en-US" sz="3444">
                  <a:solidFill>
                    <a:srgbClr val="000000"/>
                  </a:solidFill>
                  <a:latin typeface="Arial Nova Condensed"/>
                  <a:ea typeface="Arial Nova Condensed"/>
                  <a:cs typeface="Arial Nova Condensed"/>
                  <a:sym typeface="Arial Nova Condensed"/>
                </a:rPr>
                <a:t>Questions</a:t>
              </a:r>
            </a:p>
            <a:p>
              <a:pPr algn="l" marL="743636" indent="-371818" lvl="1">
                <a:lnSpc>
                  <a:spcPts val="4753"/>
                </a:lnSpc>
                <a:buFont typeface="Arial"/>
                <a:buChar char="•"/>
              </a:pPr>
              <a:r>
                <a:rPr lang="en-US" sz="3444">
                  <a:solidFill>
                    <a:srgbClr val="000000"/>
                  </a:solidFill>
                  <a:latin typeface="Arial Nova Condensed"/>
                  <a:ea typeface="Arial Nova Condensed"/>
                  <a:cs typeface="Arial Nova Condensed"/>
                  <a:sym typeface="Arial Nova Condensed"/>
                </a:rPr>
                <a:t>Qu’avez-vous aimé dans la façon dont le parajuriste a soutenu Mariam ?  </a:t>
              </a:r>
            </a:p>
            <a:p>
              <a:pPr algn="l" marL="743636" indent="-371818" lvl="1">
                <a:lnSpc>
                  <a:spcPts val="4753"/>
                </a:lnSpc>
                <a:buFont typeface="Arial"/>
                <a:buChar char="•"/>
              </a:pPr>
              <a:r>
                <a:rPr lang="en-US" sz="3444">
                  <a:solidFill>
                    <a:srgbClr val="000000"/>
                  </a:solidFill>
                  <a:latin typeface="Arial Nova Condensed"/>
                  <a:ea typeface="Arial Nova Condensed"/>
                  <a:cs typeface="Arial Nova Condensed"/>
                  <a:sym typeface="Arial Nova Condensed"/>
                </a:rPr>
                <a:t>Que feriez-vous différemment si vous étiez celui/celle  qui conseillait Mariam ? </a:t>
              </a:r>
            </a:p>
            <a:p>
              <a:pPr algn="l" marL="743636" indent="-371818" lvl="1">
                <a:lnSpc>
                  <a:spcPts val="4753"/>
                </a:lnSpc>
                <a:buFont typeface="Arial"/>
                <a:buChar char="•"/>
              </a:pPr>
              <a:r>
                <a:rPr lang="en-US" sz="3444">
                  <a:solidFill>
                    <a:srgbClr val="000000"/>
                  </a:solidFill>
                  <a:latin typeface="Arial Nova Condensed"/>
                  <a:ea typeface="Arial Nova Condensed"/>
                  <a:cs typeface="Arial Nova Condensed"/>
                  <a:sym typeface="Arial Nova Condensed"/>
                </a:rPr>
                <a:t>Donnez votre avis sur l'ambiance générale de l'entretien. </a:t>
              </a:r>
              <a:r>
                <a:rPr lang="en-US" b="true" sz="3444">
                  <a:solidFill>
                    <a:srgbClr val="F9B428"/>
                  </a:solidFill>
                  <a:latin typeface="Arial Nova Condensed Bold"/>
                  <a:ea typeface="Arial Nova Condensed Bold"/>
                  <a:cs typeface="Arial Nova Condensed Bold"/>
                  <a:sym typeface="Arial Nova Condensed Bold"/>
                </a:rPr>
                <a:t> </a:t>
              </a:r>
            </a:p>
          </p:txBody>
        </p:sp>
      </p:grpSp>
      <p:sp>
        <p:nvSpPr>
          <p:cNvPr name="Freeform 11" id="11"/>
          <p:cNvSpPr/>
          <p:nvPr/>
        </p:nvSpPr>
        <p:spPr>
          <a:xfrm flipH="false" flipV="false" rot="0">
            <a:off x="9144000" y="6835140"/>
            <a:ext cx="9144000" cy="3451860"/>
          </a:xfrm>
          <a:custGeom>
            <a:avLst/>
            <a:gdLst/>
            <a:ahLst/>
            <a:cxnLst/>
            <a:rect r="r" b="b" t="t" l="l"/>
            <a:pathLst>
              <a:path h="3451860" w="9144000">
                <a:moveTo>
                  <a:pt x="0" y="0"/>
                </a:moveTo>
                <a:lnTo>
                  <a:pt x="9144000" y="0"/>
                </a:lnTo>
                <a:lnTo>
                  <a:pt x="9144000" y="3451860"/>
                </a:lnTo>
                <a:lnTo>
                  <a:pt x="0" y="3451860"/>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38109"/>
            <a:ext cx="8674749" cy="1181420"/>
            <a:chOff x="0" y="0"/>
            <a:chExt cx="11566332" cy="1575227"/>
          </a:xfrm>
        </p:grpSpPr>
        <p:sp>
          <p:nvSpPr>
            <p:cNvPr name="Freeform 6" id="6"/>
            <p:cNvSpPr/>
            <p:nvPr/>
          </p:nvSpPr>
          <p:spPr>
            <a:xfrm flipH="false" flipV="false" rot="0">
              <a:off x="0" y="0"/>
              <a:ext cx="11566332" cy="1575227"/>
            </a:xfrm>
            <a:custGeom>
              <a:avLst/>
              <a:gdLst/>
              <a:ahLst/>
              <a:cxnLst/>
              <a:rect r="r" b="b" t="t" l="l"/>
              <a:pathLst>
                <a:path h="1575227" w="11566332">
                  <a:moveTo>
                    <a:pt x="0" y="0"/>
                  </a:moveTo>
                  <a:lnTo>
                    <a:pt x="11566332" y="0"/>
                  </a:lnTo>
                  <a:lnTo>
                    <a:pt x="11566332" y="1575227"/>
                  </a:lnTo>
                  <a:lnTo>
                    <a:pt x="0" y="1575227"/>
                  </a:lnTo>
                  <a:close/>
                </a:path>
              </a:pathLst>
            </a:custGeom>
            <a:solidFill>
              <a:srgbClr val="000000">
                <a:alpha val="0"/>
              </a:srgbClr>
            </a:solidFill>
          </p:spPr>
        </p:sp>
        <p:sp>
          <p:nvSpPr>
            <p:cNvPr name="TextBox 7" id="7"/>
            <p:cNvSpPr txBox="true"/>
            <p:nvPr/>
          </p:nvSpPr>
          <p:spPr>
            <a:xfrm>
              <a:off x="0" y="-190500"/>
              <a:ext cx="11566332"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GESTION DES CLIENTS</a:t>
              </a:r>
            </a:p>
          </p:txBody>
        </p:sp>
      </p:grpSp>
      <p:grpSp>
        <p:nvGrpSpPr>
          <p:cNvPr name="Group 8" id="8"/>
          <p:cNvGrpSpPr/>
          <p:nvPr/>
        </p:nvGrpSpPr>
        <p:grpSpPr>
          <a:xfrm rot="0">
            <a:off x="1028700" y="3147889"/>
            <a:ext cx="16230600" cy="6512994"/>
            <a:chOff x="0" y="0"/>
            <a:chExt cx="21640800" cy="8683992"/>
          </a:xfrm>
        </p:grpSpPr>
        <p:sp>
          <p:nvSpPr>
            <p:cNvPr name="Freeform 9" id="9"/>
            <p:cNvSpPr/>
            <p:nvPr/>
          </p:nvSpPr>
          <p:spPr>
            <a:xfrm flipH="false" flipV="false" rot="0">
              <a:off x="0" y="0"/>
              <a:ext cx="21640800" cy="8683992"/>
            </a:xfrm>
            <a:custGeom>
              <a:avLst/>
              <a:gdLst/>
              <a:ahLst/>
              <a:cxnLst/>
              <a:rect r="r" b="b" t="t" l="l"/>
              <a:pathLst>
                <a:path h="8683992" w="21640800">
                  <a:moveTo>
                    <a:pt x="0" y="0"/>
                  </a:moveTo>
                  <a:lnTo>
                    <a:pt x="21640800" y="0"/>
                  </a:lnTo>
                  <a:lnTo>
                    <a:pt x="21640800" y="8683992"/>
                  </a:lnTo>
                  <a:lnTo>
                    <a:pt x="0" y="8683992"/>
                  </a:lnTo>
                  <a:close/>
                </a:path>
              </a:pathLst>
            </a:custGeom>
            <a:solidFill>
              <a:srgbClr val="000000">
                <a:alpha val="0"/>
              </a:srgbClr>
            </a:solidFill>
          </p:spPr>
        </p:sp>
        <p:sp>
          <p:nvSpPr>
            <p:cNvPr name="TextBox 10" id="10"/>
            <p:cNvSpPr txBox="true"/>
            <p:nvPr/>
          </p:nvSpPr>
          <p:spPr>
            <a:xfrm>
              <a:off x="0" y="-9525"/>
              <a:ext cx="21640800" cy="8693517"/>
            </a:xfrm>
            <a:prstGeom prst="rect">
              <a:avLst/>
            </a:prstGeom>
          </p:spPr>
          <p:txBody>
            <a:bodyPr anchor="t" rtlCol="false" tIns="0" lIns="0" bIns="0" rIns="0"/>
            <a:lstStyle/>
            <a:p>
              <a:pPr algn="just" marL="0" indent="0" lvl="0">
                <a:lnSpc>
                  <a:spcPts val="3619"/>
                </a:lnSpc>
              </a:pPr>
              <a:r>
                <a:rPr lang="en-US" b="true" sz="3016">
                  <a:solidFill>
                    <a:srgbClr val="F9B428"/>
                  </a:solidFill>
                  <a:latin typeface="Arial Nova Condensed Bold"/>
                  <a:ea typeface="Arial Nova Condensed Bold"/>
                  <a:cs typeface="Arial Nova Condensed Bold"/>
                  <a:sym typeface="Arial Nova Condensed Bold"/>
                </a:rPr>
                <a:t>Il s'agit notamment de : </a:t>
              </a:r>
            </a:p>
            <a:p>
              <a:pPr algn="just" marL="651274" indent="-325637" lvl="1">
                <a:lnSpc>
                  <a:spcPts val="3619"/>
                </a:lnSpc>
                <a:buFont typeface="Arial"/>
                <a:buChar char="•"/>
              </a:pPr>
              <a:r>
                <a:rPr lang="en-US" b="true" sz="3016">
                  <a:solidFill>
                    <a:srgbClr val="000000"/>
                  </a:solidFill>
                  <a:latin typeface="Arial Nova Condensed Bold"/>
                  <a:ea typeface="Arial Nova Condensed Bold"/>
                  <a:cs typeface="Arial Nova Condensed Bold"/>
                  <a:sym typeface="Arial Nova Condensed Bold"/>
                </a:rPr>
                <a:t>Empathie </a:t>
              </a:r>
              <a:r>
                <a:rPr lang="en-US" sz="3016">
                  <a:solidFill>
                    <a:srgbClr val="000000"/>
                  </a:solidFill>
                  <a:latin typeface="Arial Nova Condensed"/>
                  <a:ea typeface="Arial Nova Condensed"/>
                  <a:cs typeface="Arial Nova Condensed"/>
                  <a:sym typeface="Arial Nova Condensed"/>
                </a:rPr>
                <a:t>: comprendre et se connecter aux émotions, aux besoins et aux préoccupations des autres. </a:t>
              </a:r>
            </a:p>
            <a:p>
              <a:pPr algn="just" marL="651274" indent="-325637" lvl="1">
                <a:lnSpc>
                  <a:spcPts val="3619"/>
                </a:lnSpc>
                <a:buFont typeface="Arial"/>
                <a:buChar char="•"/>
              </a:pPr>
              <a:r>
                <a:rPr lang="en-US" b="true" sz="3016">
                  <a:solidFill>
                    <a:srgbClr val="000000"/>
                  </a:solidFill>
                  <a:latin typeface="Arial Nova Condensed Bold"/>
                  <a:ea typeface="Arial Nova Condensed Bold"/>
                  <a:cs typeface="Arial Nova Condensed Bold"/>
                  <a:sym typeface="Arial Nova Condensed Bold"/>
                </a:rPr>
                <a:t>Communication verbale</a:t>
              </a:r>
              <a:r>
                <a:rPr lang="en-US" sz="3016">
                  <a:solidFill>
                    <a:srgbClr val="000000"/>
                  </a:solidFill>
                  <a:latin typeface="Arial Nova Condensed"/>
                  <a:ea typeface="Arial Nova Condensed"/>
                  <a:cs typeface="Arial Nova Condensed"/>
                  <a:sym typeface="Arial Nova Condensed"/>
                </a:rPr>
                <a:t> : comment et quels mots sont utilisés pour communiquer avec les individus. </a:t>
              </a:r>
            </a:p>
            <a:p>
              <a:pPr algn="just" marL="651274" indent="-325637" lvl="1">
                <a:lnSpc>
                  <a:spcPts val="3619"/>
                </a:lnSpc>
                <a:buFont typeface="Arial"/>
                <a:buChar char="•"/>
              </a:pPr>
              <a:r>
                <a:rPr lang="en-US" b="true" sz="3016">
                  <a:solidFill>
                    <a:srgbClr val="000000"/>
                  </a:solidFill>
                  <a:latin typeface="Arial Nova Condensed Bold"/>
                  <a:ea typeface="Arial Nova Condensed Bold"/>
                  <a:cs typeface="Arial Nova Condensed Bold"/>
                  <a:sym typeface="Arial Nova Condensed Bold"/>
                </a:rPr>
                <a:t>Communication non verbale</a:t>
              </a:r>
              <a:r>
                <a:rPr lang="en-US" sz="3016">
                  <a:solidFill>
                    <a:srgbClr val="000000"/>
                  </a:solidFill>
                  <a:latin typeface="Arial Nova Condensed"/>
                  <a:ea typeface="Arial Nova Condensed"/>
                  <a:cs typeface="Arial Nova Condensed"/>
                  <a:sym typeface="Arial Nova Condensed"/>
                </a:rPr>
                <a:t> : expressions faciales, langage corporel et gestes des mains. </a:t>
              </a:r>
            </a:p>
            <a:p>
              <a:pPr algn="just" marL="651274" indent="-325637" lvl="1">
                <a:lnSpc>
                  <a:spcPts val="3619"/>
                </a:lnSpc>
                <a:buFont typeface="Arial"/>
                <a:buChar char="•"/>
              </a:pPr>
              <a:r>
                <a:rPr lang="en-US" b="true" sz="3016">
                  <a:solidFill>
                    <a:srgbClr val="000000"/>
                  </a:solidFill>
                  <a:latin typeface="Arial Nova Condensed Bold"/>
                  <a:ea typeface="Arial Nova Condensed Bold"/>
                  <a:cs typeface="Arial Nova Condensed Bold"/>
                  <a:sym typeface="Arial Nova Condensed Bold"/>
                </a:rPr>
                <a:t>Compétences d’écoute</a:t>
              </a:r>
              <a:r>
                <a:rPr lang="en-US" sz="3016">
                  <a:solidFill>
                    <a:srgbClr val="000000"/>
                  </a:solidFill>
                  <a:latin typeface="Arial Nova Condensed"/>
                  <a:ea typeface="Arial Nova Condensed"/>
                  <a:cs typeface="Arial Nova Condensed"/>
                  <a:sym typeface="Arial Nova Condensed"/>
                </a:rPr>
                <a:t> : Capacité à écouter attentivement et à traiter correctement les informations. </a:t>
              </a:r>
            </a:p>
            <a:p>
              <a:pPr algn="just" marL="651274" indent="-325637" lvl="1">
                <a:lnSpc>
                  <a:spcPts val="3619"/>
                </a:lnSpc>
                <a:buFont typeface="Arial"/>
                <a:buChar char="•"/>
              </a:pPr>
              <a:r>
                <a:rPr lang="en-US" b="true" sz="3016">
                  <a:solidFill>
                    <a:srgbClr val="000000"/>
                  </a:solidFill>
                  <a:latin typeface="Arial Nova Condensed Bold"/>
                  <a:ea typeface="Arial Nova Condensed Bold"/>
                  <a:cs typeface="Arial Nova Condensed Bold"/>
                  <a:sym typeface="Arial Nova Condensed Bold"/>
                </a:rPr>
                <a:t>Négociation</a:t>
              </a:r>
              <a:r>
                <a:rPr lang="en-US" sz="3016">
                  <a:solidFill>
                    <a:srgbClr val="000000"/>
                  </a:solidFill>
                  <a:latin typeface="Arial Nova Condensed"/>
                  <a:ea typeface="Arial Nova Condensed"/>
                  <a:cs typeface="Arial Nova Condensed"/>
                  <a:sym typeface="Arial Nova Condensed"/>
                </a:rPr>
                <a:t> : Capacité à discuter et à parvenir à un accord de manière professionnelle. </a:t>
              </a:r>
            </a:p>
            <a:p>
              <a:pPr algn="just" marL="651274" indent="-325637" lvl="1">
                <a:lnSpc>
                  <a:spcPts val="3619"/>
                </a:lnSpc>
                <a:buFont typeface="Arial"/>
                <a:buChar char="•"/>
              </a:pPr>
              <a:r>
                <a:rPr lang="en-US" b="true" sz="3016">
                  <a:solidFill>
                    <a:srgbClr val="000000"/>
                  </a:solidFill>
                  <a:latin typeface="Arial Nova Condensed Bold"/>
                  <a:ea typeface="Arial Nova Condensed Bold"/>
                  <a:cs typeface="Arial Nova Condensed Bold"/>
                  <a:sym typeface="Arial Nova Condensed Bold"/>
                </a:rPr>
                <a:t>Résolution de problèmes </a:t>
              </a:r>
              <a:r>
                <a:rPr lang="en-US" sz="3016">
                  <a:solidFill>
                    <a:srgbClr val="000000"/>
                  </a:solidFill>
                  <a:latin typeface="Arial Nova Condensed"/>
                  <a:ea typeface="Arial Nova Condensed"/>
                  <a:cs typeface="Arial Nova Condensed"/>
                  <a:sym typeface="Arial Nova Condensed"/>
                </a:rPr>
                <a:t>: Capacité à trouver une solution à un problème après mûre réflexion. Les parajuristes rencontrent souvent des difficultés inattendues lors de la préparation d'un dossier et doivent être capables de trouver des solutions rapidement et efficacement.</a:t>
              </a:r>
            </a:p>
            <a:p>
              <a:pPr algn="just" marL="651274" indent="-325637" lvl="1">
                <a:lnSpc>
                  <a:spcPts val="3619"/>
                </a:lnSpc>
                <a:buFont typeface="Arial"/>
                <a:buChar char="•"/>
              </a:pPr>
              <a:r>
                <a:rPr lang="en-US" b="true" sz="3016">
                  <a:solidFill>
                    <a:srgbClr val="000000"/>
                  </a:solidFill>
                  <a:latin typeface="Arial Nova Condensed Bold"/>
                  <a:ea typeface="Arial Nova Condensed Bold"/>
                  <a:cs typeface="Arial Nova Condensed Bold"/>
                  <a:sym typeface="Arial Nova Condensed Bold"/>
                </a:rPr>
                <a:t>Prise de décision</a:t>
              </a:r>
              <a:r>
                <a:rPr lang="en-US" sz="3016">
                  <a:solidFill>
                    <a:srgbClr val="000000"/>
                  </a:solidFill>
                  <a:latin typeface="Arial Nova Condensed"/>
                  <a:ea typeface="Arial Nova Condensed"/>
                  <a:cs typeface="Arial Nova Condensed"/>
                  <a:sym typeface="Arial Nova Condensed"/>
                </a:rPr>
                <a:t> : Capacité à analyser les situations et à élaborer des solutions professionnelles. </a:t>
              </a:r>
            </a:p>
            <a:p>
              <a:pPr algn="just" marL="651274" indent="-325637" lvl="1">
                <a:lnSpc>
                  <a:spcPts val="3619"/>
                </a:lnSpc>
                <a:buFont typeface="Arial"/>
                <a:buChar char="•"/>
              </a:pPr>
              <a:r>
                <a:rPr lang="en-US" b="true" sz="3016">
                  <a:solidFill>
                    <a:srgbClr val="000000"/>
                  </a:solidFill>
                  <a:latin typeface="Arial Nova Condensed Bold"/>
                  <a:ea typeface="Arial Nova Condensed Bold"/>
                  <a:cs typeface="Arial Nova Condensed Bold"/>
                  <a:sym typeface="Arial Nova Condensed Bold"/>
                </a:rPr>
                <a:t>Affirmation de soi</a:t>
              </a:r>
              <a:r>
                <a:rPr lang="en-US" sz="3016">
                  <a:solidFill>
                    <a:srgbClr val="000000"/>
                  </a:solidFill>
                  <a:latin typeface="Arial Nova Condensed"/>
                  <a:ea typeface="Arial Nova Condensed"/>
                  <a:cs typeface="Arial Nova Condensed"/>
                  <a:sym typeface="Arial Nova Condensed"/>
                </a:rPr>
                <a:t> : Être sûr de soi et confiant dans ses actions. </a:t>
              </a:r>
            </a:p>
            <a:p>
              <a:pPr algn="just" marL="0" indent="0" lvl="0">
                <a:lnSpc>
                  <a:spcPts val="3619"/>
                </a:lnSpc>
              </a:pPr>
            </a:p>
            <a:p>
              <a:pPr algn="just" marL="0" indent="0" lvl="0">
                <a:lnSpc>
                  <a:spcPts val="3619"/>
                </a:lnSpc>
              </a:pPr>
              <a:r>
                <a:rPr lang="en-US" sz="3016">
                  <a:solidFill>
                    <a:srgbClr val="000000"/>
                  </a:solidFill>
                  <a:latin typeface="Arial Nova Condensed"/>
                  <a:ea typeface="Arial Nova Condensed"/>
                  <a:cs typeface="Arial Nova Condensed"/>
                  <a:sym typeface="Arial Nova Condensed"/>
                </a:rPr>
                <a:t>Les compétences interpersonnelles sont complétées par des informations clients bien organisées. </a:t>
              </a:r>
            </a:p>
          </p:txBody>
        </p:sp>
      </p:grpSp>
      <p:grpSp>
        <p:nvGrpSpPr>
          <p:cNvPr name="Group 11" id="11"/>
          <p:cNvGrpSpPr/>
          <p:nvPr/>
        </p:nvGrpSpPr>
        <p:grpSpPr>
          <a:xfrm rot="0">
            <a:off x="1028700" y="2103262"/>
            <a:ext cx="8257679" cy="894151"/>
            <a:chOff x="0" y="0"/>
            <a:chExt cx="11010239" cy="1192202"/>
          </a:xfrm>
        </p:grpSpPr>
        <p:sp>
          <p:nvSpPr>
            <p:cNvPr name="Freeform 12" id="12"/>
            <p:cNvSpPr/>
            <p:nvPr/>
          </p:nvSpPr>
          <p:spPr>
            <a:xfrm flipH="false" flipV="false" rot="0">
              <a:off x="0" y="0"/>
              <a:ext cx="11010239" cy="1192202"/>
            </a:xfrm>
            <a:custGeom>
              <a:avLst/>
              <a:gdLst/>
              <a:ahLst/>
              <a:cxnLst/>
              <a:rect r="r" b="b" t="t" l="l"/>
              <a:pathLst>
                <a:path h="1192202" w="11010239">
                  <a:moveTo>
                    <a:pt x="0" y="0"/>
                  </a:moveTo>
                  <a:lnTo>
                    <a:pt x="11010239" y="0"/>
                  </a:lnTo>
                  <a:lnTo>
                    <a:pt x="11010239"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11010239"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Compétences interpersonnelles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3739"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024507"/>
            <a:ext cx="5421077" cy="1077596"/>
          </a:xfrm>
          <a:prstGeom prst="rect">
            <a:avLst/>
          </a:prstGeom>
        </p:spPr>
        <p:txBody>
          <a:bodyPr anchor="t" rtlCol="false" tIns="0" lIns="0" bIns="0" rIns="0">
            <a:spAutoFit/>
          </a:bodyPr>
          <a:lstStyle/>
          <a:p>
            <a:pPr algn="l" marL="0" indent="0" lvl="0">
              <a:lnSpc>
                <a:spcPts val="8240"/>
              </a:lnSpc>
            </a:pPr>
            <a:r>
              <a:rPr lang="en-US" b="true" sz="8000">
                <a:solidFill>
                  <a:srgbClr val="4E5FA7"/>
                </a:solidFill>
                <a:latin typeface="Arial Nova Condensed Bold"/>
                <a:ea typeface="Arial Nova Condensed Bold"/>
                <a:cs typeface="Arial Nova Condensed Bold"/>
                <a:sym typeface="Arial Nova Condensed Bold"/>
              </a:rPr>
              <a:t>Objectifs </a:t>
            </a:r>
          </a:p>
        </p:txBody>
      </p:sp>
      <p:grpSp>
        <p:nvGrpSpPr>
          <p:cNvPr name="Group 6" id="6"/>
          <p:cNvGrpSpPr/>
          <p:nvPr/>
        </p:nvGrpSpPr>
        <p:grpSpPr>
          <a:xfrm rot="0">
            <a:off x="707639" y="2493187"/>
            <a:ext cx="5388446" cy="6765113"/>
            <a:chOff x="0" y="0"/>
            <a:chExt cx="7184594" cy="9020150"/>
          </a:xfrm>
        </p:grpSpPr>
        <p:grpSp>
          <p:nvGrpSpPr>
            <p:cNvPr name="Group 7" id="7"/>
            <p:cNvGrpSpPr/>
            <p:nvPr/>
          </p:nvGrpSpPr>
          <p:grpSpPr>
            <a:xfrm rot="0">
              <a:off x="0" y="2057400"/>
              <a:ext cx="7184594" cy="6962750"/>
              <a:chOff x="0" y="0"/>
              <a:chExt cx="1419179" cy="1375358"/>
            </a:xfrm>
          </p:grpSpPr>
          <p:sp>
            <p:nvSpPr>
              <p:cNvPr name="Freeform 8" id="8"/>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9" id="9"/>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15721" y="0"/>
              <a:ext cx="4114800" cy="41148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527475" y="4542057"/>
              <a:ext cx="6123203" cy="3411178"/>
            </a:xfrm>
            <a:prstGeom prst="rect">
              <a:avLst/>
            </a:prstGeom>
          </p:spPr>
          <p:txBody>
            <a:bodyPr anchor="t" rtlCol="false" tIns="0" lIns="0" bIns="0" rIns="0">
              <a:spAutoFit/>
            </a:bodyPr>
            <a:lstStyle/>
            <a:p>
              <a:pPr algn="ctr" marL="0" indent="0" lvl="0">
                <a:lnSpc>
                  <a:spcPts val="2884"/>
                </a:lnSpc>
              </a:pPr>
              <a:r>
                <a:rPr lang="en-US" b="true" sz="2800">
                  <a:solidFill>
                    <a:srgbClr val="4E5FA7"/>
                  </a:solidFill>
                  <a:latin typeface="Arial Nova Condensed Bold"/>
                  <a:ea typeface="Arial Nova Condensed Bold"/>
                  <a:cs typeface="Arial Nova Condensed Bold"/>
                  <a:sym typeface="Arial Nova Condensed Bold"/>
                </a:rPr>
                <a:t>Comprendre pourquoi l’organisation est au cœur du travail parajuridique et les différents types de compétences organisationnelles qu’il est important de maîtriser. </a:t>
              </a:r>
            </a:p>
          </p:txBody>
        </p:sp>
        <p:sp>
          <p:nvSpPr>
            <p:cNvPr name="Freeform 14" id="14"/>
            <p:cNvSpPr/>
            <p:nvPr/>
          </p:nvSpPr>
          <p:spPr>
            <a:xfrm flipH="false" flipV="false" rot="0">
              <a:off x="1753218" y="701986"/>
              <a:ext cx="3639806" cy="2710827"/>
            </a:xfrm>
            <a:custGeom>
              <a:avLst/>
              <a:gdLst/>
              <a:ahLst/>
              <a:cxnLst/>
              <a:rect r="r" b="b" t="t" l="l"/>
              <a:pathLst>
                <a:path h="2710827" w="3639806">
                  <a:moveTo>
                    <a:pt x="0" y="0"/>
                  </a:moveTo>
                  <a:lnTo>
                    <a:pt x="3639806" y="0"/>
                  </a:lnTo>
                  <a:lnTo>
                    <a:pt x="3639806" y="2710828"/>
                  </a:lnTo>
                  <a:lnTo>
                    <a:pt x="0" y="2710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15" id="15"/>
          <p:cNvGrpSpPr/>
          <p:nvPr/>
        </p:nvGrpSpPr>
        <p:grpSpPr>
          <a:xfrm rot="0">
            <a:off x="6626256" y="2492248"/>
            <a:ext cx="5388446" cy="6765113"/>
            <a:chOff x="0" y="0"/>
            <a:chExt cx="7184594" cy="9020150"/>
          </a:xfrm>
        </p:grpSpPr>
        <p:grpSp>
          <p:nvGrpSpPr>
            <p:cNvPr name="Group 16" id="16"/>
            <p:cNvGrpSpPr/>
            <p:nvPr/>
          </p:nvGrpSpPr>
          <p:grpSpPr>
            <a:xfrm rot="0">
              <a:off x="0" y="2057400"/>
              <a:ext cx="7184594" cy="6962750"/>
              <a:chOff x="0" y="0"/>
              <a:chExt cx="1419179" cy="1375358"/>
            </a:xfrm>
          </p:grpSpPr>
          <p:sp>
            <p:nvSpPr>
              <p:cNvPr name="Freeform 17" id="17"/>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8" id="18"/>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515721" y="0"/>
              <a:ext cx="4114800" cy="41148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296635" y="4162425"/>
              <a:ext cx="4552972" cy="3893778"/>
            </a:xfrm>
            <a:prstGeom prst="rect">
              <a:avLst/>
            </a:prstGeom>
          </p:spPr>
          <p:txBody>
            <a:bodyPr anchor="t" rtlCol="false" tIns="0" lIns="0" bIns="0" rIns="0">
              <a:spAutoFit/>
            </a:bodyPr>
            <a:lstStyle/>
            <a:p>
              <a:pPr algn="ctr" marL="0" indent="0" lvl="0">
                <a:lnSpc>
                  <a:spcPts val="2884"/>
                </a:lnSpc>
              </a:pPr>
              <a:r>
                <a:rPr lang="en-US" b="true" sz="2800">
                  <a:solidFill>
                    <a:srgbClr val="4E5FA7"/>
                  </a:solidFill>
                  <a:latin typeface="Arial Nova Condensed Bold"/>
                  <a:ea typeface="Arial Nova Condensed Bold"/>
                  <a:cs typeface="Arial Nova Condensed Bold"/>
                  <a:sym typeface="Arial Nova Condensed Bold"/>
                </a:rPr>
                <a:t>Discutez de la manière dont une bonne organisation administrative favorise de bonnes interactions avec les clients : enregistrement des cas</a:t>
              </a:r>
            </a:p>
          </p:txBody>
        </p:sp>
        <p:sp>
          <p:nvSpPr>
            <p:cNvPr name="Freeform 23" id="23"/>
            <p:cNvSpPr/>
            <p:nvPr/>
          </p:nvSpPr>
          <p:spPr>
            <a:xfrm flipH="false" flipV="false" rot="0">
              <a:off x="1753218" y="701986"/>
              <a:ext cx="3639806" cy="2710827"/>
            </a:xfrm>
            <a:custGeom>
              <a:avLst/>
              <a:gdLst/>
              <a:ahLst/>
              <a:cxnLst/>
              <a:rect r="r" b="b" t="t" l="l"/>
              <a:pathLst>
                <a:path h="2710827" w="3639806">
                  <a:moveTo>
                    <a:pt x="0" y="0"/>
                  </a:moveTo>
                  <a:lnTo>
                    <a:pt x="3639806" y="0"/>
                  </a:lnTo>
                  <a:lnTo>
                    <a:pt x="3639806" y="2710828"/>
                  </a:lnTo>
                  <a:lnTo>
                    <a:pt x="0" y="2710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4" id="24"/>
          <p:cNvGrpSpPr/>
          <p:nvPr/>
        </p:nvGrpSpPr>
        <p:grpSpPr>
          <a:xfrm rot="0">
            <a:off x="12544874" y="2493187"/>
            <a:ext cx="5388446" cy="6765113"/>
            <a:chOff x="0" y="0"/>
            <a:chExt cx="7184594" cy="9020150"/>
          </a:xfrm>
        </p:grpSpPr>
        <p:grpSp>
          <p:nvGrpSpPr>
            <p:cNvPr name="Group 25" id="25"/>
            <p:cNvGrpSpPr/>
            <p:nvPr/>
          </p:nvGrpSpPr>
          <p:grpSpPr>
            <a:xfrm rot="0">
              <a:off x="0" y="2057400"/>
              <a:ext cx="7184594" cy="6962750"/>
              <a:chOff x="0" y="0"/>
              <a:chExt cx="1419179" cy="1375358"/>
            </a:xfrm>
          </p:grpSpPr>
          <p:sp>
            <p:nvSpPr>
              <p:cNvPr name="Freeform 26" id="26"/>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27" id="27"/>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1515721" y="0"/>
              <a:ext cx="4114800" cy="4114800"/>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1325400" y="4542057"/>
              <a:ext cx="4552972" cy="2445978"/>
            </a:xfrm>
            <a:prstGeom prst="rect">
              <a:avLst/>
            </a:prstGeom>
          </p:spPr>
          <p:txBody>
            <a:bodyPr anchor="t" rtlCol="false" tIns="0" lIns="0" bIns="0" rIns="0">
              <a:spAutoFit/>
            </a:bodyPr>
            <a:lstStyle/>
            <a:p>
              <a:pPr algn="ctr" marL="0" indent="0" lvl="0">
                <a:lnSpc>
                  <a:spcPts val="2884"/>
                </a:lnSpc>
              </a:pPr>
              <a:r>
                <a:rPr lang="en-US" b="true" sz="2800">
                  <a:solidFill>
                    <a:srgbClr val="4E5FA7"/>
                  </a:solidFill>
                  <a:latin typeface="Arial Nova Condensed Bold"/>
                  <a:ea typeface="Arial Nova Condensed Bold"/>
                  <a:cs typeface="Arial Nova Condensed Bold"/>
                  <a:sym typeface="Arial Nova Condensed Bold"/>
                </a:rPr>
                <a:t>Discutez de la façon dont la gestion du temps est essentielle pour un travail parajuridique efficace. </a:t>
              </a:r>
            </a:p>
          </p:txBody>
        </p:sp>
        <p:sp>
          <p:nvSpPr>
            <p:cNvPr name="Freeform 32" id="32"/>
            <p:cNvSpPr/>
            <p:nvPr/>
          </p:nvSpPr>
          <p:spPr>
            <a:xfrm flipH="false" flipV="false" rot="0">
              <a:off x="1685710" y="497939"/>
              <a:ext cx="3774822" cy="3035811"/>
            </a:xfrm>
            <a:custGeom>
              <a:avLst/>
              <a:gdLst/>
              <a:ahLst/>
              <a:cxnLst/>
              <a:rect r="r" b="b" t="t" l="l"/>
              <a:pathLst>
                <a:path h="3035811" w="3774822">
                  <a:moveTo>
                    <a:pt x="0" y="0"/>
                  </a:moveTo>
                  <a:lnTo>
                    <a:pt x="3774822" y="0"/>
                  </a:lnTo>
                  <a:lnTo>
                    <a:pt x="3774822" y="3035811"/>
                  </a:lnTo>
                  <a:lnTo>
                    <a:pt x="0" y="30358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Tree>
  </p:cSld>
  <p:clrMapOvr>
    <a:masterClrMapping/>
  </p:clrMapOvr>
</p:sld>
</file>

<file path=ppt/slides/slide2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307059"/>
            <a:ext cx="16230600" cy="5146150"/>
            <a:chOff x="0" y="0"/>
            <a:chExt cx="21640800" cy="6861534"/>
          </a:xfrm>
        </p:grpSpPr>
        <p:sp>
          <p:nvSpPr>
            <p:cNvPr name="Freeform 6" id="6"/>
            <p:cNvSpPr/>
            <p:nvPr/>
          </p:nvSpPr>
          <p:spPr>
            <a:xfrm flipH="false" flipV="false" rot="0">
              <a:off x="0" y="0"/>
              <a:ext cx="21640812" cy="6861478"/>
            </a:xfrm>
            <a:custGeom>
              <a:avLst/>
              <a:gdLst/>
              <a:ahLst/>
              <a:cxnLst/>
              <a:rect r="r" b="b" t="t" l="l"/>
              <a:pathLst>
                <a:path h="6861478" w="21640812">
                  <a:moveTo>
                    <a:pt x="0" y="0"/>
                  </a:moveTo>
                  <a:lnTo>
                    <a:pt x="21640812" y="0"/>
                  </a:lnTo>
                  <a:lnTo>
                    <a:pt x="21640812" y="6861478"/>
                  </a:lnTo>
                  <a:lnTo>
                    <a:pt x="0" y="6861478"/>
                  </a:lnTo>
                  <a:close/>
                </a:path>
              </a:pathLst>
            </a:custGeom>
            <a:solidFill>
              <a:srgbClr val="FFFFFF"/>
            </a:solidFill>
          </p:spPr>
        </p:sp>
        <p:sp>
          <p:nvSpPr>
            <p:cNvPr name="TextBox 7" id="7"/>
            <p:cNvSpPr txBox="true"/>
            <p:nvPr/>
          </p:nvSpPr>
          <p:spPr>
            <a:xfrm>
              <a:off x="0" y="-57150"/>
              <a:ext cx="21640800" cy="6918684"/>
            </a:xfrm>
            <a:prstGeom prst="rect">
              <a:avLst/>
            </a:prstGeom>
          </p:spPr>
          <p:txBody>
            <a:bodyPr anchor="t" rtlCol="false" tIns="50800" lIns="50800" bIns="50800" rIns="50800"/>
            <a:lstStyle/>
            <a:p>
              <a:pPr algn="just" marL="392452" indent="-196226" lvl="1">
                <a:lnSpc>
                  <a:spcPts val="4488"/>
                </a:lnSpc>
                <a:buFont typeface="Arial"/>
                <a:buChar char="•"/>
              </a:pPr>
              <a:r>
                <a:rPr lang="en-US" sz="3252">
                  <a:solidFill>
                    <a:srgbClr val="0F1923"/>
                  </a:solidFill>
                  <a:latin typeface="Arial Nova Condensed"/>
                  <a:ea typeface="Arial Nova Condensed"/>
                  <a:cs typeface="Arial Nova Condensed"/>
                  <a:sym typeface="Arial Nova Condensed"/>
                </a:rPr>
                <a:t>Les parajuristes interagissent régulièrement avec les clients et les membres de la communauté, ce qui nécessite de solides compétences interpersonnelles. </a:t>
              </a:r>
            </a:p>
            <a:p>
              <a:pPr algn="just" marL="0" indent="0" lvl="0">
                <a:lnSpc>
                  <a:spcPts val="4488"/>
                </a:lnSpc>
              </a:pPr>
            </a:p>
            <a:p>
              <a:pPr algn="just" marL="392452" indent="-196226" lvl="1">
                <a:lnSpc>
                  <a:spcPts val="4488"/>
                </a:lnSpc>
                <a:buFont typeface="Arial"/>
                <a:buChar char="•"/>
              </a:pPr>
              <a:r>
                <a:rPr lang="en-US" sz="3252">
                  <a:solidFill>
                    <a:srgbClr val="0F1923"/>
                  </a:solidFill>
                  <a:latin typeface="Arial Nova Condensed"/>
                  <a:ea typeface="Arial Nova Condensed"/>
                  <a:cs typeface="Arial Nova Condensed"/>
                  <a:sym typeface="Arial Nova Condensed"/>
                </a:rPr>
                <a:t>Ces compétences interpersonnelles peuvent être renforcées et facilitées si elles sont combinées à de solides compétences organisationnelles : les compétences en gestion des clients. </a:t>
              </a:r>
            </a:p>
            <a:p>
              <a:pPr algn="just" marL="0" indent="0" lvl="0">
                <a:lnSpc>
                  <a:spcPts val="4488"/>
                </a:lnSpc>
              </a:pPr>
            </a:p>
            <a:p>
              <a:pPr algn="just" marL="392452" indent="-196226" lvl="1">
                <a:lnSpc>
                  <a:spcPts val="4488"/>
                </a:lnSpc>
                <a:buFont typeface="Arial"/>
                <a:buChar char="•"/>
              </a:pPr>
              <a:r>
                <a:rPr lang="en-US" b="true" sz="3252">
                  <a:solidFill>
                    <a:srgbClr val="0F1923"/>
                  </a:solidFill>
                  <a:latin typeface="Arial Nova Condensed Bold"/>
                  <a:ea typeface="Arial Nova Condensed Bold"/>
                  <a:cs typeface="Arial Nova Condensed Bold"/>
                  <a:sym typeface="Arial Nova Condensed Bold"/>
                </a:rPr>
                <a:t>Les compétences en gestion des clients aident les parajuristes à  communiquer avec les clients, à assurer le suivi des dates importantes et à maintenir une relation professionnelle.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638839"/>
            <a:ext cx="5513398" cy="1181420"/>
            <a:chOff x="0" y="0"/>
            <a:chExt cx="7351197" cy="1575227"/>
          </a:xfrm>
        </p:grpSpPr>
        <p:sp>
          <p:nvSpPr>
            <p:cNvPr name="Freeform 19" id="19"/>
            <p:cNvSpPr/>
            <p:nvPr/>
          </p:nvSpPr>
          <p:spPr>
            <a:xfrm flipH="false" flipV="false" rot="0">
              <a:off x="0" y="0"/>
              <a:ext cx="7351197" cy="1575227"/>
            </a:xfrm>
            <a:custGeom>
              <a:avLst/>
              <a:gdLst/>
              <a:ahLst/>
              <a:cxnLst/>
              <a:rect r="r" b="b" t="t" l="l"/>
              <a:pathLst>
                <a:path h="1575227" w="7351197">
                  <a:moveTo>
                    <a:pt x="0" y="0"/>
                  </a:moveTo>
                  <a:lnTo>
                    <a:pt x="7351197" y="0"/>
                  </a:lnTo>
                  <a:lnTo>
                    <a:pt x="7351197" y="1575227"/>
                  </a:lnTo>
                  <a:lnTo>
                    <a:pt x="0" y="1575227"/>
                  </a:lnTo>
                  <a:close/>
                </a:path>
              </a:pathLst>
            </a:custGeom>
            <a:solidFill>
              <a:srgbClr val="000000">
                <a:alpha val="0"/>
              </a:srgbClr>
            </a:solidFill>
          </p:spPr>
        </p:sp>
        <p:sp>
          <p:nvSpPr>
            <p:cNvPr name="TextBox 20" id="20"/>
            <p:cNvSpPr txBox="true"/>
            <p:nvPr/>
          </p:nvSpPr>
          <p:spPr>
            <a:xfrm>
              <a:off x="0" y="-190500"/>
              <a:ext cx="7351197" cy="1765727"/>
            </a:xfrm>
            <a:prstGeom prst="rect">
              <a:avLst/>
            </a:prstGeom>
          </p:spPr>
          <p:txBody>
            <a:bodyPr anchor="t" rtlCol="false" tIns="0" lIns="0" bIns="0" rIns="0"/>
            <a:lstStyle/>
            <a:p>
              <a:pPr algn="ctr"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MESSAGE CLÉ</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9144000" y="2232274"/>
            <a:ext cx="5115417" cy="1049021"/>
          </a:xfrm>
          <a:prstGeom prst="rect">
            <a:avLst/>
          </a:prstGeom>
        </p:spPr>
        <p:txBody>
          <a:bodyPr anchor="t" rtlCol="false" tIns="0" lIns="0" bIns="0" rIns="0">
            <a:spAutoFit/>
          </a:bodyPr>
          <a:lstStyle/>
          <a:p>
            <a:pPr algn="l" marL="0" indent="0" lvl="0">
              <a:lnSpc>
                <a:spcPts val="7925"/>
              </a:lnSpc>
            </a:pPr>
            <a:r>
              <a:rPr lang="en-US" b="true" sz="7925">
                <a:solidFill>
                  <a:srgbClr val="4E5FA7"/>
                </a:solidFill>
                <a:latin typeface="Arial Nova Condensed Bold"/>
                <a:ea typeface="Arial Nova Condensed Bold"/>
                <a:cs typeface="Arial Nova Condensed Bold"/>
                <a:sym typeface="Arial Nova Condensed Bold"/>
              </a:rPr>
              <a:t>Séance 4</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l" marL="1354752" indent="-677376" lvl="1">
              <a:lnSpc>
                <a:spcPts val="8784"/>
              </a:lnSpc>
              <a:buFont typeface="Arial"/>
              <a:buChar char="•"/>
            </a:pPr>
            <a:r>
              <a:rPr lang="en-US" sz="6274">
                <a:solidFill>
                  <a:srgbClr val="171717"/>
                </a:solidFill>
                <a:latin typeface="Arial Nova Condensed"/>
                <a:ea typeface="Arial Nova Condensed"/>
                <a:cs typeface="Arial Nova Condensed"/>
                <a:sym typeface="Arial Nova Condensed"/>
              </a:rPr>
              <a:t>GESTION DU TEMPS</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2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157316" y="1028700"/>
            <a:ext cx="7015357" cy="1011199"/>
            <a:chOff x="0" y="0"/>
            <a:chExt cx="9353809" cy="1348265"/>
          </a:xfrm>
        </p:grpSpPr>
        <p:sp>
          <p:nvSpPr>
            <p:cNvPr name="Freeform 6" id="6"/>
            <p:cNvSpPr/>
            <p:nvPr/>
          </p:nvSpPr>
          <p:spPr>
            <a:xfrm flipH="false" flipV="false" rot="0">
              <a:off x="0" y="0"/>
              <a:ext cx="9353809" cy="1348265"/>
            </a:xfrm>
            <a:custGeom>
              <a:avLst/>
              <a:gdLst/>
              <a:ahLst/>
              <a:cxnLst/>
              <a:rect r="r" b="b" t="t" l="l"/>
              <a:pathLst>
                <a:path h="1348265" w="9353809">
                  <a:moveTo>
                    <a:pt x="0" y="0"/>
                  </a:moveTo>
                  <a:lnTo>
                    <a:pt x="9353809" y="0"/>
                  </a:lnTo>
                  <a:lnTo>
                    <a:pt x="9353809" y="1348265"/>
                  </a:lnTo>
                  <a:lnTo>
                    <a:pt x="0" y="1348265"/>
                  </a:lnTo>
                  <a:close/>
                </a:path>
              </a:pathLst>
            </a:custGeom>
            <a:solidFill>
              <a:srgbClr val="000000">
                <a:alpha val="0"/>
              </a:srgbClr>
            </a:solidFill>
          </p:spPr>
        </p:sp>
        <p:sp>
          <p:nvSpPr>
            <p:cNvPr name="TextBox 7" id="7"/>
            <p:cNvSpPr txBox="true"/>
            <p:nvPr/>
          </p:nvSpPr>
          <p:spPr>
            <a:xfrm>
              <a:off x="0" y="-161925"/>
              <a:ext cx="9353809" cy="1510190"/>
            </a:xfrm>
            <a:prstGeom prst="rect">
              <a:avLst/>
            </a:prstGeom>
          </p:spPr>
          <p:txBody>
            <a:bodyPr anchor="t" rtlCol="false" tIns="0" lIns="0" bIns="0" rIns="0"/>
            <a:lstStyle/>
            <a:p>
              <a:pPr algn="l" marL="0" indent="0" lvl="0">
                <a:lnSpc>
                  <a:spcPts val="8496"/>
                </a:lnSpc>
              </a:pPr>
              <a:r>
                <a:rPr lang="en-US" b="true" sz="5664">
                  <a:solidFill>
                    <a:srgbClr val="4E5FA7"/>
                  </a:solidFill>
                  <a:latin typeface="Arial Nova Condensed Bold"/>
                  <a:ea typeface="Arial Nova Condensed Bold"/>
                  <a:cs typeface="Arial Nova Condensed Bold"/>
                  <a:sym typeface="Arial Nova Condensed Bold"/>
                </a:rPr>
                <a:t>GESTION DU TEMPS</a:t>
              </a:r>
            </a:p>
          </p:txBody>
        </p:sp>
      </p:grpSp>
      <p:grpSp>
        <p:nvGrpSpPr>
          <p:cNvPr name="Group 8" id="8"/>
          <p:cNvGrpSpPr/>
          <p:nvPr/>
        </p:nvGrpSpPr>
        <p:grpSpPr>
          <a:xfrm rot="0">
            <a:off x="1270461" y="3060609"/>
            <a:ext cx="15988839" cy="1019756"/>
            <a:chOff x="0" y="0"/>
            <a:chExt cx="21318452" cy="1359675"/>
          </a:xfrm>
        </p:grpSpPr>
        <p:sp>
          <p:nvSpPr>
            <p:cNvPr name="Freeform 9" id="9"/>
            <p:cNvSpPr/>
            <p:nvPr/>
          </p:nvSpPr>
          <p:spPr>
            <a:xfrm flipH="false" flipV="false" rot="0">
              <a:off x="0" y="0"/>
              <a:ext cx="21318452" cy="1359697"/>
            </a:xfrm>
            <a:custGeom>
              <a:avLst/>
              <a:gdLst/>
              <a:ahLst/>
              <a:cxnLst/>
              <a:rect r="r" b="b" t="t" l="l"/>
              <a:pathLst>
                <a:path h="1359697" w="21318452">
                  <a:moveTo>
                    <a:pt x="0" y="0"/>
                  </a:moveTo>
                  <a:lnTo>
                    <a:pt x="21318452" y="0"/>
                  </a:lnTo>
                  <a:lnTo>
                    <a:pt x="21318452" y="1359697"/>
                  </a:lnTo>
                  <a:lnTo>
                    <a:pt x="0" y="1359697"/>
                  </a:lnTo>
                  <a:close/>
                </a:path>
              </a:pathLst>
            </a:custGeom>
            <a:solidFill>
              <a:srgbClr val="F9B57D"/>
            </a:solidFill>
          </p:spPr>
        </p:sp>
        <p:sp>
          <p:nvSpPr>
            <p:cNvPr name="TextBox 10" id="10"/>
            <p:cNvSpPr txBox="true"/>
            <p:nvPr/>
          </p:nvSpPr>
          <p:spPr>
            <a:xfrm>
              <a:off x="0" y="-47625"/>
              <a:ext cx="21318452" cy="1407300"/>
            </a:xfrm>
            <a:prstGeom prst="rect">
              <a:avLst/>
            </a:prstGeom>
          </p:spPr>
          <p:txBody>
            <a:bodyPr anchor="t" rtlCol="false" tIns="50800" lIns="50800" bIns="50800" rIns="50800"/>
            <a:lstStyle/>
            <a:p>
              <a:pPr algn="just" marL="0" indent="0" lvl="0">
                <a:lnSpc>
                  <a:spcPts val="3726"/>
                </a:lnSpc>
              </a:pPr>
              <a:r>
                <a:rPr lang="en-US" b="true" sz="2700">
                  <a:solidFill>
                    <a:srgbClr val="000000"/>
                  </a:solidFill>
                  <a:latin typeface="Arial Nova Condensed Bold"/>
                  <a:ea typeface="Arial Nova Condensed Bold"/>
                  <a:cs typeface="Arial Nova Condensed Bold"/>
                  <a:sym typeface="Arial Nova Condensed Bold"/>
                </a:rPr>
                <a:t>Il y a toujours trop à faire et trop peu de temps pour le faire.</a:t>
              </a:r>
            </a:p>
            <a:p>
              <a:pPr algn="just" marL="0" indent="0" lvl="0">
                <a:lnSpc>
                  <a:spcPts val="3726"/>
                </a:lnSpc>
              </a:pPr>
              <a:r>
                <a:rPr lang="en-US" b="true" sz="2700">
                  <a:solidFill>
                    <a:srgbClr val="000000"/>
                  </a:solidFill>
                  <a:latin typeface="Arial Nova Condensed Bold"/>
                  <a:ea typeface="Arial Nova Condensed Bold"/>
                  <a:cs typeface="Arial Nova Condensed Bold"/>
                  <a:sym typeface="Arial Nova Condensed Bold"/>
                </a:rPr>
                <a:t>Un agenda est l'outil le plus important pour gérer son temps. Utilisez un carnet ou votre téléphone portable</a:t>
              </a:r>
            </a:p>
          </p:txBody>
        </p:sp>
      </p:grpSp>
      <p:grpSp>
        <p:nvGrpSpPr>
          <p:cNvPr name="Group 11" id="11"/>
          <p:cNvGrpSpPr/>
          <p:nvPr/>
        </p:nvGrpSpPr>
        <p:grpSpPr>
          <a:xfrm rot="0">
            <a:off x="1270461" y="2039899"/>
            <a:ext cx="6673672" cy="894151"/>
            <a:chOff x="0" y="0"/>
            <a:chExt cx="8898229" cy="1192202"/>
          </a:xfrm>
        </p:grpSpPr>
        <p:sp>
          <p:nvSpPr>
            <p:cNvPr name="Freeform 12" id="12"/>
            <p:cNvSpPr/>
            <p:nvPr/>
          </p:nvSpPr>
          <p:spPr>
            <a:xfrm flipH="false" flipV="false" rot="0">
              <a:off x="0" y="0"/>
              <a:ext cx="8898229" cy="1192202"/>
            </a:xfrm>
            <a:custGeom>
              <a:avLst/>
              <a:gdLst/>
              <a:ahLst/>
              <a:cxnLst/>
              <a:rect r="r" b="b" t="t" l="l"/>
              <a:pathLst>
                <a:path h="1192202" w="8898229">
                  <a:moveTo>
                    <a:pt x="0" y="0"/>
                  </a:moveTo>
                  <a:lnTo>
                    <a:pt x="8898229" y="0"/>
                  </a:lnTo>
                  <a:lnTo>
                    <a:pt x="8898229"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8898229"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Informations essentielles</a:t>
              </a:r>
            </a:p>
          </p:txBody>
        </p:sp>
      </p:grpSp>
      <p:grpSp>
        <p:nvGrpSpPr>
          <p:cNvPr name="Group 14" id="14"/>
          <p:cNvGrpSpPr/>
          <p:nvPr/>
        </p:nvGrpSpPr>
        <p:grpSpPr>
          <a:xfrm rot="0">
            <a:off x="1270461" y="4318490"/>
            <a:ext cx="16458963" cy="5114402"/>
            <a:chOff x="0" y="0"/>
            <a:chExt cx="21945285" cy="6819203"/>
          </a:xfrm>
        </p:grpSpPr>
        <p:sp>
          <p:nvSpPr>
            <p:cNvPr name="Freeform 15" id="15"/>
            <p:cNvSpPr/>
            <p:nvPr/>
          </p:nvSpPr>
          <p:spPr>
            <a:xfrm flipH="false" flipV="false" rot="0">
              <a:off x="0" y="0"/>
              <a:ext cx="21945220" cy="6819202"/>
            </a:xfrm>
            <a:custGeom>
              <a:avLst/>
              <a:gdLst/>
              <a:ahLst/>
              <a:cxnLst/>
              <a:rect r="r" b="b" t="t" l="l"/>
              <a:pathLst>
                <a:path h="6819202" w="21945220">
                  <a:moveTo>
                    <a:pt x="0" y="0"/>
                  </a:moveTo>
                  <a:lnTo>
                    <a:pt x="21945220" y="0"/>
                  </a:lnTo>
                  <a:lnTo>
                    <a:pt x="21945220" y="6819202"/>
                  </a:lnTo>
                  <a:lnTo>
                    <a:pt x="0" y="6819202"/>
                  </a:lnTo>
                  <a:close/>
                </a:path>
              </a:pathLst>
            </a:custGeom>
            <a:solidFill>
              <a:srgbClr val="FFFFFF"/>
            </a:solidFill>
          </p:spPr>
        </p:sp>
        <p:sp>
          <p:nvSpPr>
            <p:cNvPr name="TextBox 16" id="16"/>
            <p:cNvSpPr txBox="true"/>
            <p:nvPr/>
          </p:nvSpPr>
          <p:spPr>
            <a:xfrm>
              <a:off x="0" y="-47625"/>
              <a:ext cx="21945285" cy="6866828"/>
            </a:xfrm>
            <a:prstGeom prst="rect">
              <a:avLst/>
            </a:prstGeom>
          </p:spPr>
          <p:txBody>
            <a:bodyPr anchor="t" rtlCol="false" tIns="50800" lIns="50800" bIns="50800" rIns="50800"/>
            <a:lstStyle/>
            <a:p>
              <a:pPr algn="just">
                <a:lnSpc>
                  <a:spcPts val="3318"/>
                </a:lnSpc>
              </a:pPr>
              <a:r>
                <a:rPr lang="en-US" sz="2404">
                  <a:solidFill>
                    <a:srgbClr val="000000"/>
                  </a:solidFill>
                  <a:latin typeface="Arial Nova Condensed"/>
                  <a:ea typeface="Arial Nova Condensed"/>
                  <a:cs typeface="Arial Nova Condensed"/>
                  <a:sym typeface="Arial Nova Condensed"/>
                </a:rPr>
                <a:t>Les questions récurrentes auxquelles vous serez confronté en tant que parajuriste sont : De combien de temps le client dispose-t-il pour… :</a:t>
              </a:r>
            </a:p>
            <a:p>
              <a:pPr algn="just" marL="290163" indent="-145081" lvl="1">
                <a:lnSpc>
                  <a:spcPts val="3318"/>
                </a:lnSpc>
                <a:buFont typeface="Arial"/>
                <a:buChar char="•"/>
              </a:pPr>
              <a:r>
                <a:rPr lang="en-US" sz="2404">
                  <a:solidFill>
                    <a:srgbClr val="000000"/>
                  </a:solidFill>
                  <a:latin typeface="Arial Nova Condensed"/>
                  <a:ea typeface="Arial Nova Condensed"/>
                  <a:cs typeface="Arial Nova Condensed"/>
                  <a:sym typeface="Arial Nova Condensed"/>
                </a:rPr>
                <a:t>Déposer une plainte. </a:t>
              </a:r>
            </a:p>
            <a:p>
              <a:pPr algn="just" marL="290163" indent="-145081" lvl="1">
                <a:lnSpc>
                  <a:spcPts val="3318"/>
                </a:lnSpc>
                <a:buFont typeface="Arial"/>
                <a:buChar char="•"/>
              </a:pPr>
              <a:r>
                <a:rPr lang="en-US" sz="2404">
                  <a:solidFill>
                    <a:srgbClr val="000000"/>
                  </a:solidFill>
                  <a:latin typeface="Arial Nova Condensed"/>
                  <a:ea typeface="Arial Nova Condensed"/>
                  <a:cs typeface="Arial Nova Condensed"/>
                  <a:sym typeface="Arial Nova Condensed"/>
                </a:rPr>
                <a:t>Prendre en compte cet événement. </a:t>
              </a:r>
            </a:p>
            <a:p>
              <a:pPr algn="just" marL="290163" indent="-145081" lvl="1">
                <a:lnSpc>
                  <a:spcPts val="3318"/>
                </a:lnSpc>
                <a:buFont typeface="Arial"/>
                <a:buChar char="•"/>
              </a:pPr>
              <a:r>
                <a:rPr lang="en-US" sz="2404">
                  <a:solidFill>
                    <a:srgbClr val="000000"/>
                  </a:solidFill>
                  <a:latin typeface="Arial Nova Condensed"/>
                  <a:ea typeface="Arial Nova Condensed"/>
                  <a:cs typeface="Arial Nova Condensed"/>
                  <a:sym typeface="Arial Nova Condensed"/>
                </a:rPr>
                <a:t>Contacter cette institution. </a:t>
              </a:r>
            </a:p>
            <a:p>
              <a:pPr algn="just" marL="290163" indent="-145081" lvl="1">
                <a:lnSpc>
                  <a:spcPts val="3318"/>
                </a:lnSpc>
                <a:buFont typeface="Arial"/>
                <a:buChar char="•"/>
              </a:pPr>
              <a:r>
                <a:rPr lang="en-US" sz="2404">
                  <a:solidFill>
                    <a:srgbClr val="000000"/>
                  </a:solidFill>
                  <a:latin typeface="Arial Nova Condensed"/>
                  <a:ea typeface="Arial Nova Condensed"/>
                  <a:cs typeface="Arial Nova Condensed"/>
                  <a:sym typeface="Arial Nova Condensed"/>
                </a:rPr>
                <a:t>Finaliser le processus. </a:t>
              </a:r>
            </a:p>
            <a:p>
              <a:pPr algn="just" marL="290163" indent="-145081" lvl="1">
                <a:lnSpc>
                  <a:spcPts val="3318"/>
                </a:lnSpc>
                <a:buFont typeface="Arial"/>
                <a:buChar char="•"/>
              </a:pPr>
              <a:r>
                <a:rPr lang="en-US" sz="2404">
                  <a:solidFill>
                    <a:srgbClr val="000000"/>
                  </a:solidFill>
                  <a:latin typeface="Arial Nova Condensed"/>
                  <a:ea typeface="Arial Nova Condensed"/>
                  <a:cs typeface="Arial Nova Condensed"/>
                  <a:sym typeface="Arial Nova Condensed"/>
                </a:rPr>
                <a:t>Se constituer en témoin etc. </a:t>
              </a:r>
            </a:p>
            <a:p>
              <a:pPr algn="just" marL="0" indent="0" lvl="0">
                <a:lnSpc>
                  <a:spcPts val="3318"/>
                </a:lnSpc>
              </a:pPr>
            </a:p>
            <a:p>
              <a:pPr algn="just" marL="290163" indent="-145081" lvl="1">
                <a:lnSpc>
                  <a:spcPts val="3318"/>
                </a:lnSpc>
                <a:buFont typeface="Arial"/>
                <a:buChar char="•"/>
              </a:pPr>
              <a:r>
                <a:rPr lang="en-US" sz="2404">
                  <a:solidFill>
                    <a:srgbClr val="000000"/>
                  </a:solidFill>
                  <a:latin typeface="Arial Nova Condensed"/>
                  <a:ea typeface="Arial Nova Condensed"/>
                  <a:cs typeface="Arial Nova Condensed"/>
                  <a:sym typeface="Arial Nova Condensed"/>
                </a:rPr>
                <a:t>La qualité du service juridique fourni dépendra donc de votre gestion du temps. </a:t>
              </a:r>
            </a:p>
            <a:p>
              <a:pPr algn="just" marL="290163" indent="-145081" lvl="1">
                <a:lnSpc>
                  <a:spcPts val="3318"/>
                </a:lnSpc>
                <a:buFont typeface="Arial"/>
                <a:buChar char="•"/>
              </a:pPr>
              <a:r>
                <a:rPr lang="en-US" sz="2404">
                  <a:solidFill>
                    <a:srgbClr val="000000"/>
                  </a:solidFill>
                  <a:latin typeface="Arial Nova Condensed"/>
                  <a:ea typeface="Arial Nova Condensed"/>
                  <a:cs typeface="Arial Nova Condensed"/>
                  <a:sym typeface="Arial Nova Condensed"/>
                </a:rPr>
                <a:t>Les compétences en gestion du temps permettent au parajuriste de hiérarchiser les tâches, d'allouer le temps judicieusement et de s'assurer que toutes les responsabilités sont accomplies à temps. </a:t>
              </a:r>
            </a:p>
            <a:p>
              <a:pPr algn="just" marL="290163" indent="-145081" lvl="1">
                <a:lnSpc>
                  <a:spcPts val="3318"/>
                </a:lnSpc>
                <a:buFont typeface="Arial"/>
                <a:buChar char="•"/>
              </a:pPr>
              <a:r>
                <a:rPr lang="en-US" b="true" sz="2404">
                  <a:solidFill>
                    <a:srgbClr val="000000"/>
                  </a:solidFill>
                  <a:latin typeface="Arial Nova Condensed Bold"/>
                  <a:ea typeface="Arial Nova Condensed Bold"/>
                  <a:cs typeface="Arial Nova Condensed Bold"/>
                  <a:sym typeface="Arial Nova Condensed Bold"/>
                </a:rPr>
                <a:t>Quand les problèmes de gestion du temps surviennent-ils ? </a:t>
              </a:r>
            </a:p>
          </p:txBody>
        </p:sp>
      </p:grpSp>
      <p:grpSp>
        <p:nvGrpSpPr>
          <p:cNvPr name="Group 17" id="17"/>
          <p:cNvGrpSpPr/>
          <p:nvPr/>
        </p:nvGrpSpPr>
        <p:grpSpPr>
          <a:xfrm rot="0">
            <a:off x="15537401" y="-1303500"/>
            <a:ext cx="3767531" cy="4123759"/>
            <a:chOff x="0" y="0"/>
            <a:chExt cx="5023375" cy="5498345"/>
          </a:xfrm>
        </p:grpSpPr>
        <p:grpSp>
          <p:nvGrpSpPr>
            <p:cNvPr name="Group 18" id="18"/>
            <p:cNvGrpSpPr/>
            <p:nvPr/>
          </p:nvGrpSpPr>
          <p:grpSpPr>
            <a:xfrm rot="-104776">
              <a:off x="297380" y="1759711"/>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62844">
              <a:off x="84820" y="93399"/>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4" id="24"/>
            <p:cNvGrpSpPr/>
            <p:nvPr/>
          </p:nvGrpSpPr>
          <p:grpSpPr>
            <a:xfrm rot="10629642">
              <a:off x="902754" y="1722687"/>
              <a:ext cx="4032000" cy="3678054"/>
              <a:chOff x="0" y="0"/>
              <a:chExt cx="893117" cy="814716"/>
            </a:xfrm>
          </p:grpSpPr>
          <p:sp>
            <p:nvSpPr>
              <p:cNvPr name="Freeform 25" id="25"/>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6" id="26"/>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66800" y="537651"/>
            <a:ext cx="14337538" cy="1181420"/>
            <a:chOff x="0" y="0"/>
            <a:chExt cx="19116718" cy="1575227"/>
          </a:xfrm>
        </p:grpSpPr>
        <p:sp>
          <p:nvSpPr>
            <p:cNvPr name="Freeform 6" id="6"/>
            <p:cNvSpPr/>
            <p:nvPr/>
          </p:nvSpPr>
          <p:spPr>
            <a:xfrm flipH="false" flipV="false" rot="0">
              <a:off x="0" y="0"/>
              <a:ext cx="19116718" cy="1575227"/>
            </a:xfrm>
            <a:custGeom>
              <a:avLst/>
              <a:gdLst/>
              <a:ahLst/>
              <a:cxnLst/>
              <a:rect r="r" b="b" t="t" l="l"/>
              <a:pathLst>
                <a:path h="1575227" w="19116718">
                  <a:moveTo>
                    <a:pt x="0" y="0"/>
                  </a:moveTo>
                  <a:lnTo>
                    <a:pt x="19116718" y="0"/>
                  </a:lnTo>
                  <a:lnTo>
                    <a:pt x="19116718" y="1575227"/>
                  </a:lnTo>
                  <a:lnTo>
                    <a:pt x="0" y="1575227"/>
                  </a:lnTo>
                  <a:close/>
                </a:path>
              </a:pathLst>
            </a:custGeom>
            <a:solidFill>
              <a:srgbClr val="000000">
                <a:alpha val="0"/>
              </a:srgbClr>
            </a:solidFill>
          </p:spPr>
        </p:sp>
        <p:sp>
          <p:nvSpPr>
            <p:cNvPr name="TextBox 7" id="7"/>
            <p:cNvSpPr txBox="true"/>
            <p:nvPr/>
          </p:nvSpPr>
          <p:spPr>
            <a:xfrm>
              <a:off x="0" y="-190500"/>
              <a:ext cx="19116718"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ACTIVITÉ 3 : GESTION DU TEMPS </a:t>
              </a:r>
            </a:p>
          </p:txBody>
        </p:sp>
      </p:grpSp>
      <p:grpSp>
        <p:nvGrpSpPr>
          <p:cNvPr name="Group 8" id="8"/>
          <p:cNvGrpSpPr/>
          <p:nvPr/>
        </p:nvGrpSpPr>
        <p:grpSpPr>
          <a:xfrm rot="0">
            <a:off x="1066800" y="1719071"/>
            <a:ext cx="15821112" cy="8107292"/>
            <a:chOff x="0" y="0"/>
            <a:chExt cx="21094816" cy="10809723"/>
          </a:xfrm>
        </p:grpSpPr>
        <p:sp>
          <p:nvSpPr>
            <p:cNvPr name="Freeform 9" id="9"/>
            <p:cNvSpPr/>
            <p:nvPr/>
          </p:nvSpPr>
          <p:spPr>
            <a:xfrm flipH="false" flipV="false" rot="0">
              <a:off x="0" y="0"/>
              <a:ext cx="21094754" cy="10809722"/>
            </a:xfrm>
            <a:custGeom>
              <a:avLst/>
              <a:gdLst/>
              <a:ahLst/>
              <a:cxnLst/>
              <a:rect r="r" b="b" t="t" l="l"/>
              <a:pathLst>
                <a:path h="10809722" w="21094754">
                  <a:moveTo>
                    <a:pt x="0" y="0"/>
                  </a:moveTo>
                  <a:lnTo>
                    <a:pt x="21094754" y="0"/>
                  </a:lnTo>
                  <a:lnTo>
                    <a:pt x="21094754" y="10809722"/>
                  </a:lnTo>
                  <a:lnTo>
                    <a:pt x="0" y="10809722"/>
                  </a:lnTo>
                  <a:close/>
                </a:path>
              </a:pathLst>
            </a:custGeom>
            <a:solidFill>
              <a:srgbClr val="FFFFFF"/>
            </a:solidFill>
          </p:spPr>
        </p:sp>
        <p:sp>
          <p:nvSpPr>
            <p:cNvPr name="TextBox 10" id="10"/>
            <p:cNvSpPr txBox="true"/>
            <p:nvPr/>
          </p:nvSpPr>
          <p:spPr>
            <a:xfrm>
              <a:off x="0" y="-57150"/>
              <a:ext cx="21094816" cy="10866873"/>
            </a:xfrm>
            <a:prstGeom prst="rect">
              <a:avLst/>
            </a:prstGeom>
          </p:spPr>
          <p:txBody>
            <a:bodyPr anchor="t" rtlCol="false" tIns="50800" lIns="50800" bIns="50800" rIns="50800"/>
            <a:lstStyle/>
            <a:p>
              <a:pPr algn="l" marL="0" indent="0" lvl="0">
                <a:lnSpc>
                  <a:spcPts val="4416"/>
                </a:lnSpc>
              </a:pPr>
              <a:r>
                <a:rPr lang="en-US" b="true" sz="3200">
                  <a:solidFill>
                    <a:srgbClr val="F9B428"/>
                  </a:solidFill>
                  <a:latin typeface="Arial Nova Condensed Bold"/>
                  <a:ea typeface="Arial Nova Condensed Bold"/>
                  <a:cs typeface="Arial Nova Condensed Bold"/>
                  <a:sym typeface="Arial Nova Condensed Bold"/>
                </a:rPr>
                <a:t>Activité : Priorités concurrentes</a:t>
              </a:r>
            </a:p>
            <a:p>
              <a:pPr algn="l" marL="0" indent="0" lvl="0">
                <a:lnSpc>
                  <a:spcPts val="4416"/>
                </a:lnSpc>
              </a:pPr>
              <a:r>
                <a:rPr lang="en-US" b="true" sz="3200">
                  <a:solidFill>
                    <a:srgbClr val="F9B428"/>
                  </a:solidFill>
                  <a:latin typeface="Arial Nova Condensed Bold"/>
                  <a:ea typeface="Arial Nova Condensed Bold"/>
                  <a:cs typeface="Arial Nova Condensed Bold"/>
                  <a:sym typeface="Arial Nova Condensed Bold"/>
                </a:rPr>
                <a:t>Durée : 20 minutes </a:t>
              </a:r>
            </a:p>
            <a:p>
              <a:pPr algn="l" marL="0" indent="0" lvl="0">
                <a:lnSpc>
                  <a:spcPts val="3237"/>
                </a:lnSpc>
              </a:pPr>
            </a:p>
            <a:p>
              <a:pPr algn="l" marL="0" indent="0" lvl="0">
                <a:lnSpc>
                  <a:spcPts val="3237"/>
                </a:lnSpc>
              </a:pPr>
              <a:r>
                <a:rPr lang="en-US" sz="2346">
                  <a:solidFill>
                    <a:srgbClr val="000000"/>
                  </a:solidFill>
                  <a:latin typeface="Arial Nova Condensed"/>
                  <a:ea typeface="Arial Nova Condensed"/>
                  <a:cs typeface="Arial Nova Condensed"/>
                  <a:sym typeface="Arial Nova Condensed"/>
                </a:rPr>
                <a:t>Demandez aux participants de s’asseoir en demi-cercle autour de l’animateur. </a:t>
              </a:r>
            </a:p>
            <a:p>
              <a:pPr algn="l" marL="0" indent="0" lvl="0">
                <a:lnSpc>
                  <a:spcPts val="3237"/>
                </a:lnSpc>
              </a:pPr>
              <a:r>
                <a:rPr lang="en-US" sz="2346">
                  <a:solidFill>
                    <a:srgbClr val="000000"/>
                  </a:solidFill>
                  <a:latin typeface="Arial Nova Condensed"/>
                  <a:ea typeface="Arial Nova Condensed"/>
                  <a:cs typeface="Arial Nova Condensed"/>
                  <a:sym typeface="Arial Nova Condensed"/>
                </a:rPr>
                <a:t>L'animateur partagera le scénario suivant et demandera aux participants d'écouter attentivement. </a:t>
              </a:r>
            </a:p>
            <a:p>
              <a:pPr algn="l" marL="0" indent="0" lvl="0">
                <a:lnSpc>
                  <a:spcPts val="2731"/>
                </a:lnSpc>
              </a:pPr>
            </a:p>
            <a:p>
              <a:pPr algn="l" marL="0" indent="0" lvl="0">
                <a:lnSpc>
                  <a:spcPts val="3237"/>
                </a:lnSpc>
              </a:pPr>
              <a:r>
                <a:rPr lang="en-US" sz="2346">
                  <a:solidFill>
                    <a:srgbClr val="000000"/>
                  </a:solidFill>
                  <a:latin typeface="Arial Nova Condensed"/>
                  <a:ea typeface="Arial Nova Condensed"/>
                  <a:cs typeface="Arial Nova Condensed"/>
                  <a:sym typeface="Arial Nova Condensed"/>
                </a:rPr>
                <a:t>D</a:t>
              </a:r>
              <a:r>
                <a:rPr lang="en-US" sz="2346">
                  <a:solidFill>
                    <a:srgbClr val="000000"/>
                  </a:solidFill>
                  <a:latin typeface="Arial Nova Condensed"/>
                  <a:ea typeface="Arial Nova Condensed"/>
                  <a:cs typeface="Arial Nova Condensed"/>
                  <a:sym typeface="Arial Nova Condensed"/>
                </a:rPr>
                <a:t>es clients sont entrés dans votre bureau ce matin. Ils ont tous besoin d’un soutien urgent. </a:t>
              </a:r>
            </a:p>
            <a:p>
              <a:pPr algn="l" marL="506501" indent="-253251" lvl="1">
                <a:lnSpc>
                  <a:spcPts val="3237"/>
                </a:lnSpc>
                <a:buFont typeface="Arial"/>
                <a:buChar char="•"/>
              </a:pPr>
              <a:r>
                <a:rPr lang="en-US" sz="2346">
                  <a:solidFill>
                    <a:srgbClr val="000000"/>
                  </a:solidFill>
                  <a:latin typeface="Arial Nova Condensed"/>
                  <a:ea typeface="Arial Nova Condensed"/>
                  <a:cs typeface="Arial Nova Condensed"/>
                  <a:sym typeface="Arial Nova Condensed"/>
                </a:rPr>
                <a:t>Jane, une survivante de VBG, souhaite que vous la souteniez et l'emmeniez là où elle peut accéder aux services pour gérer un cas de VBG.    </a:t>
              </a:r>
            </a:p>
            <a:p>
              <a:pPr algn="l" marL="506501" indent="-253251" lvl="1">
                <a:lnSpc>
                  <a:spcPts val="3237"/>
                </a:lnSpc>
                <a:buFont typeface="Arial"/>
                <a:buChar char="•"/>
              </a:pPr>
              <a:r>
                <a:rPr lang="en-US" sz="2346">
                  <a:solidFill>
                    <a:srgbClr val="000000"/>
                  </a:solidFill>
                  <a:latin typeface="Arial Nova Condensed"/>
                  <a:ea typeface="Arial Nova Condensed"/>
                  <a:cs typeface="Arial Nova Condensed"/>
                  <a:sym typeface="Arial Nova Condensed"/>
                </a:rPr>
                <a:t>Peter, le président du village, souhaite vous consulter sur une question foncière dont il est chargé. Il affirme que c'est urgent, car les parties veulent se battre. </a:t>
              </a:r>
            </a:p>
            <a:p>
              <a:pPr algn="l" marL="506501" indent="-253251" lvl="1">
                <a:lnSpc>
                  <a:spcPts val="3237"/>
                </a:lnSpc>
                <a:buFont typeface="Arial"/>
                <a:buChar char="•"/>
              </a:pPr>
              <a:r>
                <a:rPr lang="en-US" sz="2346">
                  <a:solidFill>
                    <a:srgbClr val="000000"/>
                  </a:solidFill>
                  <a:latin typeface="Arial Nova Condensed"/>
                  <a:ea typeface="Arial Nova Condensed"/>
                  <a:cs typeface="Arial Nova Condensed"/>
                  <a:sym typeface="Arial Nova Condensed"/>
                </a:rPr>
                <a:t>Marian, une veuve, dont le fils comparaît aujourd'hui au tribunal. Hier, vous avez promis de l'aider à rédiger une lettre de recommandation, signée par le président du village, afin que son fils puisse être libéré sous caution. Malheureusement, vous ne l'avez pas noté dans votre carnet et vous avez oublié. </a:t>
              </a:r>
            </a:p>
            <a:p>
              <a:pPr algn="l" marL="0" indent="0" lvl="0">
                <a:lnSpc>
                  <a:spcPts val="3237"/>
                </a:lnSpc>
              </a:pPr>
            </a:p>
            <a:p>
              <a:pPr algn="l" marL="0" indent="0" lvl="0">
                <a:lnSpc>
                  <a:spcPts val="3237"/>
                </a:lnSpc>
              </a:pPr>
              <a:r>
                <a:rPr lang="en-US" sz="2346">
                  <a:solidFill>
                    <a:srgbClr val="000000"/>
                  </a:solidFill>
                  <a:latin typeface="Arial Nova Condensed"/>
                  <a:ea typeface="Arial Nova Condensed"/>
                  <a:cs typeface="Arial Nova Condensed"/>
                  <a:sym typeface="Arial Nova Condensed"/>
                </a:rPr>
                <a:t>C'est également aujourd'hui que vous effectuez des visites de surveillance en détention afin de fournir des conseils juridiques aux détenus. La police et les autorités pénitentiaires vous ont déjà sollicité pour vous rendre sur place et fournir des services de sensibilisation et d'assistance juridique aux détenus.</a:t>
              </a:r>
            </a:p>
          </p:txBody>
        </p:sp>
      </p:grpSp>
      <p:sp>
        <p:nvSpPr>
          <p:cNvPr name="Freeform 11" id="11"/>
          <p:cNvSpPr/>
          <p:nvPr/>
        </p:nvSpPr>
        <p:spPr>
          <a:xfrm flipH="false" flipV="false" rot="0">
            <a:off x="12267062" y="647700"/>
            <a:ext cx="5669688" cy="2140307"/>
          </a:xfrm>
          <a:custGeom>
            <a:avLst/>
            <a:gdLst/>
            <a:ahLst/>
            <a:cxnLst/>
            <a:rect r="r" b="b" t="t" l="l"/>
            <a:pathLst>
              <a:path h="2140307" w="5669688">
                <a:moveTo>
                  <a:pt x="0" y="0"/>
                </a:moveTo>
                <a:lnTo>
                  <a:pt x="5669688" y="0"/>
                </a:lnTo>
                <a:lnTo>
                  <a:pt x="5669688" y="2140307"/>
                </a:lnTo>
                <a:lnTo>
                  <a:pt x="0" y="2140307"/>
                </a:lnTo>
                <a:lnTo>
                  <a:pt x="0" y="0"/>
                </a:lnTo>
                <a:close/>
              </a:path>
            </a:pathLst>
          </a:custGeom>
          <a:blipFill>
            <a:blip r:embed="rId3"/>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487351" cy="1181420"/>
            <a:chOff x="0" y="0"/>
            <a:chExt cx="19316468" cy="1575227"/>
          </a:xfrm>
        </p:grpSpPr>
        <p:sp>
          <p:nvSpPr>
            <p:cNvPr name="Freeform 6" id="6"/>
            <p:cNvSpPr/>
            <p:nvPr/>
          </p:nvSpPr>
          <p:spPr>
            <a:xfrm flipH="false" flipV="false" rot="0">
              <a:off x="0" y="0"/>
              <a:ext cx="19316467" cy="1575227"/>
            </a:xfrm>
            <a:custGeom>
              <a:avLst/>
              <a:gdLst/>
              <a:ahLst/>
              <a:cxnLst/>
              <a:rect r="r" b="b" t="t" l="l"/>
              <a:pathLst>
                <a:path h="1575227" w="19316467">
                  <a:moveTo>
                    <a:pt x="0" y="0"/>
                  </a:moveTo>
                  <a:lnTo>
                    <a:pt x="19316467" y="0"/>
                  </a:lnTo>
                  <a:lnTo>
                    <a:pt x="19316467" y="1575227"/>
                  </a:lnTo>
                  <a:lnTo>
                    <a:pt x="0" y="1575227"/>
                  </a:lnTo>
                  <a:close/>
                </a:path>
              </a:pathLst>
            </a:custGeom>
            <a:solidFill>
              <a:srgbClr val="000000">
                <a:alpha val="0"/>
              </a:srgbClr>
            </a:solidFill>
          </p:spPr>
        </p:sp>
        <p:sp>
          <p:nvSpPr>
            <p:cNvPr name="TextBox 7" id="7"/>
            <p:cNvSpPr txBox="true"/>
            <p:nvPr/>
          </p:nvSpPr>
          <p:spPr>
            <a:xfrm>
              <a:off x="0" y="-190500"/>
              <a:ext cx="19316468"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ACTIVITÉ 3 : GESTION DU TEMPS (SUITE) </a:t>
              </a:r>
            </a:p>
          </p:txBody>
        </p:sp>
      </p:grpSp>
      <p:grpSp>
        <p:nvGrpSpPr>
          <p:cNvPr name="Group 8" id="8"/>
          <p:cNvGrpSpPr/>
          <p:nvPr/>
        </p:nvGrpSpPr>
        <p:grpSpPr>
          <a:xfrm rot="0">
            <a:off x="1028700" y="2847937"/>
            <a:ext cx="16230600" cy="3523541"/>
            <a:chOff x="0" y="0"/>
            <a:chExt cx="21640800" cy="4698054"/>
          </a:xfrm>
        </p:grpSpPr>
        <p:sp>
          <p:nvSpPr>
            <p:cNvPr name="Freeform 9" id="9"/>
            <p:cNvSpPr/>
            <p:nvPr/>
          </p:nvSpPr>
          <p:spPr>
            <a:xfrm flipH="false" flipV="false" rot="0">
              <a:off x="0" y="0"/>
              <a:ext cx="21640800" cy="4698054"/>
            </a:xfrm>
            <a:custGeom>
              <a:avLst/>
              <a:gdLst/>
              <a:ahLst/>
              <a:cxnLst/>
              <a:rect r="r" b="b" t="t" l="l"/>
              <a:pathLst>
                <a:path h="4698054" w="21640800">
                  <a:moveTo>
                    <a:pt x="0" y="0"/>
                  </a:moveTo>
                  <a:lnTo>
                    <a:pt x="21640800" y="0"/>
                  </a:lnTo>
                  <a:lnTo>
                    <a:pt x="21640800" y="4698054"/>
                  </a:lnTo>
                  <a:lnTo>
                    <a:pt x="0" y="4698054"/>
                  </a:lnTo>
                  <a:close/>
                </a:path>
              </a:pathLst>
            </a:custGeom>
            <a:solidFill>
              <a:srgbClr val="FFFFFF"/>
            </a:solidFill>
          </p:spPr>
        </p:sp>
        <p:sp>
          <p:nvSpPr>
            <p:cNvPr name="TextBox 10" id="10"/>
            <p:cNvSpPr txBox="true"/>
            <p:nvPr/>
          </p:nvSpPr>
          <p:spPr>
            <a:xfrm>
              <a:off x="0" y="-76200"/>
              <a:ext cx="21640800" cy="4774254"/>
            </a:xfrm>
            <a:prstGeom prst="rect">
              <a:avLst/>
            </a:prstGeom>
          </p:spPr>
          <p:txBody>
            <a:bodyPr anchor="t" rtlCol="false" tIns="50800" lIns="50800" bIns="50800" rIns="50800"/>
            <a:lstStyle/>
            <a:p>
              <a:pPr algn="l" marL="0" indent="0" lvl="0">
                <a:lnSpc>
                  <a:spcPts val="6761"/>
                </a:lnSpc>
              </a:pPr>
              <a:r>
                <a:rPr lang="en-US" b="true" sz="4899">
                  <a:solidFill>
                    <a:srgbClr val="F9B428"/>
                  </a:solidFill>
                  <a:latin typeface="Arial Nova Condensed Bold"/>
                  <a:ea typeface="Arial Nova Condensed Bold"/>
                  <a:cs typeface="Arial Nova Condensed Bold"/>
                  <a:sym typeface="Arial Nova Condensed Bold"/>
                </a:rPr>
                <a:t>Activité : Priorités concurrentes</a:t>
              </a:r>
            </a:p>
            <a:p>
              <a:pPr algn="l" marL="1057901" indent="-528951" lvl="1">
                <a:lnSpc>
                  <a:spcPts val="6761"/>
                </a:lnSpc>
                <a:buFont typeface="Arial"/>
                <a:buChar char="•"/>
              </a:pPr>
              <a:r>
                <a:rPr lang="en-US" sz="4899">
                  <a:solidFill>
                    <a:srgbClr val="000000"/>
                  </a:solidFill>
                  <a:latin typeface="Arial Nova Condensed"/>
                  <a:ea typeface="Arial Nova Condensed"/>
                  <a:cs typeface="Arial Nova Condensed"/>
                  <a:sym typeface="Arial Nova Condensed"/>
                </a:rPr>
                <a:t>Quelles activités / clients privilégieriez-vous ?</a:t>
              </a:r>
            </a:p>
            <a:p>
              <a:pPr algn="l" marL="1057901" indent="-528951" lvl="1">
                <a:lnSpc>
                  <a:spcPts val="6761"/>
                </a:lnSpc>
                <a:buFont typeface="Arial"/>
                <a:buChar char="•"/>
              </a:pPr>
              <a:r>
                <a:rPr lang="en-US" sz="4899">
                  <a:solidFill>
                    <a:srgbClr val="000000"/>
                  </a:solidFill>
                  <a:latin typeface="Arial Nova Condensed"/>
                  <a:ea typeface="Arial Nova Condensed"/>
                  <a:cs typeface="Arial Nova Condensed"/>
                  <a:sym typeface="Arial Nova Condensed"/>
                </a:rPr>
                <a:t>Quelle est la raison de votre choix quant aux clients / activités à cibler ? </a:t>
              </a:r>
            </a:p>
          </p:txBody>
        </p:sp>
      </p:grpSp>
      <p:sp>
        <p:nvSpPr>
          <p:cNvPr name="Freeform 11" id="11"/>
          <p:cNvSpPr/>
          <p:nvPr/>
        </p:nvSpPr>
        <p:spPr>
          <a:xfrm flipH="false" flipV="false" rot="0">
            <a:off x="10534724" y="7360138"/>
            <a:ext cx="7753276" cy="2926862"/>
          </a:xfrm>
          <a:custGeom>
            <a:avLst/>
            <a:gdLst/>
            <a:ahLst/>
            <a:cxnLst/>
            <a:rect r="r" b="b" t="t" l="l"/>
            <a:pathLst>
              <a:path h="2926862" w="7753276">
                <a:moveTo>
                  <a:pt x="0" y="0"/>
                </a:moveTo>
                <a:lnTo>
                  <a:pt x="7753276" y="0"/>
                </a:lnTo>
                <a:lnTo>
                  <a:pt x="7753276" y="2926862"/>
                </a:lnTo>
                <a:lnTo>
                  <a:pt x="0" y="2926862"/>
                </a:lnTo>
                <a:lnTo>
                  <a:pt x="0" y="0"/>
                </a:lnTo>
                <a:close/>
              </a:path>
            </a:pathLst>
          </a:custGeom>
          <a:blipFill>
            <a:blip r:embed="rId3"/>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127665"/>
            <a:ext cx="16230600" cy="5232089"/>
            <a:chOff x="0" y="0"/>
            <a:chExt cx="21640800" cy="6976119"/>
          </a:xfrm>
        </p:grpSpPr>
        <p:sp>
          <p:nvSpPr>
            <p:cNvPr name="Freeform 6" id="6"/>
            <p:cNvSpPr/>
            <p:nvPr/>
          </p:nvSpPr>
          <p:spPr>
            <a:xfrm flipH="false" flipV="false" rot="0">
              <a:off x="0" y="0"/>
              <a:ext cx="21640812" cy="6976063"/>
            </a:xfrm>
            <a:custGeom>
              <a:avLst/>
              <a:gdLst/>
              <a:ahLst/>
              <a:cxnLst/>
              <a:rect r="r" b="b" t="t" l="l"/>
              <a:pathLst>
                <a:path h="6976063" w="21640812">
                  <a:moveTo>
                    <a:pt x="0" y="0"/>
                  </a:moveTo>
                  <a:lnTo>
                    <a:pt x="21640812" y="0"/>
                  </a:lnTo>
                  <a:lnTo>
                    <a:pt x="21640812" y="6976063"/>
                  </a:lnTo>
                  <a:lnTo>
                    <a:pt x="0" y="6976063"/>
                  </a:lnTo>
                  <a:close/>
                </a:path>
              </a:pathLst>
            </a:custGeom>
            <a:solidFill>
              <a:srgbClr val="FFFFFF"/>
            </a:solidFill>
          </p:spPr>
        </p:sp>
        <p:sp>
          <p:nvSpPr>
            <p:cNvPr name="TextBox 7" id="7"/>
            <p:cNvSpPr txBox="true"/>
            <p:nvPr/>
          </p:nvSpPr>
          <p:spPr>
            <a:xfrm>
              <a:off x="0" y="-57150"/>
              <a:ext cx="21640800" cy="7033269"/>
            </a:xfrm>
            <a:prstGeom prst="rect">
              <a:avLst/>
            </a:prstGeom>
          </p:spPr>
          <p:txBody>
            <a:bodyPr anchor="t" rtlCol="false" tIns="50800" lIns="50800" bIns="50800" rIns="50800"/>
            <a:lstStyle/>
            <a:p>
              <a:pPr algn="just" marL="399351" indent="-199676" lvl="1">
                <a:lnSpc>
                  <a:spcPts val="4567"/>
                </a:lnSpc>
                <a:buFont typeface="Arial"/>
                <a:buChar char="•"/>
              </a:pPr>
              <a:r>
                <a:rPr lang="en-US" sz="3309">
                  <a:solidFill>
                    <a:srgbClr val="000000"/>
                  </a:solidFill>
                  <a:latin typeface="Arial Nova Condensed"/>
                  <a:ea typeface="Arial Nova Condensed"/>
                  <a:cs typeface="Arial Nova Condensed"/>
                  <a:sym typeface="Arial Nova Condensed"/>
                </a:rPr>
                <a:t>Il y a toujours trop à faire et trop peu de temps pour le faire. La qualité du service juridique fourni dépend de votre planification et de votre gestion du temps. </a:t>
              </a:r>
            </a:p>
            <a:p>
              <a:pPr algn="just" marL="399351" indent="-199676" lvl="1">
                <a:lnSpc>
                  <a:spcPts val="4567"/>
                </a:lnSpc>
                <a:buFont typeface="Arial"/>
                <a:buChar char="•"/>
              </a:pPr>
              <a:r>
                <a:rPr lang="en-US" sz="3309">
                  <a:solidFill>
                    <a:srgbClr val="000000"/>
                  </a:solidFill>
                  <a:latin typeface="Arial Nova Condensed"/>
                  <a:ea typeface="Arial Nova Condensed"/>
                  <a:cs typeface="Arial Nova Condensed"/>
                  <a:sym typeface="Arial Nova Condensed"/>
                </a:rPr>
                <a:t>La gestion du temps permet aux parajuristes de hiérarchiser les tâches, d’allouer du temps et de s’acquitter de leurs responsabilités à temps. </a:t>
              </a:r>
            </a:p>
            <a:p>
              <a:pPr algn="just" marL="399351" indent="-199676" lvl="1">
                <a:lnSpc>
                  <a:spcPts val="4567"/>
                </a:lnSpc>
                <a:buFont typeface="Arial"/>
                <a:buChar char="•"/>
              </a:pPr>
              <a:r>
                <a:rPr lang="en-US" sz="3309">
                  <a:solidFill>
                    <a:srgbClr val="000000"/>
                  </a:solidFill>
                  <a:latin typeface="Arial Nova Condensed"/>
                  <a:ea typeface="Arial Nova Condensed"/>
                  <a:cs typeface="Arial Nova Condensed"/>
                  <a:sym typeface="Arial Nova Condensed"/>
                </a:rPr>
                <a:t>Soyez conscient de vos engagements. Les problèmes surviennent lorsque les exigences entre différents engagements entrent en conflit.</a:t>
              </a:r>
            </a:p>
            <a:p>
              <a:pPr algn="just" marL="399351" indent="-199676" lvl="1">
                <a:lnSpc>
                  <a:spcPts val="4567"/>
                </a:lnSpc>
                <a:buFont typeface="Arial"/>
                <a:buChar char="•"/>
              </a:pPr>
              <a:r>
                <a:rPr lang="en-US" sz="3309">
                  <a:solidFill>
                    <a:srgbClr val="000000"/>
                  </a:solidFill>
                  <a:latin typeface="Arial Nova Condensed"/>
                  <a:ea typeface="Arial Nova Condensed"/>
                  <a:cs typeface="Arial Nova Condensed"/>
                  <a:sym typeface="Arial Nova Condensed"/>
                </a:rPr>
                <a:t>Identifiez vos engagements réguliers et dressez la liste des exigences pour chacun d'eux. Tous vos autres engagements doivent être adaptés à ces engagements réguliers. Vous pouvez les noter dans votre agenda.</a:t>
              </a:r>
            </a:p>
          </p:txBody>
        </p:sp>
      </p:grpSp>
      <p:grpSp>
        <p:nvGrpSpPr>
          <p:cNvPr name="Group 8" id="8"/>
          <p:cNvGrpSpPr/>
          <p:nvPr/>
        </p:nvGrpSpPr>
        <p:grpSpPr>
          <a:xfrm rot="0">
            <a:off x="1028700" y="1638839"/>
            <a:ext cx="5513398" cy="1181420"/>
            <a:chOff x="0" y="0"/>
            <a:chExt cx="7351197" cy="1575227"/>
          </a:xfrm>
        </p:grpSpPr>
        <p:sp>
          <p:nvSpPr>
            <p:cNvPr name="Freeform 9" id="9"/>
            <p:cNvSpPr/>
            <p:nvPr/>
          </p:nvSpPr>
          <p:spPr>
            <a:xfrm flipH="false" flipV="false" rot="0">
              <a:off x="0" y="0"/>
              <a:ext cx="7351197" cy="1575227"/>
            </a:xfrm>
            <a:custGeom>
              <a:avLst/>
              <a:gdLst/>
              <a:ahLst/>
              <a:cxnLst/>
              <a:rect r="r" b="b" t="t" l="l"/>
              <a:pathLst>
                <a:path h="1575227" w="7351197">
                  <a:moveTo>
                    <a:pt x="0" y="0"/>
                  </a:moveTo>
                  <a:lnTo>
                    <a:pt x="7351197" y="0"/>
                  </a:lnTo>
                  <a:lnTo>
                    <a:pt x="7351197" y="1575227"/>
                  </a:lnTo>
                  <a:lnTo>
                    <a:pt x="0" y="1575227"/>
                  </a:lnTo>
                  <a:close/>
                </a:path>
              </a:pathLst>
            </a:custGeom>
            <a:solidFill>
              <a:srgbClr val="000000">
                <a:alpha val="0"/>
              </a:srgbClr>
            </a:solidFill>
          </p:spPr>
        </p:sp>
        <p:sp>
          <p:nvSpPr>
            <p:cNvPr name="TextBox 10" id="10"/>
            <p:cNvSpPr txBox="true"/>
            <p:nvPr/>
          </p:nvSpPr>
          <p:spPr>
            <a:xfrm>
              <a:off x="0" y="-190500"/>
              <a:ext cx="7351197"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MESSAGE CLÉ</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341053" y="1462830"/>
            <a:ext cx="7194750" cy="1181420"/>
            <a:chOff x="0" y="0"/>
            <a:chExt cx="9593001" cy="1575227"/>
          </a:xfrm>
        </p:grpSpPr>
        <p:sp>
          <p:nvSpPr>
            <p:cNvPr name="Freeform 6" id="6"/>
            <p:cNvSpPr/>
            <p:nvPr/>
          </p:nvSpPr>
          <p:spPr>
            <a:xfrm flipH="false" flipV="false" rot="0">
              <a:off x="0" y="0"/>
              <a:ext cx="9593001" cy="1575227"/>
            </a:xfrm>
            <a:custGeom>
              <a:avLst/>
              <a:gdLst/>
              <a:ahLst/>
              <a:cxnLst/>
              <a:rect r="r" b="b" t="t" l="l"/>
              <a:pathLst>
                <a:path h="1575227" w="9593001">
                  <a:moveTo>
                    <a:pt x="0" y="0"/>
                  </a:moveTo>
                  <a:lnTo>
                    <a:pt x="9593001" y="0"/>
                  </a:lnTo>
                  <a:lnTo>
                    <a:pt x="9593001" y="1575227"/>
                  </a:lnTo>
                  <a:lnTo>
                    <a:pt x="0" y="1575227"/>
                  </a:lnTo>
                  <a:close/>
                </a:path>
              </a:pathLst>
            </a:custGeom>
            <a:solidFill>
              <a:srgbClr val="000000">
                <a:alpha val="0"/>
              </a:srgbClr>
            </a:solidFill>
          </p:spPr>
        </p:sp>
        <p:sp>
          <p:nvSpPr>
            <p:cNvPr name="TextBox 7" id="7"/>
            <p:cNvSpPr txBox="true"/>
            <p:nvPr/>
          </p:nvSpPr>
          <p:spPr>
            <a:xfrm>
              <a:off x="0" y="-190500"/>
              <a:ext cx="9593001" cy="1765727"/>
            </a:xfrm>
            <a:prstGeom prst="rect">
              <a:avLst/>
            </a:prstGeom>
          </p:spPr>
          <p:txBody>
            <a:bodyPr anchor="t" rtlCol="false" tIns="0" lIns="0" bIns="0" rIns="0"/>
            <a:lstStyle/>
            <a:p>
              <a:pPr algn="ctr"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GESTION DU TEMPS</a:t>
              </a:r>
            </a:p>
          </p:txBody>
        </p:sp>
      </p:grpSp>
      <p:grpSp>
        <p:nvGrpSpPr>
          <p:cNvPr name="Group 8" id="8"/>
          <p:cNvGrpSpPr/>
          <p:nvPr/>
        </p:nvGrpSpPr>
        <p:grpSpPr>
          <a:xfrm rot="0">
            <a:off x="1341053" y="3538401"/>
            <a:ext cx="16230600" cy="7065193"/>
            <a:chOff x="0" y="0"/>
            <a:chExt cx="21640800" cy="9420257"/>
          </a:xfrm>
        </p:grpSpPr>
        <p:sp>
          <p:nvSpPr>
            <p:cNvPr name="Freeform 9" id="9"/>
            <p:cNvSpPr/>
            <p:nvPr/>
          </p:nvSpPr>
          <p:spPr>
            <a:xfrm flipH="false" flipV="false" rot="0">
              <a:off x="0" y="0"/>
              <a:ext cx="21640800" cy="9420258"/>
            </a:xfrm>
            <a:custGeom>
              <a:avLst/>
              <a:gdLst/>
              <a:ahLst/>
              <a:cxnLst/>
              <a:rect r="r" b="b" t="t" l="l"/>
              <a:pathLst>
                <a:path h="9420258" w="21640800">
                  <a:moveTo>
                    <a:pt x="0" y="0"/>
                  </a:moveTo>
                  <a:lnTo>
                    <a:pt x="21640800" y="0"/>
                  </a:lnTo>
                  <a:lnTo>
                    <a:pt x="21640800" y="9420258"/>
                  </a:lnTo>
                  <a:lnTo>
                    <a:pt x="0" y="9420258"/>
                  </a:lnTo>
                  <a:close/>
                </a:path>
              </a:pathLst>
            </a:custGeom>
            <a:solidFill>
              <a:srgbClr val="000000">
                <a:alpha val="0"/>
              </a:srgbClr>
            </a:solidFill>
          </p:spPr>
        </p:sp>
        <p:sp>
          <p:nvSpPr>
            <p:cNvPr name="TextBox 10" id="10"/>
            <p:cNvSpPr txBox="true"/>
            <p:nvPr/>
          </p:nvSpPr>
          <p:spPr>
            <a:xfrm>
              <a:off x="0" y="-66675"/>
              <a:ext cx="21640800" cy="9486932"/>
            </a:xfrm>
            <a:prstGeom prst="rect">
              <a:avLst/>
            </a:prstGeom>
          </p:spPr>
          <p:txBody>
            <a:bodyPr anchor="t" rtlCol="false" tIns="0" lIns="0" bIns="0" rIns="0"/>
            <a:lstStyle/>
            <a:p>
              <a:pPr algn="just" marL="0" indent="0" lvl="0">
                <a:lnSpc>
                  <a:spcPts val="4829"/>
                </a:lnSpc>
              </a:pPr>
            </a:p>
            <a:p>
              <a:pPr algn="just" marL="0" indent="0" lvl="0">
                <a:lnSpc>
                  <a:spcPts val="4829"/>
                </a:lnSpc>
              </a:pPr>
              <a:r>
                <a:rPr lang="en-US" b="true" sz="3499">
                  <a:solidFill>
                    <a:srgbClr val="000000"/>
                  </a:solidFill>
                  <a:latin typeface="Arial Nova Condensed Bold"/>
                  <a:ea typeface="Arial Nova Condensed Bold"/>
                  <a:cs typeface="Arial Nova Condensed Bold"/>
                  <a:sym typeface="Arial Nova Condensed Bold"/>
                </a:rPr>
                <a:t>Quelles choses ont un impact sur votre temps ?</a:t>
              </a:r>
            </a:p>
            <a:p>
              <a:pPr algn="just" marL="0" indent="0" lvl="0">
                <a:lnSpc>
                  <a:spcPts val="4829"/>
                </a:lnSpc>
              </a:pPr>
            </a:p>
            <a:p>
              <a:pPr algn="just" marL="755641" indent="-377820" lvl="1">
                <a:lnSpc>
                  <a:spcPts val="4829"/>
                </a:lnSpc>
                <a:buFont typeface="Arial"/>
                <a:buChar char="•"/>
              </a:pPr>
              <a:r>
                <a:rPr lang="en-US" sz="3499">
                  <a:solidFill>
                    <a:srgbClr val="000000"/>
                  </a:solidFill>
                  <a:latin typeface="Arial Nova Condensed"/>
                  <a:ea typeface="Arial Nova Condensed"/>
                  <a:cs typeface="Arial Nova Condensed"/>
                  <a:sym typeface="Arial Nova Condensed"/>
                </a:rPr>
                <a:t>Manque d'organisation : vous perdez du temps à chercher des documents perdus.</a:t>
              </a:r>
            </a:p>
            <a:p>
              <a:pPr algn="just" marL="755641" indent="-377820" lvl="1">
                <a:lnSpc>
                  <a:spcPts val="4829"/>
                </a:lnSpc>
                <a:buFont typeface="Arial"/>
                <a:buChar char="•"/>
              </a:pPr>
              <a:r>
                <a:rPr lang="en-US" sz="3499">
                  <a:solidFill>
                    <a:srgbClr val="000000"/>
                  </a:solidFill>
                  <a:latin typeface="Arial Nova Condensed"/>
                  <a:ea typeface="Arial Nova Condensed"/>
                  <a:cs typeface="Arial Nova Condensed"/>
                  <a:sym typeface="Arial Nova Condensed"/>
                </a:rPr>
                <a:t>Délais irréalistes qui vous donnent l’impression d’être toujours « en retard » dans votre travail.</a:t>
              </a:r>
            </a:p>
            <a:p>
              <a:pPr algn="just" marL="755641" indent="-377820" lvl="1">
                <a:lnSpc>
                  <a:spcPts val="4829"/>
                </a:lnSpc>
                <a:buFont typeface="Arial"/>
                <a:buChar char="•"/>
              </a:pPr>
              <a:r>
                <a:rPr lang="en-US" sz="3499">
                  <a:solidFill>
                    <a:srgbClr val="000000"/>
                  </a:solidFill>
                  <a:latin typeface="Arial Nova Condensed"/>
                  <a:ea typeface="Arial Nova Condensed"/>
                  <a:cs typeface="Arial Nova Condensed"/>
                  <a:sym typeface="Arial Nova Condensed"/>
                </a:rPr>
                <a:t>Passer des heures à attendre ou à aller à des réunions. </a:t>
              </a:r>
            </a:p>
            <a:p>
              <a:pPr algn="just" marL="755641" indent="-377820" lvl="1">
                <a:lnSpc>
                  <a:spcPts val="4829"/>
                </a:lnSpc>
                <a:buFont typeface="Arial"/>
                <a:buChar char="•"/>
              </a:pPr>
              <a:r>
                <a:rPr lang="en-US" sz="3499">
                  <a:solidFill>
                    <a:srgbClr val="000000"/>
                  </a:solidFill>
                  <a:latin typeface="Arial Nova Condensed"/>
                  <a:ea typeface="Arial Nova Condensed"/>
                  <a:cs typeface="Arial Nova Condensed"/>
                  <a:sym typeface="Arial Nova Condensed"/>
                </a:rPr>
                <a:t>Interruptions constantes. </a:t>
              </a:r>
            </a:p>
            <a:p>
              <a:pPr algn="just" marL="755641" indent="-377820" lvl="1">
                <a:lnSpc>
                  <a:spcPts val="4829"/>
                </a:lnSpc>
                <a:buFont typeface="Arial"/>
                <a:buChar char="•"/>
              </a:pPr>
              <a:r>
                <a:rPr lang="en-US" sz="3499">
                  <a:solidFill>
                    <a:srgbClr val="000000"/>
                  </a:solidFill>
                  <a:latin typeface="Arial Nova Condensed"/>
                  <a:ea typeface="Arial Nova Condensed"/>
                  <a:cs typeface="Arial Nova Condensed"/>
                  <a:sym typeface="Arial Nova Condensed"/>
                </a:rPr>
                <a:t>Se sentir trop occupé et stressé tout le temps.</a:t>
              </a:r>
            </a:p>
          </p:txBody>
        </p:sp>
      </p:grpSp>
      <p:grpSp>
        <p:nvGrpSpPr>
          <p:cNvPr name="Group 11" id="11"/>
          <p:cNvGrpSpPr/>
          <p:nvPr/>
        </p:nvGrpSpPr>
        <p:grpSpPr>
          <a:xfrm rot="0">
            <a:off x="1341053" y="2644250"/>
            <a:ext cx="5604813" cy="894151"/>
            <a:chOff x="0" y="0"/>
            <a:chExt cx="7473084" cy="1192202"/>
          </a:xfrm>
        </p:grpSpPr>
        <p:sp>
          <p:nvSpPr>
            <p:cNvPr name="Freeform 12" id="12"/>
            <p:cNvSpPr/>
            <p:nvPr/>
          </p:nvSpPr>
          <p:spPr>
            <a:xfrm flipH="false" flipV="false" rot="0">
              <a:off x="0" y="0"/>
              <a:ext cx="7473084" cy="1192202"/>
            </a:xfrm>
            <a:custGeom>
              <a:avLst/>
              <a:gdLst/>
              <a:ahLst/>
              <a:cxnLst/>
              <a:rect r="r" b="b" t="t" l="l"/>
              <a:pathLst>
                <a:path h="1192202" w="7473084">
                  <a:moveTo>
                    <a:pt x="0" y="0"/>
                  </a:moveTo>
                  <a:lnTo>
                    <a:pt x="7473084" y="0"/>
                  </a:lnTo>
                  <a:lnTo>
                    <a:pt x="7473084"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7473084"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Perte de temps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298002"/>
            <a:ext cx="10560912" cy="1181420"/>
            <a:chOff x="0" y="0"/>
            <a:chExt cx="14081216" cy="1575227"/>
          </a:xfrm>
        </p:grpSpPr>
        <p:sp>
          <p:nvSpPr>
            <p:cNvPr name="Freeform 6" id="6"/>
            <p:cNvSpPr/>
            <p:nvPr/>
          </p:nvSpPr>
          <p:spPr>
            <a:xfrm flipH="false" flipV="false" rot="0">
              <a:off x="0" y="0"/>
              <a:ext cx="14081215" cy="1575227"/>
            </a:xfrm>
            <a:custGeom>
              <a:avLst/>
              <a:gdLst/>
              <a:ahLst/>
              <a:cxnLst/>
              <a:rect r="r" b="b" t="t" l="l"/>
              <a:pathLst>
                <a:path h="1575227" w="14081215">
                  <a:moveTo>
                    <a:pt x="0" y="0"/>
                  </a:moveTo>
                  <a:lnTo>
                    <a:pt x="14081215" y="0"/>
                  </a:lnTo>
                  <a:lnTo>
                    <a:pt x="14081215" y="1575227"/>
                  </a:lnTo>
                  <a:lnTo>
                    <a:pt x="0" y="1575227"/>
                  </a:lnTo>
                  <a:close/>
                </a:path>
              </a:pathLst>
            </a:custGeom>
            <a:solidFill>
              <a:srgbClr val="000000">
                <a:alpha val="0"/>
              </a:srgbClr>
            </a:solidFill>
          </p:spPr>
        </p:sp>
        <p:sp>
          <p:nvSpPr>
            <p:cNvPr name="TextBox 7" id="7"/>
            <p:cNvSpPr txBox="true"/>
            <p:nvPr/>
          </p:nvSpPr>
          <p:spPr>
            <a:xfrm>
              <a:off x="0" y="-190500"/>
              <a:ext cx="14081216"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ACTIVITÉ 4 : PERTE DE TEMPS </a:t>
              </a:r>
            </a:p>
          </p:txBody>
        </p:sp>
      </p:grpSp>
      <p:grpSp>
        <p:nvGrpSpPr>
          <p:cNvPr name="Group 8" id="8"/>
          <p:cNvGrpSpPr/>
          <p:nvPr/>
        </p:nvGrpSpPr>
        <p:grpSpPr>
          <a:xfrm rot="0">
            <a:off x="1028700" y="2697718"/>
            <a:ext cx="16230600" cy="3746901"/>
            <a:chOff x="0" y="0"/>
            <a:chExt cx="21640800" cy="4995867"/>
          </a:xfrm>
        </p:grpSpPr>
        <p:sp>
          <p:nvSpPr>
            <p:cNvPr name="Freeform 9" id="9"/>
            <p:cNvSpPr/>
            <p:nvPr/>
          </p:nvSpPr>
          <p:spPr>
            <a:xfrm flipH="false" flipV="false" rot="0">
              <a:off x="0" y="0"/>
              <a:ext cx="21640800" cy="4995869"/>
            </a:xfrm>
            <a:custGeom>
              <a:avLst/>
              <a:gdLst/>
              <a:ahLst/>
              <a:cxnLst/>
              <a:rect r="r" b="b" t="t" l="l"/>
              <a:pathLst>
                <a:path h="4995869" w="21640800">
                  <a:moveTo>
                    <a:pt x="0" y="0"/>
                  </a:moveTo>
                  <a:lnTo>
                    <a:pt x="21640800" y="0"/>
                  </a:lnTo>
                  <a:lnTo>
                    <a:pt x="21640800" y="4995869"/>
                  </a:lnTo>
                  <a:lnTo>
                    <a:pt x="0" y="4995869"/>
                  </a:lnTo>
                  <a:close/>
                </a:path>
              </a:pathLst>
            </a:custGeom>
            <a:solidFill>
              <a:srgbClr val="FFFFFF"/>
            </a:solidFill>
          </p:spPr>
        </p:sp>
        <p:sp>
          <p:nvSpPr>
            <p:cNvPr name="TextBox 10" id="10"/>
            <p:cNvSpPr txBox="true"/>
            <p:nvPr/>
          </p:nvSpPr>
          <p:spPr>
            <a:xfrm>
              <a:off x="0" y="-66675"/>
              <a:ext cx="21640800" cy="5062542"/>
            </a:xfrm>
            <a:prstGeom prst="rect">
              <a:avLst/>
            </a:prstGeom>
          </p:spPr>
          <p:txBody>
            <a:bodyPr anchor="t" rtlCol="false" tIns="50800" lIns="50800" bIns="50800" rIns="50800"/>
            <a:lstStyle/>
            <a:p>
              <a:pPr algn="l" marL="0" indent="0" lvl="0">
                <a:lnSpc>
                  <a:spcPts val="4829"/>
                </a:lnSpc>
              </a:pPr>
              <a:r>
                <a:rPr lang="en-US" b="true" sz="3499">
                  <a:solidFill>
                    <a:srgbClr val="F9B428"/>
                  </a:solidFill>
                  <a:latin typeface="Arial Nova Condensed Bold"/>
                  <a:ea typeface="Arial Nova Condensed Bold"/>
                  <a:cs typeface="Arial Nova Condensed Bold"/>
                  <a:sym typeface="Arial Nova Condensed Bold"/>
                </a:rPr>
                <a:t>Durée : 10 minutes </a:t>
              </a:r>
            </a:p>
            <a:p>
              <a:pPr algn="l" marL="0" indent="0" lvl="0">
                <a:lnSpc>
                  <a:spcPts val="4829"/>
                </a:lnSpc>
              </a:pPr>
            </a:p>
            <a:p>
              <a:pPr algn="l" marL="0" indent="0" lvl="0">
                <a:lnSpc>
                  <a:spcPts val="4829"/>
                </a:lnSpc>
              </a:pPr>
              <a:r>
                <a:rPr lang="en-US" b="true" sz="3499">
                  <a:solidFill>
                    <a:srgbClr val="F9B428"/>
                  </a:solidFill>
                  <a:latin typeface="Arial Nova Condensed Bold"/>
                  <a:ea typeface="Arial Nova Condensed Bold"/>
                  <a:cs typeface="Arial Nova Condensed Bold"/>
                  <a:sym typeface="Arial Nova Condensed Bold"/>
                </a:rPr>
                <a:t>Instructions :</a:t>
              </a:r>
            </a:p>
            <a:p>
              <a:pPr algn="l" marL="0" indent="0" lvl="0">
                <a:lnSpc>
                  <a:spcPts val="4829"/>
                </a:lnSpc>
              </a:pPr>
              <a:r>
                <a:rPr lang="en-US" sz="3499">
                  <a:solidFill>
                    <a:srgbClr val="000000"/>
                  </a:solidFill>
                  <a:latin typeface="Arial Nova Condensed"/>
                  <a:ea typeface="Arial Nova Condensed"/>
                  <a:cs typeface="Arial Nova Condensed"/>
                  <a:sym typeface="Arial Nova Condensed"/>
                </a:rPr>
                <a:t>Vous pouvez identifier les moments où vous sentez que vous perdez du temps et les noter. Ensuite, réfléchissez à la manière de les éviter. Cela devrait vous prendre 5 minutes.</a:t>
              </a:r>
            </a:p>
            <a:p>
              <a:pPr algn="l" marL="0" indent="0" lvl="0">
                <a:lnSpc>
                  <a:spcPts val="4829"/>
                </a:lnSpc>
              </a:pPr>
              <a:r>
                <a:rPr lang="en-US" sz="3499">
                  <a:solidFill>
                    <a:srgbClr val="000000"/>
                  </a:solidFill>
                  <a:latin typeface="Arial Nova Condensed"/>
                  <a:ea typeface="Arial Nova Condensed"/>
                  <a:cs typeface="Arial Nova Condensed"/>
                  <a:sym typeface="Arial Nova Condensed"/>
                </a:rPr>
                <a:t>Ensuite, prenez 5 minutes pour en parler en binôme, avec votre voisin. </a:t>
              </a:r>
              <a:r>
                <a:rPr lang="en-US" b="true" sz="3499">
                  <a:solidFill>
                    <a:srgbClr val="F9B428"/>
                  </a:solidFill>
                  <a:latin typeface="Arial Nova Condensed Bold"/>
                  <a:ea typeface="Arial Nova Condensed Bold"/>
                  <a:cs typeface="Arial Nova Condensed Bold"/>
                  <a:sym typeface="Arial Nova Condensed Bold"/>
                </a:rPr>
                <a:t> </a:t>
              </a:r>
            </a:p>
          </p:txBody>
        </p:sp>
      </p:grpSp>
      <p:sp>
        <p:nvSpPr>
          <p:cNvPr name="Freeform 11" id="11"/>
          <p:cNvSpPr/>
          <p:nvPr/>
        </p:nvSpPr>
        <p:spPr>
          <a:xfrm flipH="false" flipV="false" rot="0">
            <a:off x="11589612" y="7629705"/>
            <a:ext cx="5669688" cy="2140307"/>
          </a:xfrm>
          <a:custGeom>
            <a:avLst/>
            <a:gdLst/>
            <a:ahLst/>
            <a:cxnLst/>
            <a:rect r="r" b="b" t="t" l="l"/>
            <a:pathLst>
              <a:path h="2140307" w="5669688">
                <a:moveTo>
                  <a:pt x="0" y="0"/>
                </a:moveTo>
                <a:lnTo>
                  <a:pt x="5669688" y="0"/>
                </a:lnTo>
                <a:lnTo>
                  <a:pt x="5669688" y="2140307"/>
                </a:lnTo>
                <a:lnTo>
                  <a:pt x="0" y="2140307"/>
                </a:lnTo>
                <a:lnTo>
                  <a:pt x="0" y="0"/>
                </a:lnTo>
                <a:close/>
              </a:path>
            </a:pathLst>
          </a:custGeom>
          <a:blipFill>
            <a:blip r:embed="rId3"/>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101328"/>
            <a:ext cx="16230600" cy="5747525"/>
            <a:chOff x="0" y="0"/>
            <a:chExt cx="21640800" cy="7663366"/>
          </a:xfrm>
        </p:grpSpPr>
        <p:sp>
          <p:nvSpPr>
            <p:cNvPr name="Freeform 6" id="6"/>
            <p:cNvSpPr/>
            <p:nvPr/>
          </p:nvSpPr>
          <p:spPr>
            <a:xfrm flipH="false" flipV="false" rot="0">
              <a:off x="0" y="0"/>
              <a:ext cx="21640812" cy="7663304"/>
            </a:xfrm>
            <a:custGeom>
              <a:avLst/>
              <a:gdLst/>
              <a:ahLst/>
              <a:cxnLst/>
              <a:rect r="r" b="b" t="t" l="l"/>
              <a:pathLst>
                <a:path h="7663304" w="21640812">
                  <a:moveTo>
                    <a:pt x="0" y="0"/>
                  </a:moveTo>
                  <a:lnTo>
                    <a:pt x="21640812" y="0"/>
                  </a:lnTo>
                  <a:lnTo>
                    <a:pt x="21640812" y="7663304"/>
                  </a:lnTo>
                  <a:lnTo>
                    <a:pt x="0" y="7663304"/>
                  </a:lnTo>
                  <a:close/>
                </a:path>
              </a:pathLst>
            </a:custGeom>
            <a:solidFill>
              <a:srgbClr val="FFFFFF"/>
            </a:solidFill>
          </p:spPr>
        </p:sp>
        <p:sp>
          <p:nvSpPr>
            <p:cNvPr name="TextBox 7" id="7"/>
            <p:cNvSpPr txBox="true"/>
            <p:nvPr/>
          </p:nvSpPr>
          <p:spPr>
            <a:xfrm>
              <a:off x="0" y="-57150"/>
              <a:ext cx="21640800" cy="7720516"/>
            </a:xfrm>
            <a:prstGeom prst="rect">
              <a:avLst/>
            </a:prstGeom>
          </p:spPr>
          <p:txBody>
            <a:bodyPr anchor="t" rtlCol="false" tIns="50800" lIns="50800" bIns="50800" rIns="50800"/>
            <a:lstStyle/>
            <a:p>
              <a:pPr algn="just">
                <a:lnSpc>
                  <a:spcPts val="4967"/>
                </a:lnSpc>
              </a:pPr>
              <a:r>
                <a:rPr lang="en-US" sz="3599">
                  <a:solidFill>
                    <a:srgbClr val="000000"/>
                  </a:solidFill>
                  <a:latin typeface="Arial Nova Condensed"/>
                  <a:ea typeface="Arial Nova Condensed"/>
                  <a:cs typeface="Arial Nova Condensed"/>
                  <a:sym typeface="Arial Nova Condensed"/>
                </a:rPr>
                <a:t>Lorsque votre temps est compté et que vous êtes tiraillé entre de nombreuses exigences, vous devez décider lesquelles faire en premier, quand et comment les réaliser. Il est utile de garder une liste de tâches sur votre bureau, puis de les attribuer à différents jours de votre agenda. </a:t>
              </a:r>
            </a:p>
            <a:p>
              <a:pPr algn="just" marL="0" indent="0" lvl="0">
                <a:lnSpc>
                  <a:spcPts val="4967"/>
                </a:lnSpc>
              </a:pPr>
            </a:p>
            <a:p>
              <a:pPr algn="just" marL="434339" indent="-217170" lvl="1">
                <a:lnSpc>
                  <a:spcPts val="4967"/>
                </a:lnSpc>
                <a:buFont typeface="Arial"/>
                <a:buChar char="•"/>
              </a:pPr>
              <a:r>
                <a:rPr lang="en-US" b="true" sz="3599">
                  <a:solidFill>
                    <a:srgbClr val="000000"/>
                  </a:solidFill>
                  <a:latin typeface="Arial Nova Condensed Bold"/>
                  <a:ea typeface="Arial Nova Condensed Bold"/>
                  <a:cs typeface="Arial Nova Condensed Bold"/>
                  <a:sym typeface="Arial Nova Condensed Bold"/>
                </a:rPr>
                <a:t>CONSEILS : Marquez la tâche sur votre liste comme suit : </a:t>
              </a:r>
            </a:p>
            <a:p>
              <a:pPr algn="just" marL="434339" indent="-217170" lvl="1">
                <a:lnSpc>
                  <a:spcPts val="4967"/>
                </a:lnSpc>
                <a:buFont typeface="Arial"/>
                <a:buChar char="•"/>
              </a:pPr>
              <a:r>
                <a:rPr lang="en-US" b="true" sz="3599">
                  <a:solidFill>
                    <a:srgbClr val="000000"/>
                  </a:solidFill>
                  <a:latin typeface="Arial Nova Condensed Bold"/>
                  <a:ea typeface="Arial Nova Condensed Bold"/>
                  <a:cs typeface="Arial Nova Condensed Bold"/>
                  <a:sym typeface="Arial Nova Condensed Bold"/>
                </a:rPr>
                <a:t>Urgent - faites-le maintenant ! </a:t>
              </a:r>
            </a:p>
            <a:p>
              <a:pPr algn="just" marL="434339" indent="-217170" lvl="1">
                <a:lnSpc>
                  <a:spcPts val="4967"/>
                </a:lnSpc>
                <a:buFont typeface="Arial"/>
                <a:buChar char="•"/>
              </a:pPr>
              <a:r>
                <a:rPr lang="en-US" b="true" sz="3599">
                  <a:solidFill>
                    <a:srgbClr val="000000"/>
                  </a:solidFill>
                  <a:latin typeface="Arial Nova Condensed Bold"/>
                  <a:ea typeface="Arial Nova Condensed Bold"/>
                  <a:cs typeface="Arial Nova Condensed Bold"/>
                  <a:sym typeface="Arial Nova Condensed Bold"/>
                </a:rPr>
                <a:t>Important - faites-le dans la semaine, le mois  </a:t>
              </a:r>
            </a:p>
            <a:p>
              <a:pPr algn="just" marL="434339" indent="-217170" lvl="1">
                <a:lnSpc>
                  <a:spcPts val="4967"/>
                </a:lnSpc>
                <a:buFont typeface="Arial"/>
                <a:buChar char="•"/>
              </a:pPr>
              <a:r>
                <a:rPr lang="en-US" b="true" sz="3599">
                  <a:solidFill>
                    <a:srgbClr val="000000"/>
                  </a:solidFill>
                  <a:latin typeface="Arial Nova Condensed Bold"/>
                  <a:ea typeface="Arial Nova Condensed Bold"/>
                  <a:cs typeface="Arial Nova Condensed Bold"/>
                  <a:sym typeface="Arial Nova Condensed Bold"/>
                </a:rPr>
                <a:t>Ni urgent, ni important – faites-le plus tard ou non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409912"/>
            <a:ext cx="5513398" cy="1163318"/>
            <a:chOff x="0" y="0"/>
            <a:chExt cx="7351197" cy="1551091"/>
          </a:xfrm>
        </p:grpSpPr>
        <p:sp>
          <p:nvSpPr>
            <p:cNvPr name="Freeform 19" id="19"/>
            <p:cNvSpPr/>
            <p:nvPr/>
          </p:nvSpPr>
          <p:spPr>
            <a:xfrm flipH="false" flipV="false" rot="0">
              <a:off x="0" y="0"/>
              <a:ext cx="7351197" cy="1551091"/>
            </a:xfrm>
            <a:custGeom>
              <a:avLst/>
              <a:gdLst/>
              <a:ahLst/>
              <a:cxnLst/>
              <a:rect r="r" b="b" t="t" l="l"/>
              <a:pathLst>
                <a:path h="1551091" w="7351197">
                  <a:moveTo>
                    <a:pt x="0" y="0"/>
                  </a:moveTo>
                  <a:lnTo>
                    <a:pt x="7351197" y="0"/>
                  </a:lnTo>
                  <a:lnTo>
                    <a:pt x="7351197" y="1551091"/>
                  </a:lnTo>
                  <a:lnTo>
                    <a:pt x="0" y="1551091"/>
                  </a:lnTo>
                  <a:close/>
                </a:path>
              </a:pathLst>
            </a:custGeom>
            <a:solidFill>
              <a:srgbClr val="000000">
                <a:alpha val="0"/>
              </a:srgbClr>
            </a:solidFill>
          </p:spPr>
        </p:sp>
        <p:sp>
          <p:nvSpPr>
            <p:cNvPr name="TextBox 20" id="20"/>
            <p:cNvSpPr txBox="true"/>
            <p:nvPr/>
          </p:nvSpPr>
          <p:spPr>
            <a:xfrm>
              <a:off x="0" y="-190500"/>
              <a:ext cx="7351197" cy="1741591"/>
            </a:xfrm>
            <a:prstGeom prst="rect">
              <a:avLst/>
            </a:prstGeom>
          </p:spPr>
          <p:txBody>
            <a:bodyPr anchor="t" rtlCol="false" tIns="0" lIns="0" bIns="0" rIns="0"/>
            <a:lstStyle/>
            <a:p>
              <a:pPr algn="ctr" marL="0" indent="0" lvl="0">
                <a:lnSpc>
                  <a:spcPts val="9776"/>
                </a:lnSpc>
              </a:pPr>
              <a:r>
                <a:rPr lang="en-US" b="true" sz="6517">
                  <a:solidFill>
                    <a:srgbClr val="4E5FA7"/>
                  </a:solidFill>
                  <a:latin typeface="Arial Nova Condensed Bold"/>
                  <a:ea typeface="Arial Nova Condensed Bold"/>
                  <a:cs typeface="Arial Nova Condensed Bold"/>
                  <a:sym typeface="Arial Nova Condensed Bold"/>
                </a:rPr>
                <a:t>MESSAGE CLÉ</a:t>
              </a:r>
            </a:p>
          </p:txBody>
        </p:sp>
      </p:grpSp>
    </p:spTree>
  </p:cSld>
  <p:clrMapOvr>
    <a:masterClrMapping/>
  </p:clrMapOvr>
</p:sld>
</file>

<file path=ppt/slides/slide2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792200" cy="1181420"/>
            <a:chOff x="0" y="0"/>
            <a:chExt cx="18389600" cy="1575227"/>
          </a:xfrm>
        </p:grpSpPr>
        <p:sp>
          <p:nvSpPr>
            <p:cNvPr name="Freeform 6" id="6"/>
            <p:cNvSpPr/>
            <p:nvPr/>
          </p:nvSpPr>
          <p:spPr>
            <a:xfrm flipH="false" flipV="false" rot="0">
              <a:off x="0" y="0"/>
              <a:ext cx="18389600" cy="1575227"/>
            </a:xfrm>
            <a:custGeom>
              <a:avLst/>
              <a:gdLst/>
              <a:ahLst/>
              <a:cxnLst/>
              <a:rect r="r" b="b" t="t" l="l"/>
              <a:pathLst>
                <a:path h="1575227" w="18389600">
                  <a:moveTo>
                    <a:pt x="0" y="0"/>
                  </a:moveTo>
                  <a:lnTo>
                    <a:pt x="18389600" y="0"/>
                  </a:lnTo>
                  <a:lnTo>
                    <a:pt x="18389600" y="1575227"/>
                  </a:lnTo>
                  <a:lnTo>
                    <a:pt x="0" y="1575227"/>
                  </a:lnTo>
                  <a:close/>
                </a:path>
              </a:pathLst>
            </a:custGeom>
            <a:solidFill>
              <a:srgbClr val="000000">
                <a:alpha val="0"/>
              </a:srgbClr>
            </a:solidFill>
          </p:spPr>
        </p:sp>
        <p:sp>
          <p:nvSpPr>
            <p:cNvPr name="TextBox 7" id="7"/>
            <p:cNvSpPr txBox="true"/>
            <p:nvPr/>
          </p:nvSpPr>
          <p:spPr>
            <a:xfrm>
              <a:off x="0" y="-190500"/>
              <a:ext cx="18389600"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ACTIVITÉ 4 : PLANIFIER ET DÉLÉGUER </a:t>
              </a:r>
            </a:p>
          </p:txBody>
        </p:sp>
      </p:grpSp>
      <p:grpSp>
        <p:nvGrpSpPr>
          <p:cNvPr name="Group 8" id="8"/>
          <p:cNvGrpSpPr/>
          <p:nvPr/>
        </p:nvGrpSpPr>
        <p:grpSpPr>
          <a:xfrm rot="0">
            <a:off x="1028700" y="2544197"/>
            <a:ext cx="16230600" cy="6488472"/>
            <a:chOff x="0" y="0"/>
            <a:chExt cx="21640800" cy="8651295"/>
          </a:xfrm>
        </p:grpSpPr>
        <p:sp>
          <p:nvSpPr>
            <p:cNvPr name="Freeform 9" id="9"/>
            <p:cNvSpPr/>
            <p:nvPr/>
          </p:nvSpPr>
          <p:spPr>
            <a:xfrm flipH="false" flipV="false" rot="0">
              <a:off x="0" y="0"/>
              <a:ext cx="21640800" cy="8651297"/>
            </a:xfrm>
            <a:custGeom>
              <a:avLst/>
              <a:gdLst/>
              <a:ahLst/>
              <a:cxnLst/>
              <a:rect r="r" b="b" t="t" l="l"/>
              <a:pathLst>
                <a:path h="8651297" w="21640800">
                  <a:moveTo>
                    <a:pt x="0" y="0"/>
                  </a:moveTo>
                  <a:lnTo>
                    <a:pt x="21640800" y="0"/>
                  </a:lnTo>
                  <a:lnTo>
                    <a:pt x="21640800" y="8651297"/>
                  </a:lnTo>
                  <a:lnTo>
                    <a:pt x="0" y="8651297"/>
                  </a:lnTo>
                  <a:close/>
                </a:path>
              </a:pathLst>
            </a:custGeom>
            <a:solidFill>
              <a:srgbClr val="FFFFFF"/>
            </a:solidFill>
          </p:spPr>
        </p:sp>
        <p:sp>
          <p:nvSpPr>
            <p:cNvPr name="TextBox 10" id="10"/>
            <p:cNvSpPr txBox="true"/>
            <p:nvPr/>
          </p:nvSpPr>
          <p:spPr>
            <a:xfrm>
              <a:off x="0" y="-57150"/>
              <a:ext cx="21640800" cy="8708445"/>
            </a:xfrm>
            <a:prstGeom prst="rect">
              <a:avLst/>
            </a:prstGeom>
          </p:spPr>
          <p:txBody>
            <a:bodyPr anchor="t" rtlCol="false" tIns="50800" lIns="50800" bIns="50800" rIns="50800"/>
            <a:lstStyle/>
            <a:p>
              <a:pPr algn="l" marL="0" indent="0" lvl="0">
                <a:lnSpc>
                  <a:spcPts val="4229"/>
                </a:lnSpc>
              </a:pPr>
              <a:r>
                <a:rPr lang="en-US" b="true" sz="3064">
                  <a:solidFill>
                    <a:srgbClr val="F9B428"/>
                  </a:solidFill>
                  <a:latin typeface="Arial Nova Condensed Bold"/>
                  <a:ea typeface="Arial Nova Condensed Bold"/>
                  <a:cs typeface="Arial Nova Condensed Bold"/>
                  <a:sym typeface="Arial Nova Condensed Bold"/>
                </a:rPr>
                <a:t>Durée</a:t>
              </a:r>
              <a:r>
                <a:rPr lang="en-US" b="true" sz="3064">
                  <a:solidFill>
                    <a:srgbClr val="000000"/>
                  </a:solidFill>
                  <a:latin typeface="Arial Nova Condensed Bold"/>
                  <a:ea typeface="Arial Nova Condensed Bold"/>
                  <a:cs typeface="Arial Nova Condensed Bold"/>
                  <a:sym typeface="Arial Nova Condensed Bold"/>
                </a:rPr>
                <a:t> :</a:t>
              </a:r>
              <a:r>
                <a:rPr lang="en-US" sz="3064">
                  <a:solidFill>
                    <a:srgbClr val="000000"/>
                  </a:solidFill>
                  <a:latin typeface="Arial Nova Condensed"/>
                  <a:ea typeface="Arial Nova Condensed"/>
                  <a:cs typeface="Arial Nova Condensed"/>
                  <a:sym typeface="Arial Nova Condensed"/>
                </a:rPr>
                <a:t> 15 minutes </a:t>
              </a:r>
            </a:p>
            <a:p>
              <a:pPr algn="l" marL="0" indent="0" lvl="0">
                <a:lnSpc>
                  <a:spcPts val="4229"/>
                </a:lnSpc>
              </a:pPr>
              <a:r>
                <a:rPr lang="en-US" b="true" sz="3064">
                  <a:solidFill>
                    <a:srgbClr val="F9B428"/>
                  </a:solidFill>
                  <a:latin typeface="Arial Nova Condensed Bold"/>
                  <a:ea typeface="Arial Nova Condensed Bold"/>
                  <a:cs typeface="Arial Nova Condensed Bold"/>
                  <a:sym typeface="Arial Nova Condensed Bold"/>
                </a:rPr>
                <a:t>Instructions</a:t>
              </a:r>
              <a:r>
                <a:rPr lang="en-US" sz="3064">
                  <a:solidFill>
                    <a:srgbClr val="000000"/>
                  </a:solidFill>
                  <a:latin typeface="Arial Nova Condensed"/>
                  <a:ea typeface="Arial Nova Condensed"/>
                  <a:cs typeface="Arial Nova Condensed"/>
                  <a:sym typeface="Arial Nova Condensed"/>
                </a:rPr>
                <a:t>: Prenez une feuille de papier et tracez deux colonnes. Inscrivez vos tâches professionnelles dans la colonne de gauche et, pour chaque tâche, demandez-vous : pourrais-je demander de l'aide et déléguer ? </a:t>
              </a:r>
            </a:p>
            <a:p>
              <a:pPr algn="l" marL="0" indent="0" lvl="0">
                <a:lnSpc>
                  <a:spcPts val="4229"/>
                </a:lnSpc>
              </a:pPr>
            </a:p>
            <a:p>
              <a:pPr algn="l" marL="0" indent="0" lvl="0">
                <a:lnSpc>
                  <a:spcPts val="4229"/>
                </a:lnSpc>
              </a:pPr>
              <a:r>
                <a:rPr lang="en-US" sz="3064">
                  <a:solidFill>
                    <a:srgbClr val="000000"/>
                  </a:solidFill>
                  <a:latin typeface="Arial Nova Condensed"/>
                  <a:ea typeface="Arial Nova Condensed"/>
                  <a:cs typeface="Arial Nova Condensed"/>
                  <a:sym typeface="Arial Nova Condensed"/>
                </a:rPr>
                <a:t>Pour déléguer, il est important d'avoir une tâche claire, de confier la tâche à la personne adéquate en fonction de son niveau d'expérience et d'expertise, et de respecter le temps disponible. Sinon, vous risquez de perdre encore plus de temps ! </a:t>
              </a:r>
            </a:p>
            <a:p>
              <a:pPr algn="l" marL="0" indent="0" lvl="0">
                <a:lnSpc>
                  <a:spcPts val="4229"/>
                </a:lnSpc>
              </a:pPr>
              <a:r>
                <a:rPr lang="en-US" sz="3064">
                  <a:solidFill>
                    <a:srgbClr val="000000"/>
                  </a:solidFill>
                  <a:latin typeface="Arial Nova Condensed"/>
                  <a:ea typeface="Arial Nova Condensed"/>
                  <a:cs typeface="Arial Nova Condensed"/>
                  <a:sym typeface="Arial Nova Condensed"/>
                </a:rPr>
                <a:t>Lorsque nous déléguons, il est également important de donner à l’individu les moyens de prendre des décisions et de prendre les mesures nécessaires pour mener à bien la tâche, et de surveiller le processus pour l’ajuster ou fournir un retour d’information si nécessaire. Vous pouvez faire la même chose pour votre vie personnelle, cela réduira la charge mentale.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Freeform 14" id="14"/>
          <p:cNvSpPr/>
          <p:nvPr/>
        </p:nvSpPr>
        <p:spPr>
          <a:xfrm flipH="false" flipV="false" rot="0">
            <a:off x="1028700" y="2514167"/>
            <a:ext cx="2128788" cy="6577716"/>
          </a:xfrm>
          <a:custGeom>
            <a:avLst/>
            <a:gdLst/>
            <a:ahLst/>
            <a:cxnLst/>
            <a:rect r="r" b="b" t="t" l="l"/>
            <a:pathLst>
              <a:path h="6577716" w="2128788">
                <a:moveTo>
                  <a:pt x="0" y="0"/>
                </a:moveTo>
                <a:lnTo>
                  <a:pt x="2128788" y="0"/>
                </a:lnTo>
                <a:lnTo>
                  <a:pt x="2128788" y="6577716"/>
                </a:lnTo>
                <a:lnTo>
                  <a:pt x="0" y="65777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4716299" y="605902"/>
            <a:ext cx="2677009" cy="2074682"/>
          </a:xfrm>
          <a:custGeom>
            <a:avLst/>
            <a:gdLst/>
            <a:ahLst/>
            <a:cxnLst/>
            <a:rect r="r" b="b" t="t" l="l"/>
            <a:pathLst>
              <a:path h="2074682" w="2677009">
                <a:moveTo>
                  <a:pt x="0" y="0"/>
                </a:moveTo>
                <a:lnTo>
                  <a:pt x="2677009" y="0"/>
                </a:lnTo>
                <a:lnTo>
                  <a:pt x="2677009" y="2074682"/>
                </a:lnTo>
                <a:lnTo>
                  <a:pt x="0" y="20746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2386461" y="960466"/>
            <a:ext cx="872513" cy="995735"/>
          </a:xfrm>
          <a:custGeom>
            <a:avLst/>
            <a:gdLst/>
            <a:ahLst/>
            <a:cxnLst/>
            <a:rect r="r" b="b" t="t" l="l"/>
            <a:pathLst>
              <a:path h="995735" w="872513">
                <a:moveTo>
                  <a:pt x="0" y="0"/>
                </a:moveTo>
                <a:lnTo>
                  <a:pt x="872513" y="0"/>
                </a:lnTo>
                <a:lnTo>
                  <a:pt x="872513" y="995736"/>
                </a:lnTo>
                <a:lnTo>
                  <a:pt x="0" y="9957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824641" y="2680584"/>
            <a:ext cx="3798631" cy="6577716"/>
          </a:xfrm>
          <a:custGeom>
            <a:avLst/>
            <a:gdLst/>
            <a:ahLst/>
            <a:cxnLst/>
            <a:rect r="r" b="b" t="t" l="l"/>
            <a:pathLst>
              <a:path h="6577716" w="3798631">
                <a:moveTo>
                  <a:pt x="0" y="0"/>
                </a:moveTo>
                <a:lnTo>
                  <a:pt x="3798631" y="0"/>
                </a:lnTo>
                <a:lnTo>
                  <a:pt x="3798631" y="6577716"/>
                </a:lnTo>
                <a:lnTo>
                  <a:pt x="0" y="6577716"/>
                </a:lnTo>
                <a:lnTo>
                  <a:pt x="0" y="0"/>
                </a:lnTo>
                <a:close/>
              </a:path>
            </a:pathLst>
          </a:custGeom>
          <a:blipFill>
            <a:blip r:embed="rId8"/>
            <a:stretch>
              <a:fillRect l="0" t="0" r="0" b="0"/>
            </a:stretch>
          </a:blipFill>
        </p:spPr>
      </p:sp>
      <p:sp>
        <p:nvSpPr>
          <p:cNvPr name="Freeform 18" id="18"/>
          <p:cNvSpPr/>
          <p:nvPr/>
        </p:nvSpPr>
        <p:spPr>
          <a:xfrm flipH="false" flipV="false" rot="0">
            <a:off x="1805364" y="719757"/>
            <a:ext cx="2034708" cy="1991470"/>
          </a:xfrm>
          <a:custGeom>
            <a:avLst/>
            <a:gdLst/>
            <a:ahLst/>
            <a:cxnLst/>
            <a:rect r="r" b="b" t="t" l="l"/>
            <a:pathLst>
              <a:path h="1991470" w="2034708">
                <a:moveTo>
                  <a:pt x="0" y="0"/>
                </a:moveTo>
                <a:lnTo>
                  <a:pt x="2034707" y="0"/>
                </a:lnTo>
                <a:lnTo>
                  <a:pt x="2034707" y="1991471"/>
                </a:lnTo>
                <a:lnTo>
                  <a:pt x="0" y="199147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0">
            <a:off x="5154691" y="1156415"/>
            <a:ext cx="431936" cy="715557"/>
          </a:xfrm>
          <a:custGeom>
            <a:avLst/>
            <a:gdLst/>
            <a:ahLst/>
            <a:cxnLst/>
            <a:rect r="r" b="b" t="t" l="l"/>
            <a:pathLst>
              <a:path h="715557" w="431936">
                <a:moveTo>
                  <a:pt x="0" y="0"/>
                </a:moveTo>
                <a:lnTo>
                  <a:pt x="431937" y="0"/>
                </a:lnTo>
                <a:lnTo>
                  <a:pt x="431937" y="715557"/>
                </a:lnTo>
                <a:lnTo>
                  <a:pt x="0" y="71555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0" id="20"/>
          <p:cNvSpPr txBox="true"/>
          <p:nvPr/>
        </p:nvSpPr>
        <p:spPr>
          <a:xfrm rot="0">
            <a:off x="9144000" y="2222749"/>
            <a:ext cx="5115417" cy="1046504"/>
          </a:xfrm>
          <a:prstGeom prst="rect">
            <a:avLst/>
          </a:prstGeom>
        </p:spPr>
        <p:txBody>
          <a:bodyPr anchor="t" rtlCol="false" tIns="0" lIns="0" bIns="0" rIns="0">
            <a:spAutoFit/>
          </a:bodyPr>
          <a:lstStyle/>
          <a:p>
            <a:pPr algn="l" marL="0" indent="0" lvl="0">
              <a:lnSpc>
                <a:spcPts val="7825"/>
              </a:lnSpc>
            </a:pPr>
            <a:r>
              <a:rPr lang="en-US" b="true" sz="7825">
                <a:solidFill>
                  <a:srgbClr val="4E5FA7"/>
                </a:solidFill>
                <a:latin typeface="Arial Nova Condensed Bold"/>
                <a:ea typeface="Arial Nova Condensed Bold"/>
                <a:cs typeface="Arial Nova Condensed Bold"/>
                <a:sym typeface="Arial Nova Condensed Bold"/>
              </a:rPr>
              <a:t>Séance 1</a:t>
            </a:r>
          </a:p>
        </p:txBody>
      </p:sp>
      <p:sp>
        <p:nvSpPr>
          <p:cNvPr name="TextBox 21" id="21"/>
          <p:cNvSpPr txBox="true"/>
          <p:nvPr/>
        </p:nvSpPr>
        <p:spPr>
          <a:xfrm rot="0">
            <a:off x="8935250" y="3657358"/>
            <a:ext cx="7290009" cy="1562100"/>
          </a:xfrm>
          <a:prstGeom prst="rect">
            <a:avLst/>
          </a:prstGeom>
        </p:spPr>
        <p:txBody>
          <a:bodyPr anchor="t" rtlCol="false" tIns="0" lIns="0" bIns="0" rIns="0">
            <a:spAutoFit/>
          </a:bodyPr>
          <a:lstStyle/>
          <a:p>
            <a:pPr algn="l">
              <a:lnSpc>
                <a:spcPts val="6299"/>
              </a:lnSpc>
            </a:pPr>
            <a:r>
              <a:rPr lang="en-US" sz="4500">
                <a:solidFill>
                  <a:srgbClr val="171717"/>
                </a:solidFill>
                <a:latin typeface="Arial Nova Condensed"/>
                <a:ea typeface="Arial Nova Condensed"/>
                <a:cs typeface="Arial Nova Condensed"/>
                <a:sym typeface="Arial Nova Condensed"/>
              </a:rPr>
              <a:t>COMPÉTENCES ORGANISATIONNELLES </a:t>
            </a:r>
          </a:p>
        </p:txBody>
      </p:sp>
      <p:sp>
        <p:nvSpPr>
          <p:cNvPr name="Freeform 22" id="22"/>
          <p:cNvSpPr/>
          <p:nvPr/>
        </p:nvSpPr>
        <p:spPr>
          <a:xfrm flipH="false" flipV="false" rot="-2513165">
            <a:off x="5739370" y="875297"/>
            <a:ext cx="359173" cy="595016"/>
          </a:xfrm>
          <a:custGeom>
            <a:avLst/>
            <a:gdLst/>
            <a:ahLst/>
            <a:cxnLst/>
            <a:rect r="r" b="b" t="t" l="l"/>
            <a:pathLst>
              <a:path h="595016" w="359173">
                <a:moveTo>
                  <a:pt x="0" y="0"/>
                </a:moveTo>
                <a:lnTo>
                  <a:pt x="359174" y="0"/>
                </a:lnTo>
                <a:lnTo>
                  <a:pt x="359174" y="595016"/>
                </a:lnTo>
                <a:lnTo>
                  <a:pt x="0" y="59501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564332" y="1004347"/>
            <a:ext cx="359173" cy="595016"/>
          </a:xfrm>
          <a:custGeom>
            <a:avLst/>
            <a:gdLst/>
            <a:ahLst/>
            <a:cxnLst/>
            <a:rect r="r" b="b" t="t" l="l"/>
            <a:pathLst>
              <a:path h="595016" w="359173">
                <a:moveTo>
                  <a:pt x="0" y="0"/>
                </a:moveTo>
                <a:lnTo>
                  <a:pt x="359173" y="0"/>
                </a:lnTo>
                <a:lnTo>
                  <a:pt x="359173" y="595015"/>
                </a:lnTo>
                <a:lnTo>
                  <a:pt x="0" y="595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138096">
            <a:off x="6071700" y="1417985"/>
            <a:ext cx="359173" cy="595016"/>
          </a:xfrm>
          <a:custGeom>
            <a:avLst/>
            <a:gdLst/>
            <a:ahLst/>
            <a:cxnLst/>
            <a:rect r="r" b="b" t="t" l="l"/>
            <a:pathLst>
              <a:path h="595016" w="359173">
                <a:moveTo>
                  <a:pt x="0" y="0"/>
                </a:moveTo>
                <a:lnTo>
                  <a:pt x="359173" y="0"/>
                </a:lnTo>
                <a:lnTo>
                  <a:pt x="359173" y="595015"/>
                </a:lnTo>
                <a:lnTo>
                  <a:pt x="0" y="595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197279"/>
            <a:ext cx="16230600" cy="4574650"/>
            <a:chOff x="0" y="0"/>
            <a:chExt cx="21640800" cy="6099533"/>
          </a:xfrm>
        </p:grpSpPr>
        <p:sp>
          <p:nvSpPr>
            <p:cNvPr name="Freeform 6" id="6"/>
            <p:cNvSpPr/>
            <p:nvPr/>
          </p:nvSpPr>
          <p:spPr>
            <a:xfrm flipH="false" flipV="false" rot="0">
              <a:off x="0" y="0"/>
              <a:ext cx="21640800" cy="6099534"/>
            </a:xfrm>
            <a:custGeom>
              <a:avLst/>
              <a:gdLst/>
              <a:ahLst/>
              <a:cxnLst/>
              <a:rect r="r" b="b" t="t" l="l"/>
              <a:pathLst>
                <a:path h="6099534" w="21640800">
                  <a:moveTo>
                    <a:pt x="0" y="0"/>
                  </a:moveTo>
                  <a:lnTo>
                    <a:pt x="21640800" y="0"/>
                  </a:lnTo>
                  <a:lnTo>
                    <a:pt x="21640800" y="6099534"/>
                  </a:lnTo>
                  <a:lnTo>
                    <a:pt x="0" y="6099534"/>
                  </a:lnTo>
                  <a:close/>
                </a:path>
              </a:pathLst>
            </a:custGeom>
            <a:solidFill>
              <a:srgbClr val="000000">
                <a:alpha val="0"/>
              </a:srgbClr>
            </a:solidFill>
          </p:spPr>
        </p:sp>
        <p:sp>
          <p:nvSpPr>
            <p:cNvPr name="TextBox 7" id="7"/>
            <p:cNvSpPr txBox="true"/>
            <p:nvPr/>
          </p:nvSpPr>
          <p:spPr>
            <a:xfrm>
              <a:off x="0" y="-66675"/>
              <a:ext cx="21640800" cy="6166208"/>
            </a:xfrm>
            <a:prstGeom prst="rect">
              <a:avLst/>
            </a:prstGeom>
          </p:spPr>
          <p:txBody>
            <a:bodyPr anchor="t" rtlCol="false" tIns="0" lIns="0" bIns="0" rIns="0"/>
            <a:lstStyle/>
            <a:p>
              <a:pPr algn="just" marL="0" indent="0" lvl="0">
                <a:lnSpc>
                  <a:spcPts val="4610"/>
                </a:lnSpc>
              </a:pPr>
              <a:r>
                <a:rPr lang="en-US" sz="3340">
                  <a:solidFill>
                    <a:srgbClr val="000000"/>
                  </a:solidFill>
                  <a:latin typeface="Arial Nova Condensed"/>
                  <a:ea typeface="Arial Nova Condensed"/>
                  <a:cs typeface="Arial Nova Condensed"/>
                  <a:sym typeface="Arial Nova Condensed"/>
                </a:rPr>
                <a:t>Vous devez également planifier votre emploi du temps et fixer vos objectifs. Les objectifs sont les choses que vous prévoyez d'accomplir. Si vous les définissez clairement, il vous sera plus facile d'accomplir les choses dans un ordre logique. Planifiez vos objectifs comme suit :</a:t>
              </a:r>
            </a:p>
            <a:p>
              <a:pPr algn="just" marL="0" indent="0" lvl="0">
                <a:lnSpc>
                  <a:spcPts val="4610"/>
                </a:lnSpc>
              </a:pPr>
            </a:p>
            <a:p>
              <a:pPr algn="just" marL="721263" indent="-360631" lvl="1">
                <a:lnSpc>
                  <a:spcPts val="4610"/>
                </a:lnSpc>
                <a:buFont typeface="Arial"/>
                <a:buChar char="•"/>
              </a:pPr>
              <a:r>
                <a:rPr lang="en-US" sz="3340">
                  <a:solidFill>
                    <a:srgbClr val="000000"/>
                  </a:solidFill>
                  <a:latin typeface="Arial Nova Condensed"/>
                  <a:ea typeface="Arial Nova Condensed"/>
                  <a:cs typeface="Arial Nova Condensed"/>
                  <a:sym typeface="Arial Nova Condensed"/>
                </a:rPr>
                <a:t>Objectifs à long terme (cette année, par exemple, terminer mon cycle de formation)</a:t>
              </a:r>
            </a:p>
            <a:p>
              <a:pPr algn="just" marL="721263" indent="-360631" lvl="1">
                <a:lnSpc>
                  <a:spcPts val="4610"/>
                </a:lnSpc>
                <a:buFont typeface="Arial"/>
                <a:buChar char="•"/>
              </a:pPr>
              <a:r>
                <a:rPr lang="en-US" sz="3340">
                  <a:solidFill>
                    <a:srgbClr val="000000"/>
                  </a:solidFill>
                  <a:latin typeface="Arial Nova Condensed"/>
                  <a:ea typeface="Arial Nova Condensed"/>
                  <a:cs typeface="Arial Nova Condensed"/>
                  <a:sym typeface="Arial Nova Condensed"/>
                </a:rPr>
                <a:t>Objectifs à moyen terme (ce mois-ci - par exemple, compléter le rapport mensuel)</a:t>
              </a:r>
            </a:p>
            <a:p>
              <a:pPr algn="just" marL="721263" indent="-360631" lvl="1">
                <a:lnSpc>
                  <a:spcPts val="4610"/>
                </a:lnSpc>
                <a:buFont typeface="Arial"/>
                <a:buChar char="•"/>
              </a:pPr>
              <a:r>
                <a:rPr lang="en-US" sz="3340">
                  <a:solidFill>
                    <a:srgbClr val="000000"/>
                  </a:solidFill>
                  <a:latin typeface="Arial Nova Condensed"/>
                  <a:ea typeface="Arial Nova Condensed"/>
                  <a:cs typeface="Arial Nova Condensed"/>
                  <a:sym typeface="Arial Nova Condensed"/>
                </a:rPr>
                <a:t>Objectifs à court terme (cette semaine - par exemple, organiser un atelier communautaire)</a:t>
              </a:r>
            </a:p>
          </p:txBody>
        </p:sp>
      </p:grpSp>
      <p:grpSp>
        <p:nvGrpSpPr>
          <p:cNvPr name="Group 8" id="8"/>
          <p:cNvGrpSpPr/>
          <p:nvPr/>
        </p:nvGrpSpPr>
        <p:grpSpPr>
          <a:xfrm rot="0">
            <a:off x="1924124" y="2167882"/>
            <a:ext cx="3389079" cy="894151"/>
            <a:chOff x="0" y="0"/>
            <a:chExt cx="4518772" cy="1192202"/>
          </a:xfrm>
        </p:grpSpPr>
        <p:sp>
          <p:nvSpPr>
            <p:cNvPr name="Freeform 9" id="9"/>
            <p:cNvSpPr/>
            <p:nvPr/>
          </p:nvSpPr>
          <p:spPr>
            <a:xfrm flipH="false" flipV="false" rot="0">
              <a:off x="0" y="0"/>
              <a:ext cx="4518772" cy="1192202"/>
            </a:xfrm>
            <a:custGeom>
              <a:avLst/>
              <a:gdLst/>
              <a:ahLst/>
              <a:cxnLst/>
              <a:rect r="r" b="b" t="t" l="l"/>
              <a:pathLst>
                <a:path h="1192202" w="4518772">
                  <a:moveTo>
                    <a:pt x="0" y="0"/>
                  </a:moveTo>
                  <a:lnTo>
                    <a:pt x="4518772" y="0"/>
                  </a:lnTo>
                  <a:lnTo>
                    <a:pt x="4518772" y="1192202"/>
                  </a:lnTo>
                  <a:lnTo>
                    <a:pt x="0" y="1192202"/>
                  </a:lnTo>
                  <a:close/>
                </a:path>
              </a:pathLst>
            </a:custGeom>
            <a:solidFill>
              <a:srgbClr val="000000">
                <a:alpha val="0"/>
              </a:srgbClr>
            </a:solidFill>
            <a:ln cap="sq">
              <a:noFill/>
              <a:prstDash val="solid"/>
              <a:miter/>
            </a:ln>
          </p:spPr>
        </p:sp>
        <p:sp>
          <p:nvSpPr>
            <p:cNvPr name="TextBox 10" id="10"/>
            <p:cNvSpPr txBox="true"/>
            <p:nvPr/>
          </p:nvSpPr>
          <p:spPr>
            <a:xfrm>
              <a:off x="0" y="-200025"/>
              <a:ext cx="4518772"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Planification</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
        <p:nvSpPr>
          <p:cNvPr name="TextBox 21" id="21"/>
          <p:cNvSpPr txBox="true"/>
          <p:nvPr/>
        </p:nvSpPr>
        <p:spPr>
          <a:xfrm rot="0">
            <a:off x="1028700" y="904875"/>
            <a:ext cx="6998643" cy="1127760"/>
          </a:xfrm>
          <a:prstGeom prst="rect">
            <a:avLst/>
          </a:prstGeom>
        </p:spPr>
        <p:txBody>
          <a:bodyPr anchor="t" rtlCol="false" tIns="0" lIns="0" bIns="0" rIns="0">
            <a:spAutoFit/>
          </a:bodyPr>
          <a:lstStyle/>
          <a:p>
            <a:pPr algn="l" marL="0" indent="0" lvl="0">
              <a:lnSpc>
                <a:spcPts val="9240"/>
              </a:lnSpc>
              <a:spcBef>
                <a:spcPct val="0"/>
              </a:spcBef>
            </a:pPr>
            <a:r>
              <a:rPr lang="en-US" b="true" sz="6600">
                <a:solidFill>
                  <a:srgbClr val="4E5FA7"/>
                </a:solidFill>
                <a:latin typeface="Arial Nova Condensed Bold"/>
                <a:ea typeface="Arial Nova Condensed Bold"/>
                <a:cs typeface="Arial Nova Condensed Bold"/>
                <a:sym typeface="Arial Nova Condensed Bold"/>
              </a:rPr>
              <a:t>GESTION DU TEMPS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181100"/>
            <a:ext cx="9367347" cy="2384412"/>
          </a:xfrm>
          <a:prstGeom prst="rect">
            <a:avLst/>
          </a:prstGeom>
        </p:spPr>
        <p:txBody>
          <a:bodyPr anchor="t" rtlCol="false" tIns="0" lIns="0" bIns="0" rIns="0">
            <a:spAutoFit/>
          </a:bodyPr>
          <a:lstStyle/>
          <a:p>
            <a:pPr algn="l" marL="0" indent="0" lvl="0">
              <a:lnSpc>
                <a:spcPts val="9239"/>
              </a:lnSpc>
            </a:pPr>
            <a:r>
              <a:rPr lang="en-US" b="true" sz="8969">
                <a:solidFill>
                  <a:srgbClr val="4E5FA7"/>
                </a:solidFill>
                <a:latin typeface="Arial Nova Condensed Bold"/>
                <a:ea typeface="Arial Nova Condensed Bold"/>
                <a:cs typeface="Arial Nova Condensed Bold"/>
                <a:sym typeface="Arial Nova Condensed Bold"/>
              </a:rPr>
              <a:t>Merci pour votre attention ! </a:t>
            </a:r>
          </a:p>
        </p:txBody>
      </p:sp>
      <p:sp>
        <p:nvSpPr>
          <p:cNvPr name="TextBox 6" id="6"/>
          <p:cNvSpPr txBox="true"/>
          <p:nvPr/>
        </p:nvSpPr>
        <p:spPr>
          <a:xfrm rot="0">
            <a:off x="1028700" y="4637771"/>
            <a:ext cx="9367347" cy="3267593"/>
          </a:xfrm>
          <a:prstGeom prst="rect">
            <a:avLst/>
          </a:prstGeom>
        </p:spPr>
        <p:txBody>
          <a:bodyPr anchor="t" rtlCol="false" tIns="0" lIns="0" bIns="0" rIns="0">
            <a:spAutoFit/>
          </a:bodyPr>
          <a:lstStyle/>
          <a:p>
            <a:pPr algn="l" marL="0" indent="0" lvl="0">
              <a:lnSpc>
                <a:spcPts val="6386"/>
              </a:lnSpc>
            </a:pPr>
            <a:r>
              <a:rPr lang="en-US" b="true" sz="6200">
                <a:solidFill>
                  <a:srgbClr val="4E5FA7"/>
                </a:solidFill>
                <a:latin typeface="Arial Nova Condensed Bold"/>
                <a:ea typeface="Arial Nova Condensed Bold"/>
                <a:cs typeface="Arial Nova Condensed Bold"/>
                <a:sym typeface="Arial Nova Condensed Bold"/>
              </a:rPr>
              <a:t>Des questions, des commentaires ou besoin d'informations complémentaires ? </a:t>
            </a:r>
          </a:p>
        </p:txBody>
      </p:sp>
      <p:sp>
        <p:nvSpPr>
          <p:cNvPr name="Freeform 7" id="7"/>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645737"/>
            <a:ext cx="16230600" cy="3993299"/>
            <a:chOff x="0" y="0"/>
            <a:chExt cx="21640800" cy="5324399"/>
          </a:xfrm>
        </p:grpSpPr>
        <p:sp>
          <p:nvSpPr>
            <p:cNvPr name="Freeform 6" id="6"/>
            <p:cNvSpPr/>
            <p:nvPr/>
          </p:nvSpPr>
          <p:spPr>
            <a:xfrm flipH="false" flipV="false" rot="0">
              <a:off x="0" y="0"/>
              <a:ext cx="21640800" cy="5324399"/>
            </a:xfrm>
            <a:custGeom>
              <a:avLst/>
              <a:gdLst/>
              <a:ahLst/>
              <a:cxnLst/>
              <a:rect r="r" b="b" t="t" l="l"/>
              <a:pathLst>
                <a:path h="5324399" w="21640800">
                  <a:moveTo>
                    <a:pt x="0" y="0"/>
                  </a:moveTo>
                  <a:lnTo>
                    <a:pt x="21640800" y="0"/>
                  </a:lnTo>
                  <a:lnTo>
                    <a:pt x="21640800" y="5324399"/>
                  </a:lnTo>
                  <a:lnTo>
                    <a:pt x="0" y="5324399"/>
                  </a:lnTo>
                  <a:close/>
                </a:path>
              </a:pathLst>
            </a:custGeom>
            <a:solidFill>
              <a:srgbClr val="000000">
                <a:alpha val="0"/>
              </a:srgbClr>
            </a:solidFill>
          </p:spPr>
        </p:sp>
        <p:sp>
          <p:nvSpPr>
            <p:cNvPr name="TextBox 7" id="7"/>
            <p:cNvSpPr txBox="true"/>
            <p:nvPr/>
          </p:nvSpPr>
          <p:spPr>
            <a:xfrm>
              <a:off x="0" y="0"/>
              <a:ext cx="21640800" cy="5324399"/>
            </a:xfrm>
            <a:prstGeom prst="rect">
              <a:avLst/>
            </a:prstGeom>
          </p:spPr>
          <p:txBody>
            <a:bodyPr anchor="t" rtlCol="false" tIns="0" lIns="0" bIns="0" rIns="0"/>
            <a:lstStyle/>
            <a:p>
              <a:pPr algn="just">
                <a:lnSpc>
                  <a:spcPts val="6119"/>
                </a:lnSpc>
              </a:pPr>
              <a:r>
                <a:rPr lang="en-US" sz="5099">
                  <a:solidFill>
                    <a:srgbClr val="000000"/>
                  </a:solidFill>
                  <a:latin typeface="Arial Nova Condensed"/>
                  <a:ea typeface="Arial Nova Condensed"/>
                  <a:cs typeface="Arial Nova Condensed"/>
                  <a:sym typeface="Arial Nova Condensed"/>
                </a:rPr>
                <a:t>L'organisation est la capacité d'utiliser son temps, son énergie et ses ressources de manière efficace afin d'atteindre les objectifs que l'on s'est fixés. </a:t>
              </a:r>
            </a:p>
            <a:p>
              <a:pPr algn="just">
                <a:lnSpc>
                  <a:spcPts val="6119"/>
                </a:lnSpc>
              </a:pPr>
            </a:p>
            <a:p>
              <a:pPr algn="just">
                <a:lnSpc>
                  <a:spcPts val="6119"/>
                </a:lnSpc>
              </a:pPr>
              <a:r>
                <a:rPr lang="en-US" sz="5099">
                  <a:solidFill>
                    <a:srgbClr val="000000"/>
                  </a:solidFill>
                  <a:latin typeface="Arial Nova Condensed"/>
                  <a:ea typeface="Arial Nova Condensed"/>
                  <a:cs typeface="Arial Nova Condensed"/>
                  <a:sym typeface="Arial Nova Condensed"/>
                </a:rPr>
                <a:t>Source: </a:t>
              </a:r>
              <a:r>
                <a:rPr lang="en-US" sz="5099">
                  <a:solidFill>
                    <a:srgbClr val="000000"/>
                  </a:solidFill>
                  <a:latin typeface="Arial Nova Condensed"/>
                  <a:ea typeface="Arial Nova Condensed"/>
                  <a:cs typeface="Arial Nova Condensed"/>
                  <a:sym typeface="Arial Nova Condensed"/>
                </a:rPr>
                <a:t>Dictionnaire Cambridge </a:t>
              </a:r>
            </a:p>
          </p:txBody>
        </p:sp>
      </p:grpSp>
      <p:grpSp>
        <p:nvGrpSpPr>
          <p:cNvPr name="Group 8" id="8"/>
          <p:cNvGrpSpPr/>
          <p:nvPr/>
        </p:nvGrpSpPr>
        <p:grpSpPr>
          <a:xfrm rot="0">
            <a:off x="657684" y="2232406"/>
            <a:ext cx="4195739" cy="1175705"/>
            <a:chOff x="0" y="0"/>
            <a:chExt cx="5594319" cy="1567607"/>
          </a:xfrm>
        </p:grpSpPr>
        <p:sp>
          <p:nvSpPr>
            <p:cNvPr name="Freeform 9" id="9"/>
            <p:cNvSpPr/>
            <p:nvPr/>
          </p:nvSpPr>
          <p:spPr>
            <a:xfrm flipH="false" flipV="false" rot="0">
              <a:off x="0" y="0"/>
              <a:ext cx="5594319" cy="1567607"/>
            </a:xfrm>
            <a:custGeom>
              <a:avLst/>
              <a:gdLst/>
              <a:ahLst/>
              <a:cxnLst/>
              <a:rect r="r" b="b" t="t" l="l"/>
              <a:pathLst>
                <a:path h="1567607" w="5594319">
                  <a:moveTo>
                    <a:pt x="0" y="0"/>
                  </a:moveTo>
                  <a:lnTo>
                    <a:pt x="5594319" y="0"/>
                  </a:lnTo>
                  <a:lnTo>
                    <a:pt x="5594319" y="1567607"/>
                  </a:lnTo>
                  <a:lnTo>
                    <a:pt x="0" y="1567607"/>
                  </a:lnTo>
                  <a:close/>
                </a:path>
              </a:pathLst>
            </a:custGeom>
            <a:solidFill>
              <a:srgbClr val="000000">
                <a:alpha val="0"/>
              </a:srgbClr>
            </a:solidFill>
          </p:spPr>
        </p:sp>
        <p:sp>
          <p:nvSpPr>
            <p:cNvPr name="TextBox 10" id="10"/>
            <p:cNvSpPr txBox="true"/>
            <p:nvPr/>
          </p:nvSpPr>
          <p:spPr>
            <a:xfrm>
              <a:off x="0" y="0"/>
              <a:ext cx="5594319" cy="1567607"/>
            </a:xfrm>
            <a:prstGeom prst="rect">
              <a:avLst/>
            </a:prstGeom>
          </p:spPr>
          <p:txBody>
            <a:bodyPr anchor="t" rtlCol="false" tIns="0" lIns="0" bIns="0" rIns="0"/>
            <a:lstStyle/>
            <a:p>
              <a:pPr algn="ctr" marL="0" indent="0" lvl="0">
                <a:lnSpc>
                  <a:spcPts val="7920"/>
                </a:lnSpc>
              </a:pPr>
              <a:r>
                <a:rPr lang="en-US" b="true" sz="6600">
                  <a:solidFill>
                    <a:srgbClr val="4E5FA7"/>
                  </a:solidFill>
                  <a:latin typeface="Arial Nova Condensed Bold"/>
                  <a:ea typeface="Arial Nova Condensed Bold"/>
                  <a:cs typeface="Arial Nova Condensed Bold"/>
                  <a:sym typeface="Arial Nova Condensed Bold"/>
                </a:rPr>
                <a:t>Définition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15537401" y="-1303500"/>
            <a:ext cx="3767531" cy="4123759"/>
            <a:chOff x="0" y="0"/>
            <a:chExt cx="5023375" cy="5498345"/>
          </a:xfrm>
        </p:grpSpPr>
        <p:grpSp>
          <p:nvGrpSpPr>
            <p:cNvPr name="Group 3" id="3"/>
            <p:cNvGrpSpPr/>
            <p:nvPr/>
          </p:nvGrpSpPr>
          <p:grpSpPr>
            <a:xfrm rot="-104776">
              <a:off x="297380" y="1759711"/>
              <a:ext cx="4032000" cy="3678054"/>
              <a:chOff x="0" y="0"/>
              <a:chExt cx="893117" cy="814716"/>
            </a:xfrm>
          </p:grpSpPr>
          <p:sp>
            <p:nvSpPr>
              <p:cNvPr name="Freeform 4" id="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5" id="5"/>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6" id="6"/>
            <p:cNvGrpSpPr/>
            <p:nvPr/>
          </p:nvGrpSpPr>
          <p:grpSpPr>
            <a:xfrm rot="-162844">
              <a:off x="84820" y="93399"/>
              <a:ext cx="4032000" cy="3678054"/>
              <a:chOff x="0" y="0"/>
              <a:chExt cx="893117" cy="814716"/>
            </a:xfrm>
          </p:grpSpPr>
          <p:sp>
            <p:nvSpPr>
              <p:cNvPr name="Freeform 7" id="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8" id="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9" id="9"/>
            <p:cNvGrpSpPr/>
            <p:nvPr/>
          </p:nvGrpSpPr>
          <p:grpSpPr>
            <a:xfrm rot="10629642">
              <a:off x="902754" y="1722687"/>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2" id="12"/>
          <p:cNvGrpSpPr/>
          <p:nvPr/>
        </p:nvGrpSpPr>
        <p:grpSpPr>
          <a:xfrm rot="0">
            <a:off x="1028700" y="1028700"/>
            <a:ext cx="7040196" cy="1679097"/>
            <a:chOff x="0" y="0"/>
            <a:chExt cx="9386927" cy="2238796"/>
          </a:xfrm>
        </p:grpSpPr>
        <p:sp>
          <p:nvSpPr>
            <p:cNvPr name="Freeform 13" id="13"/>
            <p:cNvSpPr/>
            <p:nvPr/>
          </p:nvSpPr>
          <p:spPr>
            <a:xfrm flipH="false" flipV="false" rot="0">
              <a:off x="0" y="0"/>
              <a:ext cx="9386927" cy="2238796"/>
            </a:xfrm>
            <a:custGeom>
              <a:avLst/>
              <a:gdLst/>
              <a:ahLst/>
              <a:cxnLst/>
              <a:rect r="r" b="b" t="t" l="l"/>
              <a:pathLst>
                <a:path h="2238796" w="9386927">
                  <a:moveTo>
                    <a:pt x="0" y="0"/>
                  </a:moveTo>
                  <a:lnTo>
                    <a:pt x="9386927" y="0"/>
                  </a:lnTo>
                  <a:lnTo>
                    <a:pt x="9386927" y="2238796"/>
                  </a:lnTo>
                  <a:lnTo>
                    <a:pt x="0" y="2238796"/>
                  </a:lnTo>
                  <a:close/>
                </a:path>
              </a:pathLst>
            </a:custGeom>
            <a:solidFill>
              <a:srgbClr val="000000">
                <a:alpha val="0"/>
              </a:srgbClr>
            </a:solidFill>
          </p:spPr>
        </p:sp>
        <p:sp>
          <p:nvSpPr>
            <p:cNvPr name="TextBox 14" id="14"/>
            <p:cNvSpPr txBox="true"/>
            <p:nvPr/>
          </p:nvSpPr>
          <p:spPr>
            <a:xfrm>
              <a:off x="0" y="0"/>
              <a:ext cx="9386927" cy="2238796"/>
            </a:xfrm>
            <a:prstGeom prst="rect">
              <a:avLst/>
            </a:prstGeom>
          </p:spPr>
          <p:txBody>
            <a:bodyPr anchor="t" rtlCol="false" tIns="0" lIns="0" bIns="0" rIns="0"/>
            <a:lstStyle/>
            <a:p>
              <a:pPr algn="ctr" marL="0" indent="0" lvl="0">
                <a:lnSpc>
                  <a:spcPts val="6136"/>
                </a:lnSpc>
              </a:pPr>
              <a:r>
                <a:rPr lang="en-US" b="true" sz="5113">
                  <a:solidFill>
                    <a:srgbClr val="4E5FA7"/>
                  </a:solidFill>
                  <a:latin typeface="Arial Nova Condensed Bold"/>
                  <a:ea typeface="Arial Nova Condensed Bold"/>
                  <a:cs typeface="Arial Nova Condensed Bold"/>
                  <a:sym typeface="Arial Nova Condensed Bold"/>
                </a:rPr>
                <a:t>Compétences organisationnelles </a:t>
              </a:r>
            </a:p>
          </p:txBody>
        </p:sp>
      </p:grpSp>
      <p:grpSp>
        <p:nvGrpSpPr>
          <p:cNvPr name="Group 15" id="15"/>
          <p:cNvGrpSpPr/>
          <p:nvPr/>
        </p:nvGrpSpPr>
        <p:grpSpPr>
          <a:xfrm rot="0">
            <a:off x="0" y="-316594"/>
            <a:ext cx="18966714" cy="10920189"/>
            <a:chOff x="0" y="0"/>
            <a:chExt cx="4995349" cy="2876099"/>
          </a:xfrm>
        </p:grpSpPr>
        <p:sp>
          <p:nvSpPr>
            <p:cNvPr name="Freeform 16" id="16"/>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17" id="17"/>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028700" y="3108168"/>
            <a:ext cx="7539668" cy="7305214"/>
          </a:xfrm>
          <a:custGeom>
            <a:avLst/>
            <a:gdLst/>
            <a:ahLst/>
            <a:cxnLst/>
            <a:rect r="r" b="b" t="t" l="l"/>
            <a:pathLst>
              <a:path h="7305214" w="7539668">
                <a:moveTo>
                  <a:pt x="0" y="0"/>
                </a:moveTo>
                <a:lnTo>
                  <a:pt x="7539668" y="0"/>
                </a:lnTo>
                <a:lnTo>
                  <a:pt x="7539668" y="7305214"/>
                </a:lnTo>
                <a:lnTo>
                  <a:pt x="0" y="7305214"/>
                </a:lnTo>
                <a:lnTo>
                  <a:pt x="0" y="0"/>
                </a:lnTo>
                <a:close/>
              </a:path>
            </a:pathLst>
          </a:custGeom>
          <a:blipFill>
            <a:blip r:embed="rId3">
              <a:extLst>
                <a:ext uri="{96DAC541-7B7A-43D3-8B79-37D633B846F1}">
                  <asvg:svgBlip xmlns:asvg="http://schemas.microsoft.com/office/drawing/2016/SVG/main" r:embed="rId4"/>
                </a:ext>
              </a:extLst>
            </a:blip>
            <a:stretch>
              <a:fillRect l="-9153" t="0" r="-11024" b="-31080"/>
            </a:stretch>
          </a:blipFill>
        </p:spPr>
      </p:sp>
      <p:sp>
        <p:nvSpPr>
          <p:cNvPr name="TextBox 19" id="19"/>
          <p:cNvSpPr txBox="true"/>
          <p:nvPr/>
        </p:nvSpPr>
        <p:spPr>
          <a:xfrm rot="0">
            <a:off x="2680519" y="3636199"/>
            <a:ext cx="3604080" cy="887095"/>
          </a:xfrm>
          <a:prstGeom prst="rect">
            <a:avLst/>
          </a:prstGeom>
        </p:spPr>
        <p:txBody>
          <a:bodyPr anchor="t" rtlCol="false" tIns="0" lIns="0" bIns="0" rIns="0">
            <a:spAutoFit/>
          </a:bodyPr>
          <a:lstStyle/>
          <a:p>
            <a:pPr algn="ctr" marL="0" indent="0" lvl="0">
              <a:lnSpc>
                <a:spcPts val="7279"/>
              </a:lnSpc>
            </a:pPr>
            <a:r>
              <a:rPr lang="en-US" b="true" sz="5199">
                <a:solidFill>
                  <a:srgbClr val="000000"/>
                </a:solidFill>
                <a:latin typeface="Arial Nova Condensed Bold"/>
                <a:ea typeface="Arial Nova Condensed Bold"/>
                <a:cs typeface="Arial Nova Condensed Bold"/>
                <a:sym typeface="Arial Nova Condensed Bold"/>
              </a:rPr>
              <a:t>Classement</a:t>
            </a:r>
            <a:r>
              <a:rPr lang="en-US" b="true" sz="5199">
                <a:solidFill>
                  <a:srgbClr val="000000"/>
                </a:solidFill>
                <a:latin typeface="Arial Nova Condensed Bold"/>
                <a:ea typeface="Arial Nova Condensed Bold"/>
                <a:cs typeface="Arial Nova Condensed Bold"/>
                <a:sym typeface="Arial Nova Condensed Bold"/>
              </a:rPr>
              <a:t> </a:t>
            </a:r>
          </a:p>
        </p:txBody>
      </p:sp>
      <p:sp>
        <p:nvSpPr>
          <p:cNvPr name="TextBox 20" id="20"/>
          <p:cNvSpPr txBox="true"/>
          <p:nvPr/>
        </p:nvSpPr>
        <p:spPr>
          <a:xfrm rot="0">
            <a:off x="2680519" y="6228399"/>
            <a:ext cx="5742634" cy="887095"/>
          </a:xfrm>
          <a:prstGeom prst="rect">
            <a:avLst/>
          </a:prstGeom>
        </p:spPr>
        <p:txBody>
          <a:bodyPr anchor="t" rtlCol="false" tIns="0" lIns="0" bIns="0" rIns="0">
            <a:spAutoFit/>
          </a:bodyPr>
          <a:lstStyle/>
          <a:p>
            <a:pPr algn="ctr" marL="0" indent="0" lvl="0">
              <a:lnSpc>
                <a:spcPts val="7279"/>
              </a:lnSpc>
            </a:pPr>
            <a:r>
              <a:rPr lang="en-US" b="true" sz="5199">
                <a:solidFill>
                  <a:srgbClr val="000000"/>
                </a:solidFill>
                <a:latin typeface="Arial Nova Condensed Bold"/>
                <a:ea typeface="Arial Nova Condensed Bold"/>
                <a:cs typeface="Arial Nova Condensed Bold"/>
                <a:sym typeface="Arial Nova Condensed Bold"/>
              </a:rPr>
              <a:t>Gestion des clients </a:t>
            </a:r>
          </a:p>
        </p:txBody>
      </p:sp>
      <p:sp>
        <p:nvSpPr>
          <p:cNvPr name="TextBox 21" id="21"/>
          <p:cNvSpPr txBox="true"/>
          <p:nvPr/>
        </p:nvSpPr>
        <p:spPr>
          <a:xfrm rot="0">
            <a:off x="2680519" y="8647997"/>
            <a:ext cx="5089167" cy="887095"/>
          </a:xfrm>
          <a:prstGeom prst="rect">
            <a:avLst/>
          </a:prstGeom>
        </p:spPr>
        <p:txBody>
          <a:bodyPr anchor="t" rtlCol="false" tIns="0" lIns="0" bIns="0" rIns="0">
            <a:spAutoFit/>
          </a:bodyPr>
          <a:lstStyle/>
          <a:p>
            <a:pPr algn="ctr" marL="0" indent="0" lvl="0">
              <a:lnSpc>
                <a:spcPts val="7279"/>
              </a:lnSpc>
            </a:pPr>
            <a:r>
              <a:rPr lang="en-US" b="true" sz="5199">
                <a:solidFill>
                  <a:srgbClr val="000000"/>
                </a:solidFill>
                <a:latin typeface="Arial Nova Condensed Bold"/>
                <a:ea typeface="Arial Nova Condensed Bold"/>
                <a:cs typeface="Arial Nova Condensed Bold"/>
                <a:sym typeface="Arial Nova Condensed Bold"/>
              </a:rPr>
              <a:t>Gestion du temps</a:t>
            </a:r>
          </a:p>
        </p:txBody>
      </p:sp>
      <p:sp>
        <p:nvSpPr>
          <p:cNvPr name="Freeform 22" id="22"/>
          <p:cNvSpPr/>
          <p:nvPr/>
        </p:nvSpPr>
        <p:spPr>
          <a:xfrm flipH="false" flipV="false" rot="0">
            <a:off x="9144000" y="1028700"/>
            <a:ext cx="7874335" cy="18748418"/>
          </a:xfrm>
          <a:custGeom>
            <a:avLst/>
            <a:gdLst/>
            <a:ahLst/>
            <a:cxnLst/>
            <a:rect r="r" b="b" t="t" l="l"/>
            <a:pathLst>
              <a:path h="18748418" w="7874335">
                <a:moveTo>
                  <a:pt x="0" y="0"/>
                </a:moveTo>
                <a:lnTo>
                  <a:pt x="7874335" y="0"/>
                </a:lnTo>
                <a:lnTo>
                  <a:pt x="7874335" y="18748418"/>
                </a:lnTo>
                <a:lnTo>
                  <a:pt x="0" y="187484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9144000" y="2232274"/>
            <a:ext cx="5115417" cy="1049021"/>
          </a:xfrm>
          <a:prstGeom prst="rect">
            <a:avLst/>
          </a:prstGeom>
        </p:spPr>
        <p:txBody>
          <a:bodyPr anchor="t" rtlCol="false" tIns="0" lIns="0" bIns="0" rIns="0">
            <a:spAutoFit/>
          </a:bodyPr>
          <a:lstStyle/>
          <a:p>
            <a:pPr algn="l" marL="0" indent="0" lvl="0">
              <a:lnSpc>
                <a:spcPts val="7925"/>
              </a:lnSpc>
            </a:pPr>
            <a:r>
              <a:rPr lang="en-US" b="true" sz="7925">
                <a:solidFill>
                  <a:srgbClr val="4E5FA7"/>
                </a:solidFill>
                <a:latin typeface="Arial Nova Condensed Bold"/>
                <a:ea typeface="Arial Nova Condensed Bold"/>
                <a:cs typeface="Arial Nova Condensed Bold"/>
                <a:sym typeface="Arial Nova Condensed Bold"/>
              </a:rPr>
              <a:t>Séance 2</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CLASSEMENT DES DOSSIERS</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66800" y="418574"/>
            <a:ext cx="8077200" cy="1300497"/>
            <a:chOff x="0" y="0"/>
            <a:chExt cx="10769600" cy="1733996"/>
          </a:xfrm>
        </p:grpSpPr>
        <p:sp>
          <p:nvSpPr>
            <p:cNvPr name="Freeform 6" id="6"/>
            <p:cNvSpPr/>
            <p:nvPr/>
          </p:nvSpPr>
          <p:spPr>
            <a:xfrm flipH="false" flipV="false" rot="0">
              <a:off x="0" y="0"/>
              <a:ext cx="10769600" cy="1733996"/>
            </a:xfrm>
            <a:custGeom>
              <a:avLst/>
              <a:gdLst/>
              <a:ahLst/>
              <a:cxnLst/>
              <a:rect r="r" b="b" t="t" l="l"/>
              <a:pathLst>
                <a:path h="1733996" w="10769600">
                  <a:moveTo>
                    <a:pt x="0" y="0"/>
                  </a:moveTo>
                  <a:lnTo>
                    <a:pt x="10769600" y="0"/>
                  </a:lnTo>
                  <a:lnTo>
                    <a:pt x="10769600" y="1733996"/>
                  </a:lnTo>
                  <a:lnTo>
                    <a:pt x="0" y="1733996"/>
                  </a:lnTo>
                  <a:close/>
                </a:path>
              </a:pathLst>
            </a:custGeom>
            <a:solidFill>
              <a:srgbClr val="000000">
                <a:alpha val="0"/>
              </a:srgbClr>
            </a:solidFill>
            <a:ln cap="sq">
              <a:noFill/>
              <a:prstDash val="solid"/>
              <a:miter/>
            </a:ln>
          </p:spPr>
        </p:sp>
        <p:sp>
          <p:nvSpPr>
            <p:cNvPr name="TextBox 7" id="7"/>
            <p:cNvSpPr txBox="true"/>
            <p:nvPr/>
          </p:nvSpPr>
          <p:spPr>
            <a:xfrm>
              <a:off x="0" y="0"/>
              <a:ext cx="10769600" cy="1733996"/>
            </a:xfrm>
            <a:prstGeom prst="rect">
              <a:avLst/>
            </a:prstGeom>
          </p:spPr>
          <p:txBody>
            <a:bodyPr anchor="t" rtlCol="false" tIns="0" lIns="0" bIns="0" rIns="0"/>
            <a:lstStyle/>
            <a:p>
              <a:pPr algn="ctr" marL="0" indent="0" lvl="0">
                <a:lnSpc>
                  <a:spcPts val="792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Activité 1 : Classement </a:t>
              </a:r>
            </a:p>
          </p:txBody>
        </p:sp>
      </p:grpSp>
      <p:grpSp>
        <p:nvGrpSpPr>
          <p:cNvPr name="Group 8" id="8"/>
          <p:cNvGrpSpPr/>
          <p:nvPr/>
        </p:nvGrpSpPr>
        <p:grpSpPr>
          <a:xfrm rot="0">
            <a:off x="1066800" y="1719071"/>
            <a:ext cx="15141096" cy="7920229"/>
            <a:chOff x="0" y="0"/>
            <a:chExt cx="20188128" cy="10560305"/>
          </a:xfrm>
        </p:grpSpPr>
        <p:sp>
          <p:nvSpPr>
            <p:cNvPr name="Freeform 9" id="9"/>
            <p:cNvSpPr/>
            <p:nvPr/>
          </p:nvSpPr>
          <p:spPr>
            <a:xfrm flipH="false" flipV="false" rot="0">
              <a:off x="0" y="0"/>
              <a:ext cx="20188069" cy="10560304"/>
            </a:xfrm>
            <a:custGeom>
              <a:avLst/>
              <a:gdLst/>
              <a:ahLst/>
              <a:cxnLst/>
              <a:rect r="r" b="b" t="t" l="l"/>
              <a:pathLst>
                <a:path h="10560304" w="20188069">
                  <a:moveTo>
                    <a:pt x="0" y="0"/>
                  </a:moveTo>
                  <a:lnTo>
                    <a:pt x="20188069" y="0"/>
                  </a:lnTo>
                  <a:lnTo>
                    <a:pt x="20188069" y="10560304"/>
                  </a:lnTo>
                  <a:lnTo>
                    <a:pt x="0" y="10560304"/>
                  </a:lnTo>
                  <a:close/>
                </a:path>
              </a:pathLst>
            </a:custGeom>
            <a:solidFill>
              <a:srgbClr val="FFFFFF"/>
            </a:solidFill>
          </p:spPr>
        </p:sp>
        <p:sp>
          <p:nvSpPr>
            <p:cNvPr name="TextBox 10" id="10"/>
            <p:cNvSpPr txBox="true"/>
            <p:nvPr/>
          </p:nvSpPr>
          <p:spPr>
            <a:xfrm>
              <a:off x="0" y="-47625"/>
              <a:ext cx="20188128" cy="10607930"/>
            </a:xfrm>
            <a:prstGeom prst="rect">
              <a:avLst/>
            </a:prstGeom>
          </p:spPr>
          <p:txBody>
            <a:bodyPr anchor="t" rtlCol="false" tIns="50800" lIns="50800" bIns="50800" rIns="50800"/>
            <a:lstStyle/>
            <a:p>
              <a:pPr algn="l" marL="0" indent="0" lvl="0">
                <a:lnSpc>
                  <a:spcPts val="3318"/>
                </a:lnSpc>
              </a:pPr>
              <a:r>
                <a:rPr lang="en-US" b="true" sz="2405">
                  <a:solidFill>
                    <a:srgbClr val="F9B428"/>
                  </a:solidFill>
                  <a:latin typeface="Arial Nova Condensed Bold"/>
                  <a:ea typeface="Arial Nova Condensed Bold"/>
                  <a:cs typeface="Arial Nova Condensed Bold"/>
                  <a:sym typeface="Arial Nova Condensed Bold"/>
                </a:rPr>
                <a:t> Activité : Noyé dans les informations - PARTIE I                                                   </a:t>
              </a:r>
            </a:p>
            <a:p>
              <a:pPr algn="l" marL="0" indent="0" lvl="0">
                <a:lnSpc>
                  <a:spcPts val="3318"/>
                </a:lnSpc>
              </a:pPr>
              <a:r>
                <a:rPr lang="en-US" b="true" sz="2405">
                  <a:solidFill>
                    <a:srgbClr val="000000"/>
                  </a:solidFill>
                  <a:latin typeface="Arial Nova Condensed Bold"/>
                  <a:ea typeface="Arial Nova Condensed Bold"/>
                  <a:cs typeface="Arial Nova Condensed Bold"/>
                  <a:sym typeface="Arial Nova Condensed Bold"/>
                </a:rPr>
                <a:t>Durée : 20 minutes </a:t>
              </a: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Les participants se tiennent debout en cercle. </a:t>
              </a: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Demandez à un volontaire d’être au milieu et de dire à tout le monde qu’il/elle est le parajuriste pendant cette activité. </a:t>
              </a: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Formez plusieurs groupes s'il y a trop de participants pour avoir environ 10 personnes par groupe.</a:t>
              </a:r>
              <a:r>
                <a:rPr lang="en-US" b="true" sz="2405">
                  <a:solidFill>
                    <a:srgbClr val="F9B428"/>
                  </a:solidFill>
                  <a:latin typeface="Arial Nova Condensed Bold"/>
                  <a:ea typeface="Arial Nova Condensed Bold"/>
                  <a:cs typeface="Arial Nova Condensed Bold"/>
                  <a:sym typeface="Arial Nova Condensed Bold"/>
                </a:rPr>
                <a:t> </a:t>
              </a:r>
            </a:p>
            <a:p>
              <a:pPr algn="l" marL="0" indent="0" lvl="0">
                <a:lnSpc>
                  <a:spcPts val="3318"/>
                </a:lnSpc>
              </a:pPr>
            </a:p>
            <a:p>
              <a:pPr algn="l" marL="0" indent="0" lvl="0">
                <a:lnSpc>
                  <a:spcPts val="3318"/>
                </a:lnSpc>
              </a:pPr>
              <a:r>
                <a:rPr lang="en-US" b="true" sz="2405">
                  <a:solidFill>
                    <a:srgbClr val="F9B428"/>
                  </a:solidFill>
                  <a:latin typeface="Arial Nova Condensed Bold"/>
                  <a:ea typeface="Arial Nova Condensed Bold"/>
                  <a:cs typeface="Arial Nova Condensed Bold"/>
                  <a:sym typeface="Arial Nova Condensed Bold"/>
                </a:rPr>
                <a:t>INSTRUCTIONS: </a:t>
              </a: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Expliquez au parajuriste qu'il devra mémoriser les informations partagées par les autres à la fin de l'activité et rester concentré. Demandez aux participants de répondre à la question posée par le parajuriste, l'un après l'autre : </a:t>
              </a:r>
            </a:p>
            <a:p>
              <a:pPr algn="l" marL="0" indent="0" lvl="0">
                <a:lnSpc>
                  <a:spcPts val="3318"/>
                </a:lnSpc>
              </a:pP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1. Quelle est votre date de naissance ?    6. Quand avez-vous commencé à travailler avec l'organisation ? </a:t>
              </a: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2. Quel est votre nom de famille ?             7. Quelle est votre adresse exacte ? </a:t>
              </a: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3. Où êtes-vous né ?                                     8. Quel est votre plat préféré ? </a:t>
              </a: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4. Où es-vous allé à l’école primaire ?       9. Comment s’appelle ta mère ? </a:t>
              </a:r>
            </a:p>
            <a:p>
              <a:pPr algn="l" marL="0" indent="0" lvl="0">
                <a:lnSpc>
                  <a:spcPts val="3318"/>
                </a:lnSpc>
              </a:pPr>
              <a:r>
                <a:rPr lang="en-US" sz="2405">
                  <a:solidFill>
                    <a:srgbClr val="000000"/>
                  </a:solidFill>
                  <a:latin typeface="Arial Nova Condensed"/>
                  <a:ea typeface="Arial Nova Condensed"/>
                  <a:cs typeface="Arial Nova Condensed"/>
                  <a:sym typeface="Arial Nova Condensed"/>
                </a:rPr>
                <a:t>5. Combien d'enfants avez-vous ?              10. Et votre père ? </a:t>
              </a:r>
            </a:p>
          </p:txBody>
        </p:sp>
      </p:grpSp>
      <p:sp>
        <p:nvSpPr>
          <p:cNvPr name="Freeform 11" id="11"/>
          <p:cNvSpPr/>
          <p:nvPr/>
        </p:nvSpPr>
        <p:spPr>
          <a:xfrm flipH="false" flipV="false" rot="0">
            <a:off x="12062989" y="7937058"/>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66800" y="1903038"/>
            <a:ext cx="14407791" cy="5850054"/>
            <a:chOff x="0" y="0"/>
            <a:chExt cx="19210388" cy="7800072"/>
          </a:xfrm>
        </p:grpSpPr>
        <p:sp>
          <p:nvSpPr>
            <p:cNvPr name="Freeform 6" id="6"/>
            <p:cNvSpPr/>
            <p:nvPr/>
          </p:nvSpPr>
          <p:spPr>
            <a:xfrm flipH="false" flipV="false" rot="0">
              <a:off x="0" y="0"/>
              <a:ext cx="19210401" cy="7800054"/>
            </a:xfrm>
            <a:custGeom>
              <a:avLst/>
              <a:gdLst/>
              <a:ahLst/>
              <a:cxnLst/>
              <a:rect r="r" b="b" t="t" l="l"/>
              <a:pathLst>
                <a:path h="7800054" w="19210401">
                  <a:moveTo>
                    <a:pt x="0" y="0"/>
                  </a:moveTo>
                  <a:lnTo>
                    <a:pt x="19210401" y="0"/>
                  </a:lnTo>
                  <a:lnTo>
                    <a:pt x="19210401" y="7800054"/>
                  </a:lnTo>
                  <a:lnTo>
                    <a:pt x="0" y="7800054"/>
                  </a:lnTo>
                  <a:close/>
                </a:path>
              </a:pathLst>
            </a:custGeom>
            <a:solidFill>
              <a:srgbClr val="FFFFFF"/>
            </a:solidFill>
          </p:spPr>
        </p:sp>
        <p:sp>
          <p:nvSpPr>
            <p:cNvPr name="TextBox 7" id="7"/>
            <p:cNvSpPr txBox="true"/>
            <p:nvPr/>
          </p:nvSpPr>
          <p:spPr>
            <a:xfrm>
              <a:off x="0" y="-47625"/>
              <a:ext cx="19210388" cy="7847697"/>
            </a:xfrm>
            <a:prstGeom prst="rect">
              <a:avLst/>
            </a:prstGeom>
          </p:spPr>
          <p:txBody>
            <a:bodyPr anchor="t" rtlCol="false" tIns="50800" lIns="50800" bIns="50800" rIns="50800"/>
            <a:lstStyle/>
            <a:p>
              <a:pPr algn="l" marL="0" indent="0" lvl="0">
                <a:lnSpc>
                  <a:spcPts val="3553"/>
                </a:lnSpc>
              </a:pPr>
              <a:r>
                <a:rPr lang="en-US" b="true" sz="2574">
                  <a:solidFill>
                    <a:srgbClr val="F9B428"/>
                  </a:solidFill>
                  <a:latin typeface="Arial Nova Condensed Bold"/>
                  <a:ea typeface="Arial Nova Condensed Bold"/>
                  <a:cs typeface="Arial Nova Condensed Bold"/>
                  <a:sym typeface="Arial Nova Condensed Bold"/>
                </a:rPr>
                <a:t>Activité : Noyé dans l'information – PARTIE II                                                     </a:t>
              </a:r>
            </a:p>
            <a:p>
              <a:pPr algn="l" marL="0" indent="0" lvl="0">
                <a:lnSpc>
                  <a:spcPts val="3553"/>
                </a:lnSpc>
              </a:pPr>
              <a:r>
                <a:rPr lang="en-US" b="true" sz="2574">
                  <a:solidFill>
                    <a:srgbClr val="000000"/>
                  </a:solidFill>
                  <a:latin typeface="Arial Nova Condensed Bold"/>
                  <a:ea typeface="Arial Nova Condensed Bold"/>
                  <a:cs typeface="Arial Nova Condensed Bold"/>
                  <a:sym typeface="Arial Nova Condensed Bold"/>
                </a:rPr>
                <a:t>Durée : 20 minutes </a:t>
              </a:r>
            </a:p>
            <a:p>
              <a:pPr algn="l" marL="0" indent="0" lvl="0">
                <a:lnSpc>
                  <a:spcPts val="3553"/>
                </a:lnSpc>
              </a:pPr>
              <a:r>
                <a:rPr lang="en-US" sz="2574">
                  <a:solidFill>
                    <a:srgbClr val="000000"/>
                  </a:solidFill>
                  <a:latin typeface="Arial Nova Condensed"/>
                  <a:ea typeface="Arial Nova Condensed"/>
                  <a:cs typeface="Arial Nova Condensed"/>
                  <a:sym typeface="Arial Nova Condensed"/>
                </a:rPr>
                <a:t>Demandez au parajuriste au centre du cercle de répéter les informations partagées par les participants sans répéter les questions. Vérifiez la véracité des réponses des autres. </a:t>
              </a:r>
            </a:p>
            <a:p>
              <a:pPr algn="l" marL="0" indent="0" lvl="0">
                <a:lnSpc>
                  <a:spcPts val="3553"/>
                </a:lnSpc>
              </a:pPr>
            </a:p>
            <a:p>
              <a:pPr algn="l" marL="0" indent="0" lvl="0">
                <a:lnSpc>
                  <a:spcPts val="3553"/>
                </a:lnSpc>
              </a:pPr>
              <a:r>
                <a:rPr lang="en-US" sz="2574">
                  <a:solidFill>
                    <a:srgbClr val="000000"/>
                  </a:solidFill>
                  <a:latin typeface="Arial Nova Condensed"/>
                  <a:ea typeface="Arial Nova Condensed"/>
                  <a:cs typeface="Arial Nova Condensed"/>
                  <a:sym typeface="Arial Nova Condensed"/>
                </a:rPr>
                <a:t>Si ce n’est pas assez difficile, répétez l’exercice en changeant les participants d’un groupe à l’autre et en posant à nouveau la série de questions. </a:t>
              </a:r>
            </a:p>
            <a:p>
              <a:pPr algn="l" marL="0" indent="0" lvl="0">
                <a:lnSpc>
                  <a:spcPts val="3553"/>
                </a:lnSpc>
              </a:pPr>
            </a:p>
            <a:p>
              <a:pPr algn="l" marL="0" indent="0" lvl="0">
                <a:lnSpc>
                  <a:spcPts val="3553"/>
                </a:lnSpc>
              </a:pPr>
              <a:r>
                <a:rPr lang="en-US" b="true" sz="2574">
                  <a:solidFill>
                    <a:srgbClr val="000000"/>
                  </a:solidFill>
                  <a:latin typeface="Arial Nova Condensed Bold"/>
                  <a:ea typeface="Arial Nova Condensed Bold"/>
                  <a:cs typeface="Arial Nova Condensed Bold"/>
                  <a:sym typeface="Arial Nova Condensed Bold"/>
                </a:rPr>
                <a:t>Message clé</a:t>
              </a:r>
            </a:p>
            <a:p>
              <a:pPr algn="l" marL="0" indent="0" lvl="0">
                <a:lnSpc>
                  <a:spcPts val="3553"/>
                </a:lnSpc>
              </a:pPr>
              <a:r>
                <a:rPr lang="en-US" sz="2574">
                  <a:solidFill>
                    <a:srgbClr val="000000"/>
                  </a:solidFill>
                  <a:latin typeface="Arial Nova Condensed"/>
                  <a:ea typeface="Arial Nova Condensed"/>
                  <a:cs typeface="Arial Nova Condensed"/>
                  <a:sym typeface="Arial Nova Condensed"/>
                </a:rPr>
                <a:t>Le travail du parajuriste exige de gérer de grands volumes d'informations partagées par les membres de la communauté et essentielles aux dossiers. Un sens aigüe de l'organisation vous aidera à maintenir l'ordre nécessaire. </a:t>
              </a:r>
            </a:p>
          </p:txBody>
        </p:sp>
      </p:grpSp>
      <p:sp>
        <p:nvSpPr>
          <p:cNvPr name="Freeform 8" id="8"/>
          <p:cNvSpPr/>
          <p:nvPr/>
        </p:nvSpPr>
        <p:spPr>
          <a:xfrm flipH="false" flipV="false" rot="0">
            <a:off x="12062989" y="7937058"/>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grpSp>
        <p:nvGrpSpPr>
          <p:cNvPr name="Group 9" id="9"/>
          <p:cNvGrpSpPr/>
          <p:nvPr/>
        </p:nvGrpSpPr>
        <p:grpSpPr>
          <a:xfrm rot="0">
            <a:off x="1028700" y="602541"/>
            <a:ext cx="6151680" cy="1300497"/>
            <a:chOff x="0" y="0"/>
            <a:chExt cx="8202241" cy="1733996"/>
          </a:xfrm>
        </p:grpSpPr>
        <p:sp>
          <p:nvSpPr>
            <p:cNvPr name="Freeform 10" id="10"/>
            <p:cNvSpPr/>
            <p:nvPr/>
          </p:nvSpPr>
          <p:spPr>
            <a:xfrm flipH="false" flipV="false" rot="0">
              <a:off x="0" y="0"/>
              <a:ext cx="8202240" cy="1733996"/>
            </a:xfrm>
            <a:custGeom>
              <a:avLst/>
              <a:gdLst/>
              <a:ahLst/>
              <a:cxnLst/>
              <a:rect r="r" b="b" t="t" l="l"/>
              <a:pathLst>
                <a:path h="1733996" w="8202240">
                  <a:moveTo>
                    <a:pt x="0" y="0"/>
                  </a:moveTo>
                  <a:lnTo>
                    <a:pt x="8202240" y="0"/>
                  </a:lnTo>
                  <a:lnTo>
                    <a:pt x="8202240" y="1733996"/>
                  </a:lnTo>
                  <a:lnTo>
                    <a:pt x="0" y="1733996"/>
                  </a:lnTo>
                  <a:close/>
                </a:path>
              </a:pathLst>
            </a:custGeom>
            <a:solidFill>
              <a:srgbClr val="000000">
                <a:alpha val="0"/>
              </a:srgbClr>
            </a:solidFill>
            <a:ln cap="sq">
              <a:noFill/>
              <a:prstDash val="solid"/>
              <a:miter/>
            </a:ln>
          </p:spPr>
        </p:sp>
        <p:sp>
          <p:nvSpPr>
            <p:cNvPr name="TextBox 11" id="11"/>
            <p:cNvSpPr txBox="true"/>
            <p:nvPr/>
          </p:nvSpPr>
          <p:spPr>
            <a:xfrm>
              <a:off x="0" y="0"/>
              <a:ext cx="8202241" cy="1733996"/>
            </a:xfrm>
            <a:prstGeom prst="rect">
              <a:avLst/>
            </a:prstGeom>
          </p:spPr>
          <p:txBody>
            <a:bodyPr anchor="t" rtlCol="false" tIns="0" lIns="0" bIns="0" rIns="0"/>
            <a:lstStyle/>
            <a:p>
              <a:pPr algn="ctr" marL="0" indent="0" lvl="0">
                <a:lnSpc>
                  <a:spcPts val="5145"/>
                </a:lnSpc>
                <a:spcBef>
                  <a:spcPct val="0"/>
                </a:spcBef>
              </a:pPr>
              <a:r>
                <a:rPr lang="en-US" b="true" sz="4287" strike="noStrike" u="none">
                  <a:solidFill>
                    <a:srgbClr val="4E5FA7"/>
                  </a:solidFill>
                  <a:latin typeface="Arial Nova Condensed Bold"/>
                  <a:ea typeface="Arial Nova Condensed Bold"/>
                  <a:cs typeface="Arial Nova Condensed Bold"/>
                  <a:sym typeface="Arial Nova Condensed Bold"/>
                </a:rPr>
                <a:t>Activité 1 : Classement </a:t>
              </a: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638839"/>
            <a:ext cx="5513398" cy="1181420"/>
            <a:chOff x="0" y="0"/>
            <a:chExt cx="7351197" cy="1575227"/>
          </a:xfrm>
        </p:grpSpPr>
        <p:sp>
          <p:nvSpPr>
            <p:cNvPr name="Freeform 6" id="6"/>
            <p:cNvSpPr/>
            <p:nvPr/>
          </p:nvSpPr>
          <p:spPr>
            <a:xfrm flipH="false" flipV="false" rot="0">
              <a:off x="0" y="0"/>
              <a:ext cx="7351197" cy="1575227"/>
            </a:xfrm>
            <a:custGeom>
              <a:avLst/>
              <a:gdLst/>
              <a:ahLst/>
              <a:cxnLst/>
              <a:rect r="r" b="b" t="t" l="l"/>
              <a:pathLst>
                <a:path h="1575227" w="7351197">
                  <a:moveTo>
                    <a:pt x="0" y="0"/>
                  </a:moveTo>
                  <a:lnTo>
                    <a:pt x="7351197" y="0"/>
                  </a:lnTo>
                  <a:lnTo>
                    <a:pt x="7351197" y="1575227"/>
                  </a:lnTo>
                  <a:lnTo>
                    <a:pt x="0" y="1575227"/>
                  </a:lnTo>
                  <a:close/>
                </a:path>
              </a:pathLst>
            </a:custGeom>
            <a:solidFill>
              <a:srgbClr val="000000">
                <a:alpha val="0"/>
              </a:srgbClr>
            </a:solidFill>
          </p:spPr>
        </p:sp>
        <p:sp>
          <p:nvSpPr>
            <p:cNvPr name="TextBox 7" id="7"/>
            <p:cNvSpPr txBox="true"/>
            <p:nvPr/>
          </p:nvSpPr>
          <p:spPr>
            <a:xfrm>
              <a:off x="0" y="-190500"/>
              <a:ext cx="7351197" cy="1765727"/>
            </a:xfrm>
            <a:prstGeom prst="rect">
              <a:avLst/>
            </a:prstGeom>
          </p:spPr>
          <p:txBody>
            <a:bodyPr anchor="t" rtlCol="false" tIns="0" lIns="0" bIns="0" rIns="0"/>
            <a:lstStyle/>
            <a:p>
              <a:pPr algn="ctr"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MESSAGE CLÉ</a:t>
              </a:r>
            </a:p>
          </p:txBody>
        </p:sp>
      </p:grpSp>
      <p:grpSp>
        <p:nvGrpSpPr>
          <p:cNvPr name="Group 8" id="8"/>
          <p:cNvGrpSpPr/>
          <p:nvPr/>
        </p:nvGrpSpPr>
        <p:grpSpPr>
          <a:xfrm rot="0">
            <a:off x="1028700" y="3326322"/>
            <a:ext cx="14407791" cy="5008692"/>
            <a:chOff x="0" y="0"/>
            <a:chExt cx="19210388" cy="6678256"/>
          </a:xfrm>
        </p:grpSpPr>
        <p:sp>
          <p:nvSpPr>
            <p:cNvPr name="Freeform 9" id="9"/>
            <p:cNvSpPr/>
            <p:nvPr/>
          </p:nvSpPr>
          <p:spPr>
            <a:xfrm flipH="false" flipV="false" rot="0">
              <a:off x="0" y="0"/>
              <a:ext cx="19210401" cy="6678220"/>
            </a:xfrm>
            <a:custGeom>
              <a:avLst/>
              <a:gdLst/>
              <a:ahLst/>
              <a:cxnLst/>
              <a:rect r="r" b="b" t="t" l="l"/>
              <a:pathLst>
                <a:path h="6678220" w="19210401">
                  <a:moveTo>
                    <a:pt x="0" y="0"/>
                  </a:moveTo>
                  <a:lnTo>
                    <a:pt x="19210401" y="0"/>
                  </a:lnTo>
                  <a:lnTo>
                    <a:pt x="19210401" y="6678220"/>
                  </a:lnTo>
                  <a:lnTo>
                    <a:pt x="0" y="6678220"/>
                  </a:lnTo>
                  <a:close/>
                </a:path>
              </a:pathLst>
            </a:custGeom>
            <a:solidFill>
              <a:srgbClr val="FFFFFF"/>
            </a:solidFill>
          </p:spPr>
        </p:sp>
        <p:sp>
          <p:nvSpPr>
            <p:cNvPr name="TextBox 10" id="10"/>
            <p:cNvSpPr txBox="true"/>
            <p:nvPr/>
          </p:nvSpPr>
          <p:spPr>
            <a:xfrm>
              <a:off x="0" y="-76200"/>
              <a:ext cx="19210388" cy="6754456"/>
            </a:xfrm>
            <a:prstGeom prst="rect">
              <a:avLst/>
            </a:prstGeom>
          </p:spPr>
          <p:txBody>
            <a:bodyPr anchor="t" rtlCol="false" tIns="50800" lIns="50800" bIns="50800" rIns="50800"/>
            <a:lstStyle/>
            <a:p>
              <a:pPr algn="just" marL="0" indent="0" lvl="0">
                <a:lnSpc>
                  <a:spcPts val="6485"/>
                </a:lnSpc>
              </a:pPr>
              <a:r>
                <a:rPr lang="en-US" sz="4699">
                  <a:solidFill>
                    <a:srgbClr val="0F1923"/>
                  </a:solidFill>
                  <a:latin typeface="Arial Nova Condensed"/>
                  <a:ea typeface="Arial Nova Condensed"/>
                  <a:cs typeface="Arial Nova Condensed"/>
                  <a:sym typeface="Arial Nova Condensed"/>
                </a:rPr>
                <a:t>Le travail de parajuriste nécessite de gérer de grands volumes d’informations partagées par les membres de la communauté et essentielles aux affaires.  </a:t>
              </a:r>
            </a:p>
            <a:p>
              <a:pPr algn="just" marL="0" indent="0" lvl="0">
                <a:lnSpc>
                  <a:spcPts val="6485"/>
                </a:lnSpc>
              </a:pPr>
            </a:p>
            <a:p>
              <a:pPr algn="just" marL="0" indent="0" lvl="0">
                <a:lnSpc>
                  <a:spcPts val="6485"/>
                </a:lnSpc>
              </a:pPr>
              <a:r>
                <a:rPr lang="en-US" b="true" sz="4699">
                  <a:solidFill>
                    <a:srgbClr val="0F1923"/>
                  </a:solidFill>
                  <a:latin typeface="Arial Nova Condensed Bold"/>
                  <a:ea typeface="Arial Nova Condensed Bold"/>
                  <a:cs typeface="Arial Nova Condensed Bold"/>
                  <a:sym typeface="Arial Nova Condensed Bold"/>
                </a:rPr>
                <a:t>Les compétences d’organisation vous aident à garder tout en ordre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DAGhhbekpC0</dc:identifier>
  <dcterms:modified xsi:type="dcterms:W3CDTF">2011-08-01T06:04:30Z</dcterms:modified>
  <cp:revision>1</cp:revision>
  <dc:title>Paralegal Training Curriculum _USE THE LAW_MODULE 1.1 PPT</dc:title>
</cp:coreProperties>
</file>