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5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x="18288000" cy="10287000"/>
  <p:notesSz cx="6858000" cy="9144000"/>
  <p:embeddedFontLst>
    <p:embeddedFont>
      <p:font typeface="Arial Nova Condensed Bold" charset="1" panose="020B0806020202020204"/>
      <p:regular r:id="rId50"/>
    </p:embeddedFont>
    <p:embeddedFont>
      <p:font typeface="Arial Nova Condensed" charset="1" panose="020B0506020202020204"/>
      <p:regular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slides/slide44.xml" Type="http://schemas.openxmlformats.org/officeDocument/2006/relationships/slide"/><Relationship Id="rId5" Target="tableStyles.xml" Type="http://schemas.openxmlformats.org/officeDocument/2006/relationships/tableStyles"/><Relationship Id="rId50" Target="fonts/font50.fntdata" Type="http://schemas.openxmlformats.org/officeDocument/2006/relationships/font"/><Relationship Id="rId51" Target="fonts/font51.fntdata" Type="http://schemas.openxmlformats.org/officeDocument/2006/relationships/font"/><Relationship Id="rId52" Target="notesMasters/notesMaster1.xml" Type="http://schemas.openxmlformats.org/officeDocument/2006/relationships/notesMaster"/><Relationship Id="rId53" Target="theme/theme2.xml" Type="http://schemas.openxmlformats.org/officeDocument/2006/relationships/theme"/><Relationship Id="rId54" Target="notesSlides/notesSlide1.xml" Type="http://schemas.openxmlformats.org/officeDocument/2006/relationships/notesSlide"/><Relationship Id="rId55" Target="notesSlides/notesSlide2.xml" Type="http://schemas.openxmlformats.org/officeDocument/2006/relationships/notesSlide"/><Relationship Id="rId56" Target="notesSlides/notesSlide3.xml" Type="http://schemas.openxmlformats.org/officeDocument/2006/relationships/notesSlide"/><Relationship Id="rId57" Target="notesSlides/notesSlide4.xml" Type="http://schemas.openxmlformats.org/officeDocument/2006/relationships/notesSlide"/><Relationship Id="rId58" Target="notesSlides/notesSlide5.xml" Type="http://schemas.openxmlformats.org/officeDocument/2006/relationships/notesSlide"/><Relationship Id="rId59" Target="notesSlides/notesSlide6.xml" Type="http://schemas.openxmlformats.org/officeDocument/2006/relationships/notesSlide"/><Relationship Id="rId6" Target="slides/slide1.xml" Type="http://schemas.openxmlformats.org/officeDocument/2006/relationships/slide"/><Relationship Id="rId60" Target="notesSlides/notesSlide7.xml" Type="http://schemas.openxmlformats.org/officeDocument/2006/relationships/notesSlide"/><Relationship Id="rId61" Target="notesSlides/notesSlide8.xml" Type="http://schemas.openxmlformats.org/officeDocument/2006/relationships/notesSlide"/><Relationship Id="rId62" Target="notesSlides/notesSlide9.xml" Type="http://schemas.openxmlformats.org/officeDocument/2006/relationships/notesSlide"/><Relationship Id="rId63" Target="notesSlides/notesSlide10.xml" Type="http://schemas.openxmlformats.org/officeDocument/2006/relationships/notesSlide"/><Relationship Id="rId64" Target="notesSlides/notesSlide11.xml" Type="http://schemas.openxmlformats.org/officeDocument/2006/relationships/notesSlide"/><Relationship Id="rId65" Target="notesSlides/notesSlide12.xml" Type="http://schemas.openxmlformats.org/officeDocument/2006/relationships/notesSlide"/><Relationship Id="rId66" Target="notesSlides/notesSlide13.xml" Type="http://schemas.openxmlformats.org/officeDocument/2006/relationships/notesSlide"/><Relationship Id="rId67" Target="notesSlides/notesSlide14.xml" Type="http://schemas.openxmlformats.org/officeDocument/2006/relationships/notesSlide"/><Relationship Id="rId68" Target="notesSlides/notesSlide15.xml" Type="http://schemas.openxmlformats.org/officeDocument/2006/relationships/notesSlide"/><Relationship Id="rId69" Target="notesSlides/notesSlide16.xml" Type="http://schemas.openxmlformats.org/officeDocument/2006/relationships/notesSlide"/><Relationship Id="rId7" Target="slides/slide2.xml" Type="http://schemas.openxmlformats.org/officeDocument/2006/relationships/slide"/><Relationship Id="rId70" Target="notesSlides/notesSlide17.xml" Type="http://schemas.openxmlformats.org/officeDocument/2006/relationships/notesSlide"/><Relationship Id="rId71" Target="notesSlides/notesSlide18.xml" Type="http://schemas.openxmlformats.org/officeDocument/2006/relationships/notesSlide"/><Relationship Id="rId72" Target="notesSlides/notesSlide19.xml" Type="http://schemas.openxmlformats.org/officeDocument/2006/relationships/notesSlide"/><Relationship Id="rId73" Target="notesSlides/notesSlide20.xml" Type="http://schemas.openxmlformats.org/officeDocument/2006/relationships/notesSlide"/><Relationship Id="rId74" Target="notesSlides/notesSlide21.xml" Type="http://schemas.openxmlformats.org/officeDocument/2006/relationships/notesSlide"/><Relationship Id="rId75" Target="notesSlides/notesSlide22.xml" Type="http://schemas.openxmlformats.org/officeDocument/2006/relationships/notesSlide"/><Relationship Id="rId76" Target="notesSlides/notesSlide23.xml" Type="http://schemas.openxmlformats.org/officeDocument/2006/relationships/notesSlide"/><Relationship Id="rId77" Target="notesSlides/notesSlide24.xml" Type="http://schemas.openxmlformats.org/officeDocument/2006/relationships/notesSlide"/><Relationship Id="rId78" Target="notesSlides/notesSlide25.xml" Type="http://schemas.openxmlformats.org/officeDocument/2006/relationships/notesSlide"/><Relationship Id="rId79" Target="notesSlides/notesSlide26.xml" Type="http://schemas.openxmlformats.org/officeDocument/2006/relationships/notesSlide"/><Relationship Id="rId8" Target="slides/slide3.xml" Type="http://schemas.openxmlformats.org/officeDocument/2006/relationships/slide"/><Relationship Id="rId80" Target="notesSlides/notesSlide27.xml" Type="http://schemas.openxmlformats.org/officeDocument/2006/relationships/notesSlide"/><Relationship Id="rId81" Target="notesSlides/notesSlide28.xml" Type="http://schemas.openxmlformats.org/officeDocument/2006/relationships/notesSlide"/><Relationship Id="rId82" Target="notesSlides/notesSlide29.xml" Type="http://schemas.openxmlformats.org/officeDocument/2006/relationships/notesSlide"/><Relationship Id="rId83" Target="notesSlides/notesSlide30.xml" Type="http://schemas.openxmlformats.org/officeDocument/2006/relationships/notesSlide"/><Relationship Id="rId84" Target="notesSlides/notesSlide31.xml" Type="http://schemas.openxmlformats.org/officeDocument/2006/relationships/notesSlide"/><Relationship Id="rId85" Target="notesSlides/notesSlide32.xml" Type="http://schemas.openxmlformats.org/officeDocument/2006/relationships/notesSlide"/><Relationship Id="rId86" Target="notesSlides/notesSlide33.xml" Type="http://schemas.openxmlformats.org/officeDocument/2006/relationships/notesSlide"/><Relationship Id="rId87" Target="notesSlides/notesSlide34.xml" Type="http://schemas.openxmlformats.org/officeDocument/2006/relationships/notesSlide"/><Relationship Id="rId88" Target="notesSlides/notesSlide35.xml" Type="http://schemas.openxmlformats.org/officeDocument/2006/relationships/notesSlide"/><Relationship Id="rId89" Target="notesSlides/notesSlide36.xml" Type="http://schemas.openxmlformats.org/officeDocument/2006/relationships/notesSlide"/><Relationship Id="rId9" Target="slides/slide4.xml" Type="http://schemas.openxmlformats.org/officeDocument/2006/relationships/slide"/><Relationship Id="rId90" Target="notesSlides/notesSlide37.xml" Type="http://schemas.openxmlformats.org/officeDocument/2006/relationships/notesSlide"/><Relationship Id="rId91" Target="notesSlides/notesSlide38.xml" Type="http://schemas.openxmlformats.org/officeDocument/2006/relationships/note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t>
            </a:r>
          </a:p>
          <a:p>
            <a:r>
              <a:rPr lang="en-US"/>
              <a:t>Explain that a strong understanding of administrative procedures includes knowledge of compliance with legal regulations and ethical standards. </a:t>
            </a:r>
          </a:p>
          <a:p>
            <a:r>
              <a:rPr lang="en-US"/>
              <a:t>Paralegals must ensure that all their work adheres to these guidelines, safeguarding the integrity of the legal process. </a:t>
            </a:r>
          </a:p>
          <a:p>
            <a:r>
              <a:rPr lang="en-US"/>
              <a:t>The Ethical dimensions of paralegal work recognize conflicts of interest, ensuring impartiality, and engaging in nonpolitical and appropriate behavior.</a:t>
            </a:r>
          </a:p>
          <a:p>
            <a:r>
              <a:rPr lang="en-US"/>
              <a:t>Ethics matter in daily work and is critical for for accreditation on the long run. </a:t>
            </a:r>
          </a:p>
          <a:p>
            <a:r>
              <a:rPr lang="en-US"/>
              <a:t/>
            </a:r>
          </a:p>
          <a:p>
            <a:r>
              <a:rPr lang="en-US"/>
              <a:t>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15</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Accuracy: These documents serve as the foundation for legal relationships, transactions, and proceedings. They must be, therefore, well-drafted documents incorporating clarity, certainty, and enforceability to the rights and obligations of the contracting parties. Well-drafted legal documents are a necessity — they mitigate risks, resolve disputes, and achieve the desired outcomes outlined in the documents. A draft of a legal document needs to be comprehensive, but not encumbered with extraneous language, and customized to a specific task. Slight inaccuracies can cast doubt on an entire document, meaning a contract could be considered void. </a:t>
            </a:r>
          </a:p>
          <a:p>
            <a:r>
              <a:rPr lang="en-US"/>
              <a:t>Content consistency: At the same time, it should be consistent with other related documents. Even a minor error can have major effects. </a:t>
            </a:r>
          </a:p>
          <a:p>
            <a:r>
              <a:rPr lang="en-US"/>
              <a:t>Consistency and formatting are also imperative. Some documents need to comply with specific formats or content requirements to be valid. </a:t>
            </a:r>
          </a:p>
          <a:p>
            <a:r>
              <a:rPr lang="en-US"/>
              <a:t>Legal documents aren’t (and shouldn’t be) drafted in a vacuum. That means there are multiple sets of eyes on a document and multiple versions to manage. Wrangling feedback from numerous sources, while maintaining a coordinated draft can be a double whammy of time and accuracy issues.</a:t>
            </a:r>
          </a:p>
          <a:p>
            <a:r>
              <a:rPr lang="en-US"/>
              <a:t>Digging deeper without the rabbit holes: Sometimes, lawyers’ expertise and intuition tell them to dig deeper when preparing legal documents. Whether they’re searching for a document, a clause, or a precedent, finding the right information quickly can be difficult.</a:t>
            </a:r>
          </a:p>
          <a:p>
            <a:r>
              <a:rPr lang="en-US"/>
              <a:t/>
            </a:r>
          </a:p>
          <a:p>
            <a:r>
              <a:rPr lang="en-US"/>
              <a:t>16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 enhance participants’ understanding of the importance of accuracy, consistency, and clarity in legal document drafting. Participants will identify errors and inconsistencies in a sample document and suggest corrections.</a:t>
            </a:r>
          </a:p>
          <a:p>
            <a:r>
              <a:rPr lang="en-US"/>
              <a:t>Provide each group (or individual) with a copy of a sample legal document with intentional errors and inconsistencies (e.g., missing parties, conflicting terms, unclear language, incorrect formatting, or legal inaccuracies).</a:t>
            </a:r>
          </a:p>
          <a:p>
            <a:r>
              <a:rPr lang="en-US"/>
              <a:t>Ask participants to review the document and identify errors or inconsistencies. These may include: missing or mismatched parties, ambiguous or conflicting terms, incorrect formatting or omitted sections (e.g., lack of signature blocks), failure to reference related documents.</a:t>
            </a:r>
          </a:p>
          <a:p>
            <a:r>
              <a:rPr lang="en-US"/>
              <a:t>Gather participants to share their findings and corrections</a:t>
            </a:r>
          </a:p>
          <a:p>
            <a:r>
              <a:rPr lang="en-US"/>
              <a:t>17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taking statements is also a major legal activity which this time can be part of paralegal direct activities. It is important because it:</a:t>
            </a:r>
          </a:p>
          <a:p>
            <a:r>
              <a:rPr lang="en-US"/>
              <a:t> </a:t>
            </a:r>
          </a:p>
          <a:p>
            <a:r>
              <a:rPr lang="en-US"/>
              <a:t>Becomes a record of the client’s case, and helps the paralegal understand the case better.</a:t>
            </a:r>
          </a:p>
          <a:p>
            <a:r>
              <a:rPr lang="en-US"/>
              <a:t>Highlights the legal issues that the client is facing, and the solutions that they expect to receive from the paralegal.  </a:t>
            </a:r>
          </a:p>
          <a:p>
            <a:r>
              <a:rPr lang="en-US"/>
              <a:t>Helps the paralegal, client and other actors to follow up or support the case, including supporting referrals and case conferencing.  </a:t>
            </a:r>
          </a:p>
          <a:p>
            <a:r>
              <a:rPr lang="en-US"/>
              <a:t>Supports reporting on the clients seen, and the services provided by the paralegal. </a:t>
            </a:r>
          </a:p>
          <a:p>
            <a:r>
              <a:rPr lang="en-US"/>
              <a:t> </a:t>
            </a:r>
          </a:p>
          <a:p>
            <a:r>
              <a:rPr lang="en-US"/>
              <a:t>The statement is recorded on a case sheet, which is a standard question sheet, and kept in the customer's file. You will do all your work on the case using the information you wrote down in the first statement, so it's very important that you write accurate and complete information. </a:t>
            </a:r>
          </a:p>
          <a:p>
            <a:r>
              <a:rPr lang="en-US"/>
              <a:t/>
            </a:r>
          </a:p>
          <a:p>
            <a:r>
              <a:rPr lang="en-US"/>
              <a:t>18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19</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For example, in the case of a complaint about unpaid wages, you need to know what work the client was doing and what wages were supposed to be paid, as well as the name and address of the employer. For a pension claim, you need the client's age and current income.</a:t>
            </a:r>
          </a:p>
          <a:p>
            <a:r>
              <a:rPr lang="en-US"/>
              <a:t/>
            </a:r>
          </a:p>
          <a:p>
            <a:r>
              <a:rPr lang="en-US"/>
              <a:t>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21</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22</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23</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t>
            </a:r>
          </a:p>
          <a:p>
            <a:r>
              <a:rPr lang="en-US"/>
              <a:t>Explain that a strong understanding of administrative procedures includes knowledge of compliance with legal regulations and ethical standards. </a:t>
            </a:r>
          </a:p>
          <a:p>
            <a:r>
              <a:rPr lang="en-US"/>
              <a:t>Paralegals must ensure that all their work adheres to these guidelines, safeguarding the integrity of the legal process. </a:t>
            </a:r>
          </a:p>
          <a:p>
            <a:r>
              <a:rPr lang="en-US"/>
              <a:t>The Ethical dimensions of paralegal work recognize conflicts of interest, ensuring impartiality, and engaging in nonpolitical and appropriate behavior.</a:t>
            </a:r>
          </a:p>
          <a:p>
            <a:r>
              <a:rPr lang="en-US"/>
              <a:t>Ethics matter in daily work and is critical for for accreditation on the long run. </a:t>
            </a:r>
          </a:p>
          <a:p>
            <a:r>
              <a:rPr lang="en-US"/>
              <a:t/>
            </a:r>
          </a:p>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Why do we report? </a:t>
            </a:r>
          </a:p>
          <a:p>
            <a:r>
              <a:rPr lang="en-US"/>
              <a:t>Reporting should be done for the following reasons:</a:t>
            </a:r>
          </a:p>
          <a:p>
            <a:r>
              <a:rPr lang="en-US"/>
              <a:t>To document and track cases shared with referral partners.</a:t>
            </a:r>
          </a:p>
          <a:p>
            <a:r>
              <a:rPr lang="en-US"/>
              <a:t>To develop a database of the interventions undertaken. The database can be in hard copy files or electronic. </a:t>
            </a:r>
          </a:p>
          <a:p>
            <a:r>
              <a:rPr lang="en-US"/>
              <a:t>To capture patterns and trends of human rights violations over a period of time.</a:t>
            </a:r>
          </a:p>
          <a:p>
            <a:r>
              <a:rPr lang="en-US"/>
              <a:t>To document the results achieved </a:t>
            </a:r>
          </a:p>
          <a:p>
            <a:r>
              <a:rPr lang="en-US"/>
              <a:t>To share the reports with stakeholders and partners. </a:t>
            </a:r>
          </a:p>
          <a:p>
            <a:r>
              <a:rPr lang="en-US"/>
              <a:t/>
            </a:r>
          </a:p>
          <a:p>
            <a:r>
              <a:rPr lang="en-US"/>
              <a:t>24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How to report? </a:t>
            </a:r>
          </a:p>
          <a:p>
            <a:r>
              <a:rPr lang="en-US"/>
              <a:t>The reporting skills assist the paralegal to track and document the entire intervention process for future reference and follow up with referral partners. </a:t>
            </a:r>
          </a:p>
          <a:p>
            <a:r>
              <a:rPr lang="en-US"/>
              <a:t>At the conclusion of a case, a client follow-up interview should be held to determine whether they know the law and how it was used to resolve their justice challenge.  The feedback from clients is documented, analyzed, and reported as impact brought by legal empowerment work of paralegals.</a:t>
            </a:r>
          </a:p>
          <a:p>
            <a:r>
              <a:rPr lang="en-US"/>
              <a:t>The periodic reports are filed and saved electronically so that there is a database of all the actions taken by the paralegals. </a:t>
            </a:r>
          </a:p>
          <a:p>
            <a:r>
              <a:rPr lang="en-US"/>
              <a:t>The system to report comprised of different steps : </a:t>
            </a:r>
          </a:p>
          <a:p>
            <a:r>
              <a:rPr lang="en-US"/>
              <a:t>Tool to report daily activity: those tools   to report for each activity have been provided and will continue to be provided as part of the technical support.</a:t>
            </a:r>
          </a:p>
          <a:p>
            <a:r>
              <a:rPr lang="en-US"/>
              <a:t>Database to fill in monthly so that all information put into the tools are compiled together in one document – this can be an Excel file. </a:t>
            </a:r>
          </a:p>
          <a:p>
            <a:r>
              <a:rPr lang="en-US"/>
              <a:t>Note that at the beginning, this activity will be supported by the IRC/INGO staff and you will be more and more trained into this reporting activity during the coaching session and regular meeting.</a:t>
            </a:r>
          </a:p>
          <a:p>
            <a:r>
              <a:rPr lang="en-US"/>
              <a:t>Report writing : developing a short report template to help you always organize the main conclusion in the same way will be useful and the IRC staff will initially do it with you and then empower you to do it.</a:t>
            </a:r>
          </a:p>
          <a:p>
            <a:r>
              <a:rPr lang="en-US"/>
              <a:t>Paralegals should report on: </a:t>
            </a:r>
          </a:p>
          <a:p>
            <a:r>
              <a:rPr lang="en-US"/>
              <a:t>Information dissemination </a:t>
            </a:r>
          </a:p>
          <a:p>
            <a:r>
              <a:rPr lang="en-US"/>
              <a:t>Protection and legal issues observed within communities. </a:t>
            </a:r>
          </a:p>
          <a:p>
            <a:r>
              <a:rPr lang="en-US"/>
              <a:t>Referrals On Legal assistance and legal case management</a:t>
            </a:r>
          </a:p>
          <a:p>
            <a:r>
              <a:rPr lang="en-US"/>
              <a:t> </a:t>
            </a:r>
          </a:p>
          <a:p>
            <a:r>
              <a:rPr lang="en-US"/>
              <a:t/>
            </a:r>
          </a:p>
          <a:p>
            <a:r>
              <a:rPr lang="en-US"/>
              <a:t>25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26</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27</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Paralegals work with protection/legal confidential information which can be sensitive. Data protection is therefore paramount to their work. </a:t>
            </a:r>
          </a:p>
          <a:p>
            <a:r>
              <a:rPr lang="en-US"/>
              <a:t>Explain that different factors can make data and information sensitive: </a:t>
            </a:r>
          </a:p>
          <a:p>
            <a:r>
              <a:rPr lang="en-US"/>
              <a:t>Contextual: Depends on operational context, levels of aggregation, etc. Same data may not be sensitive in one context but may be in another. (e.g., ethnicity data in South Sudan (where conflict is along ethnic lines) vs. Honduras (where there is no ethnicity dimension to the conflict. What may not constitute sensitive data and information in one context may be sensitive in another). </a:t>
            </a:r>
          </a:p>
          <a:p>
            <a:r>
              <a:rPr lang="en-US"/>
              <a:t>Temporal: Data may not be sensitive now, but can become so later in the future, depending on changes in the situation.... </a:t>
            </a:r>
          </a:p>
          <a:p>
            <a:r>
              <a:rPr lang="en-US"/>
              <a:t>Relational: One data piece in and of itself may not be sensitive, but it can become so when it is combined with other data. Think about how data may be combined resulting in potential harm or increased sensitivity. </a:t>
            </a:r>
          </a:p>
          <a:p>
            <a:r>
              <a:rPr lang="en-US"/>
              <a:t>Explain that we can largely distinguish between: </a:t>
            </a:r>
          </a:p>
          <a:p>
            <a:r>
              <a:rPr lang="en-US"/>
              <a:t>Personal Identifiable Information (PII): which can lead to identification of an individual.</a:t>
            </a:r>
          </a:p>
          <a:p>
            <a:r>
              <a:rPr lang="en-US"/>
              <a:t>Community identifiable information (CII): which can lead to identification of a community.</a:t>
            </a:r>
          </a:p>
          <a:p>
            <a:r>
              <a:rPr lang="en-US"/>
              <a:t>Demographically identifiable information (DII): which can lead to identification of specific demographic entity. </a:t>
            </a:r>
          </a:p>
          <a:p>
            <a:r>
              <a:rPr lang="en-US"/>
              <a:t/>
            </a:r>
          </a:p>
          <a:p>
            <a:r>
              <a:rPr lang="en-US"/>
              <a:t>28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Explain that we can largely distinguish between: </a:t>
            </a:r>
          </a:p>
          <a:p>
            <a:r>
              <a:rPr lang="en-US"/>
              <a:t>Personal Identifiable Information (PII): which can lead to identification of an individual.</a:t>
            </a:r>
          </a:p>
          <a:p>
            <a:r>
              <a:rPr lang="en-US"/>
              <a:t>Community identifiable information (CII): which can lead to identification of a community.</a:t>
            </a:r>
          </a:p>
          <a:p>
            <a:r>
              <a:rPr lang="en-US"/>
              <a:t>Demographically identifiable information (DII): which can lead to identification of specific demographic entity. </a:t>
            </a:r>
          </a:p>
          <a:p>
            <a:r>
              <a:rPr lang="en-US"/>
              <a:t/>
            </a:r>
          </a:p>
          <a:p>
            <a:r>
              <a:rPr lang="en-US"/>
              <a:t>29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Technical measures </a:t>
            </a:r>
          </a:p>
          <a:p>
            <a:r>
              <a:rPr lang="en-US"/>
              <a:t>Changing passwords.  </a:t>
            </a:r>
          </a:p>
          <a:p>
            <a:r>
              <a:rPr lang="en-US"/>
              <a:t>File encryption. </a:t>
            </a:r>
          </a:p>
          <a:p>
            <a:r>
              <a:rPr lang="en-US"/>
              <a:t>Data coding, pseudonymization, and anonymization. </a:t>
            </a:r>
          </a:p>
          <a:p>
            <a:r>
              <a:rPr lang="en-US"/>
              <a:t>Offsite servers. </a:t>
            </a:r>
          </a:p>
          <a:p>
            <a:r>
              <a:rPr lang="en-US"/>
              <a:t>Classification systems tailored to sensitivity levels.  </a:t>
            </a:r>
          </a:p>
          <a:p>
            <a:r>
              <a:rPr lang="en-US"/>
              <a:t>Organizational measures </a:t>
            </a:r>
          </a:p>
          <a:p>
            <a:r>
              <a:rPr lang="en-US"/>
              <a:t>Privacy Impact Assessments (PIA) and Data Protection Impact Assessments (DPIA) </a:t>
            </a:r>
          </a:p>
          <a:p>
            <a:r>
              <a:rPr lang="en-US"/>
              <a:t>Data sharing agreements Policies on data-handling and storage</a:t>
            </a:r>
          </a:p>
          <a:p>
            <a:r>
              <a:rPr lang="en-US"/>
              <a:t>Data-sharing protocols (and standard templates)</a:t>
            </a:r>
          </a:p>
          <a:p>
            <a:r>
              <a:rPr lang="en-US"/>
              <a:t>SOPs, checklists, and guidance</a:t>
            </a:r>
          </a:p>
          <a:p>
            <a:r>
              <a:rPr lang="en-US"/>
              <a:t>Governance mechanisms for accountability in responsible data management</a:t>
            </a:r>
          </a:p>
          <a:p>
            <a:r>
              <a:rPr lang="en-US"/>
              <a:t>Staff capacity</a:t>
            </a:r>
          </a:p>
          <a:p>
            <a:r>
              <a:rPr lang="en-US"/>
              <a:t>Codes of conduct </a:t>
            </a:r>
          </a:p>
          <a:p>
            <a:r>
              <a:rPr lang="en-US"/>
              <a:t/>
            </a:r>
          </a:p>
          <a:p>
            <a:r>
              <a:rPr lang="en-US"/>
              <a:t>30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Why are meetings important? </a:t>
            </a:r>
          </a:p>
          <a:p>
            <a:r>
              <a:rPr lang="en-US"/>
              <a:t>Meetings can be in person or digital. They are important because they:</a:t>
            </a:r>
          </a:p>
          <a:p>
            <a:r>
              <a:rPr lang="en-US"/>
              <a:t>Help paralegals and other stakeholders share ideas, experiences and lessons learnt in their work. This improves the quality of programmes and services provided t the community or to clients.   </a:t>
            </a:r>
          </a:p>
          <a:p>
            <a:r>
              <a:rPr lang="en-US"/>
              <a:t>Facilitate collective decision making, based on participation of all relevant stakeholders in a matter. </a:t>
            </a:r>
          </a:p>
          <a:p>
            <a:r>
              <a:rPr lang="en-US"/>
              <a:t>Build team relationships and program synergies. </a:t>
            </a:r>
          </a:p>
          <a:p>
            <a:r>
              <a:rPr lang="en-US"/>
              <a:t>Facilitate community ownership and sustainability of paralegal programmes. </a:t>
            </a:r>
          </a:p>
          <a:p>
            <a:r>
              <a:rPr lang="en-US"/>
              <a:t>Facilitate joint review of programmes, that could include paralegals, community members and other stakeholders. </a:t>
            </a:r>
          </a:p>
          <a:p>
            <a:r>
              <a:rPr lang="en-US"/>
              <a:t/>
            </a:r>
          </a:p>
          <a:p>
            <a:r>
              <a:rPr lang="en-US"/>
              <a:t>5</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Planning for the meeting:</a:t>
            </a:r>
          </a:p>
          <a:p>
            <a:r>
              <a:rPr lang="en-US"/>
              <a:t>Develop and communicate the meeting agenda in advance. Ensure that all intended participants, including those online, have been notified.  </a:t>
            </a:r>
          </a:p>
          <a:p>
            <a:r>
              <a:rPr lang="en-US"/>
              <a:t>Propose and confirm the meeting venue and time with the participants. Choose a time and venue that is convenient for most of the participants.    </a:t>
            </a:r>
          </a:p>
          <a:p>
            <a:r>
              <a:rPr lang="en-US"/>
              <a:t>If the meeting is preceded by an earlier meeting, circulate the resolutions of the previous meeting in advance. </a:t>
            </a:r>
          </a:p>
          <a:p>
            <a:r>
              <a:rPr lang="en-US"/>
              <a:t>Ensure that the logistical preparations for the meeting are in place, and enough for the targeted participants. (Chairs, refreshments, etc)</a:t>
            </a:r>
          </a:p>
          <a:p>
            <a:r>
              <a:rPr lang="en-US"/>
              <a:t>Where you have invited other facilitators or partners to the meeting, make sure that they are available and ready to join the meeting. If possible, ask them to share a copy of their presentations ahead of the meeting. </a:t>
            </a:r>
          </a:p>
          <a:p>
            <a:r>
              <a:rPr lang="en-US"/>
              <a:t>Facilitate joint review of programmes, that could include paralegals, community members and other stakeholders. </a:t>
            </a:r>
          </a:p>
          <a:p>
            <a:r>
              <a:rPr lang="en-US"/>
              <a:t/>
            </a:r>
          </a:p>
          <a:p>
            <a:r>
              <a:rPr lang="en-US"/>
              <a:t>Understand the needs of the participants ahead of the meeting and make the necessary accommodations. e,g translators, access provisions for Persons With Disabilities,  generators in case of power failures, etc). </a:t>
            </a:r>
          </a:p>
          <a:p>
            <a:r>
              <a:rPr lang="en-US"/>
              <a:t>Obtain the necessary security clearances, in areas where security clearance is a requirement for engagement with displaced populations. </a:t>
            </a:r>
          </a:p>
          <a:p>
            <a:r>
              <a:rPr lang="en-US"/>
              <a:t/>
            </a:r>
          </a:p>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t>
            </a:r>
          </a:p>
          <a:p>
            <a:r>
              <a:rPr lang="en-US"/>
              <a:t>Explain that a strong understanding of administrative procedures includes knowledge of compliance with legal regulations and ethical standards. </a:t>
            </a:r>
          </a:p>
          <a:p>
            <a:r>
              <a:rPr lang="en-US"/>
              <a:t>Paralegals must ensure that all their work adheres to these guidelines, safeguarding the integrity of the legal process. </a:t>
            </a:r>
          </a:p>
          <a:p>
            <a:r>
              <a:rPr lang="en-US"/>
              <a:t>The Ethical dimensions of paralegal work recognize conflicts of interest, ensuring impartiality, and engaging in nonpolitical and appropriate behavior.</a:t>
            </a:r>
          </a:p>
          <a:p>
            <a:r>
              <a:rPr lang="en-US"/>
              <a:t>Ethics matter in daily work and is critical for for accreditation on the long run. </a:t>
            </a:r>
          </a:p>
          <a:p>
            <a:r>
              <a:rPr lang="en-US"/>
              <a:t/>
            </a:r>
          </a:p>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Facilitating the meeting </a:t>
            </a:r>
          </a:p>
          <a:p>
            <a:r>
              <a:rPr lang="en-US"/>
              <a:t>Introduce the purpose of the meeting, and the members.</a:t>
            </a:r>
          </a:p>
          <a:p>
            <a:r>
              <a:rPr lang="en-US"/>
              <a:t>Appoint a secretary to take a record of the meeting </a:t>
            </a:r>
          </a:p>
          <a:p>
            <a:r>
              <a:rPr lang="en-US"/>
              <a:t>Everyone should have a chance to freely speak on the agenda items. Do not allow members to interrupt each other. </a:t>
            </a:r>
          </a:p>
          <a:p>
            <a:r>
              <a:rPr lang="en-US"/>
              <a:t>Be conscious of gender and other biases that may limit full participation of members. </a:t>
            </a:r>
          </a:p>
          <a:p>
            <a:r>
              <a:rPr lang="en-US"/>
              <a:t>Allow questions and discussions. </a:t>
            </a:r>
          </a:p>
          <a:p>
            <a:r>
              <a:rPr lang="en-US"/>
              <a:t>Determine the time to be allocated to each agenda item. Time management is important. </a:t>
            </a:r>
          </a:p>
          <a:p>
            <a:r>
              <a:rPr lang="en-US"/>
              <a:t>Allow questions and discussions </a:t>
            </a:r>
          </a:p>
          <a:p>
            <a:r>
              <a:rPr lang="en-US"/>
              <a:t>Reach a decision by consensus if possible and vote only if necessary.</a:t>
            </a:r>
          </a:p>
          <a:p>
            <a:r>
              <a:rPr lang="en-US"/>
              <a:t>Ask the secretary to summarize the resolutions for each of the agenda items. </a:t>
            </a:r>
          </a:p>
          <a:p>
            <a:r>
              <a:rPr lang="en-US"/>
              <a:t>Agree on the date, venue and agenda for the next meeting.</a:t>
            </a:r>
          </a:p>
          <a:p>
            <a:r>
              <a:rPr lang="en-US"/>
              <a:t/>
            </a:r>
          </a:p>
          <a:p>
            <a:r>
              <a:rPr lang="en-US"/>
              <a:t>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Before you make a phone call, you need to make sure you clearly understand what the problem is, and what you hope to get out of the call. In other words, you need to prepare yourself properly before making the phone call.</a:t>
            </a:r>
          </a:p>
          <a:p>
            <a:r>
              <a:rPr lang="en-US"/>
              <a:t> </a:t>
            </a:r>
          </a:p>
          <a:p>
            <a:r>
              <a:rPr lang="en-US"/>
              <a:t>Always introduce yourself to the caller. Tell them you're calling on behalf of your client. </a:t>
            </a:r>
          </a:p>
          <a:p>
            <a:r>
              <a:rPr lang="en-US"/>
              <a:t>Always write down the name of the person you're talking to, as well as the date and time of the phone call.</a:t>
            </a:r>
          </a:p>
          <a:p>
            <a:r>
              <a:rPr lang="en-US"/>
              <a:t>Never change your client's story. You should only say what your client has told you. If you don't know how to respond, say that you need to talk to your client and that you'll call back.</a:t>
            </a:r>
          </a:p>
          <a:p>
            <a:r>
              <a:rPr lang="en-US"/>
              <a:t>Be polite but firm about your client's rights, and never lose your temper on the phone. Try not to get into an argument over the phone, as you may say things that could harm your client or your future relationship with the caller.</a:t>
            </a:r>
          </a:p>
          <a:p>
            <a:r>
              <a:rPr lang="en-US"/>
              <a:t>Take rough notes while you're on the phone, then write them down in more detail as soon as you've finished. It's not always possible to remember everything that's said on the phone. You may have to remember the details later, in a trial.</a:t>
            </a:r>
          </a:p>
          <a:p>
            <a:r>
              <a:rPr lang="en-US"/>
              <a:t>If you reach an agreement with the other person, you must confirm this agreement in a letter addressed to that person.</a:t>
            </a:r>
          </a:p>
          <a:p>
            <a:r>
              <a:rPr lang="en-US"/>
              <a:t/>
            </a:r>
          </a:p>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10</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Mariam story :</a:t>
            </a:r>
          </a:p>
          <a:p>
            <a:r>
              <a:rPr lang="en-US"/>
              <a:t>Mariam is a 35 year old Internally displaced woman, living in  the refugee camp. She is one the biggest farmers in the camp, and supplies food to markets, schools and health centers in the camp. She is the eldest child in a family of seven, and she has five children of her own. Her husband abandoned her. </a:t>
            </a:r>
          </a:p>
          <a:p>
            <a:r>
              <a:rPr lang="en-US"/>
              <a:t/>
            </a:r>
          </a:p>
          <a:p>
            <a:r>
              <a:rPr lang="en-US"/>
              <a:t>Her neighbor’s cows keep entering her farm and destroying her crops. She reported to the village elder, who wrote to the neighbor about the animals, but the neighbor has not complied. She wants the paralegal to help her report the matter to the police, and to recover the cost of the damage caused by the animals.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12</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1.As paralegal you need to explain to the person referred (see below) : What to expect from interactions with a lawyer or law firm :</a:t>
            </a:r>
          </a:p>
          <a:p>
            <a:r>
              <a:rPr lang="en-US"/>
              <a:t>You May Not Speak to a Lawyer Right Away: Lawyers are busy people. They attend court hearings, depositions, mediations, conferences, and client meetings, and they draft all kinds of briefs, pleadings, and agreements. Chances are, when you contact a law firm, you will initially speak with the legal support staff, such as a legal assistant. The legal support staff is there to help you by taking your information and communicating that information to the attorneys.</a:t>
            </a:r>
          </a:p>
          <a:p>
            <a:r>
              <a:rPr lang="en-US"/>
              <a:t>What to Anticipate in a Lawyer Consultation: During your consultation, you can expect to go over the specifics of your case, explore your legal options, and discuss any potential obstacles. The attorney will likely pose targeted questions pertaining to your situation to assess if they can represent you effectively. This meeting also provides an opportunity for you to ask your prepared questions and determine if the lawyer is the right match for your needs.</a:t>
            </a:r>
          </a:p>
          <a:p>
            <a:r>
              <a:rPr lang="en-US"/>
              <a:t>The Lawyer May Not Be Able to Take Your Case: Every law firm is different. Some law firms are busier than others. A good attorney will limit the number of cases they take so that the law firm can give each case the time and attention it deserves. Sometimes, when you contact a law firm, you will provide information about your case, only to find out that the attorneys are unable to take your case based on their current caseload. In most instances, the law firm can give you referrals to other law firms that practice the same type of law. If you believe you have a valid claim, you should continue to seek representation.</a:t>
            </a:r>
          </a:p>
          <a:p>
            <a:r>
              <a:rPr lang="en-US"/>
              <a:t>Choosing your lawyer : Lawyer are very few in some context and lawyer ready to support pro bono or referred by NGO are not many and therefor there is often not many choice to select your lawyer. But usually it means that those lawyers are more sensitive to the situation and wish to help, therefore they might be more trained, sensitive. </a:t>
            </a:r>
          </a:p>
          <a:p>
            <a:r>
              <a:rPr lang="en-US"/>
              <a:t>In specific case where the client can have the choice between several lawyers, here are some tips on what to look at :  It is best to hire an attorney who specializes in the specific field of law you need help in. The more experience a lawyer has, the more skilled he or she becomes. If you speak with a lawyer but have a feeling that he or she may not fully understand the field of law, it is best to keep looking until you find a lawyer you trust.</a:t>
            </a:r>
          </a:p>
          <a:p>
            <a:r>
              <a:rPr lang="en-US"/>
              <a:t> </a:t>
            </a:r>
          </a:p>
          <a:p>
            <a:r>
              <a:rPr lang="en-US"/>
              <a:t> </a:t>
            </a:r>
          </a:p>
          <a:p>
            <a:r>
              <a:rPr lang="en-US"/>
              <a:t/>
            </a:r>
          </a:p>
          <a:p>
            <a:r>
              <a:rPr lang="en-US"/>
              <a:t>13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Here is a few tips on how to help prepare for the meeting with the lawyer : </a:t>
            </a:r>
          </a:p>
          <a:p>
            <a:r>
              <a:rPr lang="en-US"/>
              <a:t>Research the Elements of the Case: Each type of legal claim has specific elements that must be proven to win the case. If you research the elements of the type of case you want to bring, it can help you communicate with the lawyer and convey the most important information.(ex: testimony; documents…)</a:t>
            </a:r>
          </a:p>
          <a:p>
            <a:r>
              <a:rPr lang="en-US"/>
              <a:t>Get organized : Try to create a clear, comprehensive story of the situation. You can help the person  write down everything that took place, from start to finish, in chronological order, even by putting dates and facts. Don't dump an overload of scattered information on your poor lawyer to sort out themselves. </a:t>
            </a:r>
          </a:p>
          <a:p>
            <a:r>
              <a:rPr lang="en-US"/>
              <a:t>Be detailed : Seemingly frivolous details like the weather may, at first, seem dismissible. But in the eyes of the law, every detail matters; every variable has the potential to help your case. As paralegal you can support by being the lawyer's eyes and ears, so they are looking at the whole (and most importantly, accurate) picture. Give specifics (names, dates, and exact incidents) and factual information to produce that crystal clear view.</a:t>
            </a:r>
          </a:p>
          <a:p>
            <a:r>
              <a:rPr lang="en-US"/>
              <a:t>Have the Documents Ready: Lawyers often need to see documents to understand the case. For example, if you are calling about an inheritance problem, the lawyer will probably need to see a copy of the decedent’s will or trust. Prepare your document.</a:t>
            </a:r>
          </a:p>
          <a:p>
            <a:r>
              <a:rPr lang="en-US"/>
              <a:t> </a:t>
            </a:r>
          </a:p>
          <a:p>
            <a:r>
              <a:rPr lang="en-US"/>
              <a:t>Be honest : Plain and simple: Don't lie. Remember that paralegal, the case and the lawyer are on the same team. The lawyer cannot share confidential information with anyone unless you give them permission to do so. When you start omitting relevant facts or adding fictitious information to your story, it will only hurt the client. This will help them give  the right advice and guidance to ensure the best possible outcome.</a:t>
            </a:r>
          </a:p>
          <a:p>
            <a:r>
              <a:rPr lang="en-US"/>
              <a:t>Help Answer the Lawyer’s Specific Questions: When the client contact a lawyer, they are going to ask  very specific questions to determine what type of elements are present in the case. If a lawyer (or the lawyer’s support staff) asks specific question, the lawyer needs that information in order to determine whether the case is viable. Try to stick to answering those specific questions. If the lawyer determines they can represent you, you will have the opportunity to go into further detail.</a:t>
            </a:r>
          </a:p>
          <a:p>
            <a:r>
              <a:rPr lang="en-US"/>
              <a:t>Ask and Help to clarify : Lawyer may use a lot of jargon and get the clien confused. As paralegal you can help the client to understand and simplify it for him. If, as paralegal you are also confused or unsure, always feel free to ask for clarification. The law can get confusing, and this is not the time to guess at meanings or pretend to understand legalese. Just let your lawyer know, and they should do their best to explain things in layman's terms. Always make sure that the person understand all the details, it is the lawyer responsibility to make sure its client understand, but as paralegal you can also support and play a key role. </a:t>
            </a:r>
          </a:p>
          <a:p>
            <a:r>
              <a:rPr lang="en-US"/>
              <a:t>Keep the lawyer informed : Things are bound to change. And when they do, it's imperative to update the lawyer. Each small detail or development can dramatically change the legal situation—for better or for worse. Some legal situations may take a longer time to resolve so it's best to keep in contact with the lawyer as new relevant updates pop up.</a:t>
            </a:r>
          </a:p>
          <a:p>
            <a:r>
              <a:rPr lang="en-US"/>
              <a:t>Have a List of Questions at Hand: As paralegal the client may have questions or identify questions that the client/case have. You can help them list the questions.  Attorneys generally cannot give  legal advice without fully analyzing the facts of the situation, which takes time. Most attorneys are very busy and will not have time to respond to every question they receive. To maximize the benefits of the consultation, come prepared with a list of questions for the attorney. These could include inquiries about their experience, fee structure, and potential outcomes for your case. It’s also important to ask about their communication approach and the frequency of updates the client can anticipate regarding the case’s progress.</a:t>
            </a:r>
          </a:p>
          <a:p>
            <a:r>
              <a:rPr lang="en-US"/>
              <a:t/>
            </a:r>
          </a:p>
          <a:p>
            <a:r>
              <a:rPr lang="en-US"/>
              <a:t/>
            </a:r>
          </a:p>
          <a:p>
            <a:r>
              <a:rPr lang="en-US"/>
              <a:t>14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15</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16</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1:A client offers you a gift in exchange for prioritizing their case.</a:t>
            </a:r>
          </a:p>
          <a:p>
            <a:r>
              <a:rPr lang="en-US"/>
              <a:t>Ethical Focus: Conflict of interest, honesty/integrity.</a:t>
            </a:r>
          </a:p>
          <a:p>
            <a:r>
              <a:rPr lang="en-US"/>
              <a:t>2:You overhear a colleague discussing a client’s case in a public space.</a:t>
            </a:r>
          </a:p>
          <a:p>
            <a:r>
              <a:rPr lang="en-US"/>
              <a:t>Ethical Focus: Confidentiality.</a:t>
            </a:r>
          </a:p>
          <a:p>
            <a:r>
              <a:rPr lang="en-US"/>
              <a:t>3:A client requests services, but their political beliefs directly oppose yours.</a:t>
            </a:r>
          </a:p>
          <a:p>
            <a:r>
              <a:rPr lang="en-US"/>
              <a:t>Ethical Focus: Non-discrimination, independence.</a:t>
            </a:r>
          </a:p>
          <a:p>
            <a:r>
              <a:rPr lang="en-US"/>
              <a:t/>
            </a:r>
          </a:p>
          <a:p>
            <a:r>
              <a:rPr lang="en-US"/>
              <a:t>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10</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12</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13</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8.png" Type="http://schemas.openxmlformats.org/officeDocument/2006/relationships/image"/><Relationship Id="rId4" Target="../media/image19.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4.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4.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4.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4.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20.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 Id="rId3" Target="../media/image18.png" Type="http://schemas.openxmlformats.org/officeDocument/2006/relationships/image"/><Relationship Id="rId4" Target="../media/image19.sv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3.xml" Type="http://schemas.openxmlformats.org/officeDocument/2006/relationships/notesSlide"/><Relationship Id="rId3" Target="../media/image4.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4.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5.xml" Type="http://schemas.openxmlformats.org/officeDocument/2006/relationships/notesSlid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6.xml" Type="http://schemas.openxmlformats.org/officeDocument/2006/relationships/notesSlid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7.xml" Type="http://schemas.openxmlformats.org/officeDocument/2006/relationships/notesSlid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8.xml" Type="http://schemas.openxmlformats.org/officeDocument/2006/relationships/notesSlid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6.png" Type="http://schemas.openxmlformats.org/officeDocument/2006/relationships/image"/><Relationship Id="rId4" Target="../media/image17.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5367028" y="8049431"/>
            <a:ext cx="6578446" cy="1623694"/>
          </a:xfrm>
          <a:prstGeom prst="rect">
            <a:avLst/>
          </a:prstGeom>
        </p:spPr>
        <p:txBody>
          <a:bodyPr anchor="t" rtlCol="false" tIns="0" lIns="0" bIns="0" rIns="0">
            <a:spAutoFit/>
          </a:bodyPr>
          <a:lstStyle/>
          <a:p>
            <a:pPr algn="l" marL="0" indent="0" lvl="0">
              <a:lnSpc>
                <a:spcPts val="6580"/>
              </a:lnSpc>
            </a:pPr>
            <a:r>
              <a:rPr lang="en-US" b="true" sz="4700">
                <a:solidFill>
                  <a:srgbClr val="F9B428"/>
                </a:solidFill>
                <a:latin typeface="Arial Nova Condensed Bold"/>
                <a:ea typeface="Arial Nova Condensed Bold"/>
                <a:cs typeface="Arial Nova Condensed Bold"/>
                <a:sym typeface="Arial Nova Condensed Bold"/>
              </a:rPr>
              <a:t>Inclure le nom du pays et la date de la formation  </a:t>
            </a:r>
          </a:p>
        </p:txBody>
      </p:sp>
      <p:sp>
        <p:nvSpPr>
          <p:cNvPr name="TextBox 6" id="6"/>
          <p:cNvSpPr txBox="true"/>
          <p:nvPr/>
        </p:nvSpPr>
        <p:spPr>
          <a:xfrm rot="0">
            <a:off x="5367028" y="3618347"/>
            <a:ext cx="11478588" cy="2104823"/>
          </a:xfrm>
          <a:prstGeom prst="rect">
            <a:avLst/>
          </a:prstGeom>
        </p:spPr>
        <p:txBody>
          <a:bodyPr anchor="t" rtlCol="false" tIns="0" lIns="0" bIns="0" rIns="0">
            <a:spAutoFit/>
          </a:bodyPr>
          <a:lstStyle/>
          <a:p>
            <a:pPr algn="l" marL="0" indent="0" lvl="0">
              <a:lnSpc>
                <a:spcPts val="8411"/>
              </a:lnSpc>
            </a:pPr>
            <a:r>
              <a:rPr lang="en-US" b="true" sz="6007">
                <a:solidFill>
                  <a:srgbClr val="DC4F50"/>
                </a:solidFill>
                <a:latin typeface="Arial Nova Condensed Bold"/>
                <a:ea typeface="Arial Nova Condensed Bold"/>
                <a:cs typeface="Arial Nova Condensed Bold"/>
                <a:sym typeface="Arial Nova Condensed Bold"/>
              </a:rPr>
              <a:t>Module 1.2 : UTILISER LA LOI</a:t>
            </a:r>
          </a:p>
          <a:p>
            <a:pPr algn="l" marL="0" indent="0" lvl="0">
              <a:lnSpc>
                <a:spcPts val="8411"/>
              </a:lnSpc>
            </a:pPr>
            <a:r>
              <a:rPr lang="en-US" b="true" sz="6007">
                <a:solidFill>
                  <a:srgbClr val="DC4F50"/>
                </a:solidFill>
                <a:latin typeface="Arial Nova Condensed Bold"/>
                <a:ea typeface="Arial Nova Condensed Bold"/>
                <a:cs typeface="Arial Nova Condensed Bold"/>
                <a:sym typeface="Arial Nova Condensed Bold"/>
              </a:rPr>
              <a:t>Compétences administratives</a:t>
            </a:r>
          </a:p>
        </p:txBody>
      </p:sp>
      <p:sp>
        <p:nvSpPr>
          <p:cNvPr name="TextBox 7" id="7"/>
          <p:cNvSpPr txBox="true"/>
          <p:nvPr/>
        </p:nvSpPr>
        <p:spPr>
          <a:xfrm rot="0">
            <a:off x="5367028" y="748377"/>
            <a:ext cx="9998440" cy="2432050"/>
          </a:xfrm>
          <a:prstGeom prst="rect">
            <a:avLst/>
          </a:prstGeom>
        </p:spPr>
        <p:txBody>
          <a:bodyPr anchor="t" rtlCol="false" tIns="0" lIns="0" bIns="0" rIns="0">
            <a:spAutoFit/>
          </a:bodyPr>
          <a:lstStyle/>
          <a:p>
            <a:pPr algn="l" marL="0" indent="0" lvl="0">
              <a:lnSpc>
                <a:spcPts val="9799"/>
              </a:lnSpc>
            </a:pPr>
            <a:r>
              <a:rPr lang="en-US" b="true" sz="6999">
                <a:solidFill>
                  <a:srgbClr val="8A2B21"/>
                </a:solidFill>
                <a:latin typeface="Arial Nova Condensed Bold"/>
                <a:ea typeface="Arial Nova Condensed Bold"/>
                <a:cs typeface="Arial Nova Condensed Bold"/>
                <a:sym typeface="Arial Nova Condensed Bold"/>
              </a:rPr>
              <a:t>Programme de formation des parajuristes </a:t>
            </a:r>
          </a:p>
        </p:txBody>
      </p:sp>
      <p:grpSp>
        <p:nvGrpSpPr>
          <p:cNvPr name="Group 8" id="8"/>
          <p:cNvGrpSpPr/>
          <p:nvPr/>
        </p:nvGrpSpPr>
        <p:grpSpPr>
          <a:xfrm rot="0">
            <a:off x="304190" y="2974336"/>
            <a:ext cx="4338328" cy="4338328"/>
            <a:chOff x="0" y="0"/>
            <a:chExt cx="5784438" cy="5784438"/>
          </a:xfrm>
        </p:grpSpPr>
        <p:sp>
          <p:nvSpPr>
            <p:cNvPr name="Freeform 9" id="9"/>
            <p:cNvSpPr/>
            <p:nvPr/>
          </p:nvSpPr>
          <p:spPr>
            <a:xfrm flipH="false" flipV="false" rot="0">
              <a:off x="0" y="0"/>
              <a:ext cx="5784438" cy="5784438"/>
            </a:xfrm>
            <a:custGeom>
              <a:avLst/>
              <a:gdLst/>
              <a:ahLst/>
              <a:cxnLst/>
              <a:rect r="r" b="b" t="t" l="l"/>
              <a:pathLst>
                <a:path h="5784438" w="5784438">
                  <a:moveTo>
                    <a:pt x="0" y="0"/>
                  </a:moveTo>
                  <a:lnTo>
                    <a:pt x="5784438" y="0"/>
                  </a:lnTo>
                  <a:lnTo>
                    <a:pt x="5784438" y="5784438"/>
                  </a:lnTo>
                  <a:lnTo>
                    <a:pt x="0" y="5784438"/>
                  </a:lnTo>
                  <a:lnTo>
                    <a:pt x="0" y="0"/>
                  </a:lnTo>
                  <a:close/>
                </a:path>
              </a:pathLst>
            </a:custGeom>
            <a:blipFill>
              <a:blip r:embed="rId2"/>
              <a:stretch>
                <a:fillRect l="0" t="0" r="0" b="0"/>
              </a:stretch>
            </a:blipFill>
          </p:spPr>
        </p:sp>
        <p:grpSp>
          <p:nvGrpSpPr>
            <p:cNvPr name="Group 10" id="10"/>
            <p:cNvGrpSpPr/>
            <p:nvPr/>
          </p:nvGrpSpPr>
          <p:grpSpPr>
            <a:xfrm rot="-82274">
              <a:off x="3275397" y="3651419"/>
              <a:ext cx="376427" cy="1094852"/>
              <a:chOff x="0" y="0"/>
              <a:chExt cx="167590" cy="487441"/>
            </a:xfrm>
          </p:grpSpPr>
          <p:sp>
            <p:nvSpPr>
              <p:cNvPr name="Freeform 11" id="11"/>
              <p:cNvSpPr/>
              <p:nvPr/>
            </p:nvSpPr>
            <p:spPr>
              <a:xfrm flipH="false" flipV="false" rot="0">
                <a:off x="0" y="0"/>
                <a:ext cx="167590" cy="487441"/>
              </a:xfrm>
              <a:custGeom>
                <a:avLst/>
                <a:gdLst/>
                <a:ahLst/>
                <a:cxnLst/>
                <a:rect r="r" b="b" t="t" l="l"/>
                <a:pathLst>
                  <a:path h="487441" w="167590">
                    <a:moveTo>
                      <a:pt x="0" y="0"/>
                    </a:moveTo>
                    <a:lnTo>
                      <a:pt x="167590" y="0"/>
                    </a:lnTo>
                    <a:lnTo>
                      <a:pt x="167590" y="487441"/>
                    </a:lnTo>
                    <a:lnTo>
                      <a:pt x="0" y="487441"/>
                    </a:lnTo>
                    <a:close/>
                  </a:path>
                </a:pathLst>
              </a:custGeom>
              <a:solidFill>
                <a:srgbClr val="84B2E1"/>
              </a:solidFill>
            </p:spPr>
          </p:sp>
          <p:sp>
            <p:nvSpPr>
              <p:cNvPr name="TextBox 12" id="12"/>
              <p:cNvSpPr txBox="true"/>
              <p:nvPr/>
            </p:nvSpPr>
            <p:spPr>
              <a:xfrm>
                <a:off x="0" y="-28575"/>
                <a:ext cx="167590" cy="516016"/>
              </a:xfrm>
              <a:prstGeom prst="rect">
                <a:avLst/>
              </a:prstGeom>
            </p:spPr>
            <p:txBody>
              <a:bodyPr anchor="ctr" rtlCol="false" tIns="25400" lIns="25400" bIns="25400" rIns="25400"/>
              <a:lstStyle/>
              <a:p>
                <a:pPr algn="ctr">
                  <a:lnSpc>
                    <a:spcPts val="1953"/>
                  </a:lnSpc>
                </a:pPr>
              </a:p>
            </p:txBody>
          </p:sp>
        </p:grpSp>
        <p:grpSp>
          <p:nvGrpSpPr>
            <p:cNvPr name="Group 13" id="13"/>
            <p:cNvGrpSpPr/>
            <p:nvPr/>
          </p:nvGrpSpPr>
          <p:grpSpPr>
            <a:xfrm rot="219085">
              <a:off x="2337181" y="3034693"/>
              <a:ext cx="513401" cy="731935"/>
              <a:chOff x="0" y="0"/>
              <a:chExt cx="228572" cy="325866"/>
            </a:xfrm>
          </p:grpSpPr>
          <p:sp>
            <p:nvSpPr>
              <p:cNvPr name="Freeform 14" id="14"/>
              <p:cNvSpPr/>
              <p:nvPr/>
            </p:nvSpPr>
            <p:spPr>
              <a:xfrm flipH="false" flipV="false" rot="0">
                <a:off x="0" y="0"/>
                <a:ext cx="228572" cy="325866"/>
              </a:xfrm>
              <a:custGeom>
                <a:avLst/>
                <a:gdLst/>
                <a:ahLst/>
                <a:cxnLst/>
                <a:rect r="r" b="b" t="t" l="l"/>
                <a:pathLst>
                  <a:path h="325866" w="228572">
                    <a:moveTo>
                      <a:pt x="0" y="0"/>
                    </a:moveTo>
                    <a:lnTo>
                      <a:pt x="228572" y="0"/>
                    </a:lnTo>
                    <a:lnTo>
                      <a:pt x="228572" y="325866"/>
                    </a:lnTo>
                    <a:lnTo>
                      <a:pt x="0" y="325866"/>
                    </a:lnTo>
                    <a:close/>
                  </a:path>
                </a:pathLst>
              </a:custGeom>
              <a:solidFill>
                <a:srgbClr val="6CA38C"/>
              </a:solidFill>
            </p:spPr>
          </p:sp>
          <p:sp>
            <p:nvSpPr>
              <p:cNvPr name="TextBox 15" id="15"/>
              <p:cNvSpPr txBox="true"/>
              <p:nvPr/>
            </p:nvSpPr>
            <p:spPr>
              <a:xfrm>
                <a:off x="0" y="-28575"/>
                <a:ext cx="228572" cy="354441"/>
              </a:xfrm>
              <a:prstGeom prst="rect">
                <a:avLst/>
              </a:prstGeom>
            </p:spPr>
            <p:txBody>
              <a:bodyPr anchor="ctr" rtlCol="false" tIns="25400" lIns="25400" bIns="25400" rIns="25400"/>
              <a:lstStyle/>
              <a:p>
                <a:pPr algn="ctr">
                  <a:lnSpc>
                    <a:spcPts val="1953"/>
                  </a:lnSpc>
                </a:pPr>
              </a:p>
            </p:txBody>
          </p:sp>
        </p:grpSp>
        <p:grpSp>
          <p:nvGrpSpPr>
            <p:cNvPr name="Group 16" id="16"/>
            <p:cNvGrpSpPr/>
            <p:nvPr/>
          </p:nvGrpSpPr>
          <p:grpSpPr>
            <a:xfrm rot="-6029727">
              <a:off x="2776906" y="3841119"/>
              <a:ext cx="1032579" cy="715453"/>
              <a:chOff x="0" y="0"/>
              <a:chExt cx="1183014" cy="819686"/>
            </a:xfrm>
          </p:grpSpPr>
          <p:sp>
            <p:nvSpPr>
              <p:cNvPr name="Freeform 17" id="17"/>
              <p:cNvSpPr/>
              <p:nvPr/>
            </p:nvSpPr>
            <p:spPr>
              <a:xfrm flipH="false" flipV="false" rot="0">
                <a:off x="0" y="0"/>
                <a:ext cx="1183014" cy="819686"/>
              </a:xfrm>
              <a:custGeom>
                <a:avLst/>
                <a:gdLst/>
                <a:ahLst/>
                <a:cxnLst/>
                <a:rect r="r" b="b" t="t" l="l"/>
                <a:pathLst>
                  <a:path h="819686" w="1183014">
                    <a:moveTo>
                      <a:pt x="591507" y="819686"/>
                    </a:moveTo>
                    <a:lnTo>
                      <a:pt x="1183014" y="0"/>
                    </a:lnTo>
                    <a:lnTo>
                      <a:pt x="0" y="0"/>
                    </a:lnTo>
                    <a:lnTo>
                      <a:pt x="591507" y="819686"/>
                    </a:lnTo>
                    <a:close/>
                  </a:path>
                </a:pathLst>
              </a:custGeom>
              <a:solidFill>
                <a:srgbClr val="E38256"/>
              </a:solidFill>
            </p:spPr>
          </p:sp>
          <p:sp>
            <p:nvSpPr>
              <p:cNvPr name="TextBox 18" id="18"/>
              <p:cNvSpPr txBox="true"/>
              <p:nvPr/>
            </p:nvSpPr>
            <p:spPr>
              <a:xfrm>
                <a:off x="184846" y="29974"/>
                <a:ext cx="813322" cy="409144"/>
              </a:xfrm>
              <a:prstGeom prst="rect">
                <a:avLst/>
              </a:prstGeom>
            </p:spPr>
            <p:txBody>
              <a:bodyPr anchor="ctr" rtlCol="false" tIns="25400" lIns="25400" bIns="25400" rIns="25400"/>
              <a:lstStyle/>
              <a:p>
                <a:pPr algn="ctr">
                  <a:lnSpc>
                    <a:spcPts val="1953"/>
                  </a:lnSpc>
                </a:pPr>
              </a:p>
            </p:txBody>
          </p:sp>
        </p:grpSp>
        <p:grpSp>
          <p:nvGrpSpPr>
            <p:cNvPr name="Group 19" id="19"/>
            <p:cNvGrpSpPr/>
            <p:nvPr/>
          </p:nvGrpSpPr>
          <p:grpSpPr>
            <a:xfrm rot="1834293">
              <a:off x="2942136" y="3296552"/>
              <a:ext cx="793531" cy="728397"/>
              <a:chOff x="0" y="0"/>
              <a:chExt cx="857157" cy="786801"/>
            </a:xfrm>
          </p:grpSpPr>
          <p:sp>
            <p:nvSpPr>
              <p:cNvPr name="Freeform 20" id="20"/>
              <p:cNvSpPr/>
              <p:nvPr/>
            </p:nvSpPr>
            <p:spPr>
              <a:xfrm flipH="false" flipV="false" rot="0">
                <a:off x="0" y="0"/>
                <a:ext cx="857157" cy="786801"/>
              </a:xfrm>
              <a:custGeom>
                <a:avLst/>
                <a:gdLst/>
                <a:ahLst/>
                <a:cxnLst/>
                <a:rect r="r" b="b" t="t" l="l"/>
                <a:pathLst>
                  <a:path h="786801" w="857157">
                    <a:moveTo>
                      <a:pt x="428578" y="0"/>
                    </a:moveTo>
                    <a:lnTo>
                      <a:pt x="857157" y="786801"/>
                    </a:lnTo>
                    <a:lnTo>
                      <a:pt x="0" y="786801"/>
                    </a:lnTo>
                    <a:lnTo>
                      <a:pt x="428578" y="0"/>
                    </a:lnTo>
                    <a:close/>
                  </a:path>
                </a:pathLst>
              </a:custGeom>
              <a:solidFill>
                <a:srgbClr val="BB2B59"/>
              </a:solidFill>
            </p:spPr>
          </p:sp>
          <p:sp>
            <p:nvSpPr>
              <p:cNvPr name="TextBox 21" id="21"/>
              <p:cNvSpPr txBox="true"/>
              <p:nvPr/>
            </p:nvSpPr>
            <p:spPr>
              <a:xfrm>
                <a:off x="133931" y="336726"/>
                <a:ext cx="589295" cy="393876"/>
              </a:xfrm>
              <a:prstGeom prst="rect">
                <a:avLst/>
              </a:prstGeom>
            </p:spPr>
            <p:txBody>
              <a:bodyPr anchor="ctr" rtlCol="false" tIns="25400" lIns="25400" bIns="25400" rIns="25400"/>
              <a:lstStyle/>
              <a:p>
                <a:pPr algn="ctr">
                  <a:lnSpc>
                    <a:spcPts val="1953"/>
                  </a:lnSpc>
                </a:pPr>
              </a:p>
            </p:txBody>
          </p:sp>
        </p:grpSp>
        <p:grpSp>
          <p:nvGrpSpPr>
            <p:cNvPr name="Group 22" id="22"/>
            <p:cNvGrpSpPr/>
            <p:nvPr/>
          </p:nvGrpSpPr>
          <p:grpSpPr>
            <a:xfrm rot="-3104318">
              <a:off x="3032687" y="3357839"/>
              <a:ext cx="683383" cy="689172"/>
              <a:chOff x="0" y="0"/>
              <a:chExt cx="812800" cy="819686"/>
            </a:xfrm>
          </p:grpSpPr>
          <p:sp>
            <p:nvSpPr>
              <p:cNvPr name="Freeform 23" id="23"/>
              <p:cNvSpPr/>
              <p:nvPr/>
            </p:nvSpPr>
            <p:spPr>
              <a:xfrm flipH="false" flipV="false" rot="0">
                <a:off x="0" y="0"/>
                <a:ext cx="812800" cy="819686"/>
              </a:xfrm>
              <a:custGeom>
                <a:avLst/>
                <a:gdLst/>
                <a:ahLst/>
                <a:cxnLst/>
                <a:rect r="r" b="b" t="t" l="l"/>
                <a:pathLst>
                  <a:path h="819686" w="812800">
                    <a:moveTo>
                      <a:pt x="406400" y="819686"/>
                    </a:moveTo>
                    <a:lnTo>
                      <a:pt x="812800" y="0"/>
                    </a:lnTo>
                    <a:lnTo>
                      <a:pt x="0" y="0"/>
                    </a:lnTo>
                    <a:lnTo>
                      <a:pt x="406400" y="819686"/>
                    </a:lnTo>
                    <a:close/>
                  </a:path>
                </a:pathLst>
              </a:custGeom>
              <a:solidFill>
                <a:srgbClr val="F9E3CC"/>
              </a:solidFill>
            </p:spPr>
          </p:sp>
          <p:sp>
            <p:nvSpPr>
              <p:cNvPr name="TextBox 24" id="24"/>
              <p:cNvSpPr txBox="true"/>
              <p:nvPr/>
            </p:nvSpPr>
            <p:spPr>
              <a:xfrm>
                <a:off x="127000" y="29974"/>
                <a:ext cx="558800" cy="409144"/>
              </a:xfrm>
              <a:prstGeom prst="rect">
                <a:avLst/>
              </a:prstGeom>
            </p:spPr>
            <p:txBody>
              <a:bodyPr anchor="ctr" rtlCol="false" tIns="25400" lIns="25400" bIns="25400" rIns="25400"/>
              <a:lstStyle/>
              <a:p>
                <a:pPr algn="ctr">
                  <a:lnSpc>
                    <a:spcPts val="1953"/>
                  </a:lnSpc>
                </a:pPr>
              </a:p>
            </p:txBody>
          </p:sp>
        </p:grpSp>
        <p:grpSp>
          <p:nvGrpSpPr>
            <p:cNvPr name="Group 25" id="25"/>
            <p:cNvGrpSpPr/>
            <p:nvPr/>
          </p:nvGrpSpPr>
          <p:grpSpPr>
            <a:xfrm rot="8100000">
              <a:off x="3206979" y="3111954"/>
              <a:ext cx="660475" cy="637391"/>
              <a:chOff x="0" y="0"/>
              <a:chExt cx="812800" cy="784391"/>
            </a:xfrm>
          </p:grpSpPr>
          <p:sp>
            <p:nvSpPr>
              <p:cNvPr name="Freeform 26" id="26"/>
              <p:cNvSpPr/>
              <p:nvPr/>
            </p:nvSpPr>
            <p:spPr>
              <a:xfrm flipH="false" flipV="false" rot="0">
                <a:off x="0" y="0"/>
                <a:ext cx="812800" cy="784391"/>
              </a:xfrm>
              <a:custGeom>
                <a:avLst/>
                <a:gdLst/>
                <a:ahLst/>
                <a:cxnLst/>
                <a:rect r="r" b="b" t="t" l="l"/>
                <a:pathLst>
                  <a:path h="784391" w="812800">
                    <a:moveTo>
                      <a:pt x="406400" y="784391"/>
                    </a:moveTo>
                    <a:lnTo>
                      <a:pt x="812800" y="0"/>
                    </a:lnTo>
                    <a:lnTo>
                      <a:pt x="0" y="0"/>
                    </a:lnTo>
                    <a:lnTo>
                      <a:pt x="406400" y="784391"/>
                    </a:lnTo>
                    <a:close/>
                  </a:path>
                </a:pathLst>
              </a:custGeom>
              <a:solidFill>
                <a:srgbClr val="F7E5DD"/>
              </a:solidFill>
            </p:spPr>
          </p:sp>
          <p:sp>
            <p:nvSpPr>
              <p:cNvPr name="TextBox 27" id="27"/>
              <p:cNvSpPr txBox="true"/>
              <p:nvPr/>
            </p:nvSpPr>
            <p:spPr>
              <a:xfrm>
                <a:off x="127000" y="27453"/>
                <a:ext cx="558800" cy="392757"/>
              </a:xfrm>
              <a:prstGeom prst="rect">
                <a:avLst/>
              </a:prstGeom>
            </p:spPr>
            <p:txBody>
              <a:bodyPr anchor="ctr" rtlCol="false" tIns="25400" lIns="25400" bIns="25400" rIns="25400"/>
              <a:lstStyle/>
              <a:p>
                <a:pPr algn="ctr">
                  <a:lnSpc>
                    <a:spcPts val="1953"/>
                  </a:lnSpc>
                </a:pPr>
              </a:p>
            </p:txBody>
          </p:sp>
        </p:grpSp>
        <p:grpSp>
          <p:nvGrpSpPr>
            <p:cNvPr name="Group 28" id="28"/>
            <p:cNvGrpSpPr/>
            <p:nvPr/>
          </p:nvGrpSpPr>
          <p:grpSpPr>
            <a:xfrm rot="-330013">
              <a:off x="3593295" y="2679071"/>
              <a:ext cx="441596" cy="1135911"/>
              <a:chOff x="0" y="0"/>
              <a:chExt cx="196604" cy="505721"/>
            </a:xfrm>
          </p:grpSpPr>
          <p:sp>
            <p:nvSpPr>
              <p:cNvPr name="Freeform 29" id="29"/>
              <p:cNvSpPr/>
              <p:nvPr/>
            </p:nvSpPr>
            <p:spPr>
              <a:xfrm flipH="false" flipV="false" rot="0">
                <a:off x="0" y="0"/>
                <a:ext cx="196604" cy="505721"/>
              </a:xfrm>
              <a:custGeom>
                <a:avLst/>
                <a:gdLst/>
                <a:ahLst/>
                <a:cxnLst/>
                <a:rect r="r" b="b" t="t" l="l"/>
                <a:pathLst>
                  <a:path h="505721" w="196604">
                    <a:moveTo>
                      <a:pt x="0" y="0"/>
                    </a:moveTo>
                    <a:lnTo>
                      <a:pt x="196604" y="0"/>
                    </a:lnTo>
                    <a:lnTo>
                      <a:pt x="196604" y="505721"/>
                    </a:lnTo>
                    <a:lnTo>
                      <a:pt x="0" y="505721"/>
                    </a:lnTo>
                    <a:close/>
                  </a:path>
                </a:pathLst>
              </a:custGeom>
              <a:solidFill>
                <a:srgbClr val="FFFFFF"/>
              </a:solidFill>
            </p:spPr>
          </p:sp>
          <p:sp>
            <p:nvSpPr>
              <p:cNvPr name="TextBox 30" id="30"/>
              <p:cNvSpPr txBox="true"/>
              <p:nvPr/>
            </p:nvSpPr>
            <p:spPr>
              <a:xfrm>
                <a:off x="0" y="-28575"/>
                <a:ext cx="196604" cy="534296"/>
              </a:xfrm>
              <a:prstGeom prst="rect">
                <a:avLst/>
              </a:prstGeom>
            </p:spPr>
            <p:txBody>
              <a:bodyPr anchor="ctr" rtlCol="false" tIns="25400" lIns="25400" bIns="25400" rIns="25400"/>
              <a:lstStyle/>
              <a:p>
                <a:pPr algn="ctr">
                  <a:lnSpc>
                    <a:spcPts val="1953"/>
                  </a:lnSpc>
                </a:pPr>
              </a:p>
            </p:txBody>
          </p:sp>
        </p:grpSp>
        <p:grpSp>
          <p:nvGrpSpPr>
            <p:cNvPr name="Group 31" id="31"/>
            <p:cNvGrpSpPr/>
            <p:nvPr/>
          </p:nvGrpSpPr>
          <p:grpSpPr>
            <a:xfrm rot="-5760379">
              <a:off x="2637248" y="2889299"/>
              <a:ext cx="1032579" cy="715453"/>
              <a:chOff x="0" y="0"/>
              <a:chExt cx="1183014" cy="819686"/>
            </a:xfrm>
          </p:grpSpPr>
          <p:sp>
            <p:nvSpPr>
              <p:cNvPr name="Freeform 32" id="32"/>
              <p:cNvSpPr/>
              <p:nvPr/>
            </p:nvSpPr>
            <p:spPr>
              <a:xfrm flipH="false" flipV="false" rot="0">
                <a:off x="0" y="0"/>
                <a:ext cx="1183014" cy="819686"/>
              </a:xfrm>
              <a:custGeom>
                <a:avLst/>
                <a:gdLst/>
                <a:ahLst/>
                <a:cxnLst/>
                <a:rect r="r" b="b" t="t" l="l"/>
                <a:pathLst>
                  <a:path h="819686" w="1183014">
                    <a:moveTo>
                      <a:pt x="591507" y="819686"/>
                    </a:moveTo>
                    <a:lnTo>
                      <a:pt x="1183014" y="0"/>
                    </a:lnTo>
                    <a:lnTo>
                      <a:pt x="0" y="0"/>
                    </a:lnTo>
                    <a:lnTo>
                      <a:pt x="591507" y="819686"/>
                    </a:lnTo>
                    <a:close/>
                  </a:path>
                </a:pathLst>
              </a:custGeom>
              <a:solidFill>
                <a:srgbClr val="CFE3F4"/>
              </a:solidFill>
            </p:spPr>
          </p:sp>
          <p:sp>
            <p:nvSpPr>
              <p:cNvPr name="TextBox 33" id="33"/>
              <p:cNvSpPr txBox="true"/>
              <p:nvPr/>
            </p:nvSpPr>
            <p:spPr>
              <a:xfrm>
                <a:off x="184846" y="29974"/>
                <a:ext cx="813322" cy="409144"/>
              </a:xfrm>
              <a:prstGeom prst="rect">
                <a:avLst/>
              </a:prstGeom>
            </p:spPr>
            <p:txBody>
              <a:bodyPr anchor="ctr" rtlCol="false" tIns="25400" lIns="25400" bIns="25400" rIns="25400"/>
              <a:lstStyle/>
              <a:p>
                <a:pPr algn="ctr">
                  <a:lnSpc>
                    <a:spcPts val="1953"/>
                  </a:lnSpc>
                </a:pPr>
              </a:p>
            </p:txBody>
          </p:sp>
        </p:grpSp>
        <p:grpSp>
          <p:nvGrpSpPr>
            <p:cNvPr name="Group 34" id="34"/>
            <p:cNvGrpSpPr/>
            <p:nvPr/>
          </p:nvGrpSpPr>
          <p:grpSpPr>
            <a:xfrm rot="-9588189">
              <a:off x="3042490" y="2396247"/>
              <a:ext cx="759122" cy="715453"/>
              <a:chOff x="0" y="0"/>
              <a:chExt cx="869717" cy="819686"/>
            </a:xfrm>
          </p:grpSpPr>
          <p:sp>
            <p:nvSpPr>
              <p:cNvPr name="Freeform 35" id="35"/>
              <p:cNvSpPr/>
              <p:nvPr/>
            </p:nvSpPr>
            <p:spPr>
              <a:xfrm flipH="false" flipV="false" rot="0">
                <a:off x="0" y="0"/>
                <a:ext cx="869717" cy="819686"/>
              </a:xfrm>
              <a:custGeom>
                <a:avLst/>
                <a:gdLst/>
                <a:ahLst/>
                <a:cxnLst/>
                <a:rect r="r" b="b" t="t" l="l"/>
                <a:pathLst>
                  <a:path h="819686" w="869717">
                    <a:moveTo>
                      <a:pt x="434859" y="819686"/>
                    </a:moveTo>
                    <a:lnTo>
                      <a:pt x="869717" y="0"/>
                    </a:lnTo>
                    <a:lnTo>
                      <a:pt x="0" y="0"/>
                    </a:lnTo>
                    <a:lnTo>
                      <a:pt x="434859" y="819686"/>
                    </a:lnTo>
                    <a:close/>
                  </a:path>
                </a:pathLst>
              </a:custGeom>
              <a:solidFill>
                <a:srgbClr val="F9E3CC"/>
              </a:solidFill>
            </p:spPr>
          </p:sp>
          <p:sp>
            <p:nvSpPr>
              <p:cNvPr name="TextBox 36" id="36"/>
              <p:cNvSpPr txBox="true"/>
              <p:nvPr/>
            </p:nvSpPr>
            <p:spPr>
              <a:xfrm>
                <a:off x="135893" y="29974"/>
                <a:ext cx="597931" cy="409144"/>
              </a:xfrm>
              <a:prstGeom prst="rect">
                <a:avLst/>
              </a:prstGeom>
            </p:spPr>
            <p:txBody>
              <a:bodyPr anchor="ctr" rtlCol="false" tIns="25400" lIns="25400" bIns="25400" rIns="25400"/>
              <a:lstStyle/>
              <a:p>
                <a:pPr algn="ctr">
                  <a:lnSpc>
                    <a:spcPts val="1953"/>
                  </a:lnSpc>
                </a:pPr>
              </a:p>
            </p:txBody>
          </p:sp>
        </p:grpSp>
        <p:grpSp>
          <p:nvGrpSpPr>
            <p:cNvPr name="Group 37" id="37"/>
            <p:cNvGrpSpPr/>
            <p:nvPr/>
          </p:nvGrpSpPr>
          <p:grpSpPr>
            <a:xfrm rot="8100000">
              <a:off x="2709751" y="2016881"/>
              <a:ext cx="673086" cy="715453"/>
              <a:chOff x="0" y="0"/>
              <a:chExt cx="771147" cy="819686"/>
            </a:xfrm>
          </p:grpSpPr>
          <p:sp>
            <p:nvSpPr>
              <p:cNvPr name="Freeform 38" id="38"/>
              <p:cNvSpPr/>
              <p:nvPr/>
            </p:nvSpPr>
            <p:spPr>
              <a:xfrm flipH="false" flipV="false" rot="0">
                <a:off x="0" y="0"/>
                <a:ext cx="771147" cy="819686"/>
              </a:xfrm>
              <a:custGeom>
                <a:avLst/>
                <a:gdLst/>
                <a:ahLst/>
                <a:cxnLst/>
                <a:rect r="r" b="b" t="t" l="l"/>
                <a:pathLst>
                  <a:path h="819686" w="771147">
                    <a:moveTo>
                      <a:pt x="385574" y="819686"/>
                    </a:moveTo>
                    <a:lnTo>
                      <a:pt x="771147" y="0"/>
                    </a:lnTo>
                    <a:lnTo>
                      <a:pt x="0" y="0"/>
                    </a:lnTo>
                    <a:lnTo>
                      <a:pt x="385574" y="819686"/>
                    </a:lnTo>
                    <a:close/>
                  </a:path>
                </a:pathLst>
              </a:custGeom>
              <a:solidFill>
                <a:srgbClr val="6CA38C"/>
              </a:solidFill>
            </p:spPr>
          </p:sp>
          <p:sp>
            <p:nvSpPr>
              <p:cNvPr name="TextBox 39" id="39"/>
              <p:cNvSpPr txBox="true"/>
              <p:nvPr/>
            </p:nvSpPr>
            <p:spPr>
              <a:xfrm>
                <a:off x="120492" y="29974"/>
                <a:ext cx="530164" cy="409144"/>
              </a:xfrm>
              <a:prstGeom prst="rect">
                <a:avLst/>
              </a:prstGeom>
            </p:spPr>
            <p:txBody>
              <a:bodyPr anchor="ctr" rtlCol="false" tIns="25400" lIns="25400" bIns="25400" rIns="25400"/>
              <a:lstStyle/>
              <a:p>
                <a:pPr algn="ctr">
                  <a:lnSpc>
                    <a:spcPts val="1953"/>
                  </a:lnSpc>
                </a:pPr>
              </a:p>
            </p:txBody>
          </p:sp>
        </p:grpSp>
        <p:grpSp>
          <p:nvGrpSpPr>
            <p:cNvPr name="Group 40" id="40"/>
            <p:cNvGrpSpPr/>
            <p:nvPr/>
          </p:nvGrpSpPr>
          <p:grpSpPr>
            <a:xfrm rot="7608942">
              <a:off x="1579540" y="3600495"/>
              <a:ext cx="1960532" cy="613926"/>
              <a:chOff x="0" y="0"/>
              <a:chExt cx="1855007" cy="580881"/>
            </a:xfrm>
          </p:grpSpPr>
          <p:sp>
            <p:nvSpPr>
              <p:cNvPr name="Freeform 41" id="41"/>
              <p:cNvSpPr/>
              <p:nvPr/>
            </p:nvSpPr>
            <p:spPr>
              <a:xfrm flipH="false" flipV="false" rot="0">
                <a:off x="0" y="0"/>
                <a:ext cx="1855007" cy="580881"/>
              </a:xfrm>
              <a:custGeom>
                <a:avLst/>
                <a:gdLst/>
                <a:ahLst/>
                <a:cxnLst/>
                <a:rect r="r" b="b" t="t" l="l"/>
                <a:pathLst>
                  <a:path h="580881" w="1855007">
                    <a:moveTo>
                      <a:pt x="927504" y="580881"/>
                    </a:moveTo>
                    <a:lnTo>
                      <a:pt x="1855007" y="0"/>
                    </a:lnTo>
                    <a:lnTo>
                      <a:pt x="0" y="0"/>
                    </a:lnTo>
                    <a:lnTo>
                      <a:pt x="927504" y="580881"/>
                    </a:lnTo>
                    <a:close/>
                  </a:path>
                </a:pathLst>
              </a:custGeom>
              <a:solidFill>
                <a:srgbClr val="B72E6D"/>
              </a:solidFill>
            </p:spPr>
          </p:sp>
          <p:sp>
            <p:nvSpPr>
              <p:cNvPr name="TextBox 42" id="42"/>
              <p:cNvSpPr txBox="true"/>
              <p:nvPr/>
            </p:nvSpPr>
            <p:spPr>
              <a:xfrm>
                <a:off x="289845" y="12917"/>
                <a:ext cx="1275318" cy="298270"/>
              </a:xfrm>
              <a:prstGeom prst="rect">
                <a:avLst/>
              </a:prstGeom>
            </p:spPr>
            <p:txBody>
              <a:bodyPr anchor="ctr" rtlCol="false" tIns="25400" lIns="25400" bIns="25400" rIns="25400"/>
              <a:lstStyle/>
              <a:p>
                <a:pPr algn="ctr">
                  <a:lnSpc>
                    <a:spcPts val="1953"/>
                  </a:lnSpc>
                </a:pPr>
              </a:p>
            </p:txBody>
          </p:sp>
        </p:grpSp>
        <p:grpSp>
          <p:nvGrpSpPr>
            <p:cNvPr name="Group 43" id="43"/>
            <p:cNvGrpSpPr/>
            <p:nvPr/>
          </p:nvGrpSpPr>
          <p:grpSpPr>
            <a:xfrm rot="1170035">
              <a:off x="3079194" y="2135931"/>
              <a:ext cx="501528" cy="644421"/>
              <a:chOff x="0" y="0"/>
              <a:chExt cx="223286" cy="286904"/>
            </a:xfrm>
          </p:grpSpPr>
          <p:sp>
            <p:nvSpPr>
              <p:cNvPr name="Freeform 44" id="44"/>
              <p:cNvSpPr/>
              <p:nvPr/>
            </p:nvSpPr>
            <p:spPr>
              <a:xfrm flipH="false" flipV="false" rot="0">
                <a:off x="0" y="0"/>
                <a:ext cx="223286" cy="286904"/>
              </a:xfrm>
              <a:custGeom>
                <a:avLst/>
                <a:gdLst/>
                <a:ahLst/>
                <a:cxnLst/>
                <a:rect r="r" b="b" t="t" l="l"/>
                <a:pathLst>
                  <a:path h="286904" w="223286">
                    <a:moveTo>
                      <a:pt x="0" y="0"/>
                    </a:moveTo>
                    <a:lnTo>
                      <a:pt x="223286" y="0"/>
                    </a:lnTo>
                    <a:lnTo>
                      <a:pt x="223286" y="286904"/>
                    </a:lnTo>
                    <a:lnTo>
                      <a:pt x="0" y="286904"/>
                    </a:lnTo>
                    <a:close/>
                  </a:path>
                </a:pathLst>
              </a:custGeom>
              <a:solidFill>
                <a:srgbClr val="F9B428"/>
              </a:solidFill>
            </p:spPr>
          </p:sp>
          <p:sp>
            <p:nvSpPr>
              <p:cNvPr name="TextBox 45" id="45"/>
              <p:cNvSpPr txBox="true"/>
              <p:nvPr/>
            </p:nvSpPr>
            <p:spPr>
              <a:xfrm>
                <a:off x="0" y="-28575"/>
                <a:ext cx="223286" cy="315479"/>
              </a:xfrm>
              <a:prstGeom prst="rect">
                <a:avLst/>
              </a:prstGeom>
            </p:spPr>
            <p:txBody>
              <a:bodyPr anchor="ctr" rtlCol="false" tIns="25400" lIns="25400" bIns="25400" rIns="25400"/>
              <a:lstStyle/>
              <a:p>
                <a:pPr algn="ctr">
                  <a:lnSpc>
                    <a:spcPts val="1953"/>
                  </a:lnSpc>
                </a:pPr>
              </a:p>
            </p:txBody>
          </p:sp>
        </p:grpSp>
        <p:grpSp>
          <p:nvGrpSpPr>
            <p:cNvPr name="Group 46" id="46"/>
            <p:cNvGrpSpPr/>
            <p:nvPr/>
          </p:nvGrpSpPr>
          <p:grpSpPr>
            <a:xfrm rot="1321693">
              <a:off x="2830845" y="2829295"/>
              <a:ext cx="801374" cy="620398"/>
              <a:chOff x="0" y="0"/>
              <a:chExt cx="902259" cy="698500"/>
            </a:xfrm>
          </p:grpSpPr>
          <p:sp>
            <p:nvSpPr>
              <p:cNvPr name="Freeform 47" id="47"/>
              <p:cNvSpPr/>
              <p:nvPr/>
            </p:nvSpPr>
            <p:spPr>
              <a:xfrm flipH="false" flipV="false" rot="0">
                <a:off x="0" y="0"/>
                <a:ext cx="902259" cy="698500"/>
              </a:xfrm>
              <a:custGeom>
                <a:avLst/>
                <a:gdLst/>
                <a:ahLst/>
                <a:cxnLst/>
                <a:rect r="r" b="b" t="t" l="l"/>
                <a:pathLst>
                  <a:path h="698500" w="902259">
                    <a:moveTo>
                      <a:pt x="902259" y="349250"/>
                    </a:moveTo>
                    <a:lnTo>
                      <a:pt x="699059" y="698500"/>
                    </a:lnTo>
                    <a:lnTo>
                      <a:pt x="203200" y="698500"/>
                    </a:lnTo>
                    <a:lnTo>
                      <a:pt x="0" y="349250"/>
                    </a:lnTo>
                    <a:lnTo>
                      <a:pt x="203200" y="0"/>
                    </a:lnTo>
                    <a:lnTo>
                      <a:pt x="699059" y="0"/>
                    </a:lnTo>
                    <a:lnTo>
                      <a:pt x="902259" y="349250"/>
                    </a:lnTo>
                    <a:close/>
                  </a:path>
                </a:pathLst>
              </a:custGeom>
              <a:solidFill>
                <a:srgbClr val="4E5FA7"/>
              </a:solidFill>
            </p:spPr>
          </p:sp>
          <p:sp>
            <p:nvSpPr>
              <p:cNvPr name="TextBox 48" id="48"/>
              <p:cNvSpPr txBox="true"/>
              <p:nvPr/>
            </p:nvSpPr>
            <p:spPr>
              <a:xfrm>
                <a:off x="114300" y="-28575"/>
                <a:ext cx="673659" cy="727075"/>
              </a:xfrm>
              <a:prstGeom prst="rect">
                <a:avLst/>
              </a:prstGeom>
            </p:spPr>
            <p:txBody>
              <a:bodyPr anchor="ctr" rtlCol="false" tIns="25400" lIns="25400" bIns="25400" rIns="25400"/>
              <a:lstStyle/>
              <a:p>
                <a:pPr algn="ctr">
                  <a:lnSpc>
                    <a:spcPts val="1953"/>
                  </a:lnSpc>
                </a:pPr>
              </a:p>
            </p:txBody>
          </p:sp>
        </p:grpSp>
        <p:grpSp>
          <p:nvGrpSpPr>
            <p:cNvPr name="Group 49" id="49"/>
            <p:cNvGrpSpPr/>
            <p:nvPr/>
          </p:nvGrpSpPr>
          <p:grpSpPr>
            <a:xfrm rot="-10340987">
              <a:off x="2277656" y="3762709"/>
              <a:ext cx="984099" cy="1173036"/>
              <a:chOff x="0" y="0"/>
              <a:chExt cx="812800" cy="968850"/>
            </a:xfrm>
          </p:grpSpPr>
          <p:sp>
            <p:nvSpPr>
              <p:cNvPr name="Freeform 50" id="50"/>
              <p:cNvSpPr/>
              <p:nvPr/>
            </p:nvSpPr>
            <p:spPr>
              <a:xfrm flipH="false" flipV="false" rot="0">
                <a:off x="0" y="0"/>
                <a:ext cx="812800" cy="968850"/>
              </a:xfrm>
              <a:custGeom>
                <a:avLst/>
                <a:gdLst/>
                <a:ahLst/>
                <a:cxnLst/>
                <a:rect r="r" b="b" t="t" l="l"/>
                <a:pathLst>
                  <a:path h="968850" w="812800">
                    <a:moveTo>
                      <a:pt x="406400" y="968850"/>
                    </a:moveTo>
                    <a:lnTo>
                      <a:pt x="812800" y="0"/>
                    </a:lnTo>
                    <a:lnTo>
                      <a:pt x="0" y="0"/>
                    </a:lnTo>
                    <a:lnTo>
                      <a:pt x="406400" y="968850"/>
                    </a:lnTo>
                    <a:close/>
                  </a:path>
                </a:pathLst>
              </a:custGeom>
              <a:solidFill>
                <a:srgbClr val="4E5FA7"/>
              </a:solidFill>
            </p:spPr>
          </p:sp>
          <p:sp>
            <p:nvSpPr>
              <p:cNvPr name="TextBox 51" id="51"/>
              <p:cNvSpPr txBox="true"/>
              <p:nvPr/>
            </p:nvSpPr>
            <p:spPr>
              <a:xfrm>
                <a:off x="127000" y="40629"/>
                <a:ext cx="558800" cy="478398"/>
              </a:xfrm>
              <a:prstGeom prst="rect">
                <a:avLst/>
              </a:prstGeom>
            </p:spPr>
            <p:txBody>
              <a:bodyPr anchor="ctr" rtlCol="false" tIns="25400" lIns="25400" bIns="25400" rIns="25400"/>
              <a:lstStyle/>
              <a:p>
                <a:pPr algn="ctr">
                  <a:lnSpc>
                    <a:spcPts val="1953"/>
                  </a:lnSpc>
                </a:pPr>
              </a:p>
            </p:txBody>
          </p:sp>
        </p:grpSp>
        <p:grpSp>
          <p:nvGrpSpPr>
            <p:cNvPr name="Group 52" id="52"/>
            <p:cNvGrpSpPr/>
            <p:nvPr/>
          </p:nvGrpSpPr>
          <p:grpSpPr>
            <a:xfrm rot="5282025">
              <a:off x="2508232" y="4584165"/>
              <a:ext cx="441596" cy="990434"/>
              <a:chOff x="0" y="0"/>
              <a:chExt cx="196604" cy="440953"/>
            </a:xfrm>
          </p:grpSpPr>
          <p:sp>
            <p:nvSpPr>
              <p:cNvPr name="Freeform 53" id="53"/>
              <p:cNvSpPr/>
              <p:nvPr/>
            </p:nvSpPr>
            <p:spPr>
              <a:xfrm flipH="false" flipV="false" rot="0">
                <a:off x="0" y="0"/>
                <a:ext cx="196604" cy="440953"/>
              </a:xfrm>
              <a:custGeom>
                <a:avLst/>
                <a:gdLst/>
                <a:ahLst/>
                <a:cxnLst/>
                <a:rect r="r" b="b" t="t" l="l"/>
                <a:pathLst>
                  <a:path h="440953" w="196604">
                    <a:moveTo>
                      <a:pt x="0" y="0"/>
                    </a:moveTo>
                    <a:lnTo>
                      <a:pt x="196604" y="0"/>
                    </a:lnTo>
                    <a:lnTo>
                      <a:pt x="196604" y="440953"/>
                    </a:lnTo>
                    <a:lnTo>
                      <a:pt x="0" y="440953"/>
                    </a:lnTo>
                    <a:close/>
                  </a:path>
                </a:pathLst>
              </a:custGeom>
              <a:solidFill>
                <a:srgbClr val="FFFFFF"/>
              </a:solidFill>
            </p:spPr>
          </p:sp>
          <p:sp>
            <p:nvSpPr>
              <p:cNvPr name="TextBox 54" id="54"/>
              <p:cNvSpPr txBox="true"/>
              <p:nvPr/>
            </p:nvSpPr>
            <p:spPr>
              <a:xfrm>
                <a:off x="0" y="-28575"/>
                <a:ext cx="196604" cy="469528"/>
              </a:xfrm>
              <a:prstGeom prst="rect">
                <a:avLst/>
              </a:prstGeom>
            </p:spPr>
            <p:txBody>
              <a:bodyPr anchor="ctr" rtlCol="false" tIns="25400" lIns="25400" bIns="25400" rIns="25400"/>
              <a:lstStyle/>
              <a:p>
                <a:pPr algn="ctr">
                  <a:lnSpc>
                    <a:spcPts val="1953"/>
                  </a:lnSpc>
                </a:pPr>
              </a:p>
            </p:txBody>
          </p:sp>
        </p:grpSp>
        <p:grpSp>
          <p:nvGrpSpPr>
            <p:cNvPr name="Group 55" id="55"/>
            <p:cNvGrpSpPr/>
            <p:nvPr/>
          </p:nvGrpSpPr>
          <p:grpSpPr>
            <a:xfrm rot="8100000">
              <a:off x="2766554" y="1552040"/>
              <a:ext cx="819875" cy="715453"/>
              <a:chOff x="0" y="0"/>
              <a:chExt cx="939321" cy="819686"/>
            </a:xfrm>
          </p:grpSpPr>
          <p:sp>
            <p:nvSpPr>
              <p:cNvPr name="Freeform 56" id="56"/>
              <p:cNvSpPr/>
              <p:nvPr/>
            </p:nvSpPr>
            <p:spPr>
              <a:xfrm flipH="false" flipV="false" rot="0">
                <a:off x="0" y="0"/>
                <a:ext cx="939321" cy="819686"/>
              </a:xfrm>
              <a:custGeom>
                <a:avLst/>
                <a:gdLst/>
                <a:ahLst/>
                <a:cxnLst/>
                <a:rect r="r" b="b" t="t" l="l"/>
                <a:pathLst>
                  <a:path h="819686" w="939321">
                    <a:moveTo>
                      <a:pt x="469661" y="819686"/>
                    </a:moveTo>
                    <a:lnTo>
                      <a:pt x="939321" y="0"/>
                    </a:lnTo>
                    <a:lnTo>
                      <a:pt x="0" y="0"/>
                    </a:lnTo>
                    <a:lnTo>
                      <a:pt x="469661" y="819686"/>
                    </a:lnTo>
                    <a:close/>
                  </a:path>
                </a:pathLst>
              </a:custGeom>
              <a:solidFill>
                <a:srgbClr val="709B4E"/>
              </a:solidFill>
            </p:spPr>
          </p:sp>
          <p:sp>
            <p:nvSpPr>
              <p:cNvPr name="TextBox 57" id="57"/>
              <p:cNvSpPr txBox="true"/>
              <p:nvPr/>
            </p:nvSpPr>
            <p:spPr>
              <a:xfrm>
                <a:off x="146769" y="29974"/>
                <a:ext cx="645783" cy="409144"/>
              </a:xfrm>
              <a:prstGeom prst="rect">
                <a:avLst/>
              </a:prstGeom>
            </p:spPr>
            <p:txBody>
              <a:bodyPr anchor="ctr" rtlCol="false" tIns="25400" lIns="25400" bIns="25400" rIns="25400"/>
              <a:lstStyle/>
              <a:p>
                <a:pPr algn="ctr">
                  <a:lnSpc>
                    <a:spcPts val="1953"/>
                  </a:lnSpc>
                </a:pPr>
              </a:p>
            </p:txBody>
          </p:sp>
        </p:grpSp>
        <p:grpSp>
          <p:nvGrpSpPr>
            <p:cNvPr name="Group 58" id="58"/>
            <p:cNvGrpSpPr/>
            <p:nvPr/>
          </p:nvGrpSpPr>
          <p:grpSpPr>
            <a:xfrm rot="-7973139">
              <a:off x="2027838" y="2191277"/>
              <a:ext cx="1127557" cy="522622"/>
              <a:chOff x="0" y="0"/>
              <a:chExt cx="1292928" cy="599271"/>
            </a:xfrm>
          </p:grpSpPr>
          <p:sp>
            <p:nvSpPr>
              <p:cNvPr name="Freeform 59" id="59"/>
              <p:cNvSpPr/>
              <p:nvPr/>
            </p:nvSpPr>
            <p:spPr>
              <a:xfrm flipH="false" flipV="false" rot="0">
                <a:off x="0" y="0"/>
                <a:ext cx="1292928" cy="599271"/>
              </a:xfrm>
              <a:custGeom>
                <a:avLst/>
                <a:gdLst/>
                <a:ahLst/>
                <a:cxnLst/>
                <a:rect r="r" b="b" t="t" l="l"/>
                <a:pathLst>
                  <a:path h="599271" w="1292928">
                    <a:moveTo>
                      <a:pt x="646464" y="599271"/>
                    </a:moveTo>
                    <a:lnTo>
                      <a:pt x="1292928" y="0"/>
                    </a:lnTo>
                    <a:lnTo>
                      <a:pt x="0" y="0"/>
                    </a:lnTo>
                    <a:lnTo>
                      <a:pt x="646464" y="599271"/>
                    </a:lnTo>
                    <a:close/>
                  </a:path>
                </a:pathLst>
              </a:custGeom>
              <a:solidFill>
                <a:srgbClr val="E49C4E"/>
              </a:solidFill>
            </p:spPr>
          </p:sp>
          <p:sp>
            <p:nvSpPr>
              <p:cNvPr name="TextBox 60" id="60"/>
              <p:cNvSpPr txBox="true"/>
              <p:nvPr/>
            </p:nvSpPr>
            <p:spPr>
              <a:xfrm>
                <a:off x="202020" y="14230"/>
                <a:ext cx="888888" cy="306808"/>
              </a:xfrm>
              <a:prstGeom prst="rect">
                <a:avLst/>
              </a:prstGeom>
            </p:spPr>
            <p:txBody>
              <a:bodyPr anchor="ctr" rtlCol="false" tIns="25400" lIns="25400" bIns="25400" rIns="25400"/>
              <a:lstStyle/>
              <a:p>
                <a:pPr algn="ctr">
                  <a:lnSpc>
                    <a:spcPts val="1953"/>
                  </a:lnSpc>
                </a:pPr>
              </a:p>
            </p:txBody>
          </p:sp>
        </p:grpSp>
        <p:grpSp>
          <p:nvGrpSpPr>
            <p:cNvPr name="Group 61" id="61"/>
            <p:cNvGrpSpPr/>
            <p:nvPr/>
          </p:nvGrpSpPr>
          <p:grpSpPr>
            <a:xfrm rot="6265777">
              <a:off x="2938518" y="1390833"/>
              <a:ext cx="673086" cy="715453"/>
              <a:chOff x="0" y="0"/>
              <a:chExt cx="771147" cy="819686"/>
            </a:xfrm>
          </p:grpSpPr>
          <p:sp>
            <p:nvSpPr>
              <p:cNvPr name="Freeform 62" id="62"/>
              <p:cNvSpPr/>
              <p:nvPr/>
            </p:nvSpPr>
            <p:spPr>
              <a:xfrm flipH="false" flipV="false" rot="0">
                <a:off x="0" y="0"/>
                <a:ext cx="771147" cy="819686"/>
              </a:xfrm>
              <a:custGeom>
                <a:avLst/>
                <a:gdLst/>
                <a:ahLst/>
                <a:cxnLst/>
                <a:rect r="r" b="b" t="t" l="l"/>
                <a:pathLst>
                  <a:path h="819686" w="771147">
                    <a:moveTo>
                      <a:pt x="385574" y="819686"/>
                    </a:moveTo>
                    <a:lnTo>
                      <a:pt x="771147" y="0"/>
                    </a:lnTo>
                    <a:lnTo>
                      <a:pt x="0" y="0"/>
                    </a:lnTo>
                    <a:lnTo>
                      <a:pt x="385574" y="819686"/>
                    </a:lnTo>
                    <a:close/>
                  </a:path>
                </a:pathLst>
              </a:custGeom>
              <a:solidFill>
                <a:srgbClr val="6CA38C"/>
              </a:solidFill>
            </p:spPr>
          </p:sp>
          <p:sp>
            <p:nvSpPr>
              <p:cNvPr name="TextBox 63" id="63"/>
              <p:cNvSpPr txBox="true"/>
              <p:nvPr/>
            </p:nvSpPr>
            <p:spPr>
              <a:xfrm>
                <a:off x="120492" y="29974"/>
                <a:ext cx="530164" cy="409144"/>
              </a:xfrm>
              <a:prstGeom prst="rect">
                <a:avLst/>
              </a:prstGeom>
            </p:spPr>
            <p:txBody>
              <a:bodyPr anchor="ctr" rtlCol="false" tIns="25400" lIns="25400" bIns="25400" rIns="25400"/>
              <a:lstStyle/>
              <a:p>
                <a:pPr algn="ctr">
                  <a:lnSpc>
                    <a:spcPts val="1953"/>
                  </a:lnSpc>
                </a:pPr>
              </a:p>
            </p:txBody>
          </p:sp>
        </p:grpSp>
        <p:grpSp>
          <p:nvGrpSpPr>
            <p:cNvPr name="Group 64" id="64"/>
            <p:cNvGrpSpPr/>
            <p:nvPr/>
          </p:nvGrpSpPr>
          <p:grpSpPr>
            <a:xfrm rot="5477873">
              <a:off x="3008675" y="1612532"/>
              <a:ext cx="713579" cy="622338"/>
              <a:chOff x="0" y="0"/>
              <a:chExt cx="817539" cy="713005"/>
            </a:xfrm>
          </p:grpSpPr>
          <p:sp>
            <p:nvSpPr>
              <p:cNvPr name="Freeform 65" id="65"/>
              <p:cNvSpPr/>
              <p:nvPr/>
            </p:nvSpPr>
            <p:spPr>
              <a:xfrm flipH="false" flipV="false" rot="0">
                <a:off x="0" y="0"/>
                <a:ext cx="817539" cy="713005"/>
              </a:xfrm>
              <a:custGeom>
                <a:avLst/>
                <a:gdLst/>
                <a:ahLst/>
                <a:cxnLst/>
                <a:rect r="r" b="b" t="t" l="l"/>
                <a:pathLst>
                  <a:path h="713005" w="817539">
                    <a:moveTo>
                      <a:pt x="408769" y="713005"/>
                    </a:moveTo>
                    <a:lnTo>
                      <a:pt x="817539" y="0"/>
                    </a:lnTo>
                    <a:lnTo>
                      <a:pt x="0" y="0"/>
                    </a:lnTo>
                    <a:lnTo>
                      <a:pt x="408769" y="713005"/>
                    </a:lnTo>
                    <a:close/>
                  </a:path>
                </a:pathLst>
              </a:custGeom>
              <a:solidFill>
                <a:srgbClr val="E49C4E"/>
              </a:solidFill>
            </p:spPr>
          </p:sp>
          <p:sp>
            <p:nvSpPr>
              <p:cNvPr name="TextBox 66" id="66"/>
              <p:cNvSpPr txBox="true"/>
              <p:nvPr/>
            </p:nvSpPr>
            <p:spPr>
              <a:xfrm>
                <a:off x="127740" y="22354"/>
                <a:ext cx="562058" cy="359613"/>
              </a:xfrm>
              <a:prstGeom prst="rect">
                <a:avLst/>
              </a:prstGeom>
            </p:spPr>
            <p:txBody>
              <a:bodyPr anchor="ctr" rtlCol="false" tIns="25400" lIns="25400" bIns="25400" rIns="25400"/>
              <a:lstStyle/>
              <a:p>
                <a:pPr algn="ctr">
                  <a:lnSpc>
                    <a:spcPts val="1953"/>
                  </a:lnSpc>
                </a:pPr>
              </a:p>
            </p:txBody>
          </p:sp>
        </p:grpSp>
        <p:grpSp>
          <p:nvGrpSpPr>
            <p:cNvPr name="Group 67" id="67"/>
            <p:cNvGrpSpPr/>
            <p:nvPr/>
          </p:nvGrpSpPr>
          <p:grpSpPr>
            <a:xfrm rot="-4823993">
              <a:off x="3498514" y="2191417"/>
              <a:ext cx="441596" cy="137472"/>
              <a:chOff x="0" y="0"/>
              <a:chExt cx="196604" cy="61204"/>
            </a:xfrm>
          </p:grpSpPr>
          <p:sp>
            <p:nvSpPr>
              <p:cNvPr name="Freeform 68" id="68"/>
              <p:cNvSpPr/>
              <p:nvPr/>
            </p:nvSpPr>
            <p:spPr>
              <a:xfrm flipH="false" flipV="false" rot="0">
                <a:off x="0" y="0"/>
                <a:ext cx="196604" cy="61204"/>
              </a:xfrm>
              <a:custGeom>
                <a:avLst/>
                <a:gdLst/>
                <a:ahLst/>
                <a:cxnLst/>
                <a:rect r="r" b="b" t="t" l="l"/>
                <a:pathLst>
                  <a:path h="61204" w="196604">
                    <a:moveTo>
                      <a:pt x="0" y="0"/>
                    </a:moveTo>
                    <a:lnTo>
                      <a:pt x="196604" y="0"/>
                    </a:lnTo>
                    <a:lnTo>
                      <a:pt x="196604" y="61204"/>
                    </a:lnTo>
                    <a:lnTo>
                      <a:pt x="0" y="61204"/>
                    </a:lnTo>
                    <a:close/>
                  </a:path>
                </a:pathLst>
              </a:custGeom>
              <a:solidFill>
                <a:srgbClr val="FFFFFF"/>
              </a:solidFill>
            </p:spPr>
          </p:sp>
          <p:sp>
            <p:nvSpPr>
              <p:cNvPr name="TextBox 69" id="69"/>
              <p:cNvSpPr txBox="true"/>
              <p:nvPr/>
            </p:nvSpPr>
            <p:spPr>
              <a:xfrm>
                <a:off x="0" y="-28575"/>
                <a:ext cx="196604" cy="89779"/>
              </a:xfrm>
              <a:prstGeom prst="rect">
                <a:avLst/>
              </a:prstGeom>
            </p:spPr>
            <p:txBody>
              <a:bodyPr anchor="ctr" rtlCol="false" tIns="25400" lIns="25400" bIns="25400" rIns="25400"/>
              <a:lstStyle/>
              <a:p>
                <a:pPr algn="ctr">
                  <a:lnSpc>
                    <a:spcPts val="1953"/>
                  </a:lnSpc>
                </a:pPr>
              </a:p>
            </p:txBody>
          </p:sp>
        </p:grpSp>
        <p:grpSp>
          <p:nvGrpSpPr>
            <p:cNvPr name="Group 70" id="70"/>
            <p:cNvGrpSpPr/>
            <p:nvPr/>
          </p:nvGrpSpPr>
          <p:grpSpPr>
            <a:xfrm rot="5607156">
              <a:off x="1895267" y="1926519"/>
              <a:ext cx="711230" cy="333239"/>
              <a:chOff x="0" y="0"/>
              <a:chExt cx="800767" cy="375191"/>
            </a:xfrm>
          </p:grpSpPr>
          <p:sp>
            <p:nvSpPr>
              <p:cNvPr name="Freeform 71" id="71"/>
              <p:cNvSpPr/>
              <p:nvPr/>
            </p:nvSpPr>
            <p:spPr>
              <a:xfrm flipH="false" flipV="false" rot="0">
                <a:off x="0" y="0"/>
                <a:ext cx="800767" cy="375191"/>
              </a:xfrm>
              <a:custGeom>
                <a:avLst/>
                <a:gdLst/>
                <a:ahLst/>
                <a:cxnLst/>
                <a:rect r="r" b="b" t="t" l="l"/>
                <a:pathLst>
                  <a:path h="375191" w="800767">
                    <a:moveTo>
                      <a:pt x="800767" y="187596"/>
                    </a:moveTo>
                    <a:lnTo>
                      <a:pt x="597567" y="375191"/>
                    </a:lnTo>
                    <a:lnTo>
                      <a:pt x="203200" y="375191"/>
                    </a:lnTo>
                    <a:lnTo>
                      <a:pt x="0" y="187596"/>
                    </a:lnTo>
                    <a:lnTo>
                      <a:pt x="203200" y="0"/>
                    </a:lnTo>
                    <a:lnTo>
                      <a:pt x="597567" y="0"/>
                    </a:lnTo>
                    <a:lnTo>
                      <a:pt x="800767" y="187596"/>
                    </a:lnTo>
                    <a:close/>
                  </a:path>
                </a:pathLst>
              </a:custGeom>
              <a:solidFill>
                <a:srgbClr val="4E5FA7"/>
              </a:solidFill>
            </p:spPr>
          </p:sp>
          <p:sp>
            <p:nvSpPr>
              <p:cNvPr name="TextBox 72" id="72"/>
              <p:cNvSpPr txBox="true"/>
              <p:nvPr/>
            </p:nvSpPr>
            <p:spPr>
              <a:xfrm>
                <a:off x="114300" y="-28575"/>
                <a:ext cx="572167" cy="403766"/>
              </a:xfrm>
              <a:prstGeom prst="rect">
                <a:avLst/>
              </a:prstGeom>
            </p:spPr>
            <p:txBody>
              <a:bodyPr anchor="ctr" rtlCol="false" tIns="25400" lIns="25400" bIns="25400" rIns="25400"/>
              <a:lstStyle/>
              <a:p>
                <a:pPr algn="ctr">
                  <a:lnSpc>
                    <a:spcPts val="1953"/>
                  </a:lnSpc>
                </a:pPr>
              </a:p>
            </p:txBody>
          </p:sp>
        </p:grpSp>
        <p:sp>
          <p:nvSpPr>
            <p:cNvPr name="TextBox 73" id="73"/>
            <p:cNvSpPr txBox="true"/>
            <p:nvPr/>
          </p:nvSpPr>
          <p:spPr>
            <a:xfrm rot="0">
              <a:off x="1441713" y="1568945"/>
              <a:ext cx="671158" cy="281364"/>
            </a:xfrm>
            <a:prstGeom prst="rect">
              <a:avLst/>
            </a:prstGeom>
          </p:spPr>
          <p:txBody>
            <a:bodyPr anchor="t" rtlCol="false" tIns="0" lIns="0" bIns="0" rIns="0">
              <a:spAutoFit/>
            </a:bodyPr>
            <a:lstStyle/>
            <a:p>
              <a:pPr algn="ctr" marL="0" indent="0" lvl="0">
                <a:lnSpc>
                  <a:spcPts val="1752"/>
                </a:lnSpc>
              </a:pPr>
              <a:r>
                <a:rPr lang="en-US" sz="1251">
                  <a:solidFill>
                    <a:srgbClr val="000000"/>
                  </a:solidFill>
                  <a:latin typeface="Arial Nova Condensed"/>
                  <a:ea typeface="Arial Nova Condensed"/>
                  <a:cs typeface="Arial Nova Condensed"/>
                  <a:sym typeface="Arial Nova Condensed"/>
                </a:rPr>
                <a:t>Savoir</a:t>
              </a:r>
            </a:p>
          </p:txBody>
        </p:sp>
        <p:sp>
          <p:nvSpPr>
            <p:cNvPr name="TextBox 74" id="74"/>
            <p:cNvSpPr txBox="true"/>
            <p:nvPr/>
          </p:nvSpPr>
          <p:spPr>
            <a:xfrm rot="0">
              <a:off x="2276983" y="1316156"/>
              <a:ext cx="671158" cy="264726"/>
            </a:xfrm>
            <a:prstGeom prst="rect">
              <a:avLst/>
            </a:prstGeom>
          </p:spPr>
          <p:txBody>
            <a:bodyPr anchor="t" rtlCol="false" tIns="0" lIns="0" bIns="0" rIns="0">
              <a:spAutoFit/>
            </a:bodyPr>
            <a:lstStyle/>
            <a:p>
              <a:pPr algn="ctr" marL="0" indent="0" lvl="0">
                <a:lnSpc>
                  <a:spcPts val="1648"/>
                </a:lnSpc>
              </a:pPr>
              <a:r>
                <a:rPr lang="en-US" sz="1177">
                  <a:solidFill>
                    <a:srgbClr val="000000"/>
                  </a:solidFill>
                  <a:latin typeface="Arial Nova Condensed"/>
                  <a:ea typeface="Arial Nova Condensed"/>
                  <a:cs typeface="Arial Nova Condensed"/>
                  <a:sym typeface="Arial Nova Condensed"/>
                </a:rPr>
                <a:t>Utiliser</a:t>
              </a:r>
            </a:p>
          </p:txBody>
        </p:sp>
        <p:sp>
          <p:nvSpPr>
            <p:cNvPr name="TextBox 75" id="75"/>
            <p:cNvSpPr txBox="true"/>
            <p:nvPr/>
          </p:nvSpPr>
          <p:spPr>
            <a:xfrm rot="0">
              <a:off x="2926771" y="1695340"/>
              <a:ext cx="671158" cy="281364"/>
            </a:xfrm>
            <a:prstGeom prst="rect">
              <a:avLst/>
            </a:prstGeom>
          </p:spPr>
          <p:txBody>
            <a:bodyPr anchor="t" rtlCol="false" tIns="0" lIns="0" bIns="0" rIns="0">
              <a:spAutoFit/>
            </a:bodyPr>
            <a:lstStyle/>
            <a:p>
              <a:pPr algn="ctr" marL="0" indent="0" lvl="0">
                <a:lnSpc>
                  <a:spcPts val="1752"/>
                </a:lnSpc>
              </a:pPr>
              <a:r>
                <a:rPr lang="en-US" sz="1251">
                  <a:solidFill>
                    <a:srgbClr val="000000"/>
                  </a:solidFill>
                  <a:latin typeface="Arial Nova Condensed"/>
                  <a:ea typeface="Arial Nova Condensed"/>
                  <a:cs typeface="Arial Nova Condensed"/>
                  <a:sym typeface="Arial Nova Condensed"/>
                </a:rPr>
                <a:t>Forme</a:t>
              </a:r>
            </a:p>
          </p:txBody>
        </p:sp>
        <p:sp>
          <p:nvSpPr>
            <p:cNvPr name="TextBox 76" id="76"/>
            <p:cNvSpPr txBox="true"/>
            <p:nvPr/>
          </p:nvSpPr>
          <p:spPr>
            <a:xfrm rot="0">
              <a:off x="3719312" y="1580303"/>
              <a:ext cx="1030598" cy="281364"/>
            </a:xfrm>
            <a:prstGeom prst="rect">
              <a:avLst/>
            </a:prstGeom>
          </p:spPr>
          <p:txBody>
            <a:bodyPr anchor="t" rtlCol="false" tIns="0" lIns="0" bIns="0" rIns="0">
              <a:spAutoFit/>
            </a:bodyPr>
            <a:lstStyle/>
            <a:p>
              <a:pPr algn="ctr" marL="0" indent="0" lvl="0">
                <a:lnSpc>
                  <a:spcPts val="1752"/>
                </a:lnSpc>
              </a:pPr>
              <a:r>
                <a:rPr lang="en-US" sz="1251">
                  <a:solidFill>
                    <a:srgbClr val="000000"/>
                  </a:solidFill>
                  <a:latin typeface="Arial Nova Condensed"/>
                  <a:ea typeface="Arial Nova Condensed"/>
                  <a:cs typeface="Arial Nova Condensed"/>
                  <a:sym typeface="Arial Nova Condensed"/>
                </a:rPr>
                <a:t>La loi</a:t>
              </a:r>
            </a:p>
          </p:txBody>
        </p:sp>
      </p:grpSp>
      <p:sp>
        <p:nvSpPr>
          <p:cNvPr name="Freeform 77" id="77"/>
          <p:cNvSpPr/>
          <p:nvPr/>
        </p:nvSpPr>
        <p:spPr>
          <a:xfrm flipH="false" flipV="false" rot="0">
            <a:off x="651237" y="613875"/>
            <a:ext cx="3644234" cy="1417202"/>
          </a:xfrm>
          <a:custGeom>
            <a:avLst/>
            <a:gdLst/>
            <a:ahLst/>
            <a:cxnLst/>
            <a:rect r="r" b="b" t="t" l="l"/>
            <a:pathLst>
              <a:path h="1417202" w="3644234">
                <a:moveTo>
                  <a:pt x="0" y="0"/>
                </a:moveTo>
                <a:lnTo>
                  <a:pt x="3644234" y="0"/>
                </a:lnTo>
                <a:lnTo>
                  <a:pt x="3644234" y="1417202"/>
                </a:lnTo>
                <a:lnTo>
                  <a:pt x="0" y="1417202"/>
                </a:lnTo>
                <a:lnTo>
                  <a:pt x="0" y="0"/>
                </a:lnTo>
                <a:close/>
              </a:path>
            </a:pathLst>
          </a:custGeom>
          <a:blipFill>
            <a:blip r:embed="rId3"/>
            <a:stretch>
              <a:fillRect l="0" t="0" r="0" b="0"/>
            </a:stretch>
          </a:blipFill>
        </p:spPr>
      </p:sp>
      <p:sp>
        <p:nvSpPr>
          <p:cNvPr name="Freeform 78" id="78"/>
          <p:cNvSpPr/>
          <p:nvPr/>
        </p:nvSpPr>
        <p:spPr>
          <a:xfrm flipH="false" flipV="false" rot="0">
            <a:off x="684635" y="8436943"/>
            <a:ext cx="3577437" cy="1236183"/>
          </a:xfrm>
          <a:custGeom>
            <a:avLst/>
            <a:gdLst/>
            <a:ahLst/>
            <a:cxnLst/>
            <a:rect r="r" b="b" t="t" l="l"/>
            <a:pathLst>
              <a:path h="1236183" w="3577437">
                <a:moveTo>
                  <a:pt x="0" y="0"/>
                </a:moveTo>
                <a:lnTo>
                  <a:pt x="3577437" y="0"/>
                </a:lnTo>
                <a:lnTo>
                  <a:pt x="3577437" y="1236182"/>
                </a:lnTo>
                <a:lnTo>
                  <a:pt x="0" y="1236182"/>
                </a:lnTo>
                <a:lnTo>
                  <a:pt x="0" y="0"/>
                </a:lnTo>
                <a:close/>
              </a:path>
            </a:pathLst>
          </a:custGeom>
          <a:blipFill>
            <a:blip r:embed="rId4"/>
            <a:stretch>
              <a:fillRect l="0" t="0" r="0" b="0"/>
            </a:stretch>
          </a:blipFill>
        </p:spPr>
      </p:sp>
      <p:grpSp>
        <p:nvGrpSpPr>
          <p:cNvPr name="Group 79" id="79"/>
          <p:cNvGrpSpPr/>
          <p:nvPr/>
        </p:nvGrpSpPr>
        <p:grpSpPr>
          <a:xfrm rot="0">
            <a:off x="13681863" y="6284914"/>
            <a:ext cx="4606137" cy="3474407"/>
            <a:chOff x="0" y="0"/>
            <a:chExt cx="6141516" cy="4632542"/>
          </a:xfrm>
        </p:grpSpPr>
        <p:sp>
          <p:nvSpPr>
            <p:cNvPr name="Freeform 80" id="80"/>
            <p:cNvSpPr/>
            <p:nvPr/>
          </p:nvSpPr>
          <p:spPr>
            <a:xfrm flipH="false" flipV="false" rot="0">
              <a:off x="0" y="2314120"/>
              <a:ext cx="6141516" cy="2318422"/>
            </a:xfrm>
            <a:custGeom>
              <a:avLst/>
              <a:gdLst/>
              <a:ahLst/>
              <a:cxnLst/>
              <a:rect r="r" b="b" t="t" l="l"/>
              <a:pathLst>
                <a:path h="2318422" w="6141516">
                  <a:moveTo>
                    <a:pt x="0" y="0"/>
                  </a:moveTo>
                  <a:lnTo>
                    <a:pt x="6141516" y="0"/>
                  </a:lnTo>
                  <a:lnTo>
                    <a:pt x="6141516" y="2318422"/>
                  </a:lnTo>
                  <a:lnTo>
                    <a:pt x="0" y="2318422"/>
                  </a:lnTo>
                  <a:lnTo>
                    <a:pt x="0" y="0"/>
                  </a:lnTo>
                  <a:close/>
                </a:path>
              </a:pathLst>
            </a:custGeom>
            <a:blipFill>
              <a:blip r:embed="rId5">
                <a:alphaModFix amt="65000"/>
              </a:blip>
              <a:stretch>
                <a:fillRect l="0" t="0" r="0" b="0"/>
              </a:stretch>
            </a:blipFill>
            <a:ln cap="sq">
              <a:noFill/>
              <a:prstDash val="solid"/>
              <a:miter/>
            </a:ln>
          </p:spPr>
        </p:sp>
        <p:sp>
          <p:nvSpPr>
            <p:cNvPr name="Freeform 81" id="81"/>
            <p:cNvSpPr/>
            <p:nvPr/>
          </p:nvSpPr>
          <p:spPr>
            <a:xfrm flipH="false" flipV="false" rot="0">
              <a:off x="0" y="0"/>
              <a:ext cx="3431498" cy="2659411"/>
            </a:xfrm>
            <a:custGeom>
              <a:avLst/>
              <a:gdLst/>
              <a:ahLst/>
              <a:cxnLst/>
              <a:rect r="r" b="b" t="t" l="l"/>
              <a:pathLst>
                <a:path h="2659411" w="3431498">
                  <a:moveTo>
                    <a:pt x="0" y="0"/>
                  </a:moveTo>
                  <a:lnTo>
                    <a:pt x="3431498" y="0"/>
                  </a:lnTo>
                  <a:lnTo>
                    <a:pt x="3431498" y="2659411"/>
                  </a:lnTo>
                  <a:lnTo>
                    <a:pt x="0" y="265941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2" id="82"/>
            <p:cNvSpPr/>
            <p:nvPr/>
          </p:nvSpPr>
          <p:spPr>
            <a:xfrm flipH="false" flipV="false" rot="0">
              <a:off x="1012894" y="374355"/>
              <a:ext cx="1405709" cy="1342650"/>
            </a:xfrm>
            <a:custGeom>
              <a:avLst/>
              <a:gdLst/>
              <a:ahLst/>
              <a:cxnLst/>
              <a:rect r="r" b="b" t="t" l="l"/>
              <a:pathLst>
                <a:path h="1342650" w="1405709">
                  <a:moveTo>
                    <a:pt x="0" y="0"/>
                  </a:moveTo>
                  <a:lnTo>
                    <a:pt x="1405710" y="0"/>
                  </a:lnTo>
                  <a:lnTo>
                    <a:pt x="1405710" y="1342650"/>
                  </a:lnTo>
                  <a:lnTo>
                    <a:pt x="0" y="1342650"/>
                  </a:lnTo>
                  <a:lnTo>
                    <a:pt x="0" y="0"/>
                  </a:lnTo>
                  <a:close/>
                </a:path>
              </a:pathLst>
            </a:custGeom>
            <a:blipFill>
              <a:blip r:embed="rId8">
                <a:extLst>
                  <a:ext uri="{96DAC541-7B7A-43D3-8B79-37D633B846F1}">
                    <asvg:svgBlip xmlns:asvg="http://schemas.microsoft.com/office/drawing/2016/SVG/main" r:embed="rId9"/>
                  </a:ext>
                </a:extLst>
              </a:blip>
              <a:stretch>
                <a:fillRect l="-21001" t="-2455" r="0" b="0"/>
              </a:stretch>
            </a:blipFill>
          </p:spPr>
        </p:sp>
      </p:grpSp>
    </p:spTree>
  </p:cSld>
  <p:clrMapOvr>
    <a:masterClrMapping/>
  </p:clrMapOvr>
</p:sld>
</file>

<file path=ppt/slides/slide10.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4754166" cy="1181420"/>
            <a:chOff x="0" y="0"/>
            <a:chExt cx="19672222" cy="1575227"/>
          </a:xfrm>
        </p:grpSpPr>
        <p:sp>
          <p:nvSpPr>
            <p:cNvPr name="Freeform 6" id="6"/>
            <p:cNvSpPr/>
            <p:nvPr/>
          </p:nvSpPr>
          <p:spPr>
            <a:xfrm flipH="false" flipV="false" rot="0">
              <a:off x="0" y="0"/>
              <a:ext cx="19672221" cy="1575227"/>
            </a:xfrm>
            <a:custGeom>
              <a:avLst/>
              <a:gdLst/>
              <a:ahLst/>
              <a:cxnLst/>
              <a:rect r="r" b="b" t="t" l="l"/>
              <a:pathLst>
                <a:path h="1575227" w="19672221">
                  <a:moveTo>
                    <a:pt x="0" y="0"/>
                  </a:moveTo>
                  <a:lnTo>
                    <a:pt x="19672221" y="0"/>
                  </a:lnTo>
                  <a:lnTo>
                    <a:pt x="19672221"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9672222"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Conformité et considérations éthiques</a:t>
              </a:r>
            </a:p>
          </p:txBody>
        </p:sp>
      </p:grpSp>
      <p:grpSp>
        <p:nvGrpSpPr>
          <p:cNvPr name="Group 8" id="8"/>
          <p:cNvGrpSpPr/>
          <p:nvPr/>
        </p:nvGrpSpPr>
        <p:grpSpPr>
          <a:xfrm rot="0">
            <a:off x="1028700" y="3325722"/>
            <a:ext cx="16230600" cy="6216098"/>
            <a:chOff x="0" y="0"/>
            <a:chExt cx="21640800" cy="8288131"/>
          </a:xfrm>
        </p:grpSpPr>
        <p:sp>
          <p:nvSpPr>
            <p:cNvPr name="Freeform 9" id="9"/>
            <p:cNvSpPr/>
            <p:nvPr/>
          </p:nvSpPr>
          <p:spPr>
            <a:xfrm flipH="false" flipV="false" rot="0">
              <a:off x="0" y="0"/>
              <a:ext cx="21640800" cy="8288131"/>
            </a:xfrm>
            <a:custGeom>
              <a:avLst/>
              <a:gdLst/>
              <a:ahLst/>
              <a:cxnLst/>
              <a:rect r="r" b="b" t="t" l="l"/>
              <a:pathLst>
                <a:path h="8288131" w="21640800">
                  <a:moveTo>
                    <a:pt x="0" y="0"/>
                  </a:moveTo>
                  <a:lnTo>
                    <a:pt x="21640800" y="0"/>
                  </a:lnTo>
                  <a:lnTo>
                    <a:pt x="21640800" y="8288131"/>
                  </a:lnTo>
                  <a:lnTo>
                    <a:pt x="0" y="8288131"/>
                  </a:lnTo>
                  <a:close/>
                </a:path>
              </a:pathLst>
            </a:custGeom>
            <a:solidFill>
              <a:srgbClr val="000000">
                <a:alpha val="0"/>
              </a:srgbClr>
            </a:solidFill>
          </p:spPr>
        </p:sp>
        <p:sp>
          <p:nvSpPr>
            <p:cNvPr name="TextBox 10" id="10"/>
            <p:cNvSpPr txBox="true"/>
            <p:nvPr/>
          </p:nvSpPr>
          <p:spPr>
            <a:xfrm>
              <a:off x="0" y="0"/>
              <a:ext cx="21640800" cy="8288131"/>
            </a:xfrm>
            <a:prstGeom prst="rect">
              <a:avLst/>
            </a:prstGeom>
          </p:spPr>
          <p:txBody>
            <a:bodyPr anchor="t" rtlCol="false" tIns="0" lIns="0" bIns="0" rIns="0"/>
            <a:lstStyle/>
            <a:p>
              <a:pPr algn="just" marL="0" indent="0" lvl="0">
                <a:lnSpc>
                  <a:spcPts val="3269"/>
                </a:lnSpc>
              </a:pPr>
              <a:r>
                <a:rPr lang="en-US" sz="2724">
                  <a:solidFill>
                    <a:srgbClr val="000000"/>
                  </a:solidFill>
                  <a:latin typeface="Arial Nova Condensed"/>
                  <a:ea typeface="Arial Nova Condensed"/>
                  <a:cs typeface="Arial Nova Condensed"/>
                  <a:sym typeface="Arial Nova Condensed"/>
                </a:rPr>
                <a:t>Le parajuriste doit :</a:t>
              </a:r>
            </a:p>
            <a:p>
              <a:pPr algn="just" marL="0" indent="0" lvl="0">
                <a:lnSpc>
                  <a:spcPts val="3269"/>
                </a:lnSpc>
              </a:pPr>
            </a:p>
            <a:p>
              <a:pPr algn="just" marL="588167" indent="-294083" lvl="1">
                <a:lnSpc>
                  <a:spcPts val="3269"/>
                </a:lnSpc>
                <a:buFont typeface="Arial"/>
                <a:buChar char="•"/>
              </a:pPr>
              <a:r>
                <a:rPr lang="en-US" b="true" sz="2724">
                  <a:solidFill>
                    <a:srgbClr val="000000"/>
                  </a:solidFill>
                  <a:latin typeface="Arial Nova Condensed Bold"/>
                  <a:ea typeface="Arial Nova Condensed Bold"/>
                  <a:cs typeface="Arial Nova Condensed Bold"/>
                  <a:sym typeface="Arial Nova Condensed Bold"/>
                </a:rPr>
                <a:t>Utiliser</a:t>
              </a:r>
              <a:r>
                <a:rPr lang="en-US" sz="2724">
                  <a:solidFill>
                    <a:srgbClr val="000000"/>
                  </a:solidFill>
                  <a:latin typeface="Arial Nova Condensed"/>
                  <a:ea typeface="Arial Nova Condensed"/>
                  <a:cs typeface="Arial Nova Condensed"/>
                  <a:sym typeface="Arial Nova Condensed"/>
                </a:rPr>
                <a:t> </a:t>
              </a:r>
              <a:r>
                <a:rPr lang="en-US" b="true" sz="2724">
                  <a:solidFill>
                    <a:srgbClr val="000000"/>
                  </a:solidFill>
                  <a:latin typeface="Arial Nova Condensed Bold"/>
                  <a:ea typeface="Arial Nova Condensed Bold"/>
                  <a:cs typeface="Arial Nova Condensed Bold"/>
                  <a:sym typeface="Arial Nova Condensed Bold"/>
                </a:rPr>
                <a:t>une enveloppe scellée</a:t>
              </a:r>
              <a:r>
                <a:rPr lang="en-US" sz="2724">
                  <a:solidFill>
                    <a:srgbClr val="000000"/>
                  </a:solidFill>
                  <a:latin typeface="Arial Nova Condensed"/>
                  <a:ea typeface="Arial Nova Condensed"/>
                  <a:cs typeface="Arial Nova Condensed"/>
                  <a:sym typeface="Arial Nova Condensed"/>
                </a:rPr>
                <a:t> : placez l’argent du client dans une enveloppe séparée, scellez-la immédiatement et écrivez clairement le nom du client dessus.</a:t>
              </a:r>
            </a:p>
            <a:p>
              <a:pPr algn="just" marL="588167" indent="-294083" lvl="1">
                <a:lnSpc>
                  <a:spcPts val="3269"/>
                </a:lnSpc>
                <a:buFont typeface="Arial"/>
                <a:buChar char="•"/>
              </a:pPr>
              <a:r>
                <a:rPr lang="en-US" sz="2724">
                  <a:solidFill>
                    <a:srgbClr val="000000"/>
                  </a:solidFill>
                  <a:latin typeface="Arial Nova Condensed"/>
                  <a:ea typeface="Arial Nova Condensed"/>
                  <a:cs typeface="Arial Nova Condensed"/>
                  <a:sym typeface="Arial Nova Condensed"/>
                </a:rPr>
                <a:t>Remettre l’argent rapidement et directement à la personne ou au bureau approprié sans délai.</a:t>
              </a:r>
            </a:p>
            <a:p>
              <a:pPr algn="just" marL="588167" indent="-294083" lvl="1">
                <a:lnSpc>
                  <a:spcPts val="3269"/>
                </a:lnSpc>
                <a:buFont typeface="Arial"/>
                <a:buChar char="•"/>
              </a:pPr>
              <a:r>
                <a:rPr lang="en-US" b="true" sz="2724">
                  <a:solidFill>
                    <a:srgbClr val="000000"/>
                  </a:solidFill>
                  <a:latin typeface="Arial Nova Condensed Bold"/>
                  <a:ea typeface="Arial Nova Condensed Bold"/>
                  <a:cs typeface="Arial Nova Condensed Bold"/>
                  <a:sym typeface="Arial Nova Condensed Bold"/>
                </a:rPr>
                <a:t>Documenter la transaction :</a:t>
              </a:r>
              <a:r>
                <a:rPr lang="en-US" sz="2724">
                  <a:solidFill>
                    <a:srgbClr val="000000"/>
                  </a:solidFill>
                  <a:latin typeface="Arial Nova Condensed"/>
                  <a:ea typeface="Arial Nova Condensed"/>
                  <a:cs typeface="Arial Nova Condensed"/>
                  <a:sym typeface="Arial Nova Condensed"/>
                </a:rPr>
                <a:t> Émettre un reçu ou un enregistrement pour le client lors de la réception ou de la livraison de l’argent.</a:t>
              </a:r>
            </a:p>
            <a:p>
              <a:pPr algn="just" marL="588167" indent="-294083" lvl="1">
                <a:lnSpc>
                  <a:spcPts val="3269"/>
                </a:lnSpc>
                <a:buFont typeface="Arial"/>
                <a:buChar char="•"/>
              </a:pPr>
              <a:r>
                <a:rPr lang="en-US" b="true" sz="2724">
                  <a:solidFill>
                    <a:srgbClr val="000000"/>
                  </a:solidFill>
                  <a:latin typeface="Arial Nova Condensed Bold"/>
                  <a:ea typeface="Arial Nova Condensed Bold"/>
                  <a:cs typeface="Arial Nova Condensed Bold"/>
                  <a:sym typeface="Arial Nova Condensed Bold"/>
                </a:rPr>
                <a:t>Obtenir la confirmation du client</a:t>
              </a:r>
              <a:r>
                <a:rPr lang="en-US" sz="2724">
                  <a:solidFill>
                    <a:srgbClr val="000000"/>
                  </a:solidFill>
                  <a:latin typeface="Arial Nova Condensed"/>
                  <a:ea typeface="Arial Nova Condensed"/>
                  <a:cs typeface="Arial Nova Condensed"/>
                  <a:sym typeface="Arial Nova Condensed"/>
                </a:rPr>
                <a:t> : Assurez-vous que le client signe un reçu ou un accusé de réception lors de la réception ou de la collecte de l’argent.</a:t>
              </a:r>
            </a:p>
            <a:p>
              <a:pPr algn="just" marL="588167" indent="-294083" lvl="1">
                <a:lnSpc>
                  <a:spcPts val="3269"/>
                </a:lnSpc>
                <a:buFont typeface="Arial"/>
                <a:buChar char="•"/>
              </a:pPr>
              <a:r>
                <a:rPr lang="en-US" b="true" sz="2724">
                  <a:solidFill>
                    <a:srgbClr val="000000"/>
                  </a:solidFill>
                  <a:latin typeface="Arial Nova Condensed Bold"/>
                  <a:ea typeface="Arial Nova Condensed Bold"/>
                  <a:cs typeface="Arial Nova Condensed Bold"/>
                  <a:sym typeface="Arial Nova Condensed Bold"/>
                </a:rPr>
                <a:t>Réduire le temps de traitement le plus possible</a:t>
              </a:r>
              <a:r>
                <a:rPr lang="en-US" sz="2724">
                  <a:solidFill>
                    <a:srgbClr val="000000"/>
                  </a:solidFill>
                  <a:latin typeface="Arial Nova Condensed"/>
                  <a:ea typeface="Arial Nova Condensed"/>
                  <a:cs typeface="Arial Nova Condensed"/>
                  <a:sym typeface="Arial Nova Condensed"/>
                </a:rPr>
                <a:t>: ne conservez pas l’argent du client plus longtemps que nécessaire pour éviter les risques ou les tentations.</a:t>
              </a:r>
            </a:p>
            <a:p>
              <a:pPr algn="just" marL="588167" indent="-294083" lvl="1">
                <a:lnSpc>
                  <a:spcPts val="3269"/>
                </a:lnSpc>
                <a:buFont typeface="Arial"/>
                <a:buChar char="•"/>
              </a:pPr>
              <a:r>
                <a:rPr lang="en-US" b="true" sz="2724">
                  <a:solidFill>
                    <a:srgbClr val="000000"/>
                  </a:solidFill>
                  <a:latin typeface="Arial Nova Condensed Bold"/>
                  <a:ea typeface="Arial Nova Condensed Bold"/>
                  <a:cs typeface="Arial Nova Condensed Bold"/>
                  <a:sym typeface="Arial Nova Condensed Bold"/>
                </a:rPr>
                <a:t>Effectuer</a:t>
              </a:r>
              <a:r>
                <a:rPr lang="en-US" sz="2724">
                  <a:solidFill>
                    <a:srgbClr val="000000"/>
                  </a:solidFill>
                  <a:latin typeface="Arial Nova Condensed"/>
                  <a:ea typeface="Arial Nova Condensed"/>
                  <a:cs typeface="Arial Nova Condensed"/>
                  <a:sym typeface="Arial Nova Condensed"/>
                </a:rPr>
                <a:t> </a:t>
              </a:r>
              <a:r>
                <a:rPr lang="en-US" b="true" sz="2724">
                  <a:solidFill>
                    <a:srgbClr val="000000"/>
                  </a:solidFill>
                  <a:latin typeface="Arial Nova Condensed Bold"/>
                  <a:ea typeface="Arial Nova Condensed Bold"/>
                  <a:cs typeface="Arial Nova Condensed Bold"/>
                  <a:sym typeface="Arial Nova Condensed Bold"/>
                </a:rPr>
                <a:t>un suivi </a:t>
              </a:r>
              <a:r>
                <a:rPr lang="en-US" sz="2724">
                  <a:solidFill>
                    <a:srgbClr val="000000"/>
                  </a:solidFill>
                  <a:latin typeface="Arial Nova Condensed"/>
                  <a:ea typeface="Arial Nova Condensed"/>
                  <a:cs typeface="Arial Nova Condensed"/>
                  <a:sym typeface="Arial Nova Condensed"/>
                </a:rPr>
                <a:t>: Si le client ne récupère pas l’argent rapidement, contactez-le pour organiser une rencontre.</a:t>
              </a:r>
            </a:p>
            <a:p>
              <a:pPr algn="just" marL="588167" indent="-294083" lvl="1">
                <a:lnSpc>
                  <a:spcPts val="3269"/>
                </a:lnSpc>
                <a:buFont typeface="Arial"/>
                <a:buChar char="•"/>
              </a:pPr>
              <a:r>
                <a:rPr lang="en-US" b="true" sz="2724">
                  <a:solidFill>
                    <a:srgbClr val="000000"/>
                  </a:solidFill>
                  <a:latin typeface="Arial Nova Condensed Bold"/>
                  <a:ea typeface="Arial Nova Condensed Bold"/>
                  <a:cs typeface="Arial Nova Condensed Bold"/>
                  <a:sym typeface="Arial Nova Condensed Bold"/>
                </a:rPr>
                <a:t>Respecter la politique en la matière</a:t>
              </a:r>
              <a:r>
                <a:rPr lang="en-US" sz="2724">
                  <a:solidFill>
                    <a:srgbClr val="000000"/>
                  </a:solidFill>
                  <a:latin typeface="Arial Nova Condensed"/>
                  <a:ea typeface="Arial Nova Condensed"/>
                  <a:cs typeface="Arial Nova Condensed"/>
                  <a:sym typeface="Arial Nova Condensed"/>
                </a:rPr>
                <a:t> : l'utilisation abusive de l'argent des clients est strictement interdite et peut entraîner des mesures disciplinaires. Cela va à l'encontre de la politique de toute organisation et vous pouvez être arrêté pour cela.</a:t>
              </a:r>
            </a:p>
          </p:txBody>
        </p:sp>
      </p:grpSp>
      <p:grpSp>
        <p:nvGrpSpPr>
          <p:cNvPr name="Group 11" id="11"/>
          <p:cNvGrpSpPr/>
          <p:nvPr/>
        </p:nvGrpSpPr>
        <p:grpSpPr>
          <a:xfrm rot="0">
            <a:off x="1028700" y="2320845"/>
            <a:ext cx="13240150" cy="894151"/>
            <a:chOff x="0" y="0"/>
            <a:chExt cx="17653533" cy="1192202"/>
          </a:xfrm>
        </p:grpSpPr>
        <p:sp>
          <p:nvSpPr>
            <p:cNvPr name="Freeform 12" id="12"/>
            <p:cNvSpPr/>
            <p:nvPr/>
          </p:nvSpPr>
          <p:spPr>
            <a:xfrm flipH="false" flipV="false" rot="0">
              <a:off x="0" y="0"/>
              <a:ext cx="17653533" cy="1192202"/>
            </a:xfrm>
            <a:custGeom>
              <a:avLst/>
              <a:gdLst/>
              <a:ahLst/>
              <a:cxnLst/>
              <a:rect r="r" b="b" t="t" l="l"/>
              <a:pathLst>
                <a:path h="1192202" w="17653533">
                  <a:moveTo>
                    <a:pt x="0" y="0"/>
                  </a:moveTo>
                  <a:lnTo>
                    <a:pt x="17653533" y="0"/>
                  </a:lnTo>
                  <a:lnTo>
                    <a:pt x="17653533" y="1192202"/>
                  </a:lnTo>
                  <a:lnTo>
                    <a:pt x="0" y="1192202"/>
                  </a:lnTo>
                  <a:close/>
                </a:path>
              </a:pathLst>
            </a:custGeom>
            <a:solidFill>
              <a:srgbClr val="000000">
                <a:alpha val="0"/>
              </a:srgbClr>
            </a:solidFill>
          </p:spPr>
        </p:sp>
        <p:sp>
          <p:nvSpPr>
            <p:cNvPr name="TextBox 13" id="13"/>
            <p:cNvSpPr txBox="true"/>
            <p:nvPr/>
          </p:nvSpPr>
          <p:spPr>
            <a:xfrm>
              <a:off x="0" y="-200025"/>
              <a:ext cx="17653533" cy="1392227"/>
            </a:xfrm>
            <a:prstGeom prst="rect">
              <a:avLst/>
            </a:prstGeom>
          </p:spPr>
          <p:txBody>
            <a:bodyPr anchor="t" rtlCol="false" tIns="0" lIns="0" bIns="0" rIns="0"/>
            <a:lstStyle/>
            <a:p>
              <a:pPr algn="just" marL="0" indent="0" lvl="0">
                <a:lnSpc>
                  <a:spcPts val="8181"/>
                </a:lnSpc>
              </a:pPr>
              <a:r>
                <a:rPr lang="en-US" b="true" sz="5000">
                  <a:solidFill>
                    <a:srgbClr val="F9B57D"/>
                  </a:solidFill>
                  <a:latin typeface="Arial Nova Condensed Bold"/>
                  <a:ea typeface="Arial Nova Condensed Bold"/>
                  <a:cs typeface="Arial Nova Condensed Bold"/>
                  <a:sym typeface="Arial Nova Condensed Bold"/>
                </a:rPr>
                <a:t>Normes éthiques et principes directeurs</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9358091" cy="8229600"/>
            <a:chOff x="0" y="0"/>
            <a:chExt cx="12477455" cy="10972800"/>
          </a:xfrm>
        </p:grpSpPr>
        <p:grpSp>
          <p:nvGrpSpPr>
            <p:cNvPr name="Group 6" id="6"/>
            <p:cNvGrpSpPr/>
            <p:nvPr/>
          </p:nvGrpSpPr>
          <p:grpSpPr>
            <a:xfrm rot="0">
              <a:off x="0" y="0"/>
              <a:ext cx="12477455" cy="10972800"/>
              <a:chOff x="0" y="0"/>
              <a:chExt cx="3165576" cy="2783840"/>
            </a:xfrm>
          </p:grpSpPr>
          <p:sp>
            <p:nvSpPr>
              <p:cNvPr name="Freeform 7" id="7"/>
              <p:cNvSpPr/>
              <p:nvPr/>
            </p:nvSpPr>
            <p:spPr>
              <a:xfrm flipH="false" flipV="false" rot="0">
                <a:off x="0" y="0"/>
                <a:ext cx="3165577" cy="2783840"/>
              </a:xfrm>
              <a:custGeom>
                <a:avLst/>
                <a:gdLst/>
                <a:ahLst/>
                <a:cxnLst/>
                <a:rect r="r" b="b" t="t" l="l"/>
                <a:pathLst>
                  <a:path h="2783840" w="3165577">
                    <a:moveTo>
                      <a:pt x="3041117" y="2783840"/>
                    </a:moveTo>
                    <a:lnTo>
                      <a:pt x="124460" y="2783840"/>
                    </a:lnTo>
                    <a:cubicBezTo>
                      <a:pt x="55880" y="2783840"/>
                      <a:pt x="0" y="2727960"/>
                      <a:pt x="0" y="2659380"/>
                    </a:cubicBezTo>
                    <a:lnTo>
                      <a:pt x="0" y="124460"/>
                    </a:lnTo>
                    <a:cubicBezTo>
                      <a:pt x="0" y="55880"/>
                      <a:pt x="55880" y="0"/>
                      <a:pt x="124460" y="0"/>
                    </a:cubicBezTo>
                    <a:lnTo>
                      <a:pt x="3041117" y="0"/>
                    </a:lnTo>
                    <a:cubicBezTo>
                      <a:pt x="3109696" y="0"/>
                      <a:pt x="3165577" y="55880"/>
                      <a:pt x="3165577" y="124460"/>
                    </a:cubicBezTo>
                    <a:lnTo>
                      <a:pt x="3165577" y="2659380"/>
                    </a:lnTo>
                    <a:cubicBezTo>
                      <a:pt x="3165577" y="2727960"/>
                      <a:pt x="3109696" y="2783840"/>
                      <a:pt x="3041117" y="2783840"/>
                    </a:cubicBezTo>
                    <a:close/>
                  </a:path>
                </a:pathLst>
              </a:custGeom>
              <a:solidFill>
                <a:srgbClr val="F7E5DD"/>
              </a:solidFill>
            </p:spPr>
          </p:sp>
        </p:grpSp>
        <p:grpSp>
          <p:nvGrpSpPr>
            <p:cNvPr name="Group 8" id="8"/>
            <p:cNvGrpSpPr/>
            <p:nvPr/>
          </p:nvGrpSpPr>
          <p:grpSpPr>
            <a:xfrm rot="-10800000">
              <a:off x="1386781" y="556357"/>
              <a:ext cx="289704" cy="289704"/>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9B428"/>
              </a:solidFill>
            </p:spPr>
          </p:sp>
        </p:grpSp>
        <p:grpSp>
          <p:nvGrpSpPr>
            <p:cNvPr name="Group 10" id="10"/>
            <p:cNvGrpSpPr/>
            <p:nvPr/>
          </p:nvGrpSpPr>
          <p:grpSpPr>
            <a:xfrm rot="-10800000">
              <a:off x="1039940" y="556357"/>
              <a:ext cx="289704" cy="289704"/>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C4F50"/>
              </a:solidFill>
            </p:spPr>
          </p:sp>
        </p:grpSp>
        <p:grpSp>
          <p:nvGrpSpPr>
            <p:cNvPr name="Group 12" id="12"/>
            <p:cNvGrpSpPr/>
            <p:nvPr/>
          </p:nvGrpSpPr>
          <p:grpSpPr>
            <a:xfrm rot="-10800000">
              <a:off x="693100" y="556357"/>
              <a:ext cx="289704" cy="289704"/>
              <a:chOff x="0" y="0"/>
              <a:chExt cx="6350000" cy="6350000"/>
            </a:xfrm>
          </p:grpSpPr>
          <p:sp>
            <p:nvSpPr>
              <p:cNvPr name="Freeform 13" id="1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E5FA7"/>
              </a:solidFill>
            </p:spPr>
          </p:sp>
        </p:grpSp>
      </p:grpSp>
      <p:sp>
        <p:nvSpPr>
          <p:cNvPr name="TextBox 14" id="14"/>
          <p:cNvSpPr txBox="true"/>
          <p:nvPr/>
        </p:nvSpPr>
        <p:spPr>
          <a:xfrm rot="0">
            <a:off x="1398009" y="2180188"/>
            <a:ext cx="5115417" cy="1046504"/>
          </a:xfrm>
          <a:prstGeom prst="rect">
            <a:avLst/>
          </a:prstGeom>
        </p:spPr>
        <p:txBody>
          <a:bodyPr anchor="t" rtlCol="false" tIns="0" lIns="0" bIns="0" rIns="0">
            <a:spAutoFit/>
          </a:bodyPr>
          <a:lstStyle/>
          <a:p>
            <a:pPr algn="l" marL="0" indent="0" lvl="0">
              <a:lnSpc>
                <a:spcPts val="7825"/>
              </a:lnSpc>
            </a:pPr>
            <a:r>
              <a:rPr lang="en-US" b="true" sz="7825">
                <a:solidFill>
                  <a:srgbClr val="4E5FA7"/>
                </a:solidFill>
                <a:latin typeface="Arial Nova Condensed Bold"/>
                <a:ea typeface="Arial Nova Condensed Bold"/>
                <a:cs typeface="Arial Nova Condensed Bold"/>
                <a:sym typeface="Arial Nova Condensed Bold"/>
              </a:rPr>
              <a:t>Séance 6</a:t>
            </a:r>
          </a:p>
        </p:txBody>
      </p:sp>
      <p:sp>
        <p:nvSpPr>
          <p:cNvPr name="TextBox 15" id="15"/>
          <p:cNvSpPr txBox="true"/>
          <p:nvPr/>
        </p:nvSpPr>
        <p:spPr>
          <a:xfrm rot="0">
            <a:off x="1398009" y="3516785"/>
            <a:ext cx="5859618" cy="2183767"/>
          </a:xfrm>
          <a:prstGeom prst="rect">
            <a:avLst/>
          </a:prstGeom>
        </p:spPr>
        <p:txBody>
          <a:bodyPr anchor="t" rtlCol="false" tIns="0" lIns="0" bIns="0" rIns="0">
            <a:spAutoFit/>
          </a:bodyPr>
          <a:lstStyle/>
          <a:p>
            <a:pPr algn="l">
              <a:lnSpc>
                <a:spcPts val="8784"/>
              </a:lnSpc>
            </a:pPr>
            <a:r>
              <a:rPr lang="en-US" sz="6274">
                <a:solidFill>
                  <a:srgbClr val="171717"/>
                </a:solidFill>
                <a:latin typeface="Arial Nova Condensed"/>
                <a:ea typeface="Arial Nova Condensed"/>
                <a:cs typeface="Arial Nova Condensed"/>
                <a:sym typeface="Arial Nova Condensed"/>
              </a:rPr>
              <a:t>SUPPORT CLIENT ET REPORTING</a:t>
            </a:r>
          </a:p>
        </p:txBody>
      </p:sp>
      <p:sp>
        <p:nvSpPr>
          <p:cNvPr name="Freeform 16" id="16"/>
          <p:cNvSpPr/>
          <p:nvPr/>
        </p:nvSpPr>
        <p:spPr>
          <a:xfrm flipH="false" flipV="false" rot="0">
            <a:off x="7452069" y="2282348"/>
            <a:ext cx="11175288" cy="7787181"/>
          </a:xfrm>
          <a:custGeom>
            <a:avLst/>
            <a:gdLst/>
            <a:ahLst/>
            <a:cxnLst/>
            <a:rect r="r" b="b" t="t" l="l"/>
            <a:pathLst>
              <a:path h="7787181" w="11175288">
                <a:moveTo>
                  <a:pt x="0" y="0"/>
                </a:moveTo>
                <a:lnTo>
                  <a:pt x="11175288" y="0"/>
                </a:lnTo>
                <a:lnTo>
                  <a:pt x="11175288" y="7787182"/>
                </a:lnTo>
                <a:lnTo>
                  <a:pt x="0" y="7787182"/>
                </a:lnTo>
                <a:lnTo>
                  <a:pt x="0" y="0"/>
                </a:lnTo>
                <a:close/>
              </a:path>
            </a:pathLst>
          </a:custGeom>
          <a:blipFill>
            <a:blip r:embed="rId2"/>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59402" y="1028700"/>
            <a:ext cx="11355747" cy="1074018"/>
            <a:chOff x="0" y="0"/>
            <a:chExt cx="15140996" cy="1432024"/>
          </a:xfrm>
        </p:grpSpPr>
        <p:sp>
          <p:nvSpPr>
            <p:cNvPr name="Freeform 6" id="6"/>
            <p:cNvSpPr/>
            <p:nvPr/>
          </p:nvSpPr>
          <p:spPr>
            <a:xfrm flipH="false" flipV="false" rot="0">
              <a:off x="0" y="0"/>
              <a:ext cx="15140997" cy="1432024"/>
            </a:xfrm>
            <a:custGeom>
              <a:avLst/>
              <a:gdLst/>
              <a:ahLst/>
              <a:cxnLst/>
              <a:rect r="r" b="b" t="t" l="l"/>
              <a:pathLst>
                <a:path h="1432024" w="15140997">
                  <a:moveTo>
                    <a:pt x="0" y="0"/>
                  </a:moveTo>
                  <a:lnTo>
                    <a:pt x="15140997" y="0"/>
                  </a:lnTo>
                  <a:lnTo>
                    <a:pt x="15140997" y="1432024"/>
                  </a:lnTo>
                  <a:lnTo>
                    <a:pt x="0" y="1432024"/>
                  </a:lnTo>
                  <a:close/>
                </a:path>
              </a:pathLst>
            </a:custGeom>
            <a:solidFill>
              <a:srgbClr val="000000">
                <a:alpha val="0"/>
              </a:srgbClr>
            </a:solidFill>
            <a:ln cap="sq">
              <a:noFill/>
              <a:prstDash val="solid"/>
              <a:miter/>
            </a:ln>
          </p:spPr>
        </p:sp>
        <p:sp>
          <p:nvSpPr>
            <p:cNvPr name="TextBox 7" id="7"/>
            <p:cNvSpPr txBox="true"/>
            <p:nvPr/>
          </p:nvSpPr>
          <p:spPr>
            <a:xfrm>
              <a:off x="0" y="-180975"/>
              <a:ext cx="15140996" cy="1612999"/>
            </a:xfrm>
            <a:prstGeom prst="rect">
              <a:avLst/>
            </a:prstGeom>
          </p:spPr>
          <p:txBody>
            <a:bodyPr anchor="t" rtlCol="false" tIns="0" lIns="0" bIns="0" rIns="0"/>
            <a:lstStyle/>
            <a:p>
              <a:pPr algn="l" marL="0" indent="0" lvl="0">
                <a:lnSpc>
                  <a:spcPts val="9000"/>
                </a:lnSpc>
                <a:spcBef>
                  <a:spcPct val="0"/>
                </a:spcBef>
              </a:pPr>
              <a:r>
                <a:rPr lang="en-US" b="true" sz="6000" strike="noStrike" u="none">
                  <a:solidFill>
                    <a:srgbClr val="4E5FA7"/>
                  </a:solidFill>
                  <a:latin typeface="Arial Nova Condensed Bold"/>
                  <a:ea typeface="Arial Nova Condensed Bold"/>
                  <a:cs typeface="Arial Nova Condensed Bold"/>
                  <a:sym typeface="Arial Nova Condensed Bold"/>
                </a:rPr>
                <a:t>Support client et reporting</a:t>
              </a:r>
            </a:p>
          </p:txBody>
        </p:sp>
      </p:grpSp>
      <p:grpSp>
        <p:nvGrpSpPr>
          <p:cNvPr name="Group 8" id="8"/>
          <p:cNvGrpSpPr/>
          <p:nvPr/>
        </p:nvGrpSpPr>
        <p:grpSpPr>
          <a:xfrm rot="0">
            <a:off x="6489199" y="4721949"/>
            <a:ext cx="3328402" cy="2227401"/>
            <a:chOff x="0" y="0"/>
            <a:chExt cx="4437869" cy="2969868"/>
          </a:xfrm>
        </p:grpSpPr>
        <p:sp>
          <p:nvSpPr>
            <p:cNvPr name="Freeform 9" id="9"/>
            <p:cNvSpPr/>
            <p:nvPr/>
          </p:nvSpPr>
          <p:spPr>
            <a:xfrm flipH="false" flipV="false" rot="0">
              <a:off x="0" y="0"/>
              <a:ext cx="4437869" cy="2969868"/>
            </a:xfrm>
            <a:custGeom>
              <a:avLst/>
              <a:gdLst/>
              <a:ahLst/>
              <a:cxnLst/>
              <a:rect r="r" b="b" t="t" l="l"/>
              <a:pathLst>
                <a:path h="2969868" w="4437869">
                  <a:moveTo>
                    <a:pt x="0" y="0"/>
                  </a:moveTo>
                  <a:lnTo>
                    <a:pt x="4437869" y="0"/>
                  </a:lnTo>
                  <a:lnTo>
                    <a:pt x="4437869" y="2969868"/>
                  </a:lnTo>
                  <a:lnTo>
                    <a:pt x="0" y="2969868"/>
                  </a:lnTo>
                  <a:close/>
                </a:path>
              </a:pathLst>
            </a:custGeom>
            <a:solidFill>
              <a:srgbClr val="000000">
                <a:alpha val="0"/>
              </a:srgbClr>
            </a:solidFill>
          </p:spPr>
        </p:sp>
        <p:sp>
          <p:nvSpPr>
            <p:cNvPr name="TextBox 10" id="10"/>
            <p:cNvSpPr txBox="true"/>
            <p:nvPr/>
          </p:nvSpPr>
          <p:spPr>
            <a:xfrm>
              <a:off x="0" y="57150"/>
              <a:ext cx="4437869" cy="2912718"/>
            </a:xfrm>
            <a:prstGeom prst="rect">
              <a:avLst/>
            </a:prstGeom>
          </p:spPr>
          <p:txBody>
            <a:bodyPr anchor="ctr" rtlCol="false" tIns="0" lIns="0" bIns="0" rIns="0"/>
            <a:lstStyle/>
            <a:p>
              <a:pPr algn="ctr" marL="0" indent="0" lvl="0">
                <a:lnSpc>
                  <a:spcPts val="4967"/>
                </a:lnSpc>
              </a:pPr>
              <a:r>
                <a:rPr lang="en-US" sz="4599">
                  <a:solidFill>
                    <a:srgbClr val="FFFFFF"/>
                  </a:solidFill>
                  <a:latin typeface="Arial Nova Condensed"/>
                  <a:ea typeface="Arial Nova Condensed"/>
                  <a:cs typeface="Arial Nova Condensed"/>
                  <a:sym typeface="Arial Nova Condensed"/>
                </a:rPr>
                <a:t>Prendre une déclaration</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
        <p:nvSpPr>
          <p:cNvPr name="Freeform 21" id="21"/>
          <p:cNvSpPr/>
          <p:nvPr/>
        </p:nvSpPr>
        <p:spPr>
          <a:xfrm flipH="false" flipV="false" rot="0">
            <a:off x="1059402" y="2520316"/>
            <a:ext cx="7539668" cy="7098721"/>
          </a:xfrm>
          <a:custGeom>
            <a:avLst/>
            <a:gdLst/>
            <a:ahLst/>
            <a:cxnLst/>
            <a:rect r="r" b="b" t="t" l="l"/>
            <a:pathLst>
              <a:path h="7098721" w="7539668">
                <a:moveTo>
                  <a:pt x="0" y="0"/>
                </a:moveTo>
                <a:lnTo>
                  <a:pt x="7539668" y="0"/>
                </a:lnTo>
                <a:lnTo>
                  <a:pt x="7539668" y="7098721"/>
                </a:lnTo>
                <a:lnTo>
                  <a:pt x="0" y="7098721"/>
                </a:lnTo>
                <a:lnTo>
                  <a:pt x="0" y="0"/>
                </a:lnTo>
                <a:close/>
              </a:path>
            </a:pathLst>
          </a:custGeom>
          <a:blipFill>
            <a:blip r:embed="rId3">
              <a:extLst>
                <a:ext uri="{96DAC541-7B7A-43D3-8B79-37D633B846F1}">
                  <asvg:svgBlip xmlns:asvg="http://schemas.microsoft.com/office/drawing/2016/SVG/main" r:embed="rId4"/>
                </a:ext>
              </a:extLst>
            </a:blip>
            <a:stretch>
              <a:fillRect l="-7481" t="0" r="-9299" b="-31080"/>
            </a:stretch>
          </a:blipFill>
        </p:spPr>
      </p:sp>
      <p:sp>
        <p:nvSpPr>
          <p:cNvPr name="TextBox 22" id="22"/>
          <p:cNvSpPr txBox="true"/>
          <p:nvPr/>
        </p:nvSpPr>
        <p:spPr>
          <a:xfrm rot="0">
            <a:off x="2416669" y="3271666"/>
            <a:ext cx="10163106" cy="869696"/>
          </a:xfrm>
          <a:prstGeom prst="rect">
            <a:avLst/>
          </a:prstGeom>
        </p:spPr>
        <p:txBody>
          <a:bodyPr anchor="t" rtlCol="false" tIns="0" lIns="0" bIns="0" rIns="0">
            <a:spAutoFit/>
          </a:bodyPr>
          <a:lstStyle/>
          <a:p>
            <a:pPr algn="ctr" marL="0" indent="0" lvl="0">
              <a:lnSpc>
                <a:spcPts val="7188"/>
              </a:lnSpc>
            </a:pPr>
            <a:r>
              <a:rPr lang="en-US" b="true" sz="5134">
                <a:solidFill>
                  <a:srgbClr val="000000"/>
                </a:solidFill>
                <a:latin typeface="Arial Nova Condensed Bold"/>
                <a:ea typeface="Arial Nova Condensed Bold"/>
                <a:cs typeface="Arial Nova Condensed Bold"/>
                <a:sym typeface="Arial Nova Condensed Bold"/>
              </a:rPr>
              <a:t>Rédaction de documents juridiques</a:t>
            </a:r>
          </a:p>
        </p:txBody>
      </p:sp>
      <p:sp>
        <p:nvSpPr>
          <p:cNvPr name="TextBox 23" id="23"/>
          <p:cNvSpPr txBox="true"/>
          <p:nvPr/>
        </p:nvSpPr>
        <p:spPr>
          <a:xfrm rot="0">
            <a:off x="2416669" y="5578504"/>
            <a:ext cx="6476597" cy="788758"/>
          </a:xfrm>
          <a:prstGeom prst="rect">
            <a:avLst/>
          </a:prstGeom>
        </p:spPr>
        <p:txBody>
          <a:bodyPr anchor="t" rtlCol="false" tIns="0" lIns="0" bIns="0" rIns="0">
            <a:spAutoFit/>
          </a:bodyPr>
          <a:lstStyle/>
          <a:p>
            <a:pPr algn="ctr" marL="0" indent="0" lvl="0">
              <a:lnSpc>
                <a:spcPts val="6400"/>
              </a:lnSpc>
            </a:pPr>
            <a:r>
              <a:rPr lang="en-US" b="true" sz="4571">
                <a:solidFill>
                  <a:srgbClr val="000000"/>
                </a:solidFill>
                <a:latin typeface="Arial Nova Condensed Bold"/>
                <a:ea typeface="Arial Nova Condensed Bold"/>
                <a:cs typeface="Arial Nova Condensed Bold"/>
                <a:sym typeface="Arial Nova Condensed Bold"/>
              </a:rPr>
              <a:t>Prendre une déclaration</a:t>
            </a:r>
          </a:p>
        </p:txBody>
      </p:sp>
      <p:sp>
        <p:nvSpPr>
          <p:cNvPr name="TextBox 24" id="24"/>
          <p:cNvSpPr txBox="true"/>
          <p:nvPr/>
        </p:nvSpPr>
        <p:spPr>
          <a:xfrm rot="0">
            <a:off x="2397711" y="7904418"/>
            <a:ext cx="10182064" cy="869696"/>
          </a:xfrm>
          <a:prstGeom prst="rect">
            <a:avLst/>
          </a:prstGeom>
        </p:spPr>
        <p:txBody>
          <a:bodyPr anchor="t" rtlCol="false" tIns="0" lIns="0" bIns="0" rIns="0">
            <a:spAutoFit/>
          </a:bodyPr>
          <a:lstStyle/>
          <a:p>
            <a:pPr algn="ctr" marL="0" indent="0" lvl="0">
              <a:lnSpc>
                <a:spcPts val="7188"/>
              </a:lnSpc>
            </a:pPr>
            <a:r>
              <a:rPr lang="en-US" b="true" sz="5134">
                <a:solidFill>
                  <a:srgbClr val="000000"/>
                </a:solidFill>
                <a:latin typeface="Arial Nova Condensed Bold"/>
                <a:ea typeface="Arial Nova Condensed Bold"/>
                <a:cs typeface="Arial Nova Condensed Bold"/>
                <a:sym typeface="Arial Nova Condensed Bold"/>
              </a:rPr>
              <a:t>Rapport sur le travail parajuridique</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1380080" cy="1181420"/>
            <a:chOff x="0" y="0"/>
            <a:chExt cx="15173439" cy="1575227"/>
          </a:xfrm>
        </p:grpSpPr>
        <p:sp>
          <p:nvSpPr>
            <p:cNvPr name="Freeform 6" id="6"/>
            <p:cNvSpPr/>
            <p:nvPr/>
          </p:nvSpPr>
          <p:spPr>
            <a:xfrm flipH="false" flipV="false" rot="0">
              <a:off x="0" y="0"/>
              <a:ext cx="15173440" cy="1575227"/>
            </a:xfrm>
            <a:custGeom>
              <a:avLst/>
              <a:gdLst/>
              <a:ahLst/>
              <a:cxnLst/>
              <a:rect r="r" b="b" t="t" l="l"/>
              <a:pathLst>
                <a:path h="1575227" w="15173440">
                  <a:moveTo>
                    <a:pt x="0" y="0"/>
                  </a:moveTo>
                  <a:lnTo>
                    <a:pt x="15173440" y="0"/>
                  </a:lnTo>
                  <a:lnTo>
                    <a:pt x="15173440"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5173439"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Support client et reporting</a:t>
              </a:r>
            </a:p>
          </p:txBody>
        </p:sp>
      </p:grpSp>
      <p:grpSp>
        <p:nvGrpSpPr>
          <p:cNvPr name="Group 8" id="8"/>
          <p:cNvGrpSpPr/>
          <p:nvPr/>
        </p:nvGrpSpPr>
        <p:grpSpPr>
          <a:xfrm rot="0">
            <a:off x="1028700" y="3566958"/>
            <a:ext cx="16230600" cy="5195530"/>
            <a:chOff x="0" y="0"/>
            <a:chExt cx="21640800" cy="6927373"/>
          </a:xfrm>
        </p:grpSpPr>
        <p:sp>
          <p:nvSpPr>
            <p:cNvPr name="Freeform 9" id="9"/>
            <p:cNvSpPr/>
            <p:nvPr/>
          </p:nvSpPr>
          <p:spPr>
            <a:xfrm flipH="false" flipV="false" rot="0">
              <a:off x="0" y="0"/>
              <a:ext cx="21640800" cy="6927373"/>
            </a:xfrm>
            <a:custGeom>
              <a:avLst/>
              <a:gdLst/>
              <a:ahLst/>
              <a:cxnLst/>
              <a:rect r="r" b="b" t="t" l="l"/>
              <a:pathLst>
                <a:path h="6927373" w="21640800">
                  <a:moveTo>
                    <a:pt x="0" y="0"/>
                  </a:moveTo>
                  <a:lnTo>
                    <a:pt x="21640800" y="0"/>
                  </a:lnTo>
                  <a:lnTo>
                    <a:pt x="21640800" y="6927373"/>
                  </a:lnTo>
                  <a:lnTo>
                    <a:pt x="0" y="6927373"/>
                  </a:lnTo>
                  <a:close/>
                </a:path>
              </a:pathLst>
            </a:custGeom>
            <a:solidFill>
              <a:srgbClr val="000000">
                <a:alpha val="0"/>
              </a:srgbClr>
            </a:solidFill>
          </p:spPr>
        </p:sp>
        <p:sp>
          <p:nvSpPr>
            <p:cNvPr name="TextBox 10" id="10"/>
            <p:cNvSpPr txBox="true"/>
            <p:nvPr/>
          </p:nvSpPr>
          <p:spPr>
            <a:xfrm>
              <a:off x="0" y="-66675"/>
              <a:ext cx="21640800" cy="6994048"/>
            </a:xfrm>
            <a:prstGeom prst="rect">
              <a:avLst/>
            </a:prstGeom>
          </p:spPr>
          <p:txBody>
            <a:bodyPr anchor="t" rtlCol="false" tIns="0" lIns="0" bIns="0" rIns="0"/>
            <a:lstStyle/>
            <a:p>
              <a:pPr algn="l" marL="0" indent="0" lvl="0">
                <a:lnSpc>
                  <a:spcPts val="5135"/>
                </a:lnSpc>
              </a:pPr>
              <a:r>
                <a:rPr lang="en-US" sz="3721">
                  <a:solidFill>
                    <a:srgbClr val="000000"/>
                  </a:solidFill>
                  <a:latin typeface="Arial Nova Condensed"/>
                  <a:ea typeface="Arial Nova Condensed"/>
                  <a:cs typeface="Arial Nova Condensed"/>
                  <a:sym typeface="Arial Nova Condensed"/>
                </a:rPr>
                <a:t>Bien que cela ne soit pas l’une des tâches principales des parajuristes, ils peuvent être amenés à contribuer à la rédaction et à la traduction de documents juridiques courants. Il s'agit notamment de : </a:t>
              </a:r>
            </a:p>
            <a:p>
              <a:pPr algn="l" marL="803493" indent="-401746" lvl="1">
                <a:lnSpc>
                  <a:spcPts val="5135"/>
                </a:lnSpc>
                <a:buFont typeface="Arial"/>
                <a:buChar char="•"/>
              </a:pPr>
              <a:r>
                <a:rPr lang="en-US" sz="3721">
                  <a:solidFill>
                    <a:srgbClr val="000000"/>
                  </a:solidFill>
                  <a:latin typeface="Arial Nova Condensed"/>
                  <a:ea typeface="Arial Nova Condensed"/>
                  <a:cs typeface="Arial Nova Condensed"/>
                  <a:sym typeface="Arial Nova Condensed"/>
                </a:rPr>
                <a:t>Contrats et accords </a:t>
              </a:r>
            </a:p>
            <a:p>
              <a:pPr algn="l" marL="803493" indent="-401746" lvl="1">
                <a:lnSpc>
                  <a:spcPts val="5135"/>
                </a:lnSpc>
                <a:buFont typeface="Arial"/>
                <a:buChar char="•"/>
              </a:pPr>
              <a:r>
                <a:rPr lang="en-US" sz="3721">
                  <a:solidFill>
                    <a:srgbClr val="000000"/>
                  </a:solidFill>
                  <a:latin typeface="Arial Nova Condensed"/>
                  <a:ea typeface="Arial Nova Condensed"/>
                  <a:cs typeface="Arial Nova Condensed"/>
                  <a:sym typeface="Arial Nova Condensed"/>
                </a:rPr>
                <a:t>Lettres de demande et de réponse </a:t>
              </a:r>
            </a:p>
            <a:p>
              <a:pPr algn="l" marL="803493" indent="-401746" lvl="1">
                <a:lnSpc>
                  <a:spcPts val="5135"/>
                </a:lnSpc>
                <a:buFont typeface="Arial"/>
                <a:buChar char="•"/>
              </a:pPr>
              <a:r>
                <a:rPr lang="en-US" sz="3721">
                  <a:solidFill>
                    <a:srgbClr val="000000"/>
                  </a:solidFill>
                  <a:latin typeface="Arial Nova Condensed"/>
                  <a:ea typeface="Arial Nova Condensed"/>
                  <a:cs typeface="Arial Nova Condensed"/>
                  <a:sym typeface="Arial Nova Condensed"/>
                </a:rPr>
                <a:t>Avis juridiques sur des questions et litiges juridiques simples</a:t>
              </a:r>
            </a:p>
            <a:p>
              <a:pPr algn="l" marL="803493" indent="-401746" lvl="1">
                <a:lnSpc>
                  <a:spcPts val="5135"/>
                </a:lnSpc>
                <a:buFont typeface="Arial"/>
                <a:buChar char="•"/>
              </a:pPr>
              <a:r>
                <a:rPr lang="en-US" sz="3721">
                  <a:solidFill>
                    <a:srgbClr val="000000"/>
                  </a:solidFill>
                  <a:latin typeface="Arial Nova Condensed"/>
                  <a:ea typeface="Arial Nova Condensed"/>
                  <a:cs typeface="Arial Nova Condensed"/>
                  <a:sym typeface="Arial Nova Condensed"/>
                </a:rPr>
                <a:t>Testaments et documents de planification successorale.</a:t>
              </a:r>
            </a:p>
            <a:p>
              <a:pPr algn="l" marL="803493" indent="-401746" lvl="1">
                <a:lnSpc>
                  <a:spcPts val="5135"/>
                </a:lnSpc>
                <a:buFont typeface="Arial"/>
                <a:buChar char="•"/>
              </a:pPr>
              <a:r>
                <a:rPr lang="en-US" sz="3721">
                  <a:solidFill>
                    <a:srgbClr val="000000"/>
                  </a:solidFill>
                  <a:latin typeface="Arial Nova Condensed"/>
                  <a:ea typeface="Arial Nova Condensed"/>
                  <a:cs typeface="Arial Nova Condensed"/>
                  <a:sym typeface="Arial Nova Condensed"/>
                </a:rPr>
                <a:t>Autres documents juridiques. </a:t>
              </a:r>
            </a:p>
          </p:txBody>
        </p:sp>
      </p:grpSp>
      <p:grpSp>
        <p:nvGrpSpPr>
          <p:cNvPr name="Group 11" id="11"/>
          <p:cNvGrpSpPr/>
          <p:nvPr/>
        </p:nvGrpSpPr>
        <p:grpSpPr>
          <a:xfrm rot="0">
            <a:off x="1511245" y="2373183"/>
            <a:ext cx="13240150" cy="894151"/>
            <a:chOff x="0" y="0"/>
            <a:chExt cx="17653533" cy="1192202"/>
          </a:xfrm>
        </p:grpSpPr>
        <p:sp>
          <p:nvSpPr>
            <p:cNvPr name="Freeform 12" id="12"/>
            <p:cNvSpPr/>
            <p:nvPr/>
          </p:nvSpPr>
          <p:spPr>
            <a:xfrm flipH="false" flipV="false" rot="0">
              <a:off x="0" y="0"/>
              <a:ext cx="17653533" cy="1192202"/>
            </a:xfrm>
            <a:custGeom>
              <a:avLst/>
              <a:gdLst/>
              <a:ahLst/>
              <a:cxnLst/>
              <a:rect r="r" b="b" t="t" l="l"/>
              <a:pathLst>
                <a:path h="1192202" w="17653533">
                  <a:moveTo>
                    <a:pt x="0" y="0"/>
                  </a:moveTo>
                  <a:lnTo>
                    <a:pt x="17653533" y="0"/>
                  </a:lnTo>
                  <a:lnTo>
                    <a:pt x="17653533" y="1192202"/>
                  </a:lnTo>
                  <a:lnTo>
                    <a:pt x="0" y="1192202"/>
                  </a:lnTo>
                  <a:close/>
                </a:path>
              </a:pathLst>
            </a:custGeom>
            <a:solidFill>
              <a:srgbClr val="000000">
                <a:alpha val="0"/>
              </a:srgbClr>
            </a:solidFill>
          </p:spPr>
        </p:sp>
        <p:sp>
          <p:nvSpPr>
            <p:cNvPr name="TextBox 13" id="13"/>
            <p:cNvSpPr txBox="true"/>
            <p:nvPr/>
          </p:nvSpPr>
          <p:spPr>
            <a:xfrm>
              <a:off x="0" y="-200025"/>
              <a:ext cx="17653533" cy="1392227"/>
            </a:xfrm>
            <a:prstGeom prst="rect">
              <a:avLst/>
            </a:prstGeom>
          </p:spPr>
          <p:txBody>
            <a:bodyPr anchor="t" rtlCol="false" tIns="0" lIns="0" bIns="0" rIns="0"/>
            <a:lstStyle/>
            <a:p>
              <a:pPr algn="just" marL="0" indent="0" lvl="0">
                <a:lnSpc>
                  <a:spcPts val="8181"/>
                </a:lnSpc>
              </a:pPr>
              <a:r>
                <a:rPr lang="en-US" b="true" sz="5000">
                  <a:solidFill>
                    <a:srgbClr val="F9B57D"/>
                  </a:solidFill>
                  <a:latin typeface="Arial Nova Condensed Bold"/>
                  <a:ea typeface="Arial Nova Condensed Bold"/>
                  <a:cs typeface="Arial Nova Condensed Bold"/>
                  <a:sym typeface="Arial Nova Condensed Bold"/>
                </a:rPr>
                <a:t>Rédaction de documents juridiques </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14.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1203348" cy="1181420"/>
            <a:chOff x="0" y="0"/>
            <a:chExt cx="14937798" cy="1575227"/>
          </a:xfrm>
        </p:grpSpPr>
        <p:sp>
          <p:nvSpPr>
            <p:cNvPr name="Freeform 6" id="6"/>
            <p:cNvSpPr/>
            <p:nvPr/>
          </p:nvSpPr>
          <p:spPr>
            <a:xfrm flipH="false" flipV="false" rot="0">
              <a:off x="0" y="0"/>
              <a:ext cx="14937798" cy="1575227"/>
            </a:xfrm>
            <a:custGeom>
              <a:avLst/>
              <a:gdLst/>
              <a:ahLst/>
              <a:cxnLst/>
              <a:rect r="r" b="b" t="t" l="l"/>
              <a:pathLst>
                <a:path h="1575227" w="14937798">
                  <a:moveTo>
                    <a:pt x="0" y="0"/>
                  </a:moveTo>
                  <a:lnTo>
                    <a:pt x="14937798" y="0"/>
                  </a:lnTo>
                  <a:lnTo>
                    <a:pt x="14937798"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4937798"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Support client et reporting</a:t>
              </a:r>
            </a:p>
          </p:txBody>
        </p:sp>
      </p:grpSp>
      <p:grpSp>
        <p:nvGrpSpPr>
          <p:cNvPr name="Group 8" id="8"/>
          <p:cNvGrpSpPr/>
          <p:nvPr/>
        </p:nvGrpSpPr>
        <p:grpSpPr>
          <a:xfrm rot="0">
            <a:off x="1028700" y="3148004"/>
            <a:ext cx="16230600" cy="6571889"/>
            <a:chOff x="0" y="0"/>
            <a:chExt cx="21640800" cy="8762518"/>
          </a:xfrm>
        </p:grpSpPr>
        <p:sp>
          <p:nvSpPr>
            <p:cNvPr name="Freeform 9" id="9"/>
            <p:cNvSpPr/>
            <p:nvPr/>
          </p:nvSpPr>
          <p:spPr>
            <a:xfrm flipH="false" flipV="false" rot="0">
              <a:off x="0" y="0"/>
              <a:ext cx="21640800" cy="8762518"/>
            </a:xfrm>
            <a:custGeom>
              <a:avLst/>
              <a:gdLst/>
              <a:ahLst/>
              <a:cxnLst/>
              <a:rect r="r" b="b" t="t" l="l"/>
              <a:pathLst>
                <a:path h="8762518" w="21640800">
                  <a:moveTo>
                    <a:pt x="0" y="0"/>
                  </a:moveTo>
                  <a:lnTo>
                    <a:pt x="21640800" y="0"/>
                  </a:lnTo>
                  <a:lnTo>
                    <a:pt x="21640800" y="8762518"/>
                  </a:lnTo>
                  <a:lnTo>
                    <a:pt x="0" y="8762518"/>
                  </a:lnTo>
                  <a:close/>
                </a:path>
              </a:pathLst>
            </a:custGeom>
            <a:solidFill>
              <a:srgbClr val="000000">
                <a:alpha val="0"/>
              </a:srgbClr>
            </a:solidFill>
          </p:spPr>
        </p:sp>
        <p:sp>
          <p:nvSpPr>
            <p:cNvPr name="TextBox 10" id="10"/>
            <p:cNvSpPr txBox="true"/>
            <p:nvPr/>
          </p:nvSpPr>
          <p:spPr>
            <a:xfrm>
              <a:off x="0" y="-38100"/>
              <a:ext cx="21640800" cy="8800618"/>
            </a:xfrm>
            <a:prstGeom prst="rect">
              <a:avLst/>
            </a:prstGeom>
          </p:spPr>
          <p:txBody>
            <a:bodyPr anchor="t" rtlCol="false" tIns="0" lIns="0" bIns="0" rIns="0"/>
            <a:lstStyle/>
            <a:p>
              <a:pPr algn="l" marL="0" indent="0" lvl="0">
                <a:lnSpc>
                  <a:spcPts val="2621"/>
                </a:lnSpc>
              </a:pPr>
            </a:p>
            <a:p>
              <a:pPr algn="l" marL="0" indent="0" lvl="0">
                <a:lnSpc>
                  <a:spcPts val="4001"/>
                </a:lnSpc>
              </a:pPr>
              <a:r>
                <a:rPr lang="en-US" sz="2899">
                  <a:solidFill>
                    <a:srgbClr val="000000"/>
                  </a:solidFill>
                  <a:latin typeface="Arial Nova Condensed"/>
                  <a:ea typeface="Arial Nova Condensed"/>
                  <a:cs typeface="Arial Nova Condensed"/>
                  <a:sym typeface="Arial Nova Condensed"/>
                </a:rPr>
                <a:t>Décrivez l’objectif et la portée du document ; identifiez les parties impliquées et définissez leurs rôles et responsabilités ; et énumérez les résultats souhaités. </a:t>
              </a:r>
            </a:p>
            <a:p>
              <a:pPr algn="l" marL="0" indent="0" lvl="0">
                <a:lnSpc>
                  <a:spcPts val="4001"/>
                </a:lnSpc>
              </a:pPr>
              <a:r>
                <a:rPr lang="en-US" sz="2899">
                  <a:solidFill>
                    <a:srgbClr val="000000"/>
                  </a:solidFill>
                  <a:latin typeface="Arial Nova Condensed"/>
                  <a:ea typeface="Arial Nova Condensed"/>
                  <a:cs typeface="Arial Nova Condensed"/>
                  <a:sym typeface="Arial Nova Condensed"/>
                </a:rPr>
                <a:t>Recherchez les lois et principes juridiques pertinents sur le sujet. </a:t>
              </a:r>
            </a:p>
            <a:p>
              <a:pPr algn="l" marL="0" indent="0" lvl="0">
                <a:lnSpc>
                  <a:spcPts val="4001"/>
                </a:lnSpc>
              </a:pPr>
              <a:r>
                <a:rPr lang="en-US" sz="2899">
                  <a:solidFill>
                    <a:srgbClr val="000000"/>
                  </a:solidFill>
                  <a:latin typeface="Arial Nova Condensed"/>
                  <a:ea typeface="Arial Nova Condensed"/>
                  <a:cs typeface="Arial Nova Condensed"/>
                  <a:sym typeface="Arial Nova Condensed"/>
                </a:rPr>
                <a:t>S’il s’agit d’un accord, créez un plan pour le document incluant les définitions, les parties, les termes, les droits et obligations, les dispositions d’application et les signatures. </a:t>
              </a:r>
            </a:p>
            <a:p>
              <a:pPr algn="l" marL="0" indent="0" lvl="0">
                <a:lnSpc>
                  <a:spcPts val="4001"/>
                </a:lnSpc>
              </a:pPr>
              <a:r>
                <a:rPr lang="en-US" sz="2899">
                  <a:solidFill>
                    <a:srgbClr val="000000"/>
                  </a:solidFill>
                  <a:latin typeface="Arial Nova Condensed"/>
                  <a:ea typeface="Arial Nova Condensed"/>
                  <a:cs typeface="Arial Nova Condensed"/>
                  <a:sym typeface="Arial Nova Condensed"/>
                </a:rPr>
                <a:t>S’il s’agit d’une lettre de mise en demeure, créez un plan avec des paragraphes pour l’en-tête, l’introduction du sujet, la demande du client, la demande de conformité, la sanction en cas de non-conformité et la signature. </a:t>
              </a:r>
            </a:p>
            <a:p>
              <a:pPr algn="l" marL="0" indent="0" lvl="0">
                <a:lnSpc>
                  <a:spcPts val="4001"/>
                </a:lnSpc>
              </a:pPr>
              <a:r>
                <a:rPr lang="en-US" sz="2899">
                  <a:solidFill>
                    <a:srgbClr val="000000"/>
                  </a:solidFill>
                  <a:latin typeface="Arial Nova Condensed"/>
                  <a:ea typeface="Arial Nova Condensed"/>
                  <a:cs typeface="Arial Nova Condensed"/>
                  <a:sym typeface="Arial Nova Condensed"/>
                </a:rPr>
                <a:t>Pour les testaments et autres documents juridiques courants, utilisez toujours un modèle d'un document antérieur. Demandez à votre superviseur de vous fournir des modèles. </a:t>
              </a:r>
            </a:p>
            <a:p>
              <a:pPr algn="l" marL="0" indent="0" lvl="0">
                <a:lnSpc>
                  <a:spcPts val="4001"/>
                </a:lnSpc>
              </a:pPr>
              <a:r>
                <a:rPr lang="en-US" sz="2899">
                  <a:solidFill>
                    <a:srgbClr val="000000"/>
                  </a:solidFill>
                  <a:latin typeface="Arial Nova Condensed"/>
                  <a:ea typeface="Arial Nova Condensed"/>
                  <a:cs typeface="Arial Nova Condensed"/>
                  <a:sym typeface="Arial Nova Condensed"/>
                </a:rPr>
                <a:t>Utilisez un langage simple autant que possible, définissez les termes techniques et assurez-vous que le sens recherché est sans ambiguïté. Les documents juridiques doivent être précis, clairs et détaillés. </a:t>
              </a:r>
            </a:p>
          </p:txBody>
        </p:sp>
      </p:grpSp>
      <p:grpSp>
        <p:nvGrpSpPr>
          <p:cNvPr name="Group 11" id="11"/>
          <p:cNvGrpSpPr/>
          <p:nvPr/>
        </p:nvGrpSpPr>
        <p:grpSpPr>
          <a:xfrm rot="0">
            <a:off x="1028700" y="2373183"/>
            <a:ext cx="13240150" cy="894151"/>
            <a:chOff x="0" y="0"/>
            <a:chExt cx="17653533" cy="1192202"/>
          </a:xfrm>
        </p:grpSpPr>
        <p:sp>
          <p:nvSpPr>
            <p:cNvPr name="Freeform 12" id="12"/>
            <p:cNvSpPr/>
            <p:nvPr/>
          </p:nvSpPr>
          <p:spPr>
            <a:xfrm flipH="false" flipV="false" rot="0">
              <a:off x="0" y="0"/>
              <a:ext cx="17653533" cy="1192202"/>
            </a:xfrm>
            <a:custGeom>
              <a:avLst/>
              <a:gdLst/>
              <a:ahLst/>
              <a:cxnLst/>
              <a:rect r="r" b="b" t="t" l="l"/>
              <a:pathLst>
                <a:path h="1192202" w="17653533">
                  <a:moveTo>
                    <a:pt x="0" y="0"/>
                  </a:moveTo>
                  <a:lnTo>
                    <a:pt x="17653533" y="0"/>
                  </a:lnTo>
                  <a:lnTo>
                    <a:pt x="17653533" y="1192202"/>
                  </a:lnTo>
                  <a:lnTo>
                    <a:pt x="0" y="1192202"/>
                  </a:lnTo>
                  <a:close/>
                </a:path>
              </a:pathLst>
            </a:custGeom>
            <a:solidFill>
              <a:srgbClr val="000000">
                <a:alpha val="0"/>
              </a:srgbClr>
            </a:solidFill>
          </p:spPr>
        </p:sp>
        <p:sp>
          <p:nvSpPr>
            <p:cNvPr name="TextBox 13" id="13"/>
            <p:cNvSpPr txBox="true"/>
            <p:nvPr/>
          </p:nvSpPr>
          <p:spPr>
            <a:xfrm>
              <a:off x="0" y="-200025"/>
              <a:ext cx="17653533" cy="1392227"/>
            </a:xfrm>
            <a:prstGeom prst="rect">
              <a:avLst/>
            </a:prstGeom>
          </p:spPr>
          <p:txBody>
            <a:bodyPr anchor="t" rtlCol="false" tIns="0" lIns="0" bIns="0" rIns="0"/>
            <a:lstStyle/>
            <a:p>
              <a:pPr algn="just" marL="0" indent="0" lvl="0">
                <a:lnSpc>
                  <a:spcPts val="8181"/>
                </a:lnSpc>
              </a:pPr>
              <a:r>
                <a:rPr lang="en-US" b="true" sz="5000">
                  <a:solidFill>
                    <a:srgbClr val="F9B57D"/>
                  </a:solidFill>
                  <a:latin typeface="Arial Nova Condensed Bold"/>
                  <a:ea typeface="Arial Nova Condensed Bold"/>
                  <a:cs typeface="Arial Nova Condensed Bold"/>
                  <a:sym typeface="Arial Nova Condensed Bold"/>
                </a:rPr>
                <a:t>Comment rédiger un document juridique</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15.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1122869" cy="1181420"/>
            <a:chOff x="0" y="0"/>
            <a:chExt cx="14830492" cy="1575227"/>
          </a:xfrm>
        </p:grpSpPr>
        <p:sp>
          <p:nvSpPr>
            <p:cNvPr name="Freeform 6" id="6"/>
            <p:cNvSpPr/>
            <p:nvPr/>
          </p:nvSpPr>
          <p:spPr>
            <a:xfrm flipH="false" flipV="false" rot="0">
              <a:off x="0" y="0"/>
              <a:ext cx="14830492" cy="1575227"/>
            </a:xfrm>
            <a:custGeom>
              <a:avLst/>
              <a:gdLst/>
              <a:ahLst/>
              <a:cxnLst/>
              <a:rect r="r" b="b" t="t" l="l"/>
              <a:pathLst>
                <a:path h="1575227" w="14830492">
                  <a:moveTo>
                    <a:pt x="0" y="0"/>
                  </a:moveTo>
                  <a:lnTo>
                    <a:pt x="14830492" y="0"/>
                  </a:lnTo>
                  <a:lnTo>
                    <a:pt x="14830492"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4830492"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Support client et reporting</a:t>
              </a:r>
            </a:p>
          </p:txBody>
        </p:sp>
      </p:grpSp>
      <p:grpSp>
        <p:nvGrpSpPr>
          <p:cNvPr name="Group 8" id="8"/>
          <p:cNvGrpSpPr/>
          <p:nvPr/>
        </p:nvGrpSpPr>
        <p:grpSpPr>
          <a:xfrm rot="0">
            <a:off x="1028700" y="3684205"/>
            <a:ext cx="16230600" cy="5536478"/>
            <a:chOff x="0" y="0"/>
            <a:chExt cx="21640800" cy="7381970"/>
          </a:xfrm>
        </p:grpSpPr>
        <p:sp>
          <p:nvSpPr>
            <p:cNvPr name="Freeform 9" id="9"/>
            <p:cNvSpPr/>
            <p:nvPr/>
          </p:nvSpPr>
          <p:spPr>
            <a:xfrm flipH="false" flipV="false" rot="0">
              <a:off x="0" y="0"/>
              <a:ext cx="21640800" cy="7381970"/>
            </a:xfrm>
            <a:custGeom>
              <a:avLst/>
              <a:gdLst/>
              <a:ahLst/>
              <a:cxnLst/>
              <a:rect r="r" b="b" t="t" l="l"/>
              <a:pathLst>
                <a:path h="7381970" w="21640800">
                  <a:moveTo>
                    <a:pt x="0" y="0"/>
                  </a:moveTo>
                  <a:lnTo>
                    <a:pt x="21640800" y="0"/>
                  </a:lnTo>
                  <a:lnTo>
                    <a:pt x="21640800" y="7381970"/>
                  </a:lnTo>
                  <a:lnTo>
                    <a:pt x="0" y="7381970"/>
                  </a:lnTo>
                  <a:close/>
                </a:path>
              </a:pathLst>
            </a:custGeom>
            <a:solidFill>
              <a:srgbClr val="000000">
                <a:alpha val="0"/>
              </a:srgbClr>
            </a:solidFill>
          </p:spPr>
        </p:sp>
        <p:sp>
          <p:nvSpPr>
            <p:cNvPr name="TextBox 10" id="10"/>
            <p:cNvSpPr txBox="true"/>
            <p:nvPr/>
          </p:nvSpPr>
          <p:spPr>
            <a:xfrm>
              <a:off x="0" y="-57150"/>
              <a:ext cx="21640800" cy="7439120"/>
            </a:xfrm>
            <a:prstGeom prst="rect">
              <a:avLst/>
            </a:prstGeom>
          </p:spPr>
          <p:txBody>
            <a:bodyPr anchor="t" rtlCol="false" tIns="0" lIns="0" bIns="0" rIns="0"/>
            <a:lstStyle/>
            <a:p>
              <a:pPr algn="l" marL="0" indent="0" lvl="0">
                <a:lnSpc>
                  <a:spcPts val="4415"/>
                </a:lnSpc>
              </a:pPr>
              <a:r>
                <a:rPr lang="en-US" sz="3199">
                  <a:solidFill>
                    <a:srgbClr val="000000"/>
                  </a:solidFill>
                  <a:latin typeface="Arial Nova Condensed"/>
                  <a:ea typeface="Arial Nova Condensed"/>
                  <a:cs typeface="Arial Nova Condensed"/>
                  <a:sym typeface="Arial Nova Condensed"/>
                </a:rPr>
                <a:t>Assurez-vous que le document est conforme à toutes les formalités ou exigences légales applicables à ce type de documents. Cela peut inclure les signatures, la légalisation ou la présence de témoins. </a:t>
              </a:r>
            </a:p>
            <a:p>
              <a:pPr algn="l" marL="0" indent="0" lvl="0">
                <a:lnSpc>
                  <a:spcPts val="4415"/>
                </a:lnSpc>
              </a:pPr>
              <a:r>
                <a:rPr lang="en-US" sz="3199">
                  <a:solidFill>
                    <a:srgbClr val="000000"/>
                  </a:solidFill>
                  <a:latin typeface="Arial Nova Condensed"/>
                  <a:ea typeface="Arial Nova Condensed"/>
                  <a:cs typeface="Arial Nova Condensed"/>
                  <a:sym typeface="Arial Nova Condensed"/>
                </a:rPr>
                <a:t>Revoyez et révisez le brouillon pour supprimer les erreurs et améliorer la clarté.  </a:t>
              </a:r>
            </a:p>
            <a:p>
              <a:pPr algn="l" marL="0" indent="0" lvl="0">
                <a:lnSpc>
                  <a:spcPts val="4415"/>
                </a:lnSpc>
              </a:pPr>
              <a:r>
                <a:rPr lang="en-US" sz="3199">
                  <a:solidFill>
                    <a:srgbClr val="000000"/>
                  </a:solidFill>
                  <a:latin typeface="Arial Nova Condensed"/>
                  <a:ea typeface="Arial Nova Condensed"/>
                  <a:cs typeface="Arial Nova Condensed"/>
                  <a:sym typeface="Arial Nova Condensed"/>
                </a:rPr>
                <a:t>Faites appel à un avocat pour rédiger des documents juridiques spécialisés ou non routiniers. </a:t>
              </a:r>
            </a:p>
            <a:p>
              <a:pPr algn="l" marL="0" indent="0" lvl="0">
                <a:lnSpc>
                  <a:spcPts val="4415"/>
                </a:lnSpc>
              </a:pPr>
              <a:r>
                <a:rPr lang="en-US" sz="3199">
                  <a:solidFill>
                    <a:srgbClr val="000000"/>
                  </a:solidFill>
                  <a:latin typeface="Arial Nova Condensed"/>
                  <a:ea typeface="Arial Nova Condensed"/>
                  <a:cs typeface="Arial Nova Condensed"/>
                  <a:sym typeface="Arial Nova Condensed"/>
                </a:rPr>
                <a:t>Lorsqu'un document juridique fait référence à un autre ensemble de documents ou en fait partie, faites expressément référence à cet autre document et joignez une copie de l'autre document lorsque cela est possible.   </a:t>
              </a:r>
            </a:p>
            <a:p>
              <a:pPr algn="l" marL="0" indent="0" lvl="0">
                <a:lnSpc>
                  <a:spcPts val="4415"/>
                </a:lnSpc>
              </a:pPr>
              <a:r>
                <a:rPr lang="en-US" sz="3199">
                  <a:solidFill>
                    <a:srgbClr val="000000"/>
                  </a:solidFill>
                  <a:latin typeface="Arial Nova Condensed"/>
                  <a:ea typeface="Arial Nova Condensed"/>
                  <a:cs typeface="Arial Nova Condensed"/>
                  <a:sym typeface="Arial Nova Condensed"/>
                </a:rPr>
                <a:t>Conservez toujours une copie du document juridique que vous avez rédigé, au cas où l’original serait perdu ou contesté. </a:t>
              </a:r>
            </a:p>
          </p:txBody>
        </p:sp>
      </p:grpSp>
      <p:grpSp>
        <p:nvGrpSpPr>
          <p:cNvPr name="Group 11" id="11"/>
          <p:cNvGrpSpPr/>
          <p:nvPr/>
        </p:nvGrpSpPr>
        <p:grpSpPr>
          <a:xfrm rot="0">
            <a:off x="1519944" y="2373183"/>
            <a:ext cx="13240150" cy="894151"/>
            <a:chOff x="0" y="0"/>
            <a:chExt cx="17653533" cy="1192202"/>
          </a:xfrm>
        </p:grpSpPr>
        <p:sp>
          <p:nvSpPr>
            <p:cNvPr name="Freeform 12" id="12"/>
            <p:cNvSpPr/>
            <p:nvPr/>
          </p:nvSpPr>
          <p:spPr>
            <a:xfrm flipH="false" flipV="false" rot="0">
              <a:off x="0" y="0"/>
              <a:ext cx="17653533" cy="1192202"/>
            </a:xfrm>
            <a:custGeom>
              <a:avLst/>
              <a:gdLst/>
              <a:ahLst/>
              <a:cxnLst/>
              <a:rect r="r" b="b" t="t" l="l"/>
              <a:pathLst>
                <a:path h="1192202" w="17653533">
                  <a:moveTo>
                    <a:pt x="0" y="0"/>
                  </a:moveTo>
                  <a:lnTo>
                    <a:pt x="17653533" y="0"/>
                  </a:lnTo>
                  <a:lnTo>
                    <a:pt x="17653533" y="1192202"/>
                  </a:lnTo>
                  <a:lnTo>
                    <a:pt x="0" y="1192202"/>
                  </a:lnTo>
                  <a:close/>
                </a:path>
              </a:pathLst>
            </a:custGeom>
            <a:solidFill>
              <a:srgbClr val="000000">
                <a:alpha val="0"/>
              </a:srgbClr>
            </a:solidFill>
          </p:spPr>
        </p:sp>
        <p:sp>
          <p:nvSpPr>
            <p:cNvPr name="TextBox 13" id="13"/>
            <p:cNvSpPr txBox="true"/>
            <p:nvPr/>
          </p:nvSpPr>
          <p:spPr>
            <a:xfrm>
              <a:off x="0" y="-200025"/>
              <a:ext cx="17653533" cy="1392227"/>
            </a:xfrm>
            <a:prstGeom prst="rect">
              <a:avLst/>
            </a:prstGeom>
          </p:spPr>
          <p:txBody>
            <a:bodyPr anchor="t" rtlCol="false" tIns="0" lIns="0" bIns="0" rIns="0"/>
            <a:lstStyle/>
            <a:p>
              <a:pPr algn="just" marL="0" indent="0" lvl="0">
                <a:lnSpc>
                  <a:spcPts val="8181"/>
                </a:lnSpc>
              </a:pPr>
              <a:r>
                <a:rPr lang="en-US" b="true" sz="5000">
                  <a:solidFill>
                    <a:srgbClr val="F9B57D"/>
                  </a:solidFill>
                  <a:latin typeface="Arial Nova Condensed Bold"/>
                  <a:ea typeface="Arial Nova Condensed Bold"/>
                  <a:cs typeface="Arial Nova Condensed Bold"/>
                  <a:sym typeface="Arial Nova Condensed Bold"/>
                </a:rPr>
                <a:t>Comment rédiger un document juridique (suite) </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16.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1373691" cy="1181420"/>
            <a:chOff x="0" y="0"/>
            <a:chExt cx="15164921" cy="1575227"/>
          </a:xfrm>
        </p:grpSpPr>
        <p:sp>
          <p:nvSpPr>
            <p:cNvPr name="Freeform 6" id="6"/>
            <p:cNvSpPr/>
            <p:nvPr/>
          </p:nvSpPr>
          <p:spPr>
            <a:xfrm flipH="false" flipV="false" rot="0">
              <a:off x="0" y="0"/>
              <a:ext cx="15164921" cy="1575227"/>
            </a:xfrm>
            <a:custGeom>
              <a:avLst/>
              <a:gdLst/>
              <a:ahLst/>
              <a:cxnLst/>
              <a:rect r="r" b="b" t="t" l="l"/>
              <a:pathLst>
                <a:path h="1575227" w="15164921">
                  <a:moveTo>
                    <a:pt x="0" y="0"/>
                  </a:moveTo>
                  <a:lnTo>
                    <a:pt x="15164921" y="0"/>
                  </a:lnTo>
                  <a:lnTo>
                    <a:pt x="15164921"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5164921"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Support client et reporting</a:t>
              </a:r>
            </a:p>
          </p:txBody>
        </p:sp>
      </p:grpSp>
      <p:grpSp>
        <p:nvGrpSpPr>
          <p:cNvPr name="Group 8" id="8"/>
          <p:cNvGrpSpPr/>
          <p:nvPr/>
        </p:nvGrpSpPr>
        <p:grpSpPr>
          <a:xfrm rot="0">
            <a:off x="1028700" y="3192229"/>
            <a:ext cx="16230600" cy="6436828"/>
            <a:chOff x="0" y="0"/>
            <a:chExt cx="21640800" cy="8582437"/>
          </a:xfrm>
        </p:grpSpPr>
        <p:sp>
          <p:nvSpPr>
            <p:cNvPr name="Freeform 9" id="9"/>
            <p:cNvSpPr/>
            <p:nvPr/>
          </p:nvSpPr>
          <p:spPr>
            <a:xfrm flipH="false" flipV="false" rot="0">
              <a:off x="0" y="0"/>
              <a:ext cx="21640800" cy="8582455"/>
            </a:xfrm>
            <a:custGeom>
              <a:avLst/>
              <a:gdLst/>
              <a:ahLst/>
              <a:cxnLst/>
              <a:rect r="r" b="b" t="t" l="l"/>
              <a:pathLst>
                <a:path h="8582455" w="21640800">
                  <a:moveTo>
                    <a:pt x="0" y="0"/>
                  </a:moveTo>
                  <a:lnTo>
                    <a:pt x="21640800" y="0"/>
                  </a:lnTo>
                  <a:lnTo>
                    <a:pt x="21640800" y="8582455"/>
                  </a:lnTo>
                  <a:lnTo>
                    <a:pt x="0" y="8582455"/>
                  </a:lnTo>
                  <a:close/>
                </a:path>
              </a:pathLst>
            </a:custGeom>
            <a:solidFill>
              <a:srgbClr val="FFFFFF"/>
            </a:solidFill>
          </p:spPr>
        </p:sp>
        <p:sp>
          <p:nvSpPr>
            <p:cNvPr name="TextBox 10" id="10"/>
            <p:cNvSpPr txBox="true"/>
            <p:nvPr/>
          </p:nvSpPr>
          <p:spPr>
            <a:xfrm>
              <a:off x="0" y="0"/>
              <a:ext cx="21640800" cy="8582437"/>
            </a:xfrm>
            <a:prstGeom prst="rect">
              <a:avLst/>
            </a:prstGeom>
          </p:spPr>
          <p:txBody>
            <a:bodyPr anchor="t" rtlCol="false" tIns="50800" lIns="50800" bIns="50800" rIns="50800"/>
            <a:lstStyle/>
            <a:p>
              <a:pPr algn="just" marL="0" indent="0" lvl="0">
                <a:lnSpc>
                  <a:spcPts val="3343"/>
                </a:lnSpc>
              </a:pPr>
              <a:r>
                <a:rPr lang="en-US" sz="2786">
                  <a:solidFill>
                    <a:srgbClr val="000000"/>
                  </a:solidFill>
                  <a:latin typeface="Arial Nova Condensed"/>
                  <a:ea typeface="Arial Nova Condensed"/>
                  <a:cs typeface="Arial Nova Condensed"/>
                  <a:sym typeface="Arial Nova Condensed"/>
                </a:rPr>
                <a:t>Éléments clés de la rédaction de documents :</a:t>
              </a:r>
            </a:p>
            <a:p>
              <a:pPr algn="just" marL="0" indent="0" lvl="0">
                <a:lnSpc>
                  <a:spcPts val="3343"/>
                </a:lnSpc>
              </a:pPr>
            </a:p>
            <a:p>
              <a:pPr algn="just" marL="601593" indent="-300797" lvl="1">
                <a:lnSpc>
                  <a:spcPts val="3343"/>
                </a:lnSpc>
                <a:buFont typeface="Arial"/>
                <a:buChar char="•"/>
              </a:pPr>
              <a:r>
                <a:rPr lang="en-US" b="true" sz="2786">
                  <a:solidFill>
                    <a:srgbClr val="000000"/>
                  </a:solidFill>
                  <a:latin typeface="Arial Nova Condensed Bold"/>
                  <a:ea typeface="Arial Nova Condensed Bold"/>
                  <a:cs typeface="Arial Nova Condensed Bold"/>
                  <a:sym typeface="Arial Nova Condensed Bold"/>
                </a:rPr>
                <a:t>Exactitude</a:t>
              </a:r>
              <a:r>
                <a:rPr lang="en-US" sz="2786">
                  <a:solidFill>
                    <a:srgbClr val="000000"/>
                  </a:solidFill>
                  <a:latin typeface="Arial Nova Condensed"/>
                  <a:ea typeface="Arial Nova Condensed"/>
                  <a:cs typeface="Arial Nova Condensed"/>
                  <a:sym typeface="Arial Nova Condensed"/>
                </a:rPr>
                <a:t> : Ces documents servent de base aux relations juridiques, aux transactions et aux procédures. Ils doivent donc être bien rédigés, garantissant clarté, certitude et force exécutoire quant aux droits et obligations des parties contractantes. </a:t>
              </a:r>
            </a:p>
            <a:p>
              <a:pPr algn="just" marL="601593" indent="-300797" lvl="1">
                <a:lnSpc>
                  <a:spcPts val="3343"/>
                </a:lnSpc>
                <a:buFont typeface="Arial"/>
                <a:buChar char="•"/>
              </a:pPr>
              <a:r>
                <a:rPr lang="en-US" b="true" sz="2786">
                  <a:solidFill>
                    <a:srgbClr val="000000"/>
                  </a:solidFill>
                  <a:latin typeface="Arial Nova Condensed Bold"/>
                  <a:ea typeface="Arial Nova Condensed Bold"/>
                  <a:cs typeface="Arial Nova Condensed Bold"/>
                  <a:sym typeface="Arial Nova Condensed Bold"/>
                </a:rPr>
                <a:t>Cohérence</a:t>
              </a:r>
              <a:r>
                <a:rPr lang="en-US" sz="2786">
                  <a:solidFill>
                    <a:srgbClr val="000000"/>
                  </a:solidFill>
                  <a:latin typeface="Arial Nova Condensed"/>
                  <a:ea typeface="Arial Nova Condensed"/>
                  <a:cs typeface="Arial Nova Condensed"/>
                  <a:sym typeface="Arial Nova Condensed"/>
                </a:rPr>
                <a:t> </a:t>
              </a:r>
              <a:r>
                <a:rPr lang="en-US" b="true" sz="2786">
                  <a:solidFill>
                    <a:srgbClr val="000000"/>
                  </a:solidFill>
                  <a:latin typeface="Arial Nova Condensed Bold"/>
                  <a:ea typeface="Arial Nova Condensed Bold"/>
                  <a:cs typeface="Arial Nova Condensed Bold"/>
                  <a:sym typeface="Arial Nova Condensed Bold"/>
                </a:rPr>
                <a:t>du contenu </a:t>
              </a:r>
              <a:r>
                <a:rPr lang="en-US" sz="2786">
                  <a:solidFill>
                    <a:srgbClr val="000000"/>
                  </a:solidFill>
                  <a:latin typeface="Arial Nova Condensed"/>
                  <a:ea typeface="Arial Nova Condensed"/>
                  <a:cs typeface="Arial Nova Condensed"/>
                  <a:sym typeface="Arial Nova Condensed"/>
                </a:rPr>
                <a:t>: Le contenu doit être cohérent avec les autres documents connexes. Même une erreur mineure peut avoir des conséquences majeures. </a:t>
              </a:r>
            </a:p>
            <a:p>
              <a:pPr algn="just" marL="601593" indent="-300797" lvl="1">
                <a:lnSpc>
                  <a:spcPts val="3343"/>
                </a:lnSpc>
                <a:buFont typeface="Arial"/>
                <a:buChar char="•"/>
              </a:pPr>
              <a:r>
                <a:rPr lang="en-US" b="true" sz="2786">
                  <a:solidFill>
                    <a:srgbClr val="000000"/>
                  </a:solidFill>
                  <a:latin typeface="Arial Nova Condensed Bold"/>
                  <a:ea typeface="Arial Nova Condensed Bold"/>
                  <a:cs typeface="Arial Nova Condensed Bold"/>
                  <a:sym typeface="Arial Nova Condensed Bold"/>
                </a:rPr>
                <a:t>La cohérence et la mise en forme</a:t>
              </a:r>
              <a:r>
                <a:rPr lang="en-US" sz="2786">
                  <a:solidFill>
                    <a:srgbClr val="000000"/>
                  </a:solidFill>
                  <a:latin typeface="Arial Nova Condensed"/>
                  <a:ea typeface="Arial Nova Condensed"/>
                  <a:cs typeface="Arial Nova Condensed"/>
                  <a:sym typeface="Arial Nova Condensed"/>
                </a:rPr>
                <a:t> sont également essentielles. Certains documents doivent respecter des formats ou des exigences de contenu spécifiques pour être valides. </a:t>
              </a:r>
            </a:p>
            <a:p>
              <a:pPr algn="just" marL="601593" indent="-300797" lvl="1">
                <a:lnSpc>
                  <a:spcPts val="3343"/>
                </a:lnSpc>
                <a:buFont typeface="Arial"/>
                <a:buChar char="•"/>
              </a:pPr>
              <a:r>
                <a:rPr lang="en-US" b="true" sz="2786">
                  <a:solidFill>
                    <a:srgbClr val="000000"/>
                  </a:solidFill>
                  <a:latin typeface="Arial Nova Condensed Bold"/>
                  <a:ea typeface="Arial Nova Condensed Bold"/>
                  <a:cs typeface="Arial Nova Condensed Bold"/>
                  <a:sym typeface="Arial Nova Condensed Bold"/>
                </a:rPr>
                <a:t>Les documents juridiques</a:t>
              </a:r>
              <a:r>
                <a:rPr lang="en-US" sz="2786">
                  <a:solidFill>
                    <a:srgbClr val="000000"/>
                  </a:solidFill>
                  <a:latin typeface="Arial Nova Condensed"/>
                  <a:ea typeface="Arial Nova Condensed"/>
                  <a:cs typeface="Arial Nova Condensed"/>
                  <a:sym typeface="Arial Nova Condensed"/>
                </a:rPr>
                <a:t> ne sont pas (et ne devraient pas être) rédigés en vase clos. Cela signifie qu'un document est examiné par plusieurs personnes et qu'il doit être géré en plusieurs versions.</a:t>
              </a:r>
            </a:p>
            <a:p>
              <a:pPr algn="just" marL="601593" indent="-300797" lvl="1">
                <a:lnSpc>
                  <a:spcPts val="3343"/>
                </a:lnSpc>
                <a:buFont typeface="Arial"/>
                <a:buChar char="•"/>
              </a:pPr>
              <a:r>
                <a:rPr lang="en-US" b="true" sz="2786">
                  <a:solidFill>
                    <a:srgbClr val="000000"/>
                  </a:solidFill>
                  <a:latin typeface="Arial Nova Condensed Bold"/>
                  <a:ea typeface="Arial Nova Condensed Bold"/>
                  <a:cs typeface="Arial Nova Condensed Bold"/>
                  <a:sym typeface="Arial Nova Condensed Bold"/>
                </a:rPr>
                <a:t>Approfondir sans se perdre dans les méandres d’un labyrinthe</a:t>
              </a:r>
              <a:r>
                <a:rPr lang="en-US" sz="2786">
                  <a:solidFill>
                    <a:srgbClr val="000000"/>
                  </a:solidFill>
                  <a:latin typeface="Arial Nova Condensed"/>
                  <a:ea typeface="Arial Nova Condensed"/>
                  <a:cs typeface="Arial Nova Condensed"/>
                  <a:sym typeface="Arial Nova Condensed"/>
                </a:rPr>
                <a:t> : Parfois, l'expertise et l'intuition des avocats les incitent à creuser plus profondément lors de la préparation de documents juridiques. Qu'il s'agisse de rechercher un document, une clause ou un précédent, trouver rapidement la bonne information peut s'avérer difficile.</a:t>
              </a:r>
            </a:p>
          </p:txBody>
        </p:sp>
      </p:grpSp>
      <p:grpSp>
        <p:nvGrpSpPr>
          <p:cNvPr name="Group 11" id="11"/>
          <p:cNvGrpSpPr/>
          <p:nvPr/>
        </p:nvGrpSpPr>
        <p:grpSpPr>
          <a:xfrm rot="0">
            <a:off x="1548364" y="2210120"/>
            <a:ext cx="13240150" cy="894151"/>
            <a:chOff x="0" y="0"/>
            <a:chExt cx="17653533" cy="1192202"/>
          </a:xfrm>
        </p:grpSpPr>
        <p:sp>
          <p:nvSpPr>
            <p:cNvPr name="Freeform 12" id="12"/>
            <p:cNvSpPr/>
            <p:nvPr/>
          </p:nvSpPr>
          <p:spPr>
            <a:xfrm flipH="false" flipV="false" rot="0">
              <a:off x="0" y="0"/>
              <a:ext cx="17653533" cy="1192202"/>
            </a:xfrm>
            <a:custGeom>
              <a:avLst/>
              <a:gdLst/>
              <a:ahLst/>
              <a:cxnLst/>
              <a:rect r="r" b="b" t="t" l="l"/>
              <a:pathLst>
                <a:path h="1192202" w="17653533">
                  <a:moveTo>
                    <a:pt x="0" y="0"/>
                  </a:moveTo>
                  <a:lnTo>
                    <a:pt x="17653533" y="0"/>
                  </a:lnTo>
                  <a:lnTo>
                    <a:pt x="17653533" y="1192202"/>
                  </a:lnTo>
                  <a:lnTo>
                    <a:pt x="0" y="1192202"/>
                  </a:lnTo>
                  <a:close/>
                </a:path>
              </a:pathLst>
            </a:custGeom>
            <a:solidFill>
              <a:srgbClr val="000000">
                <a:alpha val="0"/>
              </a:srgbClr>
            </a:solidFill>
          </p:spPr>
        </p:sp>
        <p:sp>
          <p:nvSpPr>
            <p:cNvPr name="TextBox 13" id="13"/>
            <p:cNvSpPr txBox="true"/>
            <p:nvPr/>
          </p:nvSpPr>
          <p:spPr>
            <a:xfrm>
              <a:off x="0" y="-200025"/>
              <a:ext cx="17653533" cy="1392227"/>
            </a:xfrm>
            <a:prstGeom prst="rect">
              <a:avLst/>
            </a:prstGeom>
          </p:spPr>
          <p:txBody>
            <a:bodyPr anchor="t" rtlCol="false" tIns="0" lIns="0" bIns="0" rIns="0"/>
            <a:lstStyle/>
            <a:p>
              <a:pPr algn="just" marL="0" indent="0" lvl="0">
                <a:lnSpc>
                  <a:spcPts val="8181"/>
                </a:lnSpc>
              </a:pPr>
              <a:r>
                <a:rPr lang="en-US" b="true" sz="5000">
                  <a:solidFill>
                    <a:srgbClr val="F9B57D"/>
                  </a:solidFill>
                  <a:latin typeface="Arial Nova Condensed Bold"/>
                  <a:ea typeface="Arial Nova Condensed Bold"/>
                  <a:cs typeface="Arial Nova Condensed Bold"/>
                  <a:sym typeface="Arial Nova Condensed Bold"/>
                </a:rPr>
                <a:t>Rédaction de documents</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17.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4043660" cy="1181420"/>
            <a:chOff x="0" y="0"/>
            <a:chExt cx="18724880" cy="1575227"/>
          </a:xfrm>
        </p:grpSpPr>
        <p:sp>
          <p:nvSpPr>
            <p:cNvPr name="Freeform 6" id="6"/>
            <p:cNvSpPr/>
            <p:nvPr/>
          </p:nvSpPr>
          <p:spPr>
            <a:xfrm flipH="false" flipV="false" rot="0">
              <a:off x="0" y="0"/>
              <a:ext cx="18724880" cy="1575227"/>
            </a:xfrm>
            <a:custGeom>
              <a:avLst/>
              <a:gdLst/>
              <a:ahLst/>
              <a:cxnLst/>
              <a:rect r="r" b="b" t="t" l="l"/>
              <a:pathLst>
                <a:path h="1575227" w="18724880">
                  <a:moveTo>
                    <a:pt x="0" y="0"/>
                  </a:moveTo>
                  <a:lnTo>
                    <a:pt x="18724880" y="0"/>
                  </a:lnTo>
                  <a:lnTo>
                    <a:pt x="18724880"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8724880"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Activité 2 : Réviser un document rédigé</a:t>
              </a:r>
            </a:p>
          </p:txBody>
        </p:sp>
      </p:grpSp>
      <p:grpSp>
        <p:nvGrpSpPr>
          <p:cNvPr name="Group 8" id="8"/>
          <p:cNvGrpSpPr/>
          <p:nvPr/>
        </p:nvGrpSpPr>
        <p:grpSpPr>
          <a:xfrm rot="0">
            <a:off x="1028700" y="2362550"/>
            <a:ext cx="16230600" cy="7715250"/>
            <a:chOff x="0" y="0"/>
            <a:chExt cx="21640800" cy="10287000"/>
          </a:xfrm>
        </p:grpSpPr>
        <p:sp>
          <p:nvSpPr>
            <p:cNvPr name="Freeform 9" id="9"/>
            <p:cNvSpPr/>
            <p:nvPr/>
          </p:nvSpPr>
          <p:spPr>
            <a:xfrm flipH="false" flipV="false" rot="0">
              <a:off x="15623" y="12700"/>
              <a:ext cx="21609623" cy="10261600"/>
            </a:xfrm>
            <a:custGeom>
              <a:avLst/>
              <a:gdLst/>
              <a:ahLst/>
              <a:cxnLst/>
              <a:rect r="r" b="b" t="t" l="l"/>
              <a:pathLst>
                <a:path h="10261600" w="21609623">
                  <a:moveTo>
                    <a:pt x="0" y="0"/>
                  </a:moveTo>
                  <a:lnTo>
                    <a:pt x="21609623" y="0"/>
                  </a:lnTo>
                  <a:lnTo>
                    <a:pt x="21609623" y="10261600"/>
                  </a:lnTo>
                  <a:lnTo>
                    <a:pt x="0" y="10261600"/>
                  </a:lnTo>
                  <a:close/>
                </a:path>
              </a:pathLst>
            </a:custGeom>
            <a:solidFill>
              <a:srgbClr val="FFFFFF"/>
            </a:solidFill>
          </p:spPr>
        </p:sp>
        <p:sp>
          <p:nvSpPr>
            <p:cNvPr name="Freeform 10" id="10"/>
            <p:cNvSpPr/>
            <p:nvPr/>
          </p:nvSpPr>
          <p:spPr>
            <a:xfrm flipH="false" flipV="false" rot="0">
              <a:off x="0" y="0"/>
              <a:ext cx="21640856" cy="10287000"/>
            </a:xfrm>
            <a:custGeom>
              <a:avLst/>
              <a:gdLst/>
              <a:ahLst/>
              <a:cxnLst/>
              <a:rect r="r" b="b" t="t" l="l"/>
              <a:pathLst>
                <a:path h="10287000" w="21640856">
                  <a:moveTo>
                    <a:pt x="15623" y="0"/>
                  </a:moveTo>
                  <a:lnTo>
                    <a:pt x="21625246" y="0"/>
                  </a:lnTo>
                  <a:cubicBezTo>
                    <a:pt x="21633839" y="0"/>
                    <a:pt x="21640856" y="5715"/>
                    <a:pt x="21640856" y="12700"/>
                  </a:cubicBezTo>
                  <a:lnTo>
                    <a:pt x="21640856" y="10274300"/>
                  </a:lnTo>
                  <a:cubicBezTo>
                    <a:pt x="21640856" y="10281285"/>
                    <a:pt x="21633839" y="10287000"/>
                    <a:pt x="21625246" y="10287000"/>
                  </a:cubicBezTo>
                  <a:lnTo>
                    <a:pt x="15623" y="10287000"/>
                  </a:lnTo>
                  <a:cubicBezTo>
                    <a:pt x="7030" y="10287000"/>
                    <a:pt x="0" y="10281285"/>
                    <a:pt x="0" y="10274300"/>
                  </a:cubicBezTo>
                  <a:lnTo>
                    <a:pt x="0" y="12700"/>
                  </a:lnTo>
                  <a:cubicBezTo>
                    <a:pt x="0" y="5715"/>
                    <a:pt x="7030" y="0"/>
                    <a:pt x="15623" y="0"/>
                  </a:cubicBezTo>
                  <a:moveTo>
                    <a:pt x="15623" y="25400"/>
                  </a:moveTo>
                  <a:lnTo>
                    <a:pt x="15623" y="12700"/>
                  </a:lnTo>
                  <a:lnTo>
                    <a:pt x="31245" y="12700"/>
                  </a:lnTo>
                  <a:lnTo>
                    <a:pt x="31245" y="10274300"/>
                  </a:lnTo>
                  <a:lnTo>
                    <a:pt x="15623" y="10274300"/>
                  </a:lnTo>
                  <a:lnTo>
                    <a:pt x="15623" y="10261600"/>
                  </a:lnTo>
                  <a:lnTo>
                    <a:pt x="21625246" y="10261600"/>
                  </a:lnTo>
                  <a:lnTo>
                    <a:pt x="21625246" y="10274300"/>
                  </a:lnTo>
                  <a:lnTo>
                    <a:pt x="21609624" y="10274300"/>
                  </a:lnTo>
                  <a:lnTo>
                    <a:pt x="21609624" y="12700"/>
                  </a:lnTo>
                  <a:lnTo>
                    <a:pt x="21625246" y="12700"/>
                  </a:lnTo>
                  <a:lnTo>
                    <a:pt x="21625246" y="25400"/>
                  </a:lnTo>
                  <a:lnTo>
                    <a:pt x="15623" y="25400"/>
                  </a:lnTo>
                  <a:close/>
                </a:path>
              </a:pathLst>
            </a:custGeom>
            <a:solidFill>
              <a:srgbClr val="FFFFFF"/>
            </a:solidFill>
          </p:spPr>
        </p:sp>
        <p:sp>
          <p:nvSpPr>
            <p:cNvPr name="TextBox 11" id="11"/>
            <p:cNvSpPr txBox="true"/>
            <p:nvPr/>
          </p:nvSpPr>
          <p:spPr>
            <a:xfrm>
              <a:off x="0" y="-57150"/>
              <a:ext cx="21640800" cy="10344150"/>
            </a:xfrm>
            <a:prstGeom prst="rect">
              <a:avLst/>
            </a:prstGeom>
          </p:spPr>
          <p:txBody>
            <a:bodyPr anchor="t" rtlCol="false" tIns="50800" lIns="50800" bIns="50800" rIns="50800"/>
            <a:lstStyle/>
            <a:p>
              <a:pPr algn="l" marL="0" indent="0" lvl="0">
                <a:lnSpc>
                  <a:spcPts val="4416"/>
                </a:lnSpc>
              </a:pPr>
              <a:r>
                <a:rPr lang="en-US" b="true" sz="3200">
                  <a:solidFill>
                    <a:srgbClr val="F9B428"/>
                  </a:solidFill>
                  <a:latin typeface="Arial Nova Condensed Bold"/>
                  <a:ea typeface="Arial Nova Condensed Bold"/>
                  <a:cs typeface="Arial Nova Condensed Bold"/>
                  <a:sym typeface="Arial Nova Condensed Bold"/>
                </a:rPr>
                <a:t>Activité : Contribuer à la rédaction de documents juridiques                        </a:t>
              </a:r>
            </a:p>
            <a:p>
              <a:pPr algn="l" marL="0" indent="0" lvl="0">
                <a:lnSpc>
                  <a:spcPts val="4416"/>
                </a:lnSpc>
              </a:pPr>
              <a:r>
                <a:rPr lang="en-US" b="true" sz="3200">
                  <a:solidFill>
                    <a:srgbClr val="F9B428"/>
                  </a:solidFill>
                  <a:latin typeface="Arial Nova Condensed Bold"/>
                  <a:ea typeface="Arial Nova Condensed Bold"/>
                  <a:cs typeface="Arial Nova Condensed Bold"/>
                  <a:sym typeface="Arial Nova Condensed Bold"/>
                </a:rPr>
                <a:t>Durée : 30 minutes </a:t>
              </a:r>
            </a:p>
            <a:p>
              <a:pPr algn="l" marL="0" indent="0" lvl="0">
                <a:lnSpc>
                  <a:spcPts val="4416"/>
                </a:lnSpc>
              </a:pPr>
              <a:r>
                <a:rPr lang="en-US" sz="3200">
                  <a:solidFill>
                    <a:srgbClr val="000000"/>
                  </a:solidFill>
                  <a:latin typeface="Arial Nova Condensed"/>
                  <a:ea typeface="Arial Nova Condensed"/>
                  <a:cs typeface="Arial Nova Condensed"/>
                  <a:sym typeface="Arial Nova Condensed"/>
                </a:rPr>
                <a:t>Identifier les erreurs et les incohérences dans un exemple de document et suggérer des corrections.</a:t>
              </a:r>
            </a:p>
            <a:p>
              <a:pPr algn="l" marL="0" indent="0" lvl="0">
                <a:lnSpc>
                  <a:spcPts val="4416"/>
                </a:lnSpc>
              </a:pPr>
            </a:p>
            <a:p>
              <a:pPr algn="l" marL="0" indent="0" lvl="0">
                <a:lnSpc>
                  <a:spcPts val="4416"/>
                </a:lnSpc>
              </a:pPr>
              <a:r>
                <a:rPr lang="en-US" sz="3200">
                  <a:solidFill>
                    <a:srgbClr val="000000"/>
                  </a:solidFill>
                  <a:latin typeface="Arial Nova Condensed"/>
                  <a:ea typeface="Arial Nova Condensed"/>
                  <a:cs typeface="Arial Nova Condensed"/>
                  <a:sym typeface="Arial Nova Condensed"/>
                </a:rPr>
                <a:t>Outil : Chaque individu/groupe reçoit une copie d’un exemple de document juridique comportant des erreurs et des incohérences intentionnelles (par exemple, des parties manquantes, des termes contradictoires, un langage peu clair, un formatage incorrect ou des inexactitudes juridiques).</a:t>
              </a:r>
            </a:p>
            <a:p>
              <a:pPr algn="l" marL="0" indent="0" lvl="0">
                <a:lnSpc>
                  <a:spcPts val="4416"/>
                </a:lnSpc>
              </a:pPr>
            </a:p>
            <a:p>
              <a:pPr algn="l" marL="0" indent="0" lvl="0">
                <a:lnSpc>
                  <a:spcPts val="4416"/>
                </a:lnSpc>
              </a:pPr>
              <a:r>
                <a:rPr lang="en-US" sz="3200">
                  <a:solidFill>
                    <a:srgbClr val="000000"/>
                  </a:solidFill>
                  <a:latin typeface="Arial Nova Condensed"/>
                  <a:ea typeface="Arial Nova Condensed"/>
                  <a:cs typeface="Arial Nova Condensed"/>
                  <a:sym typeface="Arial Nova Condensed"/>
                </a:rPr>
                <a:t>Instructions: Examiner le document et identifier les erreurs ou les incohérences (c.-à-d. : parties manquantes ou incompatibles, termes ambigus ou contradictoires, formatage incorrect ou sections omises (par exemple, absence de blocs de signature), défaut de référence aux documents connexes.</a:t>
              </a:r>
            </a:p>
          </p:txBody>
        </p:sp>
      </p:grpSp>
    </p:spTree>
  </p:cSld>
  <p:clrMapOvr>
    <a:masterClrMapping/>
  </p:clrMapOvr>
</p:sld>
</file>

<file path=ppt/slides/slide18.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2451882" cy="1181420"/>
            <a:chOff x="0" y="0"/>
            <a:chExt cx="16602509" cy="1575227"/>
          </a:xfrm>
        </p:grpSpPr>
        <p:sp>
          <p:nvSpPr>
            <p:cNvPr name="Freeform 6" id="6"/>
            <p:cNvSpPr/>
            <p:nvPr/>
          </p:nvSpPr>
          <p:spPr>
            <a:xfrm flipH="false" flipV="false" rot="0">
              <a:off x="0" y="0"/>
              <a:ext cx="16602509" cy="1575227"/>
            </a:xfrm>
            <a:custGeom>
              <a:avLst/>
              <a:gdLst/>
              <a:ahLst/>
              <a:cxnLst/>
              <a:rect r="r" b="b" t="t" l="l"/>
              <a:pathLst>
                <a:path h="1575227" w="16602509">
                  <a:moveTo>
                    <a:pt x="0" y="0"/>
                  </a:moveTo>
                  <a:lnTo>
                    <a:pt x="16602509" y="0"/>
                  </a:lnTo>
                  <a:lnTo>
                    <a:pt x="16602509"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6602509"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Support client et reporting</a:t>
              </a:r>
            </a:p>
          </p:txBody>
        </p:sp>
      </p:grpSp>
      <p:grpSp>
        <p:nvGrpSpPr>
          <p:cNvPr name="Group 8" id="8"/>
          <p:cNvGrpSpPr/>
          <p:nvPr/>
        </p:nvGrpSpPr>
        <p:grpSpPr>
          <a:xfrm rot="0">
            <a:off x="1190566" y="3529602"/>
            <a:ext cx="16230600" cy="6069871"/>
            <a:chOff x="0" y="0"/>
            <a:chExt cx="21640800" cy="8093161"/>
          </a:xfrm>
        </p:grpSpPr>
        <p:sp>
          <p:nvSpPr>
            <p:cNvPr name="Freeform 9" id="9"/>
            <p:cNvSpPr/>
            <p:nvPr/>
          </p:nvSpPr>
          <p:spPr>
            <a:xfrm flipH="false" flipV="false" rot="0">
              <a:off x="0" y="0"/>
              <a:ext cx="21640800" cy="8093161"/>
            </a:xfrm>
            <a:custGeom>
              <a:avLst/>
              <a:gdLst/>
              <a:ahLst/>
              <a:cxnLst/>
              <a:rect r="r" b="b" t="t" l="l"/>
              <a:pathLst>
                <a:path h="8093161" w="21640800">
                  <a:moveTo>
                    <a:pt x="0" y="0"/>
                  </a:moveTo>
                  <a:lnTo>
                    <a:pt x="21640800" y="0"/>
                  </a:lnTo>
                  <a:lnTo>
                    <a:pt x="21640800" y="8093161"/>
                  </a:lnTo>
                  <a:lnTo>
                    <a:pt x="0" y="8093161"/>
                  </a:lnTo>
                  <a:close/>
                </a:path>
              </a:pathLst>
            </a:custGeom>
            <a:solidFill>
              <a:srgbClr val="000000">
                <a:alpha val="0"/>
              </a:srgbClr>
            </a:solidFill>
          </p:spPr>
        </p:sp>
        <p:sp>
          <p:nvSpPr>
            <p:cNvPr name="TextBox 10" id="10"/>
            <p:cNvSpPr txBox="true"/>
            <p:nvPr/>
          </p:nvSpPr>
          <p:spPr>
            <a:xfrm>
              <a:off x="0" y="-47625"/>
              <a:ext cx="21640800" cy="8140786"/>
            </a:xfrm>
            <a:prstGeom prst="rect">
              <a:avLst/>
            </a:prstGeom>
          </p:spPr>
          <p:txBody>
            <a:bodyPr anchor="t" rtlCol="false" tIns="0" lIns="0" bIns="0" rIns="0"/>
            <a:lstStyle/>
            <a:p>
              <a:pPr algn="l" marL="0" indent="0" lvl="0">
                <a:lnSpc>
                  <a:spcPts val="3876"/>
                </a:lnSpc>
              </a:pPr>
              <a:r>
                <a:rPr lang="en-US" b="true" sz="2809">
                  <a:solidFill>
                    <a:srgbClr val="C00000"/>
                  </a:solidFill>
                  <a:latin typeface="Arial Nova Condensed Bold"/>
                  <a:ea typeface="Arial Nova Condensed Bold"/>
                  <a:cs typeface="Arial Nova Condensed Bold"/>
                  <a:sym typeface="Arial Nova Condensed Bold"/>
                </a:rPr>
                <a:t>La déclaration d’un client est importante dans le travail d’un parajuriste car elle : </a:t>
              </a:r>
            </a:p>
            <a:p>
              <a:pPr algn="l" marL="0" indent="0" lvl="0">
                <a:lnSpc>
                  <a:spcPts val="3876"/>
                </a:lnSpc>
              </a:pPr>
              <a:r>
                <a:rPr lang="en-US" sz="2809">
                  <a:solidFill>
                    <a:srgbClr val="000000"/>
                  </a:solidFill>
                  <a:latin typeface="Arial Nova Condensed"/>
                  <a:ea typeface="Arial Nova Condensed"/>
                  <a:cs typeface="Arial Nova Condensed"/>
                  <a:sym typeface="Arial Nova Condensed"/>
                </a:rPr>
                <a:t>Permet d’enregistrer le dossier du client et aide le parajuriste à mieux comprendre le dossier.</a:t>
              </a:r>
            </a:p>
            <a:p>
              <a:pPr algn="l" marL="0" indent="0" lvl="0">
                <a:lnSpc>
                  <a:spcPts val="3876"/>
                </a:lnSpc>
              </a:pPr>
              <a:r>
                <a:rPr lang="en-US" sz="2809">
                  <a:solidFill>
                    <a:srgbClr val="000000"/>
                  </a:solidFill>
                  <a:latin typeface="Arial Nova Condensed"/>
                  <a:ea typeface="Arial Nova Condensed"/>
                  <a:cs typeface="Arial Nova Condensed"/>
                  <a:sym typeface="Arial Nova Condensed"/>
                </a:rPr>
                <a:t>IMet en évidence les problèmes juridiques auxquels le client est confronté et les solutions qu’il attend du parajuriste.  </a:t>
              </a:r>
            </a:p>
            <a:p>
              <a:pPr algn="l" marL="0" indent="0" lvl="0">
                <a:lnSpc>
                  <a:spcPts val="3876"/>
                </a:lnSpc>
              </a:pPr>
              <a:r>
                <a:rPr lang="en-US" sz="2809">
                  <a:solidFill>
                    <a:srgbClr val="000000"/>
                  </a:solidFill>
                  <a:latin typeface="Arial Nova Condensed"/>
                  <a:ea typeface="Arial Nova Condensed"/>
                  <a:cs typeface="Arial Nova Condensed"/>
                  <a:sym typeface="Arial Nova Condensed"/>
                </a:rPr>
                <a:t>Aide le parajuriste, le client et les autres acteurs à suivre ou à soutenir le dossier, notamment en soutenant les renvois et les conférences de cas.  </a:t>
              </a:r>
            </a:p>
            <a:p>
              <a:pPr algn="l" marL="0" indent="0" lvl="0">
                <a:lnSpc>
                  <a:spcPts val="3876"/>
                </a:lnSpc>
              </a:pPr>
              <a:r>
                <a:rPr lang="en-US" sz="2809">
                  <a:solidFill>
                    <a:srgbClr val="000000"/>
                  </a:solidFill>
                  <a:latin typeface="Arial Nova Condensed"/>
                  <a:ea typeface="Arial Nova Condensed"/>
                  <a:cs typeface="Arial Nova Condensed"/>
                  <a:sym typeface="Arial Nova Condensed"/>
                </a:rPr>
                <a:t>Soutient la préparation du rapport sur le travail des parajuristes, y compris le nombre et le type de clients rencontrés et la nature des questions juridiques traitées.  </a:t>
              </a:r>
            </a:p>
            <a:p>
              <a:pPr algn="just" marL="0" indent="0" lvl="0">
                <a:lnSpc>
                  <a:spcPts val="3371"/>
                </a:lnSpc>
              </a:pPr>
            </a:p>
            <a:p>
              <a:pPr algn="l" marL="0" indent="0" lvl="0">
                <a:lnSpc>
                  <a:spcPts val="3876"/>
                </a:lnSpc>
              </a:pPr>
              <a:r>
                <a:rPr lang="en-US" sz="2809">
                  <a:solidFill>
                    <a:srgbClr val="000000"/>
                  </a:solidFill>
                  <a:latin typeface="Arial Nova Condensed"/>
                  <a:ea typeface="Arial Nova Condensed"/>
                  <a:cs typeface="Arial Nova Condensed"/>
                  <a:sym typeface="Arial Nova Condensed"/>
                </a:rPr>
                <a:t>Lors de la prise de la déclaration d’un client, le parajuriste doit également respecter les normes éthiques et les principes directeurs mis en évidence auparavant.</a:t>
              </a:r>
            </a:p>
          </p:txBody>
        </p:sp>
      </p:grpSp>
      <p:grpSp>
        <p:nvGrpSpPr>
          <p:cNvPr name="Group 11" id="11"/>
          <p:cNvGrpSpPr/>
          <p:nvPr/>
        </p:nvGrpSpPr>
        <p:grpSpPr>
          <a:xfrm rot="0">
            <a:off x="1622602" y="2320709"/>
            <a:ext cx="8721697" cy="894151"/>
            <a:chOff x="0" y="0"/>
            <a:chExt cx="11628929" cy="1192202"/>
          </a:xfrm>
        </p:grpSpPr>
        <p:sp>
          <p:nvSpPr>
            <p:cNvPr name="Freeform 12" id="12"/>
            <p:cNvSpPr/>
            <p:nvPr/>
          </p:nvSpPr>
          <p:spPr>
            <a:xfrm flipH="false" flipV="false" rot="0">
              <a:off x="0" y="0"/>
              <a:ext cx="11628929" cy="1192202"/>
            </a:xfrm>
            <a:custGeom>
              <a:avLst/>
              <a:gdLst/>
              <a:ahLst/>
              <a:cxnLst/>
              <a:rect r="r" b="b" t="t" l="l"/>
              <a:pathLst>
                <a:path h="1192202" w="11628929">
                  <a:moveTo>
                    <a:pt x="0" y="0"/>
                  </a:moveTo>
                  <a:lnTo>
                    <a:pt x="11628929" y="0"/>
                  </a:lnTo>
                  <a:lnTo>
                    <a:pt x="11628929" y="1192202"/>
                  </a:lnTo>
                  <a:lnTo>
                    <a:pt x="0" y="1192202"/>
                  </a:lnTo>
                  <a:close/>
                </a:path>
              </a:pathLst>
            </a:custGeom>
            <a:solidFill>
              <a:srgbClr val="000000">
                <a:alpha val="0"/>
              </a:srgbClr>
            </a:solidFill>
          </p:spPr>
        </p:sp>
        <p:sp>
          <p:nvSpPr>
            <p:cNvPr name="TextBox 13" id="13"/>
            <p:cNvSpPr txBox="true"/>
            <p:nvPr/>
          </p:nvSpPr>
          <p:spPr>
            <a:xfrm>
              <a:off x="0" y="-200025"/>
              <a:ext cx="11628929" cy="1392227"/>
            </a:xfrm>
            <a:prstGeom prst="rect">
              <a:avLst/>
            </a:prstGeom>
          </p:spPr>
          <p:txBody>
            <a:bodyPr anchor="t" rtlCol="false" tIns="0" lIns="0" bIns="0" rIns="0"/>
            <a:lstStyle/>
            <a:p>
              <a:pPr algn="ctr" marL="0" indent="0" lvl="0">
                <a:lnSpc>
                  <a:spcPts val="8181"/>
                </a:lnSpc>
              </a:pPr>
              <a:r>
                <a:rPr lang="en-US" b="true" sz="5000">
                  <a:solidFill>
                    <a:srgbClr val="F9B57D"/>
                  </a:solidFill>
                  <a:latin typeface="Arial Nova Condensed Bold"/>
                  <a:ea typeface="Arial Nova Condensed Bold"/>
                  <a:cs typeface="Arial Nova Condensed Bold"/>
                  <a:sym typeface="Arial Nova Condensed Bold"/>
                </a:rPr>
                <a:t>Prendre la déclaration d'un client</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19.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1040177" cy="1181420"/>
            <a:chOff x="0" y="0"/>
            <a:chExt cx="14720236" cy="1575227"/>
          </a:xfrm>
        </p:grpSpPr>
        <p:sp>
          <p:nvSpPr>
            <p:cNvPr name="Freeform 6" id="6"/>
            <p:cNvSpPr/>
            <p:nvPr/>
          </p:nvSpPr>
          <p:spPr>
            <a:xfrm flipH="false" flipV="false" rot="0">
              <a:off x="0" y="0"/>
              <a:ext cx="14720236" cy="1575227"/>
            </a:xfrm>
            <a:custGeom>
              <a:avLst/>
              <a:gdLst/>
              <a:ahLst/>
              <a:cxnLst/>
              <a:rect r="r" b="b" t="t" l="l"/>
              <a:pathLst>
                <a:path h="1575227" w="14720236">
                  <a:moveTo>
                    <a:pt x="0" y="0"/>
                  </a:moveTo>
                  <a:lnTo>
                    <a:pt x="14720236" y="0"/>
                  </a:lnTo>
                  <a:lnTo>
                    <a:pt x="14720236"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4720236"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Support client et reporting</a:t>
              </a:r>
            </a:p>
          </p:txBody>
        </p:sp>
      </p:grpSp>
      <p:grpSp>
        <p:nvGrpSpPr>
          <p:cNvPr name="Group 8" id="8"/>
          <p:cNvGrpSpPr/>
          <p:nvPr/>
        </p:nvGrpSpPr>
        <p:grpSpPr>
          <a:xfrm rot="0">
            <a:off x="1028700" y="3530948"/>
            <a:ext cx="16549838" cy="5617307"/>
            <a:chOff x="0" y="0"/>
            <a:chExt cx="22066451" cy="7489743"/>
          </a:xfrm>
        </p:grpSpPr>
        <p:sp>
          <p:nvSpPr>
            <p:cNvPr name="Freeform 9" id="9"/>
            <p:cNvSpPr/>
            <p:nvPr/>
          </p:nvSpPr>
          <p:spPr>
            <a:xfrm flipH="false" flipV="false" rot="0">
              <a:off x="0" y="0"/>
              <a:ext cx="22066450" cy="7489743"/>
            </a:xfrm>
            <a:custGeom>
              <a:avLst/>
              <a:gdLst/>
              <a:ahLst/>
              <a:cxnLst/>
              <a:rect r="r" b="b" t="t" l="l"/>
              <a:pathLst>
                <a:path h="7489743" w="22066450">
                  <a:moveTo>
                    <a:pt x="0" y="0"/>
                  </a:moveTo>
                  <a:lnTo>
                    <a:pt x="22066450" y="0"/>
                  </a:lnTo>
                  <a:lnTo>
                    <a:pt x="22066450" y="7489743"/>
                  </a:lnTo>
                  <a:lnTo>
                    <a:pt x="0" y="7489743"/>
                  </a:lnTo>
                  <a:close/>
                </a:path>
              </a:pathLst>
            </a:custGeom>
            <a:solidFill>
              <a:srgbClr val="000000">
                <a:alpha val="0"/>
              </a:srgbClr>
            </a:solidFill>
          </p:spPr>
        </p:sp>
        <p:sp>
          <p:nvSpPr>
            <p:cNvPr name="TextBox 10" id="10"/>
            <p:cNvSpPr txBox="true"/>
            <p:nvPr/>
          </p:nvSpPr>
          <p:spPr>
            <a:xfrm>
              <a:off x="0" y="-57150"/>
              <a:ext cx="22066451" cy="7546893"/>
            </a:xfrm>
            <a:prstGeom prst="rect">
              <a:avLst/>
            </a:prstGeom>
          </p:spPr>
          <p:txBody>
            <a:bodyPr anchor="t" rtlCol="false" tIns="0" lIns="0" bIns="0" rIns="0"/>
            <a:lstStyle/>
            <a:p>
              <a:pPr algn="l" marL="0" indent="0" lvl="0">
                <a:lnSpc>
                  <a:spcPts val="4194"/>
                </a:lnSpc>
              </a:pPr>
              <a:r>
                <a:rPr lang="en-US" sz="3039">
                  <a:solidFill>
                    <a:srgbClr val="000000"/>
                  </a:solidFill>
                  <a:latin typeface="Arial Nova Condensed"/>
                  <a:ea typeface="Arial Nova Condensed"/>
                  <a:cs typeface="Arial Nova Condensed"/>
                  <a:sym typeface="Arial Nova Condensed"/>
                </a:rPr>
                <a:t>La déclaration du client est composée de quatre parties :</a:t>
              </a:r>
            </a:p>
            <a:p>
              <a:pPr algn="l" marL="0" indent="0" lvl="0">
                <a:lnSpc>
                  <a:spcPts val="4194"/>
                </a:lnSpc>
              </a:pPr>
              <a:r>
                <a:rPr lang="en-US" sz="3039">
                  <a:solidFill>
                    <a:srgbClr val="000000"/>
                  </a:solidFill>
                  <a:latin typeface="Arial Nova Condensed"/>
                  <a:ea typeface="Arial Nova Condensed"/>
                  <a:cs typeface="Arial Nova Condensed"/>
                  <a:sym typeface="Arial Nova Condensed"/>
                </a:rPr>
                <a:t>Les données personnelles du client, notamment son nom, son adresse, son numéro d’identification et sa date de naissance. </a:t>
              </a:r>
            </a:p>
            <a:p>
              <a:pPr algn="l" marL="0" indent="0" lvl="0">
                <a:lnSpc>
                  <a:spcPts val="4194"/>
                </a:lnSpc>
              </a:pPr>
              <a:r>
                <a:rPr lang="en-US" sz="3039">
                  <a:solidFill>
                    <a:srgbClr val="000000"/>
                  </a:solidFill>
                  <a:latin typeface="Arial Nova Condensed"/>
                  <a:ea typeface="Arial Nova Condensed"/>
                  <a:cs typeface="Arial Nova Condensed"/>
                  <a:sym typeface="Arial Nova Condensed"/>
                </a:rPr>
                <a:t>La description du problème et le support requis par le client. </a:t>
              </a:r>
            </a:p>
            <a:p>
              <a:pPr algn="l" marL="0" indent="0" lvl="0">
                <a:lnSpc>
                  <a:spcPts val="4194"/>
                </a:lnSpc>
              </a:pPr>
              <a:r>
                <a:rPr lang="en-US" sz="3039">
                  <a:solidFill>
                    <a:srgbClr val="000000"/>
                  </a:solidFill>
                  <a:latin typeface="Arial Nova Condensed"/>
                  <a:ea typeface="Arial Nova Condensed"/>
                  <a:cs typeface="Arial Nova Condensed"/>
                  <a:sym typeface="Arial Nova Condensed"/>
                </a:rPr>
                <a:t>Les conseils que le parajuriste a donnés au client et ce qui a été convenu comme étant la meilleure voie à suivre entre le parajuriste et le client. </a:t>
              </a:r>
            </a:p>
            <a:p>
              <a:pPr algn="l" marL="0" indent="0" lvl="0">
                <a:lnSpc>
                  <a:spcPts val="4194"/>
                </a:lnSpc>
              </a:pPr>
              <a:r>
                <a:rPr lang="en-US" sz="3039">
                  <a:solidFill>
                    <a:srgbClr val="000000"/>
                  </a:solidFill>
                  <a:latin typeface="Arial Nova Condensed"/>
                  <a:ea typeface="Arial Nova Condensed"/>
                  <a:cs typeface="Arial Nova Condensed"/>
                  <a:sym typeface="Arial Nova Condensed"/>
                </a:rPr>
                <a:t>Les mesures pouvant être prises pour accompagner le client lorsqu'il présente des besoins multiples ou nécessite un soutien supplémentaire de la part d'autres acteurs pour mener à bien son dossier. Par exemple, un client peut avoir besoin d'un certificat de naissance pour son enfant avant de l'inscrire à l’école ou faire un vaccin.</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grpSp>
        <p:nvGrpSpPr>
          <p:cNvPr name="Group 21" id="21"/>
          <p:cNvGrpSpPr/>
          <p:nvPr/>
        </p:nvGrpSpPr>
        <p:grpSpPr>
          <a:xfrm rot="0">
            <a:off x="1028700" y="2423458"/>
            <a:ext cx="10918199" cy="894151"/>
            <a:chOff x="0" y="0"/>
            <a:chExt cx="14557599" cy="1192202"/>
          </a:xfrm>
        </p:grpSpPr>
        <p:sp>
          <p:nvSpPr>
            <p:cNvPr name="Freeform 22" id="22"/>
            <p:cNvSpPr/>
            <p:nvPr/>
          </p:nvSpPr>
          <p:spPr>
            <a:xfrm flipH="false" flipV="false" rot="0">
              <a:off x="0" y="0"/>
              <a:ext cx="14557598" cy="1192202"/>
            </a:xfrm>
            <a:custGeom>
              <a:avLst/>
              <a:gdLst/>
              <a:ahLst/>
              <a:cxnLst/>
              <a:rect r="r" b="b" t="t" l="l"/>
              <a:pathLst>
                <a:path h="1192202" w="14557598">
                  <a:moveTo>
                    <a:pt x="0" y="0"/>
                  </a:moveTo>
                  <a:lnTo>
                    <a:pt x="14557598" y="0"/>
                  </a:lnTo>
                  <a:lnTo>
                    <a:pt x="14557598" y="1192202"/>
                  </a:lnTo>
                  <a:lnTo>
                    <a:pt x="0" y="1192202"/>
                  </a:lnTo>
                  <a:close/>
                </a:path>
              </a:pathLst>
            </a:custGeom>
            <a:solidFill>
              <a:srgbClr val="000000">
                <a:alpha val="0"/>
              </a:srgbClr>
            </a:solidFill>
          </p:spPr>
        </p:sp>
        <p:sp>
          <p:nvSpPr>
            <p:cNvPr name="TextBox 23" id="23"/>
            <p:cNvSpPr txBox="true"/>
            <p:nvPr/>
          </p:nvSpPr>
          <p:spPr>
            <a:xfrm>
              <a:off x="0" y="-200025"/>
              <a:ext cx="14557599" cy="1392227"/>
            </a:xfrm>
            <a:prstGeom prst="rect">
              <a:avLst/>
            </a:prstGeom>
          </p:spPr>
          <p:txBody>
            <a:bodyPr anchor="t" rtlCol="false" tIns="0" lIns="0" bIns="0" rIns="0"/>
            <a:lstStyle/>
            <a:p>
              <a:pPr algn="ctr" marL="0" indent="0" lvl="0">
                <a:lnSpc>
                  <a:spcPts val="8181"/>
                </a:lnSpc>
              </a:pPr>
              <a:r>
                <a:rPr lang="en-US" b="true" sz="5000">
                  <a:solidFill>
                    <a:srgbClr val="F9B57D"/>
                  </a:solidFill>
                  <a:latin typeface="Arial Nova Condensed Bold"/>
                  <a:ea typeface="Arial Nova Condensed Bold"/>
                  <a:cs typeface="Arial Nova Condensed Bold"/>
                  <a:sym typeface="Arial Nova Condensed Bold"/>
                </a:rPr>
                <a:t>Prendre la déclaration d'un client (suite)</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1028700" y="1024507"/>
            <a:ext cx="5421077" cy="1077596"/>
          </a:xfrm>
          <a:prstGeom prst="rect">
            <a:avLst/>
          </a:prstGeom>
        </p:spPr>
        <p:txBody>
          <a:bodyPr anchor="t" rtlCol="false" tIns="0" lIns="0" bIns="0" rIns="0">
            <a:spAutoFit/>
          </a:bodyPr>
          <a:lstStyle/>
          <a:p>
            <a:pPr algn="l" marL="0" indent="0" lvl="0">
              <a:lnSpc>
                <a:spcPts val="8240"/>
              </a:lnSpc>
            </a:pPr>
            <a:r>
              <a:rPr lang="en-US" b="true" sz="8000">
                <a:solidFill>
                  <a:srgbClr val="004AAD"/>
                </a:solidFill>
                <a:latin typeface="Arial Nova Condensed Bold"/>
                <a:ea typeface="Arial Nova Condensed Bold"/>
                <a:cs typeface="Arial Nova Condensed Bold"/>
                <a:sym typeface="Arial Nova Condensed Bold"/>
              </a:rPr>
              <a:t>Objectifs </a:t>
            </a:r>
          </a:p>
        </p:txBody>
      </p:sp>
      <p:grpSp>
        <p:nvGrpSpPr>
          <p:cNvPr name="Group 6" id="6"/>
          <p:cNvGrpSpPr/>
          <p:nvPr/>
        </p:nvGrpSpPr>
        <p:grpSpPr>
          <a:xfrm rot="0">
            <a:off x="633094" y="4036237"/>
            <a:ext cx="5388446" cy="5222063"/>
            <a:chOff x="0" y="0"/>
            <a:chExt cx="1419179" cy="1375358"/>
          </a:xfrm>
        </p:grpSpPr>
        <p:sp>
          <p:nvSpPr>
            <p:cNvPr name="Freeform 7" id="7"/>
            <p:cNvSpPr/>
            <p:nvPr/>
          </p:nvSpPr>
          <p:spPr>
            <a:xfrm flipH="false" flipV="false" rot="0">
              <a:off x="0" y="0"/>
              <a:ext cx="1419179" cy="1375358"/>
            </a:xfrm>
            <a:custGeom>
              <a:avLst/>
              <a:gdLst/>
              <a:ahLst/>
              <a:cxnLst/>
              <a:rect r="r" b="b" t="t" l="l"/>
              <a:pathLst>
                <a:path h="1375358" w="1419179">
                  <a:moveTo>
                    <a:pt x="37356" y="0"/>
                  </a:moveTo>
                  <a:lnTo>
                    <a:pt x="1381823" y="0"/>
                  </a:lnTo>
                  <a:cubicBezTo>
                    <a:pt x="1402454" y="0"/>
                    <a:pt x="1419179" y="16725"/>
                    <a:pt x="1419179" y="37356"/>
                  </a:cubicBezTo>
                  <a:lnTo>
                    <a:pt x="1419179" y="1338002"/>
                  </a:lnTo>
                  <a:cubicBezTo>
                    <a:pt x="1419179" y="1358633"/>
                    <a:pt x="1402454" y="1375358"/>
                    <a:pt x="1381823" y="1375358"/>
                  </a:cubicBezTo>
                  <a:lnTo>
                    <a:pt x="37356" y="1375358"/>
                  </a:lnTo>
                  <a:cubicBezTo>
                    <a:pt x="16725" y="1375358"/>
                    <a:pt x="0" y="1358633"/>
                    <a:pt x="0" y="1338002"/>
                  </a:cubicBezTo>
                  <a:lnTo>
                    <a:pt x="0" y="37356"/>
                  </a:lnTo>
                  <a:cubicBezTo>
                    <a:pt x="0" y="16725"/>
                    <a:pt x="16725" y="0"/>
                    <a:pt x="37356" y="0"/>
                  </a:cubicBezTo>
                  <a:close/>
                </a:path>
              </a:pathLst>
            </a:custGeom>
            <a:solidFill>
              <a:srgbClr val="000000">
                <a:alpha val="0"/>
              </a:srgbClr>
            </a:solidFill>
            <a:ln w="47625" cap="rnd">
              <a:solidFill>
                <a:srgbClr val="E49C4E"/>
              </a:solidFill>
              <a:prstDash val="solid"/>
              <a:round/>
            </a:ln>
          </p:spPr>
        </p:sp>
        <p:sp>
          <p:nvSpPr>
            <p:cNvPr name="TextBox 8" id="8"/>
            <p:cNvSpPr txBox="true"/>
            <p:nvPr/>
          </p:nvSpPr>
          <p:spPr>
            <a:xfrm>
              <a:off x="0" y="-38100"/>
              <a:ext cx="1419179" cy="1413458"/>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0">
            <a:off x="6449777" y="4036237"/>
            <a:ext cx="5388446" cy="5222063"/>
            <a:chOff x="0" y="0"/>
            <a:chExt cx="1419179" cy="1375358"/>
          </a:xfrm>
        </p:grpSpPr>
        <p:sp>
          <p:nvSpPr>
            <p:cNvPr name="Freeform 10" id="10"/>
            <p:cNvSpPr/>
            <p:nvPr/>
          </p:nvSpPr>
          <p:spPr>
            <a:xfrm flipH="false" flipV="false" rot="0">
              <a:off x="0" y="0"/>
              <a:ext cx="1419179" cy="1375358"/>
            </a:xfrm>
            <a:custGeom>
              <a:avLst/>
              <a:gdLst/>
              <a:ahLst/>
              <a:cxnLst/>
              <a:rect r="r" b="b" t="t" l="l"/>
              <a:pathLst>
                <a:path h="1375358" w="1419179">
                  <a:moveTo>
                    <a:pt x="37356" y="0"/>
                  </a:moveTo>
                  <a:lnTo>
                    <a:pt x="1381823" y="0"/>
                  </a:lnTo>
                  <a:cubicBezTo>
                    <a:pt x="1402454" y="0"/>
                    <a:pt x="1419179" y="16725"/>
                    <a:pt x="1419179" y="37356"/>
                  </a:cubicBezTo>
                  <a:lnTo>
                    <a:pt x="1419179" y="1338002"/>
                  </a:lnTo>
                  <a:cubicBezTo>
                    <a:pt x="1419179" y="1358633"/>
                    <a:pt x="1402454" y="1375358"/>
                    <a:pt x="1381823" y="1375358"/>
                  </a:cubicBezTo>
                  <a:lnTo>
                    <a:pt x="37356" y="1375358"/>
                  </a:lnTo>
                  <a:cubicBezTo>
                    <a:pt x="16725" y="1375358"/>
                    <a:pt x="0" y="1358633"/>
                    <a:pt x="0" y="1338002"/>
                  </a:cubicBezTo>
                  <a:lnTo>
                    <a:pt x="0" y="37356"/>
                  </a:lnTo>
                  <a:cubicBezTo>
                    <a:pt x="0" y="16725"/>
                    <a:pt x="16725" y="0"/>
                    <a:pt x="37356" y="0"/>
                  </a:cubicBezTo>
                  <a:close/>
                </a:path>
              </a:pathLst>
            </a:custGeom>
            <a:solidFill>
              <a:srgbClr val="000000">
                <a:alpha val="0"/>
              </a:srgbClr>
            </a:solidFill>
            <a:ln w="47625" cap="rnd">
              <a:solidFill>
                <a:srgbClr val="E49C4E"/>
              </a:solidFill>
              <a:prstDash val="solid"/>
              <a:round/>
            </a:ln>
          </p:spPr>
        </p:sp>
        <p:sp>
          <p:nvSpPr>
            <p:cNvPr name="TextBox 11" id="11"/>
            <p:cNvSpPr txBox="true"/>
            <p:nvPr/>
          </p:nvSpPr>
          <p:spPr>
            <a:xfrm>
              <a:off x="0" y="-38100"/>
              <a:ext cx="1419179" cy="1413458"/>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12266461" y="4036237"/>
            <a:ext cx="5388446" cy="5222063"/>
            <a:chOff x="0" y="0"/>
            <a:chExt cx="1419179" cy="1375358"/>
          </a:xfrm>
        </p:grpSpPr>
        <p:sp>
          <p:nvSpPr>
            <p:cNvPr name="Freeform 13" id="13"/>
            <p:cNvSpPr/>
            <p:nvPr/>
          </p:nvSpPr>
          <p:spPr>
            <a:xfrm flipH="false" flipV="false" rot="0">
              <a:off x="0" y="0"/>
              <a:ext cx="1419179" cy="1375358"/>
            </a:xfrm>
            <a:custGeom>
              <a:avLst/>
              <a:gdLst/>
              <a:ahLst/>
              <a:cxnLst/>
              <a:rect r="r" b="b" t="t" l="l"/>
              <a:pathLst>
                <a:path h="1375358" w="1419179">
                  <a:moveTo>
                    <a:pt x="37356" y="0"/>
                  </a:moveTo>
                  <a:lnTo>
                    <a:pt x="1381823" y="0"/>
                  </a:lnTo>
                  <a:cubicBezTo>
                    <a:pt x="1402454" y="0"/>
                    <a:pt x="1419179" y="16725"/>
                    <a:pt x="1419179" y="37356"/>
                  </a:cubicBezTo>
                  <a:lnTo>
                    <a:pt x="1419179" y="1338002"/>
                  </a:lnTo>
                  <a:cubicBezTo>
                    <a:pt x="1419179" y="1358633"/>
                    <a:pt x="1402454" y="1375358"/>
                    <a:pt x="1381823" y="1375358"/>
                  </a:cubicBezTo>
                  <a:lnTo>
                    <a:pt x="37356" y="1375358"/>
                  </a:lnTo>
                  <a:cubicBezTo>
                    <a:pt x="16725" y="1375358"/>
                    <a:pt x="0" y="1358633"/>
                    <a:pt x="0" y="1338002"/>
                  </a:cubicBezTo>
                  <a:lnTo>
                    <a:pt x="0" y="37356"/>
                  </a:lnTo>
                  <a:cubicBezTo>
                    <a:pt x="0" y="16725"/>
                    <a:pt x="16725" y="0"/>
                    <a:pt x="37356" y="0"/>
                  </a:cubicBezTo>
                  <a:close/>
                </a:path>
              </a:pathLst>
            </a:custGeom>
            <a:solidFill>
              <a:srgbClr val="000000">
                <a:alpha val="0"/>
              </a:srgbClr>
            </a:solidFill>
            <a:ln w="47625" cap="rnd">
              <a:solidFill>
                <a:srgbClr val="E49C4E"/>
              </a:solidFill>
              <a:prstDash val="solid"/>
              <a:round/>
            </a:ln>
          </p:spPr>
        </p:sp>
        <p:sp>
          <p:nvSpPr>
            <p:cNvPr name="TextBox 14" id="14"/>
            <p:cNvSpPr txBox="true"/>
            <p:nvPr/>
          </p:nvSpPr>
          <p:spPr>
            <a:xfrm>
              <a:off x="0" y="-38100"/>
              <a:ext cx="1419179" cy="1413458"/>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1769884" y="2493187"/>
            <a:ext cx="3086100" cy="3086100"/>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8" id="18"/>
          <p:cNvSpPr/>
          <p:nvPr/>
        </p:nvSpPr>
        <p:spPr>
          <a:xfrm flipH="false" flipV="false" rot="0">
            <a:off x="1948007" y="3019677"/>
            <a:ext cx="2729855" cy="2033121"/>
          </a:xfrm>
          <a:custGeom>
            <a:avLst/>
            <a:gdLst/>
            <a:ahLst/>
            <a:cxnLst/>
            <a:rect r="r" b="b" t="t" l="l"/>
            <a:pathLst>
              <a:path h="2033121" w="2729855">
                <a:moveTo>
                  <a:pt x="0" y="0"/>
                </a:moveTo>
                <a:lnTo>
                  <a:pt x="2729854" y="0"/>
                </a:lnTo>
                <a:lnTo>
                  <a:pt x="2729854" y="2033120"/>
                </a:lnTo>
                <a:lnTo>
                  <a:pt x="0" y="203312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9" id="19"/>
          <p:cNvGrpSpPr/>
          <p:nvPr/>
        </p:nvGrpSpPr>
        <p:grpSpPr>
          <a:xfrm rot="0">
            <a:off x="7586568" y="2493187"/>
            <a:ext cx="3086100" cy="3086100"/>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1" id="21"/>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22" id="22"/>
          <p:cNvSpPr/>
          <p:nvPr/>
        </p:nvSpPr>
        <p:spPr>
          <a:xfrm flipH="false" flipV="false" rot="0">
            <a:off x="7901956" y="2951207"/>
            <a:ext cx="2484087" cy="2170061"/>
          </a:xfrm>
          <a:custGeom>
            <a:avLst/>
            <a:gdLst/>
            <a:ahLst/>
            <a:cxnLst/>
            <a:rect r="r" b="b" t="t" l="l"/>
            <a:pathLst>
              <a:path h="2170061" w="2484087">
                <a:moveTo>
                  <a:pt x="0" y="0"/>
                </a:moveTo>
                <a:lnTo>
                  <a:pt x="2484088" y="0"/>
                </a:lnTo>
                <a:lnTo>
                  <a:pt x="2484088" y="2170061"/>
                </a:lnTo>
                <a:lnTo>
                  <a:pt x="0" y="217006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23" id="23"/>
          <p:cNvGrpSpPr/>
          <p:nvPr/>
        </p:nvGrpSpPr>
        <p:grpSpPr>
          <a:xfrm rot="0">
            <a:off x="13528964" y="2493187"/>
            <a:ext cx="3086100" cy="3086100"/>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5" id="25"/>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26" id="26"/>
          <p:cNvSpPr txBox="true"/>
          <p:nvPr/>
        </p:nvSpPr>
        <p:spPr>
          <a:xfrm rot="0">
            <a:off x="1313539" y="5901016"/>
            <a:ext cx="3998790" cy="2351443"/>
          </a:xfrm>
          <a:prstGeom prst="rect">
            <a:avLst/>
          </a:prstGeom>
        </p:spPr>
        <p:txBody>
          <a:bodyPr anchor="t" rtlCol="false" tIns="0" lIns="0" bIns="0" rIns="0">
            <a:spAutoFit/>
          </a:bodyPr>
          <a:lstStyle/>
          <a:p>
            <a:pPr algn="ctr" marL="0" indent="0" lvl="0">
              <a:lnSpc>
                <a:spcPts val="2667"/>
              </a:lnSpc>
            </a:pPr>
            <a:r>
              <a:rPr lang="en-US" b="true" sz="2590">
                <a:solidFill>
                  <a:srgbClr val="004AAD"/>
                </a:solidFill>
                <a:latin typeface="Arial Nova Condensed Bold"/>
                <a:ea typeface="Arial Nova Condensed Bold"/>
                <a:cs typeface="Arial Nova Condensed Bold"/>
                <a:sym typeface="Arial Nova Condensed Bold"/>
              </a:rPr>
              <a:t>Développer une solide compréhension des procédures administratives, y compris la connaissance du respect des réglementations légales et des normes éthiques. </a:t>
            </a:r>
          </a:p>
        </p:txBody>
      </p:sp>
      <p:sp>
        <p:nvSpPr>
          <p:cNvPr name="TextBox 27" id="27"/>
          <p:cNvSpPr txBox="true"/>
          <p:nvPr/>
        </p:nvSpPr>
        <p:spPr>
          <a:xfrm rot="0">
            <a:off x="7116280" y="5787915"/>
            <a:ext cx="4026675" cy="1822577"/>
          </a:xfrm>
          <a:prstGeom prst="rect">
            <a:avLst/>
          </a:prstGeom>
        </p:spPr>
        <p:txBody>
          <a:bodyPr anchor="t" rtlCol="false" tIns="0" lIns="0" bIns="0" rIns="0">
            <a:spAutoFit/>
          </a:bodyPr>
          <a:lstStyle/>
          <a:p>
            <a:pPr algn="ctr" marL="0" indent="0" lvl="0">
              <a:lnSpc>
                <a:spcPts val="2884"/>
              </a:lnSpc>
            </a:pPr>
            <a:r>
              <a:rPr lang="en-US" b="true" sz="2800">
                <a:solidFill>
                  <a:srgbClr val="004AAD"/>
                </a:solidFill>
                <a:latin typeface="Arial Nova Condensed Bold"/>
                <a:ea typeface="Arial Nova Condensed Bold"/>
                <a:cs typeface="Arial Nova Condensed Bold"/>
                <a:sym typeface="Arial Nova Condensed Bold"/>
              </a:rPr>
              <a:t>Comprendre quels documents juridiques les parajuristes communautaires peuvent rédiger et soutenir </a:t>
            </a:r>
          </a:p>
        </p:txBody>
      </p:sp>
      <p:sp>
        <p:nvSpPr>
          <p:cNvPr name="TextBox 28" id="28"/>
          <p:cNvSpPr txBox="true"/>
          <p:nvPr/>
        </p:nvSpPr>
        <p:spPr>
          <a:xfrm rot="0">
            <a:off x="12549367" y="5994226"/>
            <a:ext cx="4837016" cy="1460627"/>
          </a:xfrm>
          <a:prstGeom prst="rect">
            <a:avLst/>
          </a:prstGeom>
        </p:spPr>
        <p:txBody>
          <a:bodyPr anchor="t" rtlCol="false" tIns="0" lIns="0" bIns="0" rIns="0">
            <a:spAutoFit/>
          </a:bodyPr>
          <a:lstStyle/>
          <a:p>
            <a:pPr algn="ctr" marL="0" indent="0" lvl="0">
              <a:lnSpc>
                <a:spcPts val="2884"/>
              </a:lnSpc>
            </a:pPr>
            <a:r>
              <a:rPr lang="en-US" b="true" sz="2800">
                <a:solidFill>
                  <a:srgbClr val="004AAD"/>
                </a:solidFill>
                <a:latin typeface="Arial Nova Condensed Bold"/>
                <a:ea typeface="Arial Nova Condensed Bold"/>
                <a:cs typeface="Arial Nova Condensed Bold"/>
                <a:sym typeface="Arial Nova Condensed Bold"/>
              </a:rPr>
              <a:t>Comprendre comment organiser des réunions et communiquer correctement, y compris avec les avocats</a:t>
            </a:r>
          </a:p>
        </p:txBody>
      </p:sp>
      <p:sp>
        <p:nvSpPr>
          <p:cNvPr name="Freeform 29" id="29"/>
          <p:cNvSpPr/>
          <p:nvPr/>
        </p:nvSpPr>
        <p:spPr>
          <a:xfrm flipH="false" flipV="false" rot="0">
            <a:off x="13656456" y="2951207"/>
            <a:ext cx="2831117" cy="2276858"/>
          </a:xfrm>
          <a:custGeom>
            <a:avLst/>
            <a:gdLst/>
            <a:ahLst/>
            <a:cxnLst/>
            <a:rect r="r" b="b" t="t" l="l"/>
            <a:pathLst>
              <a:path h="2276858" w="2831117">
                <a:moveTo>
                  <a:pt x="0" y="0"/>
                </a:moveTo>
                <a:lnTo>
                  <a:pt x="2831117" y="0"/>
                </a:lnTo>
                <a:lnTo>
                  <a:pt x="2831117" y="2276858"/>
                </a:lnTo>
                <a:lnTo>
                  <a:pt x="0" y="227685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1050401" cy="1181420"/>
            <a:chOff x="0" y="0"/>
            <a:chExt cx="14733868" cy="1575227"/>
          </a:xfrm>
        </p:grpSpPr>
        <p:sp>
          <p:nvSpPr>
            <p:cNvPr name="Freeform 6" id="6"/>
            <p:cNvSpPr/>
            <p:nvPr/>
          </p:nvSpPr>
          <p:spPr>
            <a:xfrm flipH="false" flipV="false" rot="0">
              <a:off x="0" y="0"/>
              <a:ext cx="14733868" cy="1575227"/>
            </a:xfrm>
            <a:custGeom>
              <a:avLst/>
              <a:gdLst/>
              <a:ahLst/>
              <a:cxnLst/>
              <a:rect r="r" b="b" t="t" l="l"/>
              <a:pathLst>
                <a:path h="1575227" w="14733868">
                  <a:moveTo>
                    <a:pt x="0" y="0"/>
                  </a:moveTo>
                  <a:lnTo>
                    <a:pt x="14733868" y="0"/>
                  </a:lnTo>
                  <a:lnTo>
                    <a:pt x="14733868"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4733868"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Support client et reporting</a:t>
              </a:r>
            </a:p>
          </p:txBody>
        </p:sp>
      </p:grpSp>
      <p:grpSp>
        <p:nvGrpSpPr>
          <p:cNvPr name="Group 8" id="8"/>
          <p:cNvGrpSpPr/>
          <p:nvPr/>
        </p:nvGrpSpPr>
        <p:grpSpPr>
          <a:xfrm rot="0">
            <a:off x="1190566" y="3198460"/>
            <a:ext cx="16230600" cy="6661608"/>
            <a:chOff x="0" y="0"/>
            <a:chExt cx="21640800" cy="8882144"/>
          </a:xfrm>
        </p:grpSpPr>
        <p:sp>
          <p:nvSpPr>
            <p:cNvPr name="Freeform 9" id="9"/>
            <p:cNvSpPr/>
            <p:nvPr/>
          </p:nvSpPr>
          <p:spPr>
            <a:xfrm flipH="false" flipV="false" rot="0">
              <a:off x="0" y="0"/>
              <a:ext cx="21640800" cy="8882144"/>
            </a:xfrm>
            <a:custGeom>
              <a:avLst/>
              <a:gdLst/>
              <a:ahLst/>
              <a:cxnLst/>
              <a:rect r="r" b="b" t="t" l="l"/>
              <a:pathLst>
                <a:path h="8882144" w="21640800">
                  <a:moveTo>
                    <a:pt x="0" y="0"/>
                  </a:moveTo>
                  <a:lnTo>
                    <a:pt x="21640800" y="0"/>
                  </a:lnTo>
                  <a:lnTo>
                    <a:pt x="21640800" y="8882144"/>
                  </a:lnTo>
                  <a:lnTo>
                    <a:pt x="0" y="8882144"/>
                  </a:lnTo>
                  <a:close/>
                </a:path>
              </a:pathLst>
            </a:custGeom>
            <a:solidFill>
              <a:srgbClr val="000000">
                <a:alpha val="0"/>
              </a:srgbClr>
            </a:solidFill>
          </p:spPr>
        </p:sp>
        <p:sp>
          <p:nvSpPr>
            <p:cNvPr name="TextBox 10" id="10"/>
            <p:cNvSpPr txBox="true"/>
            <p:nvPr/>
          </p:nvSpPr>
          <p:spPr>
            <a:xfrm>
              <a:off x="0" y="-47625"/>
              <a:ext cx="21640800" cy="8929769"/>
            </a:xfrm>
            <a:prstGeom prst="rect">
              <a:avLst/>
            </a:prstGeom>
          </p:spPr>
          <p:txBody>
            <a:bodyPr anchor="t" rtlCol="false" tIns="0" lIns="0" bIns="0" rIns="0"/>
            <a:lstStyle/>
            <a:p>
              <a:pPr algn="l" marL="0" indent="0" lvl="0">
                <a:lnSpc>
                  <a:spcPts val="4277"/>
                </a:lnSpc>
              </a:pPr>
              <a:r>
                <a:rPr lang="en-US" sz="3099">
                  <a:solidFill>
                    <a:srgbClr val="000000"/>
                  </a:solidFill>
                  <a:latin typeface="Arial Nova Condensed"/>
                  <a:ea typeface="Arial Nova Condensed"/>
                  <a:cs typeface="Arial Nova Condensed"/>
                  <a:sym typeface="Arial Nova Condensed"/>
                </a:rPr>
                <a:t>1. Données personnelles standard. Les informations les plus importantes sont les suivantes :</a:t>
              </a:r>
            </a:p>
            <a:p>
              <a:pPr algn="l" marL="0" indent="0" lvl="0">
                <a:lnSpc>
                  <a:spcPts val="4277"/>
                </a:lnSpc>
              </a:pPr>
              <a:r>
                <a:rPr lang="en-US" sz="3099">
                  <a:solidFill>
                    <a:srgbClr val="000000"/>
                  </a:solidFill>
                  <a:latin typeface="Arial Nova Condensed"/>
                  <a:ea typeface="Arial Nova Condensed"/>
                  <a:cs typeface="Arial Nova Condensed"/>
                  <a:sym typeface="Arial Nova Condensed"/>
                </a:rPr>
                <a:t>Nom complet - vérifier l'orthographe</a:t>
              </a:r>
            </a:p>
            <a:p>
              <a:pPr algn="l" marL="0" indent="0" lvl="0">
                <a:lnSpc>
                  <a:spcPts val="4277"/>
                </a:lnSpc>
              </a:pPr>
              <a:r>
                <a:rPr lang="en-US" sz="3099">
                  <a:solidFill>
                    <a:srgbClr val="000000"/>
                  </a:solidFill>
                  <a:latin typeface="Arial Nova Condensed"/>
                  <a:ea typeface="Arial Nova Condensed"/>
                  <a:cs typeface="Arial Nova Condensed"/>
                  <a:sym typeface="Arial Nova Condensed"/>
                </a:rPr>
                <a:t>Adresse - Vérifiez si le courrier peut être livré à son adresse. Si la personne est sans domicile fixe, demandez l'adresse d'un proche ayant une adresse fixe.</a:t>
              </a:r>
            </a:p>
            <a:p>
              <a:pPr algn="l" marL="0" indent="0" lvl="0">
                <a:lnSpc>
                  <a:spcPts val="4277"/>
                </a:lnSpc>
              </a:pPr>
              <a:r>
                <a:rPr lang="en-US" sz="3099">
                  <a:solidFill>
                    <a:srgbClr val="000000"/>
                  </a:solidFill>
                  <a:latin typeface="Arial Nova Condensed"/>
                  <a:ea typeface="Arial Nova Condensed"/>
                  <a:cs typeface="Arial Nova Condensed"/>
                  <a:sym typeface="Arial Nova Condensed"/>
                </a:rPr>
                <a:t>Numéro d'identification si possible - souvent utile à des fins de référence.</a:t>
              </a:r>
            </a:p>
            <a:p>
              <a:pPr algn="l" marL="0" indent="0" lvl="0">
                <a:lnSpc>
                  <a:spcPts val="4277"/>
                </a:lnSpc>
              </a:pPr>
              <a:r>
                <a:rPr lang="en-US" sz="3099">
                  <a:solidFill>
                    <a:srgbClr val="000000"/>
                  </a:solidFill>
                  <a:latin typeface="Arial Nova Condensed"/>
                  <a:ea typeface="Arial Nova Condensed"/>
                  <a:cs typeface="Arial Nova Condensed"/>
                  <a:sym typeface="Arial Nova Condensed"/>
                </a:rPr>
                <a:t>Âge ou date de naissance - Si la personne ne connaît pas son âge, demandez-lui si quelque chose d'important s'est produit l'année de sa naissance, comme un épisode de sécheresse très grave qui a eu lieu ; cela vous donnera une idée de l'année de naissance de la personne.</a:t>
              </a:r>
            </a:p>
            <a:p>
              <a:pPr algn="just" marL="0" indent="0" lvl="0">
                <a:lnSpc>
                  <a:spcPts val="4277"/>
                </a:lnSpc>
              </a:pPr>
            </a:p>
            <a:p>
              <a:pPr algn="l" marL="0" indent="0" lvl="0">
                <a:lnSpc>
                  <a:spcPts val="4277"/>
                </a:lnSpc>
              </a:pPr>
              <a:r>
                <a:rPr lang="en-US" sz="3099">
                  <a:solidFill>
                    <a:srgbClr val="000000"/>
                  </a:solidFill>
                  <a:latin typeface="Arial Nova Condensed"/>
                  <a:ea typeface="Arial Nova Condensed"/>
                  <a:cs typeface="Arial Nova Condensed"/>
                  <a:sym typeface="Arial Nova Condensed"/>
                </a:rPr>
                <a:t>2. Description et détails du problème : Les détails nécessaires varient selon le type de problème. Notez tous les détails importants. Cela pourrait s'avérer utile ultérieurement. Notez tous les détails du problème dans l'ordre chronologique exact des événements.</a:t>
              </a:r>
            </a:p>
          </p:txBody>
        </p:sp>
      </p:grpSp>
      <p:grpSp>
        <p:nvGrpSpPr>
          <p:cNvPr name="Group 11" id="11"/>
          <p:cNvGrpSpPr/>
          <p:nvPr/>
        </p:nvGrpSpPr>
        <p:grpSpPr>
          <a:xfrm rot="0">
            <a:off x="1604042" y="2256684"/>
            <a:ext cx="13240150" cy="894151"/>
            <a:chOff x="0" y="0"/>
            <a:chExt cx="17653533" cy="1192202"/>
          </a:xfrm>
        </p:grpSpPr>
        <p:sp>
          <p:nvSpPr>
            <p:cNvPr name="Freeform 12" id="12"/>
            <p:cNvSpPr/>
            <p:nvPr/>
          </p:nvSpPr>
          <p:spPr>
            <a:xfrm flipH="false" flipV="false" rot="0">
              <a:off x="0" y="0"/>
              <a:ext cx="17653533" cy="1192202"/>
            </a:xfrm>
            <a:custGeom>
              <a:avLst/>
              <a:gdLst/>
              <a:ahLst/>
              <a:cxnLst/>
              <a:rect r="r" b="b" t="t" l="l"/>
              <a:pathLst>
                <a:path h="1192202" w="17653533">
                  <a:moveTo>
                    <a:pt x="0" y="0"/>
                  </a:moveTo>
                  <a:lnTo>
                    <a:pt x="17653533" y="0"/>
                  </a:lnTo>
                  <a:lnTo>
                    <a:pt x="17653533" y="1192202"/>
                  </a:lnTo>
                  <a:lnTo>
                    <a:pt x="0" y="1192202"/>
                  </a:lnTo>
                  <a:close/>
                </a:path>
              </a:pathLst>
            </a:custGeom>
            <a:solidFill>
              <a:srgbClr val="000000">
                <a:alpha val="0"/>
              </a:srgbClr>
            </a:solidFill>
          </p:spPr>
        </p:sp>
        <p:sp>
          <p:nvSpPr>
            <p:cNvPr name="TextBox 13" id="13"/>
            <p:cNvSpPr txBox="true"/>
            <p:nvPr/>
          </p:nvSpPr>
          <p:spPr>
            <a:xfrm>
              <a:off x="0" y="-200025"/>
              <a:ext cx="17653533" cy="1392227"/>
            </a:xfrm>
            <a:prstGeom prst="rect">
              <a:avLst/>
            </a:prstGeom>
          </p:spPr>
          <p:txBody>
            <a:bodyPr anchor="t" rtlCol="false" tIns="0" lIns="0" bIns="0" rIns="0"/>
            <a:lstStyle/>
            <a:p>
              <a:pPr algn="just" marL="0" indent="0" lvl="0">
                <a:lnSpc>
                  <a:spcPts val="8181"/>
                </a:lnSpc>
              </a:pPr>
              <a:r>
                <a:rPr lang="en-US" b="true" sz="5000">
                  <a:solidFill>
                    <a:srgbClr val="F9B57D"/>
                  </a:solidFill>
                  <a:latin typeface="Arial Nova Condensed Bold"/>
                  <a:ea typeface="Arial Nova Condensed Bold"/>
                  <a:cs typeface="Arial Nova Condensed Bold"/>
                  <a:sym typeface="Arial Nova Condensed Bold"/>
                </a:rPr>
                <a:t>Exemple d'informations à prendre </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6230600" cy="1181420"/>
            <a:chOff x="0" y="0"/>
            <a:chExt cx="21640800" cy="1575227"/>
          </a:xfrm>
        </p:grpSpPr>
        <p:sp>
          <p:nvSpPr>
            <p:cNvPr name="Freeform 6" id="6"/>
            <p:cNvSpPr/>
            <p:nvPr/>
          </p:nvSpPr>
          <p:spPr>
            <a:xfrm flipH="false" flipV="false" rot="0">
              <a:off x="0" y="0"/>
              <a:ext cx="21640800" cy="1575227"/>
            </a:xfrm>
            <a:custGeom>
              <a:avLst/>
              <a:gdLst/>
              <a:ahLst/>
              <a:cxnLst/>
              <a:rect r="r" b="b" t="t" l="l"/>
              <a:pathLst>
                <a:path h="1575227" w="21640800">
                  <a:moveTo>
                    <a:pt x="0" y="0"/>
                  </a:moveTo>
                  <a:lnTo>
                    <a:pt x="21640800" y="0"/>
                  </a:lnTo>
                  <a:lnTo>
                    <a:pt x="21640800"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21640800"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Activité 1 : Prendre une déclaration d'un client </a:t>
              </a:r>
            </a:p>
          </p:txBody>
        </p:sp>
      </p:grpSp>
      <p:grpSp>
        <p:nvGrpSpPr>
          <p:cNvPr name="Group 8" id="8"/>
          <p:cNvGrpSpPr/>
          <p:nvPr/>
        </p:nvGrpSpPr>
        <p:grpSpPr>
          <a:xfrm rot="0">
            <a:off x="1028700" y="2173739"/>
            <a:ext cx="16230600" cy="7920229"/>
            <a:chOff x="0" y="0"/>
            <a:chExt cx="21640800" cy="10560305"/>
          </a:xfrm>
        </p:grpSpPr>
        <p:sp>
          <p:nvSpPr>
            <p:cNvPr name="Freeform 9" id="9"/>
            <p:cNvSpPr/>
            <p:nvPr/>
          </p:nvSpPr>
          <p:spPr>
            <a:xfrm flipH="false" flipV="false" rot="0">
              <a:off x="0" y="0"/>
              <a:ext cx="21640736" cy="10560304"/>
            </a:xfrm>
            <a:custGeom>
              <a:avLst/>
              <a:gdLst/>
              <a:ahLst/>
              <a:cxnLst/>
              <a:rect r="r" b="b" t="t" l="l"/>
              <a:pathLst>
                <a:path h="10560304" w="21640736">
                  <a:moveTo>
                    <a:pt x="0" y="0"/>
                  </a:moveTo>
                  <a:lnTo>
                    <a:pt x="21640736" y="0"/>
                  </a:lnTo>
                  <a:lnTo>
                    <a:pt x="21640736" y="10560304"/>
                  </a:lnTo>
                  <a:lnTo>
                    <a:pt x="0" y="10560304"/>
                  </a:lnTo>
                  <a:close/>
                </a:path>
              </a:pathLst>
            </a:custGeom>
            <a:solidFill>
              <a:srgbClr val="FFFFFF"/>
            </a:solidFill>
          </p:spPr>
        </p:sp>
        <p:sp>
          <p:nvSpPr>
            <p:cNvPr name="TextBox 10" id="10"/>
            <p:cNvSpPr txBox="true"/>
            <p:nvPr/>
          </p:nvSpPr>
          <p:spPr>
            <a:xfrm>
              <a:off x="0" y="-57150"/>
              <a:ext cx="21640800" cy="10617455"/>
            </a:xfrm>
            <a:prstGeom prst="rect">
              <a:avLst/>
            </a:prstGeom>
          </p:spPr>
          <p:txBody>
            <a:bodyPr anchor="t" rtlCol="false" tIns="50800" lIns="50800" bIns="50800" rIns="50800"/>
            <a:lstStyle/>
            <a:p>
              <a:pPr algn="l" marL="0" indent="0" lvl="0">
                <a:lnSpc>
                  <a:spcPts val="4140"/>
                </a:lnSpc>
              </a:pPr>
              <a:r>
                <a:rPr lang="en-US" b="true" sz="3000">
                  <a:solidFill>
                    <a:srgbClr val="F9B428"/>
                  </a:solidFill>
                  <a:latin typeface="Arial Nova Condensed Bold"/>
                  <a:ea typeface="Arial Nova Condensed Bold"/>
                  <a:cs typeface="Arial Nova Condensed Bold"/>
                  <a:sym typeface="Arial Nova Condensed Bold"/>
                </a:rPr>
                <a:t>Durée : 20 min (exercice en groupe plénier)</a:t>
              </a:r>
            </a:p>
            <a:p>
              <a:pPr algn="l" marL="0" indent="0" lvl="0">
                <a:lnSpc>
                  <a:spcPts val="4140"/>
                </a:lnSpc>
              </a:pPr>
              <a:r>
                <a:rPr lang="en-US" sz="3000">
                  <a:solidFill>
                    <a:srgbClr val="000000"/>
                  </a:solidFill>
                  <a:latin typeface="Arial Nova Condensed"/>
                  <a:ea typeface="Arial Nova Condensed"/>
                  <a:cs typeface="Arial Nova Condensed"/>
                  <a:sym typeface="Arial Nova Condensed"/>
                </a:rPr>
                <a:t>Les participants se placent en cercle, avec deux chaises et une table au centre.</a:t>
              </a:r>
            </a:p>
            <a:p>
              <a:pPr algn="l" marL="0" indent="0" lvl="0">
                <a:lnSpc>
                  <a:spcPts val="4140"/>
                </a:lnSpc>
              </a:pPr>
              <a:r>
                <a:rPr lang="en-US" sz="3000">
                  <a:solidFill>
                    <a:srgbClr val="000000"/>
                  </a:solidFill>
                  <a:latin typeface="Arial Nova Condensed"/>
                  <a:ea typeface="Arial Nova Condensed"/>
                  <a:cs typeface="Arial Nova Condensed"/>
                  <a:sym typeface="Arial Nova Condensed"/>
                </a:rPr>
                <a:t>Demandez à une autre bénévole du nom de Mariam d'être cliente. Elle raconte l'histoire suivante. </a:t>
              </a:r>
            </a:p>
            <a:p>
              <a:pPr algn="l" marL="0" indent="0" lvl="0">
                <a:lnSpc>
                  <a:spcPts val="4140"/>
                </a:lnSpc>
              </a:pPr>
            </a:p>
            <a:p>
              <a:pPr algn="l" marL="0" indent="0" lvl="0">
                <a:lnSpc>
                  <a:spcPts val="4140"/>
                </a:lnSpc>
              </a:pPr>
              <a:r>
                <a:rPr lang="en-US" sz="3000">
                  <a:solidFill>
                    <a:srgbClr val="000000"/>
                  </a:solidFill>
                  <a:latin typeface="Arial Nova Condensed"/>
                  <a:ea typeface="Arial Nova Condensed"/>
                  <a:cs typeface="Arial Nova Condensed"/>
                  <a:sym typeface="Arial Nova Condensed"/>
                </a:rPr>
                <a:t>Mariam est une déplacée interne de 35 ans qui vit dans un camp de réfugiés. Elle est l'une des plus grandes agricultrices du camp et approvisionne les marchés, les écoles et les centres de santé. Aînée d'une famille de sept enfants, elle a elle-même cinq enfants. Son mari l'a abandonnée. </a:t>
              </a:r>
            </a:p>
            <a:p>
              <a:pPr algn="l" marL="0" indent="0" lvl="0">
                <a:lnSpc>
                  <a:spcPts val="4140"/>
                </a:lnSpc>
              </a:pPr>
            </a:p>
            <a:p>
              <a:pPr algn="l" marL="0" indent="0" lvl="0">
                <a:lnSpc>
                  <a:spcPts val="4140"/>
                </a:lnSpc>
              </a:pPr>
              <a:r>
                <a:rPr lang="en-US" sz="3000">
                  <a:solidFill>
                    <a:srgbClr val="000000"/>
                  </a:solidFill>
                  <a:latin typeface="Arial Nova Condensed"/>
                  <a:ea typeface="Arial Nova Condensed"/>
                  <a:cs typeface="Arial Nova Condensed"/>
                  <a:sym typeface="Arial Nova Condensed"/>
                </a:rPr>
                <a:t>Les vaches de son voisin continuent de pénétrer dans sa ferme et de détruire ses récoltes. Elle a signalé l'incident à l'ancien du village, qui a écrit au voisin au sujet des animaux, mais ce dernier n'a pas donné suite. Elle souhaite que le parajuriste l'aide à signaler l'affaire à la police et à obtenir réparation pour les dégâts causés par les animaux. </a:t>
              </a:r>
            </a:p>
          </p:txBody>
        </p:sp>
      </p:grpSp>
      <p:sp>
        <p:nvSpPr>
          <p:cNvPr name="Freeform 11" id="11"/>
          <p:cNvSpPr/>
          <p:nvPr/>
        </p:nvSpPr>
        <p:spPr>
          <a:xfrm flipH="false" flipV="false" rot="0">
            <a:off x="10960956" y="7966109"/>
            <a:ext cx="6148057" cy="2320891"/>
          </a:xfrm>
          <a:custGeom>
            <a:avLst/>
            <a:gdLst/>
            <a:ahLst/>
            <a:cxnLst/>
            <a:rect r="r" b="b" t="t" l="l"/>
            <a:pathLst>
              <a:path h="2320891" w="6148057">
                <a:moveTo>
                  <a:pt x="0" y="0"/>
                </a:moveTo>
                <a:lnTo>
                  <a:pt x="6148057" y="0"/>
                </a:lnTo>
                <a:lnTo>
                  <a:pt x="6148057" y="2320891"/>
                </a:lnTo>
                <a:lnTo>
                  <a:pt x="0" y="2320891"/>
                </a:lnTo>
                <a:lnTo>
                  <a:pt x="0" y="0"/>
                </a:lnTo>
                <a:close/>
              </a:path>
            </a:pathLst>
          </a:custGeom>
          <a:blipFill>
            <a:blip r:embed="rId3"/>
            <a:stretch>
              <a:fillRect l="0" t="0" r="0" b="0"/>
            </a:stretch>
          </a:blipFill>
        </p:spPr>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768868"/>
            <a:ext cx="16163896" cy="1181420"/>
            <a:chOff x="0" y="0"/>
            <a:chExt cx="21551861" cy="1575227"/>
          </a:xfrm>
        </p:grpSpPr>
        <p:sp>
          <p:nvSpPr>
            <p:cNvPr name="Freeform 6" id="6"/>
            <p:cNvSpPr/>
            <p:nvPr/>
          </p:nvSpPr>
          <p:spPr>
            <a:xfrm flipH="false" flipV="false" rot="0">
              <a:off x="0" y="0"/>
              <a:ext cx="21551861" cy="1575227"/>
            </a:xfrm>
            <a:custGeom>
              <a:avLst/>
              <a:gdLst/>
              <a:ahLst/>
              <a:cxnLst/>
              <a:rect r="r" b="b" t="t" l="l"/>
              <a:pathLst>
                <a:path h="1575227" w="21551861">
                  <a:moveTo>
                    <a:pt x="0" y="0"/>
                  </a:moveTo>
                  <a:lnTo>
                    <a:pt x="21551861" y="0"/>
                  </a:lnTo>
                  <a:lnTo>
                    <a:pt x="21551861"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21551861"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Activité 1 : Prendre une</a:t>
              </a:r>
              <a:r>
                <a:rPr lang="en-US" b="true" sz="6600" strike="noStrike" u="none">
                  <a:solidFill>
                    <a:srgbClr val="4E5FA7"/>
                  </a:solidFill>
                  <a:latin typeface="Arial Nova Condensed Bold"/>
                  <a:ea typeface="Arial Nova Condensed Bold"/>
                  <a:cs typeface="Arial Nova Condensed Bold"/>
                  <a:sym typeface="Arial Nova Condensed Bold"/>
                </a:rPr>
                <a:t> déclaration</a:t>
              </a:r>
              <a:r>
                <a:rPr lang="en-US" b="true" sz="6600" strike="noStrike" u="none">
                  <a:solidFill>
                    <a:srgbClr val="4E5FA7"/>
                  </a:solidFill>
                  <a:latin typeface="Arial Nova Condensed Bold"/>
                  <a:ea typeface="Arial Nova Condensed Bold"/>
                  <a:cs typeface="Arial Nova Condensed Bold"/>
                  <a:sym typeface="Arial Nova Condensed Bold"/>
                </a:rPr>
                <a:t> (suite) </a:t>
              </a:r>
            </a:p>
          </p:txBody>
        </p:sp>
      </p:grpSp>
      <p:grpSp>
        <p:nvGrpSpPr>
          <p:cNvPr name="Group 8" id="8"/>
          <p:cNvGrpSpPr/>
          <p:nvPr/>
        </p:nvGrpSpPr>
        <p:grpSpPr>
          <a:xfrm rot="0">
            <a:off x="1028700" y="2195593"/>
            <a:ext cx="14259348" cy="7920229"/>
            <a:chOff x="0" y="0"/>
            <a:chExt cx="19012464" cy="10560305"/>
          </a:xfrm>
        </p:grpSpPr>
        <p:sp>
          <p:nvSpPr>
            <p:cNvPr name="Freeform 9" id="9"/>
            <p:cNvSpPr/>
            <p:nvPr/>
          </p:nvSpPr>
          <p:spPr>
            <a:xfrm flipH="false" flipV="false" rot="0">
              <a:off x="0" y="0"/>
              <a:ext cx="19012408" cy="10560304"/>
            </a:xfrm>
            <a:custGeom>
              <a:avLst/>
              <a:gdLst/>
              <a:ahLst/>
              <a:cxnLst/>
              <a:rect r="r" b="b" t="t" l="l"/>
              <a:pathLst>
                <a:path h="10560304" w="19012408">
                  <a:moveTo>
                    <a:pt x="0" y="0"/>
                  </a:moveTo>
                  <a:lnTo>
                    <a:pt x="19012408" y="0"/>
                  </a:lnTo>
                  <a:lnTo>
                    <a:pt x="19012408" y="10560304"/>
                  </a:lnTo>
                  <a:lnTo>
                    <a:pt x="0" y="10560304"/>
                  </a:lnTo>
                  <a:close/>
                </a:path>
              </a:pathLst>
            </a:custGeom>
            <a:solidFill>
              <a:srgbClr val="FFFFFF"/>
            </a:solidFill>
          </p:spPr>
        </p:sp>
        <p:sp>
          <p:nvSpPr>
            <p:cNvPr name="TextBox 10" id="10"/>
            <p:cNvSpPr txBox="true"/>
            <p:nvPr/>
          </p:nvSpPr>
          <p:spPr>
            <a:xfrm>
              <a:off x="0" y="-66675"/>
              <a:ext cx="19012464" cy="10626980"/>
            </a:xfrm>
            <a:prstGeom prst="rect">
              <a:avLst/>
            </a:prstGeom>
          </p:spPr>
          <p:txBody>
            <a:bodyPr anchor="t" rtlCol="false" tIns="50800" lIns="50800" bIns="50800" rIns="50800"/>
            <a:lstStyle/>
            <a:p>
              <a:pPr algn="l" marL="0" indent="0" lvl="0">
                <a:lnSpc>
                  <a:spcPts val="5243"/>
                </a:lnSpc>
              </a:pPr>
              <a:r>
                <a:rPr lang="en-US" b="true" sz="3799">
                  <a:solidFill>
                    <a:srgbClr val="F9B428"/>
                  </a:solidFill>
                  <a:latin typeface="Arial Nova Condensed Bold"/>
                  <a:ea typeface="Arial Nova Condensed Bold"/>
                  <a:cs typeface="Arial Nova Condensed Bold"/>
                  <a:sym typeface="Arial Nova Condensed Bold"/>
                </a:rPr>
                <a:t>Durée : 20 min (exercice en groupe plénier)</a:t>
              </a:r>
            </a:p>
            <a:p>
              <a:pPr algn="l" marL="0" indent="0" lvl="0">
                <a:lnSpc>
                  <a:spcPts val="5243"/>
                </a:lnSpc>
              </a:pPr>
              <a:r>
                <a:rPr lang="en-US" b="true" sz="3799">
                  <a:solidFill>
                    <a:srgbClr val="F9B428"/>
                  </a:solidFill>
                  <a:latin typeface="Arial Nova Condensed Bold"/>
                  <a:ea typeface="Arial Nova Condensed Bold"/>
                  <a:cs typeface="Arial Nova Condensed Bold"/>
                  <a:sym typeface="Arial Nova Condensed Bold"/>
                </a:rPr>
                <a:t>INSTRUCTIONS: Demandez aux participants de </a:t>
              </a:r>
            </a:p>
            <a:p>
              <a:pPr algn="l" marL="820416" indent="-410208" lvl="1">
                <a:lnSpc>
                  <a:spcPts val="5243"/>
                </a:lnSpc>
                <a:buFont typeface="Arial"/>
                <a:buChar char="•"/>
              </a:pPr>
              <a:r>
                <a:rPr lang="en-US" sz="3799">
                  <a:solidFill>
                    <a:srgbClr val="000000"/>
                  </a:solidFill>
                  <a:latin typeface="Arial Nova Condensed"/>
                  <a:ea typeface="Arial Nova Condensed"/>
                  <a:cs typeface="Arial Nova Condensed"/>
                  <a:sym typeface="Arial Nova Condensed"/>
                </a:rPr>
                <a:t>Indiquer ce qu’ils incluraient dans la déclaration de Mariam et pourquoi. </a:t>
              </a:r>
            </a:p>
            <a:p>
              <a:pPr algn="l" marL="820416" indent="-410208" lvl="1">
                <a:lnSpc>
                  <a:spcPts val="5243"/>
                </a:lnSpc>
                <a:buFont typeface="Arial"/>
                <a:buChar char="•"/>
              </a:pPr>
              <a:r>
                <a:rPr lang="en-US" sz="3799">
                  <a:solidFill>
                    <a:srgbClr val="000000"/>
                  </a:solidFill>
                  <a:latin typeface="Arial Nova Condensed"/>
                  <a:ea typeface="Arial Nova Condensed"/>
                  <a:cs typeface="Arial Nova Condensed"/>
                  <a:sym typeface="Arial Nova Condensed"/>
                </a:rPr>
                <a:t>Indiquer ce qu’ils ignoreraient et la raison.</a:t>
              </a:r>
            </a:p>
            <a:p>
              <a:pPr algn="l" marL="820416" indent="-410208" lvl="1">
                <a:lnSpc>
                  <a:spcPts val="5243"/>
                </a:lnSpc>
                <a:buFont typeface="Arial"/>
                <a:buChar char="•"/>
              </a:pPr>
              <a:r>
                <a:rPr lang="en-US" sz="3799">
                  <a:solidFill>
                    <a:srgbClr val="000000"/>
                  </a:solidFill>
                  <a:latin typeface="Arial Nova Condensed"/>
                  <a:ea typeface="Arial Nova Condensed"/>
                  <a:cs typeface="Arial Nova Condensed"/>
                  <a:sym typeface="Arial Nova Condensed"/>
                </a:rPr>
                <a:t>Indiquer les informations/déclarations supplémentaires qu’ils souhaiteraient obtenir, car elles soutiennent Mariam. </a:t>
              </a:r>
            </a:p>
          </p:txBody>
        </p:sp>
      </p:grpSp>
      <p:sp>
        <p:nvSpPr>
          <p:cNvPr name="Freeform 11" id="11"/>
          <p:cNvSpPr/>
          <p:nvPr/>
        </p:nvSpPr>
        <p:spPr>
          <a:xfrm flipH="false" flipV="false" rot="0">
            <a:off x="8640433" y="6948681"/>
            <a:ext cx="8843230" cy="3338319"/>
          </a:xfrm>
          <a:custGeom>
            <a:avLst/>
            <a:gdLst/>
            <a:ahLst/>
            <a:cxnLst/>
            <a:rect r="r" b="b" t="t" l="l"/>
            <a:pathLst>
              <a:path h="3338319" w="8843230">
                <a:moveTo>
                  <a:pt x="0" y="0"/>
                </a:moveTo>
                <a:lnTo>
                  <a:pt x="8843230" y="0"/>
                </a:lnTo>
                <a:lnTo>
                  <a:pt x="8843230" y="3338319"/>
                </a:lnTo>
                <a:lnTo>
                  <a:pt x="0" y="3338319"/>
                </a:lnTo>
                <a:lnTo>
                  <a:pt x="0" y="0"/>
                </a:lnTo>
                <a:close/>
              </a:path>
            </a:pathLst>
          </a:custGeom>
          <a:blipFill>
            <a:blip r:embed="rId3"/>
            <a:stretch>
              <a:fillRect l="0" t="0" r="0" b="0"/>
            </a:stretch>
          </a:blipFill>
        </p:spPr>
      </p:sp>
    </p:spTree>
  </p:cSld>
  <p:clrMapOvr>
    <a:masterClrMapping/>
  </p:clrMapOvr>
</p:sld>
</file>

<file path=ppt/slides/slide23.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1191573" cy="1181420"/>
            <a:chOff x="0" y="0"/>
            <a:chExt cx="14922097" cy="1575227"/>
          </a:xfrm>
        </p:grpSpPr>
        <p:sp>
          <p:nvSpPr>
            <p:cNvPr name="Freeform 6" id="6"/>
            <p:cNvSpPr/>
            <p:nvPr/>
          </p:nvSpPr>
          <p:spPr>
            <a:xfrm flipH="false" flipV="false" rot="0">
              <a:off x="0" y="0"/>
              <a:ext cx="14922097" cy="1575227"/>
            </a:xfrm>
            <a:custGeom>
              <a:avLst/>
              <a:gdLst/>
              <a:ahLst/>
              <a:cxnLst/>
              <a:rect r="r" b="b" t="t" l="l"/>
              <a:pathLst>
                <a:path h="1575227" w="14922097">
                  <a:moveTo>
                    <a:pt x="0" y="0"/>
                  </a:moveTo>
                  <a:lnTo>
                    <a:pt x="14922097" y="0"/>
                  </a:lnTo>
                  <a:lnTo>
                    <a:pt x="14922097"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4922097"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Support client et reporting</a:t>
              </a:r>
            </a:p>
          </p:txBody>
        </p:sp>
      </p:grpSp>
      <p:grpSp>
        <p:nvGrpSpPr>
          <p:cNvPr name="Group 8" id="8"/>
          <p:cNvGrpSpPr/>
          <p:nvPr/>
        </p:nvGrpSpPr>
        <p:grpSpPr>
          <a:xfrm rot="0">
            <a:off x="1028700" y="3327882"/>
            <a:ext cx="16230600" cy="5413525"/>
            <a:chOff x="0" y="0"/>
            <a:chExt cx="21640800" cy="7218034"/>
          </a:xfrm>
        </p:grpSpPr>
        <p:sp>
          <p:nvSpPr>
            <p:cNvPr name="Freeform 9" id="9"/>
            <p:cNvSpPr/>
            <p:nvPr/>
          </p:nvSpPr>
          <p:spPr>
            <a:xfrm flipH="false" flipV="false" rot="0">
              <a:off x="0" y="0"/>
              <a:ext cx="21640800" cy="7218034"/>
            </a:xfrm>
            <a:custGeom>
              <a:avLst/>
              <a:gdLst/>
              <a:ahLst/>
              <a:cxnLst/>
              <a:rect r="r" b="b" t="t" l="l"/>
              <a:pathLst>
                <a:path h="7218034" w="21640800">
                  <a:moveTo>
                    <a:pt x="0" y="0"/>
                  </a:moveTo>
                  <a:lnTo>
                    <a:pt x="21640800" y="0"/>
                  </a:lnTo>
                  <a:lnTo>
                    <a:pt x="21640800" y="7218034"/>
                  </a:lnTo>
                  <a:lnTo>
                    <a:pt x="0" y="7218034"/>
                  </a:lnTo>
                  <a:close/>
                </a:path>
              </a:pathLst>
            </a:custGeom>
            <a:solidFill>
              <a:srgbClr val="000000">
                <a:alpha val="0"/>
              </a:srgbClr>
            </a:solidFill>
          </p:spPr>
        </p:sp>
        <p:sp>
          <p:nvSpPr>
            <p:cNvPr name="TextBox 10" id="10"/>
            <p:cNvSpPr txBox="true"/>
            <p:nvPr/>
          </p:nvSpPr>
          <p:spPr>
            <a:xfrm>
              <a:off x="0" y="-66675"/>
              <a:ext cx="21640800" cy="7284709"/>
            </a:xfrm>
            <a:prstGeom prst="rect">
              <a:avLst/>
            </a:prstGeom>
          </p:spPr>
          <p:txBody>
            <a:bodyPr anchor="t" rtlCol="false" tIns="0" lIns="0" bIns="0" rIns="0"/>
            <a:lstStyle/>
            <a:p>
              <a:pPr algn="just" marL="414205" indent="-207102" lvl="1">
                <a:lnSpc>
                  <a:spcPts val="4737"/>
                </a:lnSpc>
                <a:buFont typeface="Arial"/>
                <a:buChar char="•"/>
              </a:pPr>
              <a:r>
                <a:rPr lang="en-US" sz="3433">
                  <a:solidFill>
                    <a:srgbClr val="000000"/>
                  </a:solidFill>
                  <a:latin typeface="Arial Nova Condensed"/>
                  <a:ea typeface="Arial Nova Condensed"/>
                  <a:cs typeface="Arial Nova Condensed"/>
                  <a:sym typeface="Arial Nova Condensed"/>
                </a:rPr>
                <a:t>Le signalement est un aspect important du travail des parajuristes. </a:t>
              </a:r>
            </a:p>
            <a:p>
              <a:pPr algn="just" marL="414205" indent="-207102" lvl="1">
                <a:lnSpc>
                  <a:spcPts val="4737"/>
                </a:lnSpc>
                <a:buFont typeface="Arial"/>
                <a:buChar char="•"/>
              </a:pPr>
              <a:r>
                <a:rPr lang="en-US" sz="3433">
                  <a:solidFill>
                    <a:srgbClr val="000000"/>
                  </a:solidFill>
                  <a:latin typeface="Arial Nova Condensed"/>
                  <a:ea typeface="Arial Nova Condensed"/>
                  <a:cs typeface="Arial Nova Condensed"/>
                  <a:sym typeface="Arial Nova Condensed"/>
                </a:rPr>
                <a:t>Il s’agit d’un outil ou d’une méthode grâce à laquelle les parajuristes peuvent surveiller, enregistrer et évaluer leur travail.</a:t>
              </a:r>
            </a:p>
            <a:p>
              <a:pPr algn="just" marL="414205" indent="-207102" lvl="1">
                <a:lnSpc>
                  <a:spcPts val="4737"/>
                </a:lnSpc>
                <a:buFont typeface="Arial"/>
                <a:buChar char="•"/>
              </a:pPr>
              <a:r>
                <a:rPr lang="en-US" sz="3433">
                  <a:solidFill>
                    <a:srgbClr val="000000"/>
                  </a:solidFill>
                  <a:latin typeface="Arial Nova Condensed"/>
                  <a:ea typeface="Arial Nova Condensed"/>
                  <a:cs typeface="Arial Nova Condensed"/>
                  <a:sym typeface="Arial Nova Condensed"/>
                </a:rPr>
                <a:t>Les rapports doivent être rédigés périodiquement, c'est-à-dire mensuellement, trimestriellement ou annuellement. </a:t>
              </a:r>
            </a:p>
            <a:p>
              <a:pPr algn="just" marL="414205" indent="-207102" lvl="1">
                <a:lnSpc>
                  <a:spcPts val="4737"/>
                </a:lnSpc>
                <a:buFont typeface="Arial"/>
                <a:buChar char="•"/>
              </a:pPr>
              <a:r>
                <a:rPr lang="en-US" sz="3433">
                  <a:solidFill>
                    <a:srgbClr val="000000"/>
                  </a:solidFill>
                  <a:latin typeface="Arial Nova Condensed"/>
                  <a:ea typeface="Arial Nova Condensed"/>
                  <a:cs typeface="Arial Nova Condensed"/>
                  <a:sym typeface="Arial Nova Condensed"/>
                </a:rPr>
                <a:t>Les rapports refléteront les actions entreprises, les points saillants des cas, les tendances et les modèles, les réalisations, l’impact et les défis rencontrés. </a:t>
              </a:r>
            </a:p>
            <a:p>
              <a:pPr algn="just" marL="414205" indent="-207102" lvl="1">
                <a:lnSpc>
                  <a:spcPts val="4737"/>
                </a:lnSpc>
                <a:buFont typeface="Arial"/>
                <a:buChar char="•"/>
              </a:pPr>
              <a:r>
                <a:rPr lang="en-US" sz="3433">
                  <a:solidFill>
                    <a:srgbClr val="000000"/>
                  </a:solidFill>
                  <a:latin typeface="Arial Nova Condensed"/>
                  <a:ea typeface="Arial Nova Condensed"/>
                  <a:cs typeface="Arial Nova Condensed"/>
                  <a:sym typeface="Arial Nova Condensed"/>
                </a:rPr>
                <a:t>Le format du rapport doit être simple à utiliser pour que le parajuriste puisse l’utiliser facilement.</a:t>
              </a:r>
            </a:p>
          </p:txBody>
        </p:sp>
      </p:grpSp>
      <p:grpSp>
        <p:nvGrpSpPr>
          <p:cNvPr name="Group 11" id="11"/>
          <p:cNvGrpSpPr/>
          <p:nvPr/>
        </p:nvGrpSpPr>
        <p:grpSpPr>
          <a:xfrm rot="0">
            <a:off x="1548364" y="2210120"/>
            <a:ext cx="13240150" cy="894151"/>
            <a:chOff x="0" y="0"/>
            <a:chExt cx="17653533" cy="1192202"/>
          </a:xfrm>
        </p:grpSpPr>
        <p:sp>
          <p:nvSpPr>
            <p:cNvPr name="Freeform 12" id="12"/>
            <p:cNvSpPr/>
            <p:nvPr/>
          </p:nvSpPr>
          <p:spPr>
            <a:xfrm flipH="false" flipV="false" rot="0">
              <a:off x="0" y="0"/>
              <a:ext cx="17653533" cy="1192202"/>
            </a:xfrm>
            <a:custGeom>
              <a:avLst/>
              <a:gdLst/>
              <a:ahLst/>
              <a:cxnLst/>
              <a:rect r="r" b="b" t="t" l="l"/>
              <a:pathLst>
                <a:path h="1192202" w="17653533">
                  <a:moveTo>
                    <a:pt x="0" y="0"/>
                  </a:moveTo>
                  <a:lnTo>
                    <a:pt x="17653533" y="0"/>
                  </a:lnTo>
                  <a:lnTo>
                    <a:pt x="17653533" y="1192202"/>
                  </a:lnTo>
                  <a:lnTo>
                    <a:pt x="0" y="1192202"/>
                  </a:lnTo>
                  <a:close/>
                </a:path>
              </a:pathLst>
            </a:custGeom>
            <a:solidFill>
              <a:srgbClr val="000000">
                <a:alpha val="0"/>
              </a:srgbClr>
            </a:solidFill>
          </p:spPr>
        </p:sp>
        <p:sp>
          <p:nvSpPr>
            <p:cNvPr name="TextBox 13" id="13"/>
            <p:cNvSpPr txBox="true"/>
            <p:nvPr/>
          </p:nvSpPr>
          <p:spPr>
            <a:xfrm>
              <a:off x="0" y="-200025"/>
              <a:ext cx="17653533" cy="1392227"/>
            </a:xfrm>
            <a:prstGeom prst="rect">
              <a:avLst/>
            </a:prstGeom>
          </p:spPr>
          <p:txBody>
            <a:bodyPr anchor="t" rtlCol="false" tIns="0" lIns="0" bIns="0" rIns="0"/>
            <a:lstStyle/>
            <a:p>
              <a:pPr algn="just" marL="0" indent="0" lvl="0">
                <a:lnSpc>
                  <a:spcPts val="8181"/>
                </a:lnSpc>
              </a:pPr>
              <a:r>
                <a:rPr lang="en-US" b="true" sz="5000">
                  <a:solidFill>
                    <a:srgbClr val="F9B57D"/>
                  </a:solidFill>
                  <a:latin typeface="Arial Nova Condensed Bold"/>
                  <a:ea typeface="Arial Nova Condensed Bold"/>
                  <a:cs typeface="Arial Nova Condensed Bold"/>
                  <a:sym typeface="Arial Nova Condensed Bold"/>
                </a:rPr>
                <a:t>Rapports</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24.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1191573" cy="1181420"/>
            <a:chOff x="0" y="0"/>
            <a:chExt cx="14922097" cy="1575227"/>
          </a:xfrm>
        </p:grpSpPr>
        <p:sp>
          <p:nvSpPr>
            <p:cNvPr name="Freeform 6" id="6"/>
            <p:cNvSpPr/>
            <p:nvPr/>
          </p:nvSpPr>
          <p:spPr>
            <a:xfrm flipH="false" flipV="false" rot="0">
              <a:off x="0" y="0"/>
              <a:ext cx="14922097" cy="1575227"/>
            </a:xfrm>
            <a:custGeom>
              <a:avLst/>
              <a:gdLst/>
              <a:ahLst/>
              <a:cxnLst/>
              <a:rect r="r" b="b" t="t" l="l"/>
              <a:pathLst>
                <a:path h="1575227" w="14922097">
                  <a:moveTo>
                    <a:pt x="0" y="0"/>
                  </a:moveTo>
                  <a:lnTo>
                    <a:pt x="14922097" y="0"/>
                  </a:lnTo>
                  <a:lnTo>
                    <a:pt x="14922097"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4922097"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Support client et reporting</a:t>
              </a:r>
            </a:p>
          </p:txBody>
        </p:sp>
      </p:grpSp>
      <p:grpSp>
        <p:nvGrpSpPr>
          <p:cNvPr name="Group 8" id="8"/>
          <p:cNvGrpSpPr/>
          <p:nvPr/>
        </p:nvGrpSpPr>
        <p:grpSpPr>
          <a:xfrm rot="0">
            <a:off x="1028700" y="3789371"/>
            <a:ext cx="16230600" cy="4681595"/>
            <a:chOff x="0" y="0"/>
            <a:chExt cx="21640800" cy="6242127"/>
          </a:xfrm>
        </p:grpSpPr>
        <p:sp>
          <p:nvSpPr>
            <p:cNvPr name="Freeform 9" id="9"/>
            <p:cNvSpPr/>
            <p:nvPr/>
          </p:nvSpPr>
          <p:spPr>
            <a:xfrm flipH="false" flipV="false" rot="0">
              <a:off x="0" y="0"/>
              <a:ext cx="21640800" cy="6242127"/>
            </a:xfrm>
            <a:custGeom>
              <a:avLst/>
              <a:gdLst/>
              <a:ahLst/>
              <a:cxnLst/>
              <a:rect r="r" b="b" t="t" l="l"/>
              <a:pathLst>
                <a:path h="6242127" w="21640800">
                  <a:moveTo>
                    <a:pt x="0" y="0"/>
                  </a:moveTo>
                  <a:lnTo>
                    <a:pt x="21640800" y="0"/>
                  </a:lnTo>
                  <a:lnTo>
                    <a:pt x="21640800" y="6242127"/>
                  </a:lnTo>
                  <a:lnTo>
                    <a:pt x="0" y="6242127"/>
                  </a:lnTo>
                  <a:close/>
                </a:path>
              </a:pathLst>
            </a:custGeom>
            <a:solidFill>
              <a:srgbClr val="000000">
                <a:alpha val="0"/>
              </a:srgbClr>
            </a:solidFill>
          </p:spPr>
        </p:sp>
        <p:sp>
          <p:nvSpPr>
            <p:cNvPr name="TextBox 10" id="10"/>
            <p:cNvSpPr txBox="true"/>
            <p:nvPr/>
          </p:nvSpPr>
          <p:spPr>
            <a:xfrm>
              <a:off x="0" y="-66675"/>
              <a:ext cx="21640800" cy="6308802"/>
            </a:xfrm>
            <a:prstGeom prst="rect">
              <a:avLst/>
            </a:prstGeom>
          </p:spPr>
          <p:txBody>
            <a:bodyPr anchor="t" rtlCol="false" tIns="0" lIns="0" bIns="0" rIns="0"/>
            <a:lstStyle/>
            <a:p>
              <a:pPr algn="just" marL="827432" indent="-413716" lvl="1">
                <a:lnSpc>
                  <a:spcPts val="5288"/>
                </a:lnSpc>
                <a:buFont typeface="Arial"/>
                <a:buChar char="•"/>
              </a:pPr>
              <a:r>
                <a:rPr lang="en-US" sz="3832">
                  <a:solidFill>
                    <a:srgbClr val="000000"/>
                  </a:solidFill>
                  <a:latin typeface="Arial Nova Condensed"/>
                  <a:ea typeface="Arial Nova Condensed"/>
                  <a:cs typeface="Arial Nova Condensed"/>
                  <a:sym typeface="Arial Nova Condensed"/>
                </a:rPr>
                <a:t>Pour documenter et suivre les cas partagés avec les partenaires de référence.</a:t>
              </a:r>
            </a:p>
            <a:p>
              <a:pPr algn="just" marL="827432" indent="-413716" lvl="1">
                <a:lnSpc>
                  <a:spcPts val="5288"/>
                </a:lnSpc>
                <a:buFont typeface="Arial"/>
                <a:buChar char="•"/>
              </a:pPr>
              <a:r>
                <a:rPr lang="en-US" sz="3832">
                  <a:solidFill>
                    <a:srgbClr val="000000"/>
                  </a:solidFill>
                  <a:latin typeface="Arial Nova Condensed"/>
                  <a:ea typeface="Arial Nova Condensed"/>
                  <a:cs typeface="Arial Nova Condensed"/>
                  <a:sym typeface="Arial Nova Condensed"/>
                </a:rPr>
                <a:t>Développer une base de données des interventions entreprises. Cette base de données peut être sous forme papier ou électronique. </a:t>
              </a:r>
            </a:p>
            <a:p>
              <a:pPr algn="just" marL="827432" indent="-413716" lvl="1">
                <a:lnSpc>
                  <a:spcPts val="5288"/>
                </a:lnSpc>
                <a:buFont typeface="Arial"/>
                <a:buChar char="•"/>
              </a:pPr>
              <a:r>
                <a:rPr lang="en-US" sz="3832">
                  <a:solidFill>
                    <a:srgbClr val="000000"/>
                  </a:solidFill>
                  <a:latin typeface="Arial Nova Condensed"/>
                  <a:ea typeface="Arial Nova Condensed"/>
                  <a:cs typeface="Arial Nova Condensed"/>
                  <a:sym typeface="Arial Nova Condensed"/>
                </a:rPr>
                <a:t>Pour saisir les schémas et les tendances des violations des droits humains sur une période donnée.</a:t>
              </a:r>
            </a:p>
            <a:p>
              <a:pPr algn="just" marL="827432" indent="-413716" lvl="1">
                <a:lnSpc>
                  <a:spcPts val="5288"/>
                </a:lnSpc>
                <a:buFont typeface="Arial"/>
                <a:buChar char="•"/>
              </a:pPr>
              <a:r>
                <a:rPr lang="en-US" sz="3832">
                  <a:solidFill>
                    <a:srgbClr val="000000"/>
                  </a:solidFill>
                  <a:latin typeface="Arial Nova Condensed"/>
                  <a:ea typeface="Arial Nova Condensed"/>
                  <a:cs typeface="Arial Nova Condensed"/>
                  <a:sym typeface="Arial Nova Condensed"/>
                </a:rPr>
                <a:t>Pour documenter les résultats obtenus </a:t>
              </a:r>
            </a:p>
            <a:p>
              <a:pPr algn="just" marL="827432" indent="-413716" lvl="1">
                <a:lnSpc>
                  <a:spcPts val="5288"/>
                </a:lnSpc>
                <a:buFont typeface="Arial"/>
                <a:buChar char="•"/>
              </a:pPr>
              <a:r>
                <a:rPr lang="en-US" sz="3832">
                  <a:solidFill>
                    <a:srgbClr val="000000"/>
                  </a:solidFill>
                  <a:latin typeface="Arial Nova Condensed"/>
                  <a:ea typeface="Arial Nova Condensed"/>
                  <a:cs typeface="Arial Nova Condensed"/>
                  <a:sym typeface="Arial Nova Condensed"/>
                </a:rPr>
                <a:t>Partager les rapports avec les parties prenantes et les partenaires.</a:t>
              </a:r>
              <a:r>
                <a:rPr lang="en-US" b="true" sz="3832">
                  <a:solidFill>
                    <a:srgbClr val="C00000"/>
                  </a:solidFill>
                  <a:latin typeface="Arial Nova Condensed Bold"/>
                  <a:ea typeface="Arial Nova Condensed Bold"/>
                  <a:cs typeface="Arial Nova Condensed Bold"/>
                  <a:sym typeface="Arial Nova Condensed Bold"/>
                </a:rPr>
                <a:t> </a:t>
              </a:r>
            </a:p>
          </p:txBody>
        </p:sp>
      </p:grpSp>
      <p:grpSp>
        <p:nvGrpSpPr>
          <p:cNvPr name="Group 11" id="11"/>
          <p:cNvGrpSpPr/>
          <p:nvPr/>
        </p:nvGrpSpPr>
        <p:grpSpPr>
          <a:xfrm rot="0">
            <a:off x="1437007" y="2426452"/>
            <a:ext cx="13240150" cy="894151"/>
            <a:chOff x="0" y="0"/>
            <a:chExt cx="17653533" cy="1192202"/>
          </a:xfrm>
        </p:grpSpPr>
        <p:sp>
          <p:nvSpPr>
            <p:cNvPr name="Freeform 12" id="12"/>
            <p:cNvSpPr/>
            <p:nvPr/>
          </p:nvSpPr>
          <p:spPr>
            <a:xfrm flipH="false" flipV="false" rot="0">
              <a:off x="0" y="0"/>
              <a:ext cx="17653533" cy="1192202"/>
            </a:xfrm>
            <a:custGeom>
              <a:avLst/>
              <a:gdLst/>
              <a:ahLst/>
              <a:cxnLst/>
              <a:rect r="r" b="b" t="t" l="l"/>
              <a:pathLst>
                <a:path h="1192202" w="17653533">
                  <a:moveTo>
                    <a:pt x="0" y="0"/>
                  </a:moveTo>
                  <a:lnTo>
                    <a:pt x="17653533" y="0"/>
                  </a:lnTo>
                  <a:lnTo>
                    <a:pt x="17653533" y="1192202"/>
                  </a:lnTo>
                  <a:lnTo>
                    <a:pt x="0" y="1192202"/>
                  </a:lnTo>
                  <a:close/>
                </a:path>
              </a:pathLst>
            </a:custGeom>
            <a:solidFill>
              <a:srgbClr val="000000">
                <a:alpha val="0"/>
              </a:srgbClr>
            </a:solidFill>
          </p:spPr>
        </p:sp>
        <p:sp>
          <p:nvSpPr>
            <p:cNvPr name="TextBox 13" id="13"/>
            <p:cNvSpPr txBox="true"/>
            <p:nvPr/>
          </p:nvSpPr>
          <p:spPr>
            <a:xfrm>
              <a:off x="0" y="-200025"/>
              <a:ext cx="17653533" cy="1392227"/>
            </a:xfrm>
            <a:prstGeom prst="rect">
              <a:avLst/>
            </a:prstGeom>
          </p:spPr>
          <p:txBody>
            <a:bodyPr anchor="t" rtlCol="false" tIns="0" lIns="0" bIns="0" rIns="0"/>
            <a:lstStyle/>
            <a:p>
              <a:pPr algn="just" marL="0" indent="0" lvl="0">
                <a:lnSpc>
                  <a:spcPts val="8181"/>
                </a:lnSpc>
              </a:pPr>
              <a:r>
                <a:rPr lang="en-US" b="true" sz="5000">
                  <a:solidFill>
                    <a:srgbClr val="F9B57D"/>
                  </a:solidFill>
                  <a:latin typeface="Arial Nova Condensed Bold"/>
                  <a:ea typeface="Arial Nova Condensed Bold"/>
                  <a:cs typeface="Arial Nova Condensed Bold"/>
                  <a:sym typeface="Arial Nova Condensed Bold"/>
                </a:rPr>
                <a:t>Pourquoi signaler ?</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25.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0965697" cy="1181420"/>
            <a:chOff x="0" y="0"/>
            <a:chExt cx="14620930" cy="1575227"/>
          </a:xfrm>
        </p:grpSpPr>
        <p:sp>
          <p:nvSpPr>
            <p:cNvPr name="Freeform 6" id="6"/>
            <p:cNvSpPr/>
            <p:nvPr/>
          </p:nvSpPr>
          <p:spPr>
            <a:xfrm flipH="false" flipV="false" rot="0">
              <a:off x="0" y="0"/>
              <a:ext cx="14620929" cy="1575227"/>
            </a:xfrm>
            <a:custGeom>
              <a:avLst/>
              <a:gdLst/>
              <a:ahLst/>
              <a:cxnLst/>
              <a:rect r="r" b="b" t="t" l="l"/>
              <a:pathLst>
                <a:path h="1575227" w="14620929">
                  <a:moveTo>
                    <a:pt x="0" y="0"/>
                  </a:moveTo>
                  <a:lnTo>
                    <a:pt x="14620929" y="0"/>
                  </a:lnTo>
                  <a:lnTo>
                    <a:pt x="14620929"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4620930"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Support client et reporting</a:t>
              </a:r>
            </a:p>
          </p:txBody>
        </p:sp>
      </p:grpSp>
      <p:grpSp>
        <p:nvGrpSpPr>
          <p:cNvPr name="Group 8" id="8"/>
          <p:cNvGrpSpPr/>
          <p:nvPr/>
        </p:nvGrpSpPr>
        <p:grpSpPr>
          <a:xfrm rot="0">
            <a:off x="1028700" y="3232190"/>
            <a:ext cx="16230600" cy="6471438"/>
            <a:chOff x="0" y="0"/>
            <a:chExt cx="21640800" cy="8628584"/>
          </a:xfrm>
        </p:grpSpPr>
        <p:sp>
          <p:nvSpPr>
            <p:cNvPr name="Freeform 9" id="9"/>
            <p:cNvSpPr/>
            <p:nvPr/>
          </p:nvSpPr>
          <p:spPr>
            <a:xfrm flipH="false" flipV="false" rot="0">
              <a:off x="0" y="0"/>
              <a:ext cx="21640800" cy="8628584"/>
            </a:xfrm>
            <a:custGeom>
              <a:avLst/>
              <a:gdLst/>
              <a:ahLst/>
              <a:cxnLst/>
              <a:rect r="r" b="b" t="t" l="l"/>
              <a:pathLst>
                <a:path h="8628584" w="21640800">
                  <a:moveTo>
                    <a:pt x="0" y="0"/>
                  </a:moveTo>
                  <a:lnTo>
                    <a:pt x="21640800" y="0"/>
                  </a:lnTo>
                  <a:lnTo>
                    <a:pt x="21640800" y="8628584"/>
                  </a:lnTo>
                  <a:lnTo>
                    <a:pt x="0" y="8628584"/>
                  </a:lnTo>
                  <a:close/>
                </a:path>
              </a:pathLst>
            </a:custGeom>
            <a:solidFill>
              <a:srgbClr val="000000">
                <a:alpha val="0"/>
              </a:srgbClr>
            </a:solidFill>
          </p:spPr>
        </p:sp>
        <p:sp>
          <p:nvSpPr>
            <p:cNvPr name="TextBox 10" id="10"/>
            <p:cNvSpPr txBox="true"/>
            <p:nvPr/>
          </p:nvSpPr>
          <p:spPr>
            <a:xfrm>
              <a:off x="0" y="-47625"/>
              <a:ext cx="21640800" cy="8676209"/>
            </a:xfrm>
            <a:prstGeom prst="rect">
              <a:avLst/>
            </a:prstGeom>
          </p:spPr>
          <p:txBody>
            <a:bodyPr anchor="t" rtlCol="false" tIns="0" lIns="0" bIns="0" rIns="0"/>
            <a:lstStyle/>
            <a:p>
              <a:pPr algn="just">
                <a:lnSpc>
                  <a:spcPts val="4252"/>
                </a:lnSpc>
              </a:pPr>
              <a:r>
                <a:rPr lang="en-US" sz="3081">
                  <a:solidFill>
                    <a:srgbClr val="000000"/>
                  </a:solidFill>
                  <a:latin typeface="Arial Nova Condensed"/>
                  <a:ea typeface="Arial Nova Condensed"/>
                  <a:cs typeface="Arial Nova Condensed"/>
                  <a:sym typeface="Arial Nova Condensed"/>
                </a:rPr>
                <a:t>Le système de reporting comprend différentes étapes : </a:t>
              </a:r>
            </a:p>
            <a:p>
              <a:pPr algn="just" marL="371753" indent="-185877" lvl="1">
                <a:lnSpc>
                  <a:spcPts val="4252"/>
                </a:lnSpc>
                <a:buFont typeface="Arial"/>
                <a:buChar char="•"/>
              </a:pPr>
              <a:r>
                <a:rPr lang="en-US" sz="3081">
                  <a:solidFill>
                    <a:srgbClr val="000000"/>
                  </a:solidFill>
                  <a:latin typeface="Arial Nova Condensed"/>
                  <a:ea typeface="Arial Nova Condensed"/>
                  <a:cs typeface="Arial Nova Condensed"/>
                  <a:sym typeface="Arial Nova Condensed"/>
                </a:rPr>
                <a:t>Outil de reporting des activités quotidiennes (ex : sensibilisation, gestion des dossiers juridiques, orientation…)</a:t>
              </a:r>
            </a:p>
            <a:p>
              <a:pPr algn="just" marL="371753" indent="-185877" lvl="1">
                <a:lnSpc>
                  <a:spcPts val="4252"/>
                </a:lnSpc>
                <a:buFont typeface="Arial"/>
                <a:buChar char="•"/>
              </a:pPr>
              <a:r>
                <a:rPr lang="en-US" sz="3081">
                  <a:solidFill>
                    <a:srgbClr val="000000"/>
                  </a:solidFill>
                  <a:latin typeface="Arial Nova Condensed"/>
                  <a:ea typeface="Arial Nova Condensed"/>
                  <a:cs typeface="Arial Nova Condensed"/>
                  <a:sym typeface="Arial Nova Condensed"/>
                </a:rPr>
                <a:t>Base de données à remplir mensuellement afin que toutes les informations saisies dans les outils soient compilées dans un seul document – ​​cela peut être un fichier Excel</a:t>
              </a:r>
            </a:p>
            <a:p>
              <a:pPr algn="just" marL="371753" indent="-185877" lvl="1">
                <a:lnSpc>
                  <a:spcPts val="4252"/>
                </a:lnSpc>
                <a:buFont typeface="Arial"/>
                <a:buChar char="•"/>
              </a:pPr>
              <a:r>
                <a:rPr lang="en-US" sz="3081">
                  <a:solidFill>
                    <a:srgbClr val="000000"/>
                  </a:solidFill>
                  <a:latin typeface="Arial Nova Condensed"/>
                  <a:ea typeface="Arial Nova Condensed"/>
                  <a:cs typeface="Arial Nova Condensed"/>
                  <a:sym typeface="Arial Nova Condensed"/>
                </a:rPr>
                <a:t>Rédaction de rapport : modèle court et simplifié, coaching par l'ONG</a:t>
              </a:r>
            </a:p>
            <a:p>
              <a:pPr algn="just" marL="0" indent="0" lvl="0">
                <a:lnSpc>
                  <a:spcPts val="4252"/>
                </a:lnSpc>
              </a:pPr>
            </a:p>
            <a:p>
              <a:pPr algn="just">
                <a:lnSpc>
                  <a:spcPts val="4252"/>
                </a:lnSpc>
              </a:pPr>
              <a:r>
                <a:rPr lang="en-US" sz="3081">
                  <a:solidFill>
                    <a:srgbClr val="000000"/>
                  </a:solidFill>
                  <a:latin typeface="Arial Nova Condensed"/>
                  <a:ea typeface="Arial Nova Condensed"/>
                  <a:cs typeface="Arial Nova Condensed"/>
                  <a:sym typeface="Arial Nova Condensed"/>
                </a:rPr>
                <a:t>Les parajuristes doivent mentionner les informations concernant : </a:t>
              </a:r>
            </a:p>
            <a:p>
              <a:pPr algn="just" marL="371753" indent="-185877" lvl="1">
                <a:lnSpc>
                  <a:spcPts val="4252"/>
                </a:lnSpc>
                <a:buFont typeface="Arial"/>
                <a:buChar char="•"/>
              </a:pPr>
              <a:r>
                <a:rPr lang="en-US" sz="3081">
                  <a:solidFill>
                    <a:srgbClr val="000000"/>
                  </a:solidFill>
                  <a:latin typeface="Arial Nova Condensed"/>
                  <a:ea typeface="Arial Nova Condensed"/>
                  <a:cs typeface="Arial Nova Condensed"/>
                  <a:sym typeface="Arial Nova Condensed"/>
                </a:rPr>
                <a:t>Tout </a:t>
              </a:r>
              <a:r>
                <a:rPr lang="en-US" sz="3081">
                  <a:solidFill>
                    <a:srgbClr val="000000"/>
                  </a:solidFill>
                  <a:latin typeface="Arial Nova Condensed"/>
                  <a:ea typeface="Arial Nova Condensed"/>
                  <a:cs typeface="Arial Nova Condensed"/>
                  <a:sym typeface="Arial Nova Condensed"/>
                </a:rPr>
                <a:t>partage d'informations et les conseils juridiques </a:t>
              </a:r>
            </a:p>
            <a:p>
              <a:pPr algn="just" marL="371753" indent="-185877" lvl="1">
                <a:lnSpc>
                  <a:spcPts val="4252"/>
                </a:lnSpc>
                <a:buFont typeface="Arial"/>
                <a:buChar char="•"/>
              </a:pPr>
              <a:r>
                <a:rPr lang="en-US" sz="3081">
                  <a:solidFill>
                    <a:srgbClr val="000000"/>
                  </a:solidFill>
                  <a:latin typeface="Arial Nova Condensed"/>
                  <a:ea typeface="Arial Nova Condensed"/>
                  <a:cs typeface="Arial Nova Condensed"/>
                  <a:sym typeface="Arial Nova Condensed"/>
                </a:rPr>
                <a:t>Les problèmes de protection et problèmes juridiques observés au sein des communautés</a:t>
              </a:r>
            </a:p>
            <a:p>
              <a:pPr algn="just" marL="371753" indent="-185877" lvl="1">
                <a:lnSpc>
                  <a:spcPts val="4252"/>
                </a:lnSpc>
                <a:buFont typeface="Arial"/>
                <a:buChar char="•"/>
              </a:pPr>
              <a:r>
                <a:rPr lang="en-US" sz="3081">
                  <a:solidFill>
                    <a:srgbClr val="000000"/>
                  </a:solidFill>
                  <a:latin typeface="Arial Nova Condensed"/>
                  <a:ea typeface="Arial Nova Condensed"/>
                  <a:cs typeface="Arial Nova Condensed"/>
                  <a:sym typeface="Arial Nova Condensed"/>
                </a:rPr>
                <a:t>Les r</a:t>
              </a:r>
              <a:r>
                <a:rPr lang="en-US" sz="3081">
                  <a:solidFill>
                    <a:srgbClr val="000000"/>
                  </a:solidFill>
                  <a:latin typeface="Arial Nova Condensed"/>
                  <a:ea typeface="Arial Nova Condensed"/>
                  <a:cs typeface="Arial Nova Condensed"/>
                  <a:sym typeface="Arial Nova Condensed"/>
                </a:rPr>
                <a:t>éférences en matière d'assistance juridique et de gestion des dossiers juridiques</a:t>
              </a:r>
            </a:p>
          </p:txBody>
        </p:sp>
      </p:grpSp>
      <p:grpSp>
        <p:nvGrpSpPr>
          <p:cNvPr name="Group 11" id="11"/>
          <p:cNvGrpSpPr/>
          <p:nvPr/>
        </p:nvGrpSpPr>
        <p:grpSpPr>
          <a:xfrm rot="0">
            <a:off x="1622602" y="2210120"/>
            <a:ext cx="13240150" cy="894151"/>
            <a:chOff x="0" y="0"/>
            <a:chExt cx="17653533" cy="1192202"/>
          </a:xfrm>
        </p:grpSpPr>
        <p:sp>
          <p:nvSpPr>
            <p:cNvPr name="Freeform 12" id="12"/>
            <p:cNvSpPr/>
            <p:nvPr/>
          </p:nvSpPr>
          <p:spPr>
            <a:xfrm flipH="false" flipV="false" rot="0">
              <a:off x="0" y="0"/>
              <a:ext cx="17653533" cy="1192202"/>
            </a:xfrm>
            <a:custGeom>
              <a:avLst/>
              <a:gdLst/>
              <a:ahLst/>
              <a:cxnLst/>
              <a:rect r="r" b="b" t="t" l="l"/>
              <a:pathLst>
                <a:path h="1192202" w="17653533">
                  <a:moveTo>
                    <a:pt x="0" y="0"/>
                  </a:moveTo>
                  <a:lnTo>
                    <a:pt x="17653533" y="0"/>
                  </a:lnTo>
                  <a:lnTo>
                    <a:pt x="17653533" y="1192202"/>
                  </a:lnTo>
                  <a:lnTo>
                    <a:pt x="0" y="1192202"/>
                  </a:lnTo>
                  <a:close/>
                </a:path>
              </a:pathLst>
            </a:custGeom>
            <a:solidFill>
              <a:srgbClr val="000000">
                <a:alpha val="0"/>
              </a:srgbClr>
            </a:solidFill>
          </p:spPr>
        </p:sp>
        <p:sp>
          <p:nvSpPr>
            <p:cNvPr name="TextBox 13" id="13"/>
            <p:cNvSpPr txBox="true"/>
            <p:nvPr/>
          </p:nvSpPr>
          <p:spPr>
            <a:xfrm>
              <a:off x="0" y="-200025"/>
              <a:ext cx="17653533" cy="1392227"/>
            </a:xfrm>
            <a:prstGeom prst="rect">
              <a:avLst/>
            </a:prstGeom>
          </p:spPr>
          <p:txBody>
            <a:bodyPr anchor="t" rtlCol="false" tIns="0" lIns="0" bIns="0" rIns="0"/>
            <a:lstStyle/>
            <a:p>
              <a:pPr algn="just" marL="0" indent="0" lvl="0">
                <a:lnSpc>
                  <a:spcPts val="8181"/>
                </a:lnSpc>
              </a:pPr>
              <a:r>
                <a:rPr lang="en-US" b="true" sz="5000">
                  <a:solidFill>
                    <a:srgbClr val="F9B57D"/>
                  </a:solidFill>
                  <a:latin typeface="Arial Nova Condensed Bold"/>
                  <a:ea typeface="Arial Nova Condensed Bold"/>
                  <a:cs typeface="Arial Nova Condensed Bold"/>
                  <a:sym typeface="Arial Nova Condensed Bold"/>
                </a:rPr>
                <a:t>Rapports</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861665"/>
            <a:ext cx="13502926" cy="1181420"/>
            <a:chOff x="0" y="0"/>
            <a:chExt cx="18003902" cy="1575227"/>
          </a:xfrm>
        </p:grpSpPr>
        <p:sp>
          <p:nvSpPr>
            <p:cNvPr name="Freeform 6" id="6"/>
            <p:cNvSpPr/>
            <p:nvPr/>
          </p:nvSpPr>
          <p:spPr>
            <a:xfrm flipH="false" flipV="false" rot="0">
              <a:off x="0" y="0"/>
              <a:ext cx="18003903" cy="1575227"/>
            </a:xfrm>
            <a:custGeom>
              <a:avLst/>
              <a:gdLst/>
              <a:ahLst/>
              <a:cxnLst/>
              <a:rect r="r" b="b" t="t" l="l"/>
              <a:pathLst>
                <a:path h="1575227" w="18003903">
                  <a:moveTo>
                    <a:pt x="0" y="0"/>
                  </a:moveTo>
                  <a:lnTo>
                    <a:pt x="18003903" y="0"/>
                  </a:lnTo>
                  <a:lnTo>
                    <a:pt x="18003903"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8003902"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Activité 2 : Support client et reporting </a:t>
              </a:r>
            </a:p>
          </p:txBody>
        </p:sp>
      </p:grpSp>
      <p:grpSp>
        <p:nvGrpSpPr>
          <p:cNvPr name="Group 8" id="8"/>
          <p:cNvGrpSpPr/>
          <p:nvPr/>
        </p:nvGrpSpPr>
        <p:grpSpPr>
          <a:xfrm rot="0">
            <a:off x="1028700" y="2600492"/>
            <a:ext cx="16230600" cy="6657808"/>
            <a:chOff x="0" y="0"/>
            <a:chExt cx="21640800" cy="8877077"/>
          </a:xfrm>
        </p:grpSpPr>
        <p:sp>
          <p:nvSpPr>
            <p:cNvPr name="Freeform 9" id="9"/>
            <p:cNvSpPr/>
            <p:nvPr/>
          </p:nvSpPr>
          <p:spPr>
            <a:xfrm flipH="false" flipV="false" rot="0">
              <a:off x="0" y="0"/>
              <a:ext cx="21640736" cy="8877076"/>
            </a:xfrm>
            <a:custGeom>
              <a:avLst/>
              <a:gdLst/>
              <a:ahLst/>
              <a:cxnLst/>
              <a:rect r="r" b="b" t="t" l="l"/>
              <a:pathLst>
                <a:path h="8877076" w="21640736">
                  <a:moveTo>
                    <a:pt x="0" y="0"/>
                  </a:moveTo>
                  <a:lnTo>
                    <a:pt x="21640736" y="0"/>
                  </a:lnTo>
                  <a:lnTo>
                    <a:pt x="21640736" y="8877076"/>
                  </a:lnTo>
                  <a:lnTo>
                    <a:pt x="0" y="8877076"/>
                  </a:lnTo>
                  <a:close/>
                </a:path>
              </a:pathLst>
            </a:custGeom>
            <a:solidFill>
              <a:srgbClr val="FFFFFF"/>
            </a:solidFill>
          </p:spPr>
        </p:sp>
        <p:sp>
          <p:nvSpPr>
            <p:cNvPr name="TextBox 10" id="10"/>
            <p:cNvSpPr txBox="true"/>
            <p:nvPr/>
          </p:nvSpPr>
          <p:spPr>
            <a:xfrm>
              <a:off x="0" y="-47625"/>
              <a:ext cx="21640800" cy="8924702"/>
            </a:xfrm>
            <a:prstGeom prst="rect">
              <a:avLst/>
            </a:prstGeom>
          </p:spPr>
          <p:txBody>
            <a:bodyPr anchor="t" rtlCol="false" tIns="50800" lIns="50800" bIns="50800" rIns="50800"/>
            <a:lstStyle/>
            <a:p>
              <a:pPr algn="l" marL="0" indent="0" lvl="0">
                <a:lnSpc>
                  <a:spcPts val="3450"/>
                </a:lnSpc>
              </a:pPr>
              <a:r>
                <a:rPr lang="en-US" b="true" sz="2500">
                  <a:solidFill>
                    <a:srgbClr val="F9B428"/>
                  </a:solidFill>
                  <a:latin typeface="Arial Nova Condensed Bold"/>
                  <a:ea typeface="Arial Nova Condensed Bold"/>
                  <a:cs typeface="Arial Nova Condensed Bold"/>
                  <a:sym typeface="Arial Nova Condensed Bold"/>
                </a:rPr>
                <a:t>Activité : Séances de sensibilisation aux droits communautaires</a:t>
              </a:r>
            </a:p>
            <a:p>
              <a:pPr algn="l" marL="0" indent="0" lvl="0">
                <a:lnSpc>
                  <a:spcPts val="3450"/>
                </a:lnSpc>
              </a:pPr>
              <a:r>
                <a:rPr lang="en-US" b="true" sz="2500">
                  <a:solidFill>
                    <a:srgbClr val="F9B428"/>
                  </a:solidFill>
                  <a:latin typeface="Arial Nova Condensed Bold"/>
                  <a:ea typeface="Arial Nova Condensed Bold"/>
                  <a:cs typeface="Arial Nova Condensed Bold"/>
                  <a:sym typeface="Arial Nova Condensed Bold"/>
                </a:rPr>
                <a:t>Durée : 30 minutes </a:t>
              </a:r>
            </a:p>
            <a:p>
              <a:pPr algn="l" marL="0" indent="0" lvl="0">
                <a:lnSpc>
                  <a:spcPts val="3450"/>
                </a:lnSpc>
              </a:pPr>
              <a:r>
                <a:rPr lang="en-US" sz="2500">
                  <a:solidFill>
                    <a:srgbClr val="000000"/>
                  </a:solidFill>
                  <a:latin typeface="Arial Nova Condensed"/>
                  <a:ea typeface="Arial Nova Condensed"/>
                  <a:cs typeface="Arial Nova Condensed"/>
                  <a:sym typeface="Arial Nova Condensed"/>
                </a:rPr>
                <a:t>Les participants doivent former trois groupes. </a:t>
              </a:r>
            </a:p>
            <a:p>
              <a:pPr algn="l" marL="0" indent="0" lvl="0">
                <a:lnSpc>
                  <a:spcPts val="3450"/>
                </a:lnSpc>
              </a:pPr>
              <a:r>
                <a:rPr lang="en-US" sz="2500">
                  <a:solidFill>
                    <a:srgbClr val="000000"/>
                  </a:solidFill>
                  <a:latin typeface="Arial Nova Condensed"/>
                  <a:ea typeface="Arial Nova Condensed"/>
                  <a:cs typeface="Arial Nova Condensed"/>
                  <a:sym typeface="Arial Nova Condensed"/>
                </a:rPr>
                <a:t>Les participants écouteront le récit suivant d'une séance </a:t>
              </a:r>
            </a:p>
            <a:p>
              <a:pPr algn="l" marL="0" indent="0" lvl="0">
                <a:lnSpc>
                  <a:spcPts val="3450"/>
                </a:lnSpc>
              </a:pPr>
              <a:r>
                <a:rPr lang="en-US" sz="2500">
                  <a:solidFill>
                    <a:srgbClr val="000000"/>
                  </a:solidFill>
                  <a:latin typeface="Arial Nova Condensed"/>
                  <a:ea typeface="Arial Nova Condensed"/>
                  <a:cs typeface="Arial Nova Condensed"/>
                  <a:sym typeface="Arial Nova Condensed"/>
                </a:rPr>
                <a:t>de sensibilisation communautaire</a:t>
              </a:r>
            </a:p>
            <a:p>
              <a:pPr algn="l" marL="0" indent="0" lvl="0">
                <a:lnSpc>
                  <a:spcPts val="3450"/>
                </a:lnSpc>
              </a:pPr>
            </a:p>
            <a:p>
              <a:pPr algn="l" marL="0" indent="0" lvl="0">
                <a:lnSpc>
                  <a:spcPts val="3450"/>
                </a:lnSpc>
              </a:pPr>
              <a:r>
                <a:rPr lang="en-US" sz="2500">
                  <a:solidFill>
                    <a:srgbClr val="000000"/>
                  </a:solidFill>
                  <a:latin typeface="Arial Nova Condensed"/>
                  <a:ea typeface="Arial Nova Condensed"/>
                  <a:cs typeface="Arial Nova Condensed"/>
                  <a:sym typeface="Arial Nova Condensed"/>
                </a:rPr>
                <a:t>Préoccupés par l'augmentation des cas de violences basées sur le genre au sein de la communauté, les parajuristes ont organisé une séance de sensibilisation sur les droits au marché qui a eu lieu chaque semaine. Plus de 300 membres de la communauté, dont 100 femmes et filles, y ont participé. Cependant, certaines femmes et filles ont demandé aux parajuristes de les contacter au puits, car elles ne peuvent pas s'exprimer librement au marché en présence des hommes. Elles ont également réclamé davantage de femmes parajuristes, car 7 des 10 sont des hommes. Bien qu'il s'agisse d'une séance sur les violences basées sur le genre, la communauté a également demandé et reçu des informations sur l'obtention d'une carte d'identité nationale, l'achat d'un terrain et les procédures de mise en liberté sous caution. 80 membres de la communauté se sont inscrits pour un suivi juridique. Certains anciens du village se sont opposés aux parajuristes car ils les accusent de vouloir « changer leur culture ».  </a:t>
              </a:r>
            </a:p>
          </p:txBody>
        </p:sp>
      </p:grpSp>
      <p:sp>
        <p:nvSpPr>
          <p:cNvPr name="Freeform 11" id="11"/>
          <p:cNvSpPr/>
          <p:nvPr/>
        </p:nvSpPr>
        <p:spPr>
          <a:xfrm flipH="false" flipV="false" rot="0">
            <a:off x="10723867" y="2399763"/>
            <a:ext cx="6535433" cy="2467126"/>
          </a:xfrm>
          <a:custGeom>
            <a:avLst/>
            <a:gdLst/>
            <a:ahLst/>
            <a:cxnLst/>
            <a:rect r="r" b="b" t="t" l="l"/>
            <a:pathLst>
              <a:path h="2467126" w="6535433">
                <a:moveTo>
                  <a:pt x="0" y="0"/>
                </a:moveTo>
                <a:lnTo>
                  <a:pt x="6535433" y="0"/>
                </a:lnTo>
                <a:lnTo>
                  <a:pt x="6535433" y="2467126"/>
                </a:lnTo>
                <a:lnTo>
                  <a:pt x="0" y="2467126"/>
                </a:lnTo>
                <a:lnTo>
                  <a:pt x="0" y="0"/>
                </a:lnTo>
                <a:close/>
              </a:path>
            </a:pathLst>
          </a:custGeom>
          <a:blipFill>
            <a:blip r:embed="rId3"/>
            <a:stretch>
              <a:fillRect l="0" t="0" r="0" b="0"/>
            </a:stretch>
          </a:blipFill>
        </p:spPr>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9279386" cy="1181420"/>
            <a:chOff x="0" y="0"/>
            <a:chExt cx="12372514" cy="1575227"/>
          </a:xfrm>
        </p:grpSpPr>
        <p:sp>
          <p:nvSpPr>
            <p:cNvPr name="Freeform 6" id="6"/>
            <p:cNvSpPr/>
            <p:nvPr/>
          </p:nvSpPr>
          <p:spPr>
            <a:xfrm flipH="false" flipV="false" rot="0">
              <a:off x="0" y="0"/>
              <a:ext cx="12372514" cy="1575227"/>
            </a:xfrm>
            <a:custGeom>
              <a:avLst/>
              <a:gdLst/>
              <a:ahLst/>
              <a:cxnLst/>
              <a:rect r="r" b="b" t="t" l="l"/>
              <a:pathLst>
                <a:path h="1575227" w="12372514">
                  <a:moveTo>
                    <a:pt x="0" y="0"/>
                  </a:moveTo>
                  <a:lnTo>
                    <a:pt x="12372514" y="0"/>
                  </a:lnTo>
                  <a:lnTo>
                    <a:pt x="12372514"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2372514"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Activité 2 : Rapports</a:t>
              </a:r>
            </a:p>
          </p:txBody>
        </p:sp>
      </p:grpSp>
      <p:grpSp>
        <p:nvGrpSpPr>
          <p:cNvPr name="Group 8" id="8"/>
          <p:cNvGrpSpPr/>
          <p:nvPr/>
        </p:nvGrpSpPr>
        <p:grpSpPr>
          <a:xfrm rot="0">
            <a:off x="1028700" y="2366771"/>
            <a:ext cx="16230600" cy="4492471"/>
            <a:chOff x="0" y="0"/>
            <a:chExt cx="21640800" cy="5989961"/>
          </a:xfrm>
        </p:grpSpPr>
        <p:sp>
          <p:nvSpPr>
            <p:cNvPr name="Freeform 9" id="9"/>
            <p:cNvSpPr/>
            <p:nvPr/>
          </p:nvSpPr>
          <p:spPr>
            <a:xfrm flipH="false" flipV="false" rot="0">
              <a:off x="0" y="0"/>
              <a:ext cx="21640736" cy="5989960"/>
            </a:xfrm>
            <a:custGeom>
              <a:avLst/>
              <a:gdLst/>
              <a:ahLst/>
              <a:cxnLst/>
              <a:rect r="r" b="b" t="t" l="l"/>
              <a:pathLst>
                <a:path h="5989960" w="21640736">
                  <a:moveTo>
                    <a:pt x="0" y="0"/>
                  </a:moveTo>
                  <a:lnTo>
                    <a:pt x="21640736" y="0"/>
                  </a:lnTo>
                  <a:lnTo>
                    <a:pt x="21640736" y="5989960"/>
                  </a:lnTo>
                  <a:lnTo>
                    <a:pt x="0" y="5989960"/>
                  </a:lnTo>
                  <a:close/>
                </a:path>
              </a:pathLst>
            </a:custGeom>
            <a:solidFill>
              <a:srgbClr val="FFFFFF"/>
            </a:solidFill>
          </p:spPr>
        </p:sp>
        <p:sp>
          <p:nvSpPr>
            <p:cNvPr name="TextBox 10" id="10"/>
            <p:cNvSpPr txBox="true"/>
            <p:nvPr/>
          </p:nvSpPr>
          <p:spPr>
            <a:xfrm>
              <a:off x="0" y="-66675"/>
              <a:ext cx="21640800" cy="6056636"/>
            </a:xfrm>
            <a:prstGeom prst="rect">
              <a:avLst/>
            </a:prstGeom>
          </p:spPr>
          <p:txBody>
            <a:bodyPr anchor="t" rtlCol="false" tIns="50800" lIns="50800" bIns="50800" rIns="50800"/>
            <a:lstStyle/>
            <a:p>
              <a:pPr algn="l" marL="0" indent="0" lvl="0">
                <a:lnSpc>
                  <a:spcPts val="5795"/>
                </a:lnSpc>
              </a:pPr>
              <a:r>
                <a:rPr lang="en-US" b="true" sz="4199">
                  <a:solidFill>
                    <a:srgbClr val="F9B428"/>
                  </a:solidFill>
                  <a:latin typeface="Arial Nova Condensed Bold"/>
                  <a:ea typeface="Arial Nova Condensed Bold"/>
                  <a:cs typeface="Arial Nova Condensed Bold"/>
                  <a:sym typeface="Arial Nova Condensed Bold"/>
                </a:rPr>
                <a:t>Durée : 30 minutes </a:t>
              </a:r>
            </a:p>
            <a:p>
              <a:pPr algn="l" marL="0" indent="0" lvl="0">
                <a:lnSpc>
                  <a:spcPts val="5795"/>
                </a:lnSpc>
              </a:pPr>
            </a:p>
            <a:p>
              <a:pPr algn="l" marL="0" indent="0" lvl="0">
                <a:lnSpc>
                  <a:spcPts val="5795"/>
                </a:lnSpc>
              </a:pPr>
              <a:r>
                <a:rPr lang="en-US" b="true" sz="4199">
                  <a:solidFill>
                    <a:srgbClr val="F9B428"/>
                  </a:solidFill>
                  <a:latin typeface="Arial Nova Condensed Bold"/>
                  <a:ea typeface="Arial Nova Condensed Bold"/>
                  <a:cs typeface="Arial Nova Condensed Bold"/>
                  <a:sym typeface="Arial Nova Condensed Bold"/>
                </a:rPr>
                <a:t>INSTRUCTIONS</a:t>
              </a:r>
              <a:r>
                <a:rPr lang="en-US" b="true" sz="4199">
                  <a:solidFill>
                    <a:srgbClr val="000000"/>
                  </a:solidFill>
                  <a:latin typeface="Arial Nova Condensed Bold"/>
                  <a:ea typeface="Arial Nova Condensed Bold"/>
                  <a:cs typeface="Arial Nova Condensed Bold"/>
                  <a:sym typeface="Arial Nova Condensed Bold"/>
                </a:rPr>
                <a:t>: </a:t>
              </a:r>
              <a:r>
                <a:rPr lang="en-US" sz="4199">
                  <a:solidFill>
                    <a:srgbClr val="000000"/>
                  </a:solidFill>
                  <a:latin typeface="Arial Nova Condensed"/>
                  <a:ea typeface="Arial Nova Condensed"/>
                  <a:cs typeface="Arial Nova Condensed"/>
                  <a:sym typeface="Arial Nova Condensed"/>
                </a:rPr>
                <a:t>Demandez à chaque groupe de :</a:t>
              </a:r>
            </a:p>
            <a:p>
              <a:pPr algn="l" marL="906774" indent="-453387" lvl="1">
                <a:lnSpc>
                  <a:spcPts val="5795"/>
                </a:lnSpc>
                <a:buFont typeface="Arial"/>
                <a:buChar char="•"/>
              </a:pPr>
              <a:r>
                <a:rPr lang="en-US" sz="4199">
                  <a:solidFill>
                    <a:srgbClr val="000000"/>
                  </a:solidFill>
                  <a:latin typeface="Arial Nova Condensed"/>
                  <a:ea typeface="Arial Nova Condensed"/>
                  <a:cs typeface="Arial Nova Condensed"/>
                  <a:sym typeface="Arial Nova Condensed"/>
                </a:rPr>
                <a:t>Préparer et présenter un rapport de synthèse de la séance de sensibilisation dans la communauté. </a:t>
              </a:r>
            </a:p>
            <a:p>
              <a:pPr algn="l" marL="906774" indent="-453387" lvl="1">
                <a:lnSpc>
                  <a:spcPts val="5795"/>
                </a:lnSpc>
                <a:buFont typeface="Arial"/>
                <a:buChar char="•"/>
              </a:pPr>
              <a:r>
                <a:rPr lang="en-US" sz="4199">
                  <a:solidFill>
                    <a:srgbClr val="000000"/>
                  </a:solidFill>
                  <a:latin typeface="Arial Nova Condensed"/>
                  <a:ea typeface="Arial Nova Condensed"/>
                  <a:cs typeface="Arial Nova Condensed"/>
                  <a:sym typeface="Arial Nova Condensed"/>
                </a:rPr>
                <a:t>Discuter de ce qu’ils ont inclus dans le rapport et pourquoi ?</a:t>
              </a:r>
              <a:r>
                <a:rPr lang="en-US" b="true" sz="4199">
                  <a:solidFill>
                    <a:srgbClr val="000000"/>
                  </a:solidFill>
                  <a:latin typeface="Arial Nova Condensed Bold"/>
                  <a:ea typeface="Arial Nova Condensed Bold"/>
                  <a:cs typeface="Arial Nova Condensed Bold"/>
                  <a:sym typeface="Arial Nova Condensed Bold"/>
                </a:rPr>
                <a:t>  </a:t>
              </a:r>
            </a:p>
          </p:txBody>
        </p:sp>
      </p:grpSp>
      <p:sp>
        <p:nvSpPr>
          <p:cNvPr name="Freeform 11" id="11"/>
          <p:cNvSpPr/>
          <p:nvPr/>
        </p:nvSpPr>
        <p:spPr>
          <a:xfrm flipH="false" flipV="false" rot="0">
            <a:off x="10622147" y="7393141"/>
            <a:ext cx="7665853" cy="2893859"/>
          </a:xfrm>
          <a:custGeom>
            <a:avLst/>
            <a:gdLst/>
            <a:ahLst/>
            <a:cxnLst/>
            <a:rect r="r" b="b" t="t" l="l"/>
            <a:pathLst>
              <a:path h="2893859" w="7665853">
                <a:moveTo>
                  <a:pt x="0" y="0"/>
                </a:moveTo>
                <a:lnTo>
                  <a:pt x="7665853" y="0"/>
                </a:lnTo>
                <a:lnTo>
                  <a:pt x="7665853" y="2893859"/>
                </a:lnTo>
                <a:lnTo>
                  <a:pt x="0" y="2893859"/>
                </a:lnTo>
                <a:lnTo>
                  <a:pt x="0" y="0"/>
                </a:lnTo>
                <a:close/>
              </a:path>
            </a:pathLst>
          </a:custGeom>
          <a:blipFill>
            <a:blip r:embed="rId3"/>
            <a:stretch>
              <a:fillRect l="0" t="0" r="0" b="0"/>
            </a:stretch>
          </a:blipFill>
        </p:spPr>
      </p:sp>
    </p:spTree>
  </p:cSld>
  <p:clrMapOvr>
    <a:masterClrMapping/>
  </p:clrMapOvr>
</p:sld>
</file>

<file path=ppt/slides/slide28.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0751639" cy="1181420"/>
            <a:chOff x="0" y="0"/>
            <a:chExt cx="14335519" cy="1575227"/>
          </a:xfrm>
        </p:grpSpPr>
        <p:sp>
          <p:nvSpPr>
            <p:cNvPr name="Freeform 6" id="6"/>
            <p:cNvSpPr/>
            <p:nvPr/>
          </p:nvSpPr>
          <p:spPr>
            <a:xfrm flipH="false" flipV="false" rot="0">
              <a:off x="0" y="0"/>
              <a:ext cx="14335519" cy="1575227"/>
            </a:xfrm>
            <a:custGeom>
              <a:avLst/>
              <a:gdLst/>
              <a:ahLst/>
              <a:cxnLst/>
              <a:rect r="r" b="b" t="t" l="l"/>
              <a:pathLst>
                <a:path h="1575227" w="14335519">
                  <a:moveTo>
                    <a:pt x="0" y="0"/>
                  </a:moveTo>
                  <a:lnTo>
                    <a:pt x="14335519" y="0"/>
                  </a:lnTo>
                  <a:lnTo>
                    <a:pt x="14335519"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4335519"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Support client et reporting</a:t>
              </a:r>
            </a:p>
          </p:txBody>
        </p:sp>
      </p:grpSp>
      <p:grpSp>
        <p:nvGrpSpPr>
          <p:cNvPr name="Group 8" id="8"/>
          <p:cNvGrpSpPr/>
          <p:nvPr/>
        </p:nvGrpSpPr>
        <p:grpSpPr>
          <a:xfrm rot="0">
            <a:off x="1566924" y="2059056"/>
            <a:ext cx="13240150" cy="894151"/>
            <a:chOff x="0" y="0"/>
            <a:chExt cx="17653533" cy="1192202"/>
          </a:xfrm>
        </p:grpSpPr>
        <p:sp>
          <p:nvSpPr>
            <p:cNvPr name="Freeform 9" id="9"/>
            <p:cNvSpPr/>
            <p:nvPr/>
          </p:nvSpPr>
          <p:spPr>
            <a:xfrm flipH="false" flipV="false" rot="0">
              <a:off x="0" y="0"/>
              <a:ext cx="17653533" cy="1192202"/>
            </a:xfrm>
            <a:custGeom>
              <a:avLst/>
              <a:gdLst/>
              <a:ahLst/>
              <a:cxnLst/>
              <a:rect r="r" b="b" t="t" l="l"/>
              <a:pathLst>
                <a:path h="1192202" w="17653533">
                  <a:moveTo>
                    <a:pt x="0" y="0"/>
                  </a:moveTo>
                  <a:lnTo>
                    <a:pt x="17653533" y="0"/>
                  </a:lnTo>
                  <a:lnTo>
                    <a:pt x="17653533" y="1192202"/>
                  </a:lnTo>
                  <a:lnTo>
                    <a:pt x="0" y="1192202"/>
                  </a:lnTo>
                  <a:close/>
                </a:path>
              </a:pathLst>
            </a:custGeom>
            <a:solidFill>
              <a:srgbClr val="000000">
                <a:alpha val="0"/>
              </a:srgbClr>
            </a:solidFill>
          </p:spPr>
        </p:sp>
        <p:sp>
          <p:nvSpPr>
            <p:cNvPr name="TextBox 10" id="10"/>
            <p:cNvSpPr txBox="true"/>
            <p:nvPr/>
          </p:nvSpPr>
          <p:spPr>
            <a:xfrm>
              <a:off x="0" y="-200025"/>
              <a:ext cx="17653533" cy="1392227"/>
            </a:xfrm>
            <a:prstGeom prst="rect">
              <a:avLst/>
            </a:prstGeom>
          </p:spPr>
          <p:txBody>
            <a:bodyPr anchor="t" rtlCol="false" tIns="0" lIns="0" bIns="0" rIns="0"/>
            <a:lstStyle/>
            <a:p>
              <a:pPr algn="just" marL="0" indent="0" lvl="0">
                <a:lnSpc>
                  <a:spcPts val="8181"/>
                </a:lnSpc>
              </a:pPr>
              <a:r>
                <a:rPr lang="en-US" b="true" sz="5000">
                  <a:solidFill>
                    <a:srgbClr val="F9B57D"/>
                  </a:solidFill>
                  <a:latin typeface="Arial Nova Condensed Bold"/>
                  <a:ea typeface="Arial Nova Condensed Bold"/>
                  <a:cs typeface="Arial Nova Condensed Bold"/>
                  <a:sym typeface="Arial Nova Condensed Bold"/>
                </a:rPr>
                <a:t>Protection des données</a:t>
              </a:r>
            </a:p>
          </p:txBody>
        </p:sp>
      </p:grpSp>
      <p:grpSp>
        <p:nvGrpSpPr>
          <p:cNvPr name="Group 11" id="11"/>
          <p:cNvGrpSpPr/>
          <p:nvPr/>
        </p:nvGrpSpPr>
        <p:grpSpPr>
          <a:xfrm rot="0">
            <a:off x="1028700" y="3157361"/>
            <a:ext cx="16230600" cy="6641246"/>
            <a:chOff x="0" y="0"/>
            <a:chExt cx="21640800" cy="8854995"/>
          </a:xfrm>
        </p:grpSpPr>
        <p:sp>
          <p:nvSpPr>
            <p:cNvPr name="Freeform 12" id="12"/>
            <p:cNvSpPr/>
            <p:nvPr/>
          </p:nvSpPr>
          <p:spPr>
            <a:xfrm flipH="false" flipV="false" rot="0">
              <a:off x="0" y="0"/>
              <a:ext cx="21640800" cy="8854995"/>
            </a:xfrm>
            <a:custGeom>
              <a:avLst/>
              <a:gdLst/>
              <a:ahLst/>
              <a:cxnLst/>
              <a:rect r="r" b="b" t="t" l="l"/>
              <a:pathLst>
                <a:path h="8854995" w="21640800">
                  <a:moveTo>
                    <a:pt x="0" y="0"/>
                  </a:moveTo>
                  <a:lnTo>
                    <a:pt x="21640800" y="0"/>
                  </a:lnTo>
                  <a:lnTo>
                    <a:pt x="21640800" y="8854995"/>
                  </a:lnTo>
                  <a:lnTo>
                    <a:pt x="0" y="8854995"/>
                  </a:lnTo>
                  <a:close/>
                </a:path>
              </a:pathLst>
            </a:custGeom>
            <a:solidFill>
              <a:srgbClr val="000000">
                <a:alpha val="0"/>
              </a:srgbClr>
            </a:solidFill>
          </p:spPr>
        </p:sp>
        <p:sp>
          <p:nvSpPr>
            <p:cNvPr name="TextBox 13" id="13"/>
            <p:cNvSpPr txBox="true"/>
            <p:nvPr/>
          </p:nvSpPr>
          <p:spPr>
            <a:xfrm>
              <a:off x="0" y="-47625"/>
              <a:ext cx="21640800" cy="8902620"/>
            </a:xfrm>
            <a:prstGeom prst="rect">
              <a:avLst/>
            </a:prstGeom>
          </p:spPr>
          <p:txBody>
            <a:bodyPr anchor="t" rtlCol="false" tIns="0" lIns="0" bIns="0" rIns="0"/>
            <a:lstStyle/>
            <a:p>
              <a:pPr algn="just" marL="0" indent="0" lvl="0">
                <a:lnSpc>
                  <a:spcPts val="4367"/>
                </a:lnSpc>
              </a:pPr>
              <a:r>
                <a:rPr lang="en-US" sz="3164">
                  <a:solidFill>
                    <a:srgbClr val="000000"/>
                  </a:solidFill>
                  <a:latin typeface="Arial Nova Condensed"/>
                  <a:ea typeface="Arial Nova Condensed"/>
                  <a:cs typeface="Arial Nova Condensed"/>
                  <a:sym typeface="Arial Nova Condensed"/>
                </a:rPr>
                <a:t>Les parajuristes travaillent avec des informations confidentielles, parfois sensibles, susceptibles d'être soumises à des mesures de protection. La protection des données est donc primordiale dans leur travail. </a:t>
              </a:r>
            </a:p>
            <a:p>
              <a:pPr algn="just" marL="0" indent="0" lvl="0">
                <a:lnSpc>
                  <a:spcPts val="4367"/>
                </a:lnSpc>
              </a:pPr>
            </a:p>
            <a:p>
              <a:pPr algn="just" marL="0" indent="0" lvl="0">
                <a:lnSpc>
                  <a:spcPts val="4367"/>
                </a:lnSpc>
              </a:pPr>
              <a:r>
                <a:rPr lang="en-US" sz="3164">
                  <a:solidFill>
                    <a:srgbClr val="000000"/>
                  </a:solidFill>
                  <a:latin typeface="Arial Nova Condensed"/>
                  <a:ea typeface="Arial Nova Condensed"/>
                  <a:cs typeface="Arial Nova Condensed"/>
                  <a:sym typeface="Arial Nova Condensed"/>
                </a:rPr>
                <a:t>Différents facteurs peuvent rendre les données et les informations sensibles : </a:t>
              </a:r>
            </a:p>
            <a:p>
              <a:pPr algn="just" marL="683302" indent="-341651" lvl="1">
                <a:lnSpc>
                  <a:spcPts val="4367"/>
                </a:lnSpc>
                <a:buFont typeface="Arial"/>
                <a:buChar char="•"/>
              </a:pPr>
              <a:r>
                <a:rPr lang="en-US" sz="3164">
                  <a:solidFill>
                    <a:srgbClr val="000000"/>
                  </a:solidFill>
                  <a:latin typeface="Arial Nova Condensed"/>
                  <a:ea typeface="Arial Nova Condensed"/>
                  <a:cs typeface="Arial Nova Condensed"/>
                  <a:sym typeface="Arial Nova Condensed"/>
                </a:rPr>
                <a:t>Contextuel : dépend du contexte opérationnel, des niveaux d'agrégation (par exemple, les données ethniques au Soudan du Sud (où le conflit est ethnique) par rapport au Honduras (où il n'y a pas de dimension ethnique dans le conflit). </a:t>
              </a:r>
            </a:p>
            <a:p>
              <a:pPr algn="just" marL="683302" indent="-341651" lvl="1">
                <a:lnSpc>
                  <a:spcPts val="4367"/>
                </a:lnSpc>
                <a:buFont typeface="Arial"/>
                <a:buChar char="•"/>
              </a:pPr>
              <a:r>
                <a:rPr lang="en-US" sz="3164">
                  <a:solidFill>
                    <a:srgbClr val="000000"/>
                  </a:solidFill>
                  <a:latin typeface="Arial Nova Condensed"/>
                  <a:ea typeface="Arial Nova Condensed"/>
                  <a:cs typeface="Arial Nova Condensed"/>
                  <a:sym typeface="Arial Nova Condensed"/>
                </a:rPr>
                <a:t>Temporel : Les données peuvent ne pas être sensibles maintenant, mais peuvent le devenir plus tard dans le futur, en fonction de l'évolution de la situation. </a:t>
              </a:r>
            </a:p>
            <a:p>
              <a:pPr algn="just" marL="683302" indent="-341651" lvl="1">
                <a:lnSpc>
                  <a:spcPts val="4367"/>
                </a:lnSpc>
                <a:buFont typeface="Arial"/>
                <a:buChar char="•"/>
              </a:pPr>
              <a:r>
                <a:rPr lang="en-US" sz="3164">
                  <a:solidFill>
                    <a:srgbClr val="000000"/>
                  </a:solidFill>
                  <a:latin typeface="Arial Nova Condensed"/>
                  <a:ea typeface="Arial Nova Condensed"/>
                  <a:cs typeface="Arial Nova Condensed"/>
                  <a:sym typeface="Arial Nova Condensed"/>
                </a:rPr>
                <a:t>Relationnel : Une donnée en elle-même peut ne pas être sensible, mais elle peut le devenir lorsqu'elle est combinée à d'autres données. </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09923" y="1028700"/>
            <a:ext cx="9413779" cy="1181420"/>
            <a:chOff x="0" y="0"/>
            <a:chExt cx="12551705" cy="1575227"/>
          </a:xfrm>
        </p:grpSpPr>
        <p:sp>
          <p:nvSpPr>
            <p:cNvPr name="Freeform 6" id="6"/>
            <p:cNvSpPr/>
            <p:nvPr/>
          </p:nvSpPr>
          <p:spPr>
            <a:xfrm flipH="false" flipV="false" rot="0">
              <a:off x="0" y="0"/>
              <a:ext cx="12551705" cy="1575227"/>
            </a:xfrm>
            <a:custGeom>
              <a:avLst/>
              <a:gdLst/>
              <a:ahLst/>
              <a:cxnLst/>
              <a:rect r="r" b="b" t="t" l="l"/>
              <a:pathLst>
                <a:path h="1575227" w="12551705">
                  <a:moveTo>
                    <a:pt x="0" y="0"/>
                  </a:moveTo>
                  <a:lnTo>
                    <a:pt x="12551705" y="0"/>
                  </a:lnTo>
                  <a:lnTo>
                    <a:pt x="12551705"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2551705"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Support client et reporting</a:t>
              </a:r>
            </a:p>
          </p:txBody>
        </p:sp>
      </p:grpSp>
      <p:grpSp>
        <p:nvGrpSpPr>
          <p:cNvPr name="Group 8" id="8"/>
          <p:cNvGrpSpPr/>
          <p:nvPr/>
        </p:nvGrpSpPr>
        <p:grpSpPr>
          <a:xfrm rot="0">
            <a:off x="1548146" y="2345030"/>
            <a:ext cx="13240150" cy="894151"/>
            <a:chOff x="0" y="0"/>
            <a:chExt cx="17653533" cy="1192202"/>
          </a:xfrm>
        </p:grpSpPr>
        <p:sp>
          <p:nvSpPr>
            <p:cNvPr name="Freeform 9" id="9"/>
            <p:cNvSpPr/>
            <p:nvPr/>
          </p:nvSpPr>
          <p:spPr>
            <a:xfrm flipH="false" flipV="false" rot="0">
              <a:off x="0" y="0"/>
              <a:ext cx="17653533" cy="1192202"/>
            </a:xfrm>
            <a:custGeom>
              <a:avLst/>
              <a:gdLst/>
              <a:ahLst/>
              <a:cxnLst/>
              <a:rect r="r" b="b" t="t" l="l"/>
              <a:pathLst>
                <a:path h="1192202" w="17653533">
                  <a:moveTo>
                    <a:pt x="0" y="0"/>
                  </a:moveTo>
                  <a:lnTo>
                    <a:pt x="17653533" y="0"/>
                  </a:lnTo>
                  <a:lnTo>
                    <a:pt x="17653533" y="1192202"/>
                  </a:lnTo>
                  <a:lnTo>
                    <a:pt x="0" y="1192202"/>
                  </a:lnTo>
                  <a:close/>
                </a:path>
              </a:pathLst>
            </a:custGeom>
            <a:solidFill>
              <a:srgbClr val="000000">
                <a:alpha val="0"/>
              </a:srgbClr>
            </a:solidFill>
          </p:spPr>
        </p:sp>
        <p:sp>
          <p:nvSpPr>
            <p:cNvPr name="TextBox 10" id="10"/>
            <p:cNvSpPr txBox="true"/>
            <p:nvPr/>
          </p:nvSpPr>
          <p:spPr>
            <a:xfrm>
              <a:off x="0" y="-200025"/>
              <a:ext cx="17653533" cy="1392227"/>
            </a:xfrm>
            <a:prstGeom prst="rect">
              <a:avLst/>
            </a:prstGeom>
          </p:spPr>
          <p:txBody>
            <a:bodyPr anchor="t" rtlCol="false" tIns="0" lIns="0" bIns="0" rIns="0"/>
            <a:lstStyle/>
            <a:p>
              <a:pPr algn="just" marL="0" indent="0" lvl="0">
                <a:lnSpc>
                  <a:spcPts val="8181"/>
                </a:lnSpc>
              </a:pPr>
              <a:r>
                <a:rPr lang="en-US" b="true" sz="5000">
                  <a:solidFill>
                    <a:srgbClr val="F9B57D"/>
                  </a:solidFill>
                  <a:latin typeface="Arial Nova Condensed Bold"/>
                  <a:ea typeface="Arial Nova Condensed Bold"/>
                  <a:cs typeface="Arial Nova Condensed Bold"/>
                  <a:sym typeface="Arial Nova Condensed Bold"/>
                </a:rPr>
                <a:t>Protection des données</a:t>
              </a:r>
            </a:p>
          </p:txBody>
        </p:sp>
      </p:grpSp>
      <p:sp>
        <p:nvSpPr>
          <p:cNvPr name="Freeform 11" id="11"/>
          <p:cNvSpPr/>
          <p:nvPr/>
        </p:nvSpPr>
        <p:spPr>
          <a:xfrm flipH="false" flipV="false" rot="0">
            <a:off x="10834533" y="2527962"/>
            <a:ext cx="6110931" cy="7201683"/>
          </a:xfrm>
          <a:custGeom>
            <a:avLst/>
            <a:gdLst/>
            <a:ahLst/>
            <a:cxnLst/>
            <a:rect r="r" b="b" t="t" l="l"/>
            <a:pathLst>
              <a:path h="7201683" w="6110931">
                <a:moveTo>
                  <a:pt x="0" y="0"/>
                </a:moveTo>
                <a:lnTo>
                  <a:pt x="6110931" y="0"/>
                </a:lnTo>
                <a:lnTo>
                  <a:pt x="6110931" y="7201683"/>
                </a:lnTo>
                <a:lnTo>
                  <a:pt x="0" y="7201683"/>
                </a:lnTo>
                <a:lnTo>
                  <a:pt x="0" y="0"/>
                </a:lnTo>
                <a:close/>
              </a:path>
            </a:pathLst>
          </a:custGeom>
          <a:blipFill>
            <a:blip r:embed="rId3"/>
            <a:stretch>
              <a:fillRect l="-3657" t="0" r="-7240" b="0"/>
            </a:stretch>
          </a:blipFill>
        </p:spPr>
      </p:sp>
      <p:grpSp>
        <p:nvGrpSpPr>
          <p:cNvPr name="Group 12" id="12"/>
          <p:cNvGrpSpPr/>
          <p:nvPr/>
        </p:nvGrpSpPr>
        <p:grpSpPr>
          <a:xfrm rot="0">
            <a:off x="1009923" y="3374091"/>
            <a:ext cx="9144000" cy="4898003"/>
            <a:chOff x="0" y="0"/>
            <a:chExt cx="12192000" cy="6530671"/>
          </a:xfrm>
        </p:grpSpPr>
        <p:sp>
          <p:nvSpPr>
            <p:cNvPr name="Freeform 13" id="13"/>
            <p:cNvSpPr/>
            <p:nvPr/>
          </p:nvSpPr>
          <p:spPr>
            <a:xfrm flipH="false" flipV="false" rot="0">
              <a:off x="0" y="0"/>
              <a:ext cx="12192000" cy="6530671"/>
            </a:xfrm>
            <a:custGeom>
              <a:avLst/>
              <a:gdLst/>
              <a:ahLst/>
              <a:cxnLst/>
              <a:rect r="r" b="b" t="t" l="l"/>
              <a:pathLst>
                <a:path h="6530671" w="12192000">
                  <a:moveTo>
                    <a:pt x="0" y="0"/>
                  </a:moveTo>
                  <a:lnTo>
                    <a:pt x="12192000" y="0"/>
                  </a:lnTo>
                  <a:lnTo>
                    <a:pt x="12192000" y="6530671"/>
                  </a:lnTo>
                  <a:lnTo>
                    <a:pt x="0" y="6530671"/>
                  </a:lnTo>
                  <a:close/>
                </a:path>
              </a:pathLst>
            </a:custGeom>
            <a:solidFill>
              <a:srgbClr val="000000">
                <a:alpha val="0"/>
              </a:srgbClr>
            </a:solidFill>
          </p:spPr>
        </p:sp>
        <p:sp>
          <p:nvSpPr>
            <p:cNvPr name="TextBox 14" id="14"/>
            <p:cNvSpPr txBox="true"/>
            <p:nvPr/>
          </p:nvSpPr>
          <p:spPr>
            <a:xfrm>
              <a:off x="0" y="-57150"/>
              <a:ext cx="12192000" cy="6587821"/>
            </a:xfrm>
            <a:prstGeom prst="rect">
              <a:avLst/>
            </a:prstGeom>
          </p:spPr>
          <p:txBody>
            <a:bodyPr anchor="t" rtlCol="false" tIns="0" lIns="0" bIns="0" rIns="0"/>
            <a:lstStyle/>
            <a:p>
              <a:pPr algn="just" marL="0" indent="0" lvl="0">
                <a:lnSpc>
                  <a:spcPts val="4305"/>
                </a:lnSpc>
              </a:pPr>
              <a:r>
                <a:rPr lang="en-US" b="true" sz="3120">
                  <a:solidFill>
                    <a:srgbClr val="000000"/>
                  </a:solidFill>
                  <a:latin typeface="Arial Nova Condensed Bold"/>
                  <a:ea typeface="Arial Nova Condensed Bold"/>
                  <a:cs typeface="Arial Nova Condensed Bold"/>
                  <a:sym typeface="Arial Nova Condensed Bold"/>
                </a:rPr>
                <a:t>Il existe d</a:t>
              </a:r>
              <a:r>
                <a:rPr lang="en-US" b="true" sz="3120">
                  <a:solidFill>
                    <a:srgbClr val="000000"/>
                  </a:solidFill>
                  <a:latin typeface="Arial Nova Condensed Bold"/>
                  <a:ea typeface="Arial Nova Condensed Bold"/>
                  <a:cs typeface="Arial Nova Condensed Bold"/>
                  <a:sym typeface="Arial Nova Condensed Bold"/>
                </a:rPr>
                <a:t>ifférents types de données : </a:t>
              </a:r>
            </a:p>
            <a:p>
              <a:pPr algn="just" marL="673608" indent="-336804" lvl="1">
                <a:lnSpc>
                  <a:spcPts val="4305"/>
                </a:lnSpc>
                <a:buFont typeface="Arial"/>
                <a:buChar char="•"/>
              </a:pPr>
              <a:r>
                <a:rPr lang="en-US" sz="3120">
                  <a:solidFill>
                    <a:srgbClr val="000000"/>
                  </a:solidFill>
                  <a:latin typeface="Arial Nova Condensed"/>
                  <a:ea typeface="Arial Nova Condensed"/>
                  <a:cs typeface="Arial Nova Condensed"/>
                  <a:sym typeface="Arial Nova Condensed"/>
                </a:rPr>
                <a:t>Informations personnelles identifiables: qui peuvent conduire à l’identification d’un individu.</a:t>
              </a:r>
            </a:p>
            <a:p>
              <a:pPr algn="just" marL="673608" indent="-336804" lvl="1">
                <a:lnSpc>
                  <a:spcPts val="4305"/>
                </a:lnSpc>
                <a:buFont typeface="Arial"/>
                <a:buChar char="•"/>
              </a:pPr>
              <a:r>
                <a:rPr lang="en-US" sz="3120">
                  <a:solidFill>
                    <a:srgbClr val="000000"/>
                  </a:solidFill>
                  <a:latin typeface="Arial Nova Condensed"/>
                  <a:ea typeface="Arial Nova Condensed"/>
                  <a:cs typeface="Arial Nova Condensed"/>
                  <a:sym typeface="Arial Nova Condensed"/>
                </a:rPr>
                <a:t>Informations d'identification communautaire: qui peuvent conduire à l'identification d'une communauté.</a:t>
              </a:r>
            </a:p>
            <a:p>
              <a:pPr algn="just" marL="673608" indent="-336804" lvl="1">
                <a:lnSpc>
                  <a:spcPts val="4305"/>
                </a:lnSpc>
                <a:buFont typeface="Arial"/>
                <a:buChar char="•"/>
              </a:pPr>
              <a:r>
                <a:rPr lang="en-US" sz="3120">
                  <a:solidFill>
                    <a:srgbClr val="000000"/>
                  </a:solidFill>
                  <a:latin typeface="Arial Nova Condensed"/>
                  <a:ea typeface="Arial Nova Condensed"/>
                  <a:cs typeface="Arial Nova Condensed"/>
                  <a:sym typeface="Arial Nova Condensed"/>
                </a:rPr>
                <a:t>Informations démographiquement identifiables: qui peuvent conduire à l’identification d’une entité démographique spécifique. </a:t>
              </a:r>
            </a:p>
          </p:txBody>
        </p:sp>
      </p:grpSp>
      <p:grpSp>
        <p:nvGrpSpPr>
          <p:cNvPr name="Group 15" id="15"/>
          <p:cNvGrpSpPr/>
          <p:nvPr/>
        </p:nvGrpSpPr>
        <p:grpSpPr>
          <a:xfrm rot="0">
            <a:off x="15537401" y="-1303500"/>
            <a:ext cx="3767531" cy="4123759"/>
            <a:chOff x="0" y="0"/>
            <a:chExt cx="5023375" cy="5498345"/>
          </a:xfrm>
        </p:grpSpPr>
        <p:grpSp>
          <p:nvGrpSpPr>
            <p:cNvPr name="Group 16" id="16"/>
            <p:cNvGrpSpPr/>
            <p:nvPr/>
          </p:nvGrpSpPr>
          <p:grpSpPr>
            <a:xfrm rot="-104776">
              <a:off x="297380" y="1759711"/>
              <a:ext cx="4032000" cy="3678054"/>
              <a:chOff x="0" y="0"/>
              <a:chExt cx="893117" cy="814716"/>
            </a:xfrm>
          </p:grpSpPr>
          <p:sp>
            <p:nvSpPr>
              <p:cNvPr name="Freeform 17" id="17"/>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8" id="18"/>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9" id="19"/>
            <p:cNvGrpSpPr/>
            <p:nvPr/>
          </p:nvGrpSpPr>
          <p:grpSpPr>
            <a:xfrm rot="-162844">
              <a:off x="84820" y="93399"/>
              <a:ext cx="4032000" cy="3678054"/>
              <a:chOff x="0" y="0"/>
              <a:chExt cx="893117" cy="814716"/>
            </a:xfrm>
          </p:grpSpPr>
          <p:sp>
            <p:nvSpPr>
              <p:cNvPr name="Freeform 20" id="2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1" id="2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2" id="22"/>
            <p:cNvGrpSpPr/>
            <p:nvPr/>
          </p:nvGrpSpPr>
          <p:grpSpPr>
            <a:xfrm rot="10629642">
              <a:off x="902754" y="1722687"/>
              <a:ext cx="4032000" cy="3678054"/>
              <a:chOff x="0" y="0"/>
              <a:chExt cx="893117" cy="814716"/>
            </a:xfrm>
          </p:grpSpPr>
          <p:sp>
            <p:nvSpPr>
              <p:cNvPr name="Freeform 23" id="2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4" id="2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9358091" cy="8229600"/>
            <a:chOff x="0" y="0"/>
            <a:chExt cx="12477455" cy="10972800"/>
          </a:xfrm>
        </p:grpSpPr>
        <p:grpSp>
          <p:nvGrpSpPr>
            <p:cNvPr name="Group 6" id="6"/>
            <p:cNvGrpSpPr/>
            <p:nvPr/>
          </p:nvGrpSpPr>
          <p:grpSpPr>
            <a:xfrm rot="0">
              <a:off x="0" y="0"/>
              <a:ext cx="12477455" cy="10972800"/>
              <a:chOff x="0" y="0"/>
              <a:chExt cx="3165576" cy="2783840"/>
            </a:xfrm>
          </p:grpSpPr>
          <p:sp>
            <p:nvSpPr>
              <p:cNvPr name="Freeform 7" id="7"/>
              <p:cNvSpPr/>
              <p:nvPr/>
            </p:nvSpPr>
            <p:spPr>
              <a:xfrm flipH="false" flipV="false" rot="0">
                <a:off x="0" y="0"/>
                <a:ext cx="3165577" cy="2783840"/>
              </a:xfrm>
              <a:custGeom>
                <a:avLst/>
                <a:gdLst/>
                <a:ahLst/>
                <a:cxnLst/>
                <a:rect r="r" b="b" t="t" l="l"/>
                <a:pathLst>
                  <a:path h="2783840" w="3165577">
                    <a:moveTo>
                      <a:pt x="3041117" y="2783840"/>
                    </a:moveTo>
                    <a:lnTo>
                      <a:pt x="124460" y="2783840"/>
                    </a:lnTo>
                    <a:cubicBezTo>
                      <a:pt x="55880" y="2783840"/>
                      <a:pt x="0" y="2727960"/>
                      <a:pt x="0" y="2659380"/>
                    </a:cubicBezTo>
                    <a:lnTo>
                      <a:pt x="0" y="124460"/>
                    </a:lnTo>
                    <a:cubicBezTo>
                      <a:pt x="0" y="55880"/>
                      <a:pt x="55880" y="0"/>
                      <a:pt x="124460" y="0"/>
                    </a:cubicBezTo>
                    <a:lnTo>
                      <a:pt x="3041117" y="0"/>
                    </a:lnTo>
                    <a:cubicBezTo>
                      <a:pt x="3109696" y="0"/>
                      <a:pt x="3165577" y="55880"/>
                      <a:pt x="3165577" y="124460"/>
                    </a:cubicBezTo>
                    <a:lnTo>
                      <a:pt x="3165577" y="2659380"/>
                    </a:lnTo>
                    <a:cubicBezTo>
                      <a:pt x="3165577" y="2727960"/>
                      <a:pt x="3109696" y="2783840"/>
                      <a:pt x="3041117" y="2783840"/>
                    </a:cubicBezTo>
                    <a:close/>
                  </a:path>
                </a:pathLst>
              </a:custGeom>
              <a:solidFill>
                <a:srgbClr val="F7E5DD"/>
              </a:solidFill>
            </p:spPr>
          </p:sp>
        </p:grpSp>
        <p:grpSp>
          <p:nvGrpSpPr>
            <p:cNvPr name="Group 8" id="8"/>
            <p:cNvGrpSpPr/>
            <p:nvPr/>
          </p:nvGrpSpPr>
          <p:grpSpPr>
            <a:xfrm rot="-10800000">
              <a:off x="1386781" y="556357"/>
              <a:ext cx="289704" cy="289704"/>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9B428"/>
              </a:solidFill>
            </p:spPr>
          </p:sp>
        </p:grpSp>
        <p:grpSp>
          <p:nvGrpSpPr>
            <p:cNvPr name="Group 10" id="10"/>
            <p:cNvGrpSpPr/>
            <p:nvPr/>
          </p:nvGrpSpPr>
          <p:grpSpPr>
            <a:xfrm rot="-10800000">
              <a:off x="1039940" y="556357"/>
              <a:ext cx="289704" cy="289704"/>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C4F50"/>
              </a:solidFill>
            </p:spPr>
          </p:sp>
        </p:grpSp>
        <p:grpSp>
          <p:nvGrpSpPr>
            <p:cNvPr name="Group 12" id="12"/>
            <p:cNvGrpSpPr/>
            <p:nvPr/>
          </p:nvGrpSpPr>
          <p:grpSpPr>
            <a:xfrm rot="-10800000">
              <a:off x="693100" y="556357"/>
              <a:ext cx="289704" cy="289704"/>
              <a:chOff x="0" y="0"/>
              <a:chExt cx="6350000" cy="6350000"/>
            </a:xfrm>
          </p:grpSpPr>
          <p:sp>
            <p:nvSpPr>
              <p:cNvPr name="Freeform 13" id="1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E5FA7"/>
              </a:solidFill>
            </p:spPr>
          </p:sp>
        </p:grpSp>
      </p:grpSp>
      <p:sp>
        <p:nvSpPr>
          <p:cNvPr name="TextBox 14" id="14"/>
          <p:cNvSpPr txBox="true"/>
          <p:nvPr/>
        </p:nvSpPr>
        <p:spPr>
          <a:xfrm rot="0">
            <a:off x="1398009" y="2180188"/>
            <a:ext cx="5115417" cy="1046504"/>
          </a:xfrm>
          <a:prstGeom prst="rect">
            <a:avLst/>
          </a:prstGeom>
        </p:spPr>
        <p:txBody>
          <a:bodyPr anchor="t" rtlCol="false" tIns="0" lIns="0" bIns="0" rIns="0">
            <a:spAutoFit/>
          </a:bodyPr>
          <a:lstStyle/>
          <a:p>
            <a:pPr algn="l" marL="0" indent="0" lvl="0">
              <a:lnSpc>
                <a:spcPts val="7825"/>
              </a:lnSpc>
            </a:pPr>
            <a:r>
              <a:rPr lang="en-US" b="true" sz="7825">
                <a:solidFill>
                  <a:srgbClr val="4E5FA7"/>
                </a:solidFill>
                <a:latin typeface="Arial Nova Condensed Bold"/>
                <a:ea typeface="Arial Nova Condensed Bold"/>
                <a:cs typeface="Arial Nova Condensed Bold"/>
                <a:sym typeface="Arial Nova Condensed Bold"/>
              </a:rPr>
              <a:t>Séance 5</a:t>
            </a:r>
          </a:p>
        </p:txBody>
      </p:sp>
      <p:sp>
        <p:nvSpPr>
          <p:cNvPr name="TextBox 15" id="15"/>
          <p:cNvSpPr txBox="true"/>
          <p:nvPr/>
        </p:nvSpPr>
        <p:spPr>
          <a:xfrm rot="0">
            <a:off x="1398009" y="3526310"/>
            <a:ext cx="7290009" cy="2962275"/>
          </a:xfrm>
          <a:prstGeom prst="rect">
            <a:avLst/>
          </a:prstGeom>
        </p:spPr>
        <p:txBody>
          <a:bodyPr anchor="t" rtlCol="false" tIns="0" lIns="0" bIns="0" rIns="0">
            <a:spAutoFit/>
          </a:bodyPr>
          <a:lstStyle/>
          <a:p>
            <a:pPr algn="l">
              <a:lnSpc>
                <a:spcPts val="7875"/>
              </a:lnSpc>
            </a:pPr>
            <a:r>
              <a:rPr lang="en-US" sz="5625">
                <a:solidFill>
                  <a:srgbClr val="171717"/>
                </a:solidFill>
                <a:latin typeface="Arial Nova Condensed"/>
                <a:ea typeface="Arial Nova Condensed"/>
                <a:cs typeface="Arial Nova Condensed"/>
                <a:sym typeface="Arial Nova Condensed"/>
              </a:rPr>
              <a:t>CONFORMITÉ ET CONSIDÉRATIONS ÉTHIQUES</a:t>
            </a:r>
          </a:p>
        </p:txBody>
      </p:sp>
      <p:sp>
        <p:nvSpPr>
          <p:cNvPr name="Freeform 16" id="16"/>
          <p:cNvSpPr/>
          <p:nvPr/>
        </p:nvSpPr>
        <p:spPr>
          <a:xfrm flipH="false" flipV="false" rot="0">
            <a:off x="7452069" y="2282348"/>
            <a:ext cx="11175288" cy="7787181"/>
          </a:xfrm>
          <a:custGeom>
            <a:avLst/>
            <a:gdLst/>
            <a:ahLst/>
            <a:cxnLst/>
            <a:rect r="r" b="b" t="t" l="l"/>
            <a:pathLst>
              <a:path h="7787181" w="11175288">
                <a:moveTo>
                  <a:pt x="0" y="0"/>
                </a:moveTo>
                <a:lnTo>
                  <a:pt x="11175288" y="0"/>
                </a:lnTo>
                <a:lnTo>
                  <a:pt x="11175288" y="7787182"/>
                </a:lnTo>
                <a:lnTo>
                  <a:pt x="0" y="7787182"/>
                </a:lnTo>
                <a:lnTo>
                  <a:pt x="0" y="0"/>
                </a:lnTo>
                <a:close/>
              </a:path>
            </a:pathLst>
          </a:custGeom>
          <a:blipFill>
            <a:blip r:embed="rId2"/>
            <a:stretch>
              <a:fillRect l="0" t="0" r="0" b="0"/>
            </a:stretch>
          </a:blipFill>
        </p:spPr>
      </p:sp>
    </p:spTree>
  </p:cSld>
  <p:clrMapOvr>
    <a:masterClrMapping/>
  </p:clrMapOvr>
</p:sld>
</file>

<file path=ppt/slides/slide30.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1172287" cy="1181420"/>
            <a:chOff x="0" y="0"/>
            <a:chExt cx="14896382" cy="1575227"/>
          </a:xfrm>
        </p:grpSpPr>
        <p:sp>
          <p:nvSpPr>
            <p:cNvPr name="Freeform 6" id="6"/>
            <p:cNvSpPr/>
            <p:nvPr/>
          </p:nvSpPr>
          <p:spPr>
            <a:xfrm flipH="false" flipV="false" rot="0">
              <a:off x="0" y="0"/>
              <a:ext cx="14896382" cy="1575227"/>
            </a:xfrm>
            <a:custGeom>
              <a:avLst/>
              <a:gdLst/>
              <a:ahLst/>
              <a:cxnLst/>
              <a:rect r="r" b="b" t="t" l="l"/>
              <a:pathLst>
                <a:path h="1575227" w="14896382">
                  <a:moveTo>
                    <a:pt x="0" y="0"/>
                  </a:moveTo>
                  <a:lnTo>
                    <a:pt x="14896382" y="0"/>
                  </a:lnTo>
                  <a:lnTo>
                    <a:pt x="14896382"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4896382"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Support client et reporting</a:t>
              </a:r>
            </a:p>
          </p:txBody>
        </p:sp>
      </p:grpSp>
      <p:grpSp>
        <p:nvGrpSpPr>
          <p:cNvPr name="Group 8" id="8"/>
          <p:cNvGrpSpPr/>
          <p:nvPr/>
        </p:nvGrpSpPr>
        <p:grpSpPr>
          <a:xfrm rot="0">
            <a:off x="1028700" y="2102718"/>
            <a:ext cx="12661979" cy="894151"/>
            <a:chOff x="0" y="0"/>
            <a:chExt cx="16882638" cy="1192202"/>
          </a:xfrm>
        </p:grpSpPr>
        <p:sp>
          <p:nvSpPr>
            <p:cNvPr name="Freeform 9" id="9"/>
            <p:cNvSpPr/>
            <p:nvPr/>
          </p:nvSpPr>
          <p:spPr>
            <a:xfrm flipH="false" flipV="false" rot="0">
              <a:off x="0" y="0"/>
              <a:ext cx="16882638" cy="1192202"/>
            </a:xfrm>
            <a:custGeom>
              <a:avLst/>
              <a:gdLst/>
              <a:ahLst/>
              <a:cxnLst/>
              <a:rect r="r" b="b" t="t" l="l"/>
              <a:pathLst>
                <a:path h="1192202" w="16882638">
                  <a:moveTo>
                    <a:pt x="0" y="0"/>
                  </a:moveTo>
                  <a:lnTo>
                    <a:pt x="16882638" y="0"/>
                  </a:lnTo>
                  <a:lnTo>
                    <a:pt x="16882638" y="1192202"/>
                  </a:lnTo>
                  <a:lnTo>
                    <a:pt x="0" y="1192202"/>
                  </a:lnTo>
                  <a:close/>
                </a:path>
              </a:pathLst>
            </a:custGeom>
            <a:solidFill>
              <a:srgbClr val="000000">
                <a:alpha val="0"/>
              </a:srgbClr>
            </a:solidFill>
          </p:spPr>
        </p:sp>
        <p:sp>
          <p:nvSpPr>
            <p:cNvPr name="TextBox 10" id="10"/>
            <p:cNvSpPr txBox="true"/>
            <p:nvPr/>
          </p:nvSpPr>
          <p:spPr>
            <a:xfrm>
              <a:off x="0" y="-200025"/>
              <a:ext cx="16882638" cy="1392227"/>
            </a:xfrm>
            <a:prstGeom prst="rect">
              <a:avLst/>
            </a:prstGeom>
          </p:spPr>
          <p:txBody>
            <a:bodyPr anchor="t" rtlCol="false" tIns="0" lIns="0" bIns="0" rIns="0"/>
            <a:lstStyle/>
            <a:p>
              <a:pPr algn="just" marL="0" indent="0" lvl="0">
                <a:lnSpc>
                  <a:spcPts val="8181"/>
                </a:lnSpc>
              </a:pPr>
              <a:r>
                <a:rPr lang="en-US" b="true" sz="5000">
                  <a:solidFill>
                    <a:srgbClr val="F9B57D"/>
                  </a:solidFill>
                  <a:latin typeface="Arial Nova Condensed Bold"/>
                  <a:ea typeface="Arial Nova Condensed Bold"/>
                  <a:cs typeface="Arial Nova Condensed Bold"/>
                  <a:sym typeface="Arial Nova Condensed Bold"/>
                </a:rPr>
                <a:t>Comment assurer la protection des données</a:t>
              </a:r>
            </a:p>
          </p:txBody>
        </p:sp>
      </p:grpSp>
      <p:grpSp>
        <p:nvGrpSpPr>
          <p:cNvPr name="Group 11" id="11"/>
          <p:cNvGrpSpPr/>
          <p:nvPr/>
        </p:nvGrpSpPr>
        <p:grpSpPr>
          <a:xfrm rot="0">
            <a:off x="1028700" y="2953207"/>
            <a:ext cx="15331665" cy="6944866"/>
            <a:chOff x="0" y="0"/>
            <a:chExt cx="20442220" cy="9259821"/>
          </a:xfrm>
        </p:grpSpPr>
        <p:sp>
          <p:nvSpPr>
            <p:cNvPr name="Freeform 12" id="12"/>
            <p:cNvSpPr/>
            <p:nvPr/>
          </p:nvSpPr>
          <p:spPr>
            <a:xfrm flipH="false" flipV="false" rot="0">
              <a:off x="0" y="0"/>
              <a:ext cx="20442220" cy="9259821"/>
            </a:xfrm>
            <a:custGeom>
              <a:avLst/>
              <a:gdLst/>
              <a:ahLst/>
              <a:cxnLst/>
              <a:rect r="r" b="b" t="t" l="l"/>
              <a:pathLst>
                <a:path h="9259821" w="20442220">
                  <a:moveTo>
                    <a:pt x="0" y="0"/>
                  </a:moveTo>
                  <a:lnTo>
                    <a:pt x="20442220" y="0"/>
                  </a:lnTo>
                  <a:lnTo>
                    <a:pt x="20442220" y="9259821"/>
                  </a:lnTo>
                  <a:lnTo>
                    <a:pt x="0" y="9259821"/>
                  </a:lnTo>
                  <a:close/>
                </a:path>
              </a:pathLst>
            </a:custGeom>
            <a:solidFill>
              <a:srgbClr val="000000">
                <a:alpha val="0"/>
              </a:srgbClr>
            </a:solidFill>
          </p:spPr>
        </p:sp>
        <p:sp>
          <p:nvSpPr>
            <p:cNvPr name="TextBox 13" id="13"/>
            <p:cNvSpPr txBox="true"/>
            <p:nvPr/>
          </p:nvSpPr>
          <p:spPr>
            <a:xfrm>
              <a:off x="0" y="-57150"/>
              <a:ext cx="20442220" cy="9316971"/>
            </a:xfrm>
            <a:prstGeom prst="rect">
              <a:avLst/>
            </a:prstGeom>
          </p:spPr>
          <p:txBody>
            <a:bodyPr anchor="t" rtlCol="false" tIns="0" lIns="0" bIns="0" rIns="0"/>
            <a:lstStyle/>
            <a:p>
              <a:pPr algn="l">
                <a:lnSpc>
                  <a:spcPts val="3932"/>
                </a:lnSpc>
              </a:pPr>
              <a:r>
                <a:rPr lang="en-US" sz="2849">
                  <a:solidFill>
                    <a:srgbClr val="000000"/>
                  </a:solidFill>
                  <a:latin typeface="Arial Nova Condensed"/>
                  <a:ea typeface="Arial Nova Condensed"/>
                  <a:cs typeface="Arial Nova Condensed"/>
                  <a:sym typeface="Arial Nova Condensed"/>
                </a:rPr>
                <a:t>Mesures techniques </a:t>
              </a:r>
            </a:p>
            <a:p>
              <a:pPr algn="l" marL="343793" indent="-171896" lvl="1">
                <a:lnSpc>
                  <a:spcPts val="3932"/>
                </a:lnSpc>
                <a:buFont typeface="Arial"/>
                <a:buChar char="•"/>
              </a:pPr>
              <a:r>
                <a:rPr lang="en-US" sz="2849">
                  <a:solidFill>
                    <a:srgbClr val="000000"/>
                  </a:solidFill>
                  <a:latin typeface="Arial Nova Condensed"/>
                  <a:ea typeface="Arial Nova Condensed"/>
                  <a:cs typeface="Arial Nova Condensed"/>
                  <a:sym typeface="Arial Nova Condensed"/>
                </a:rPr>
                <a:t>Changer les mots de passe.  </a:t>
              </a:r>
            </a:p>
            <a:p>
              <a:pPr algn="l" marL="343793" indent="-171896" lvl="1">
                <a:lnSpc>
                  <a:spcPts val="3932"/>
                </a:lnSpc>
                <a:buFont typeface="Arial"/>
                <a:buChar char="•"/>
              </a:pPr>
              <a:r>
                <a:rPr lang="en-US" sz="2849">
                  <a:solidFill>
                    <a:srgbClr val="000000"/>
                  </a:solidFill>
                  <a:latin typeface="Arial Nova Condensed"/>
                  <a:ea typeface="Arial Nova Condensed"/>
                  <a:cs typeface="Arial Nova Condensed"/>
                  <a:sym typeface="Arial Nova Condensed"/>
                </a:rPr>
                <a:t>Cryptage de fichiers. </a:t>
              </a:r>
            </a:p>
            <a:p>
              <a:pPr algn="l" marL="343793" indent="-171896" lvl="1">
                <a:lnSpc>
                  <a:spcPts val="3932"/>
                </a:lnSpc>
                <a:buFont typeface="Arial"/>
                <a:buChar char="•"/>
              </a:pPr>
              <a:r>
                <a:rPr lang="en-US" sz="2849">
                  <a:solidFill>
                    <a:srgbClr val="000000"/>
                  </a:solidFill>
                  <a:latin typeface="Arial Nova Condensed"/>
                  <a:ea typeface="Arial Nova Condensed"/>
                  <a:cs typeface="Arial Nova Condensed"/>
                  <a:sym typeface="Arial Nova Condensed"/>
                </a:rPr>
                <a:t>Codage des données, pseudonymisation et anonymisation. </a:t>
              </a:r>
            </a:p>
            <a:p>
              <a:pPr algn="l" marL="343793" indent="-171896" lvl="1">
                <a:lnSpc>
                  <a:spcPts val="3932"/>
                </a:lnSpc>
                <a:buFont typeface="Arial"/>
                <a:buChar char="•"/>
              </a:pPr>
              <a:r>
                <a:rPr lang="en-US" sz="2849">
                  <a:solidFill>
                    <a:srgbClr val="000000"/>
                  </a:solidFill>
                  <a:latin typeface="Arial Nova Condensed"/>
                  <a:ea typeface="Arial Nova Condensed"/>
                  <a:cs typeface="Arial Nova Condensed"/>
                  <a:sym typeface="Arial Nova Condensed"/>
                </a:rPr>
                <a:t>Serveurs hors site. </a:t>
              </a:r>
            </a:p>
            <a:p>
              <a:pPr algn="l" marL="343793" indent="-171896" lvl="1">
                <a:lnSpc>
                  <a:spcPts val="3932"/>
                </a:lnSpc>
                <a:buFont typeface="Arial"/>
                <a:buChar char="•"/>
              </a:pPr>
              <a:r>
                <a:rPr lang="en-US" sz="2849">
                  <a:solidFill>
                    <a:srgbClr val="000000"/>
                  </a:solidFill>
                  <a:latin typeface="Arial Nova Condensed"/>
                  <a:ea typeface="Arial Nova Condensed"/>
                  <a:cs typeface="Arial Nova Condensed"/>
                  <a:sym typeface="Arial Nova Condensed"/>
                </a:rPr>
                <a:t>Systèmes de classification adaptés aux niveaux de sensibilité.  </a:t>
              </a:r>
            </a:p>
            <a:p>
              <a:pPr algn="l">
                <a:lnSpc>
                  <a:spcPts val="3932"/>
                </a:lnSpc>
              </a:pPr>
            </a:p>
            <a:p>
              <a:pPr algn="l">
                <a:lnSpc>
                  <a:spcPts val="3932"/>
                </a:lnSpc>
              </a:pPr>
              <a:r>
                <a:rPr lang="en-US" sz="2849">
                  <a:solidFill>
                    <a:srgbClr val="000000"/>
                  </a:solidFill>
                  <a:latin typeface="Arial Nova Condensed"/>
                  <a:ea typeface="Arial Nova Condensed"/>
                  <a:cs typeface="Arial Nova Condensed"/>
                  <a:sym typeface="Arial Nova Condensed"/>
                </a:rPr>
                <a:t>Mesures organisationnelles </a:t>
              </a:r>
            </a:p>
            <a:p>
              <a:pPr algn="l" marL="343793" indent="-171896" lvl="1">
                <a:lnSpc>
                  <a:spcPts val="3932"/>
                </a:lnSpc>
                <a:buFont typeface="Arial"/>
                <a:buChar char="•"/>
              </a:pPr>
              <a:r>
                <a:rPr lang="en-US" sz="2849">
                  <a:solidFill>
                    <a:srgbClr val="000000"/>
                  </a:solidFill>
                  <a:latin typeface="Arial Nova Condensed"/>
                  <a:ea typeface="Arial Nova Condensed"/>
                  <a:cs typeface="Arial Nova Condensed"/>
                  <a:sym typeface="Arial Nova Condensed"/>
                </a:rPr>
                <a:t>Évaluations de l'impact sur la vie privée et évaluations de l'impact sur la protection des données </a:t>
              </a:r>
            </a:p>
            <a:p>
              <a:pPr algn="l" marL="343793" indent="-171896" lvl="1">
                <a:lnSpc>
                  <a:spcPts val="3932"/>
                </a:lnSpc>
                <a:buFont typeface="Arial"/>
                <a:buChar char="•"/>
              </a:pPr>
              <a:r>
                <a:rPr lang="en-US" sz="2849">
                  <a:solidFill>
                    <a:srgbClr val="000000"/>
                  </a:solidFill>
                  <a:latin typeface="Arial Nova Condensed"/>
                  <a:ea typeface="Arial Nova Condensed"/>
                  <a:cs typeface="Arial Nova Condensed"/>
                  <a:sym typeface="Arial Nova Condensed"/>
                </a:rPr>
                <a:t>Accords de partage de données Politiques sur le traitement et le stockage des données</a:t>
              </a:r>
            </a:p>
            <a:p>
              <a:pPr algn="l" marL="343793" indent="-171896" lvl="1">
                <a:lnSpc>
                  <a:spcPts val="3932"/>
                </a:lnSpc>
                <a:buFont typeface="Arial"/>
                <a:buChar char="•"/>
              </a:pPr>
              <a:r>
                <a:rPr lang="en-US" sz="2849">
                  <a:solidFill>
                    <a:srgbClr val="000000"/>
                  </a:solidFill>
                  <a:latin typeface="Arial Nova Condensed"/>
                  <a:ea typeface="Arial Nova Condensed"/>
                  <a:cs typeface="Arial Nova Condensed"/>
                  <a:sym typeface="Arial Nova Condensed"/>
                </a:rPr>
                <a:t>Protocoles de partage de données (et modèles standards)</a:t>
              </a:r>
            </a:p>
            <a:p>
              <a:pPr algn="l" marL="343793" indent="-171896" lvl="1">
                <a:lnSpc>
                  <a:spcPts val="3932"/>
                </a:lnSpc>
                <a:buFont typeface="Arial"/>
                <a:buChar char="•"/>
              </a:pPr>
              <a:r>
                <a:rPr lang="en-US" sz="2849">
                  <a:solidFill>
                    <a:srgbClr val="000000"/>
                  </a:solidFill>
                  <a:latin typeface="Arial Nova Condensed"/>
                  <a:ea typeface="Arial Nova Condensed"/>
                  <a:cs typeface="Arial Nova Condensed"/>
                  <a:sym typeface="Arial Nova Condensed"/>
                </a:rPr>
                <a:t>SOP, listes de contrôle et conseils</a:t>
              </a:r>
            </a:p>
            <a:p>
              <a:pPr algn="l" marL="343793" indent="-171896" lvl="1">
                <a:lnSpc>
                  <a:spcPts val="3932"/>
                </a:lnSpc>
                <a:buFont typeface="Arial"/>
                <a:buChar char="•"/>
              </a:pPr>
              <a:r>
                <a:rPr lang="en-US" sz="2849">
                  <a:solidFill>
                    <a:srgbClr val="000000"/>
                  </a:solidFill>
                  <a:latin typeface="Arial Nova Condensed"/>
                  <a:ea typeface="Arial Nova Condensed"/>
                  <a:cs typeface="Arial Nova Condensed"/>
                  <a:sym typeface="Arial Nova Condensed"/>
                </a:rPr>
                <a:t>Mécanismes de gouvernance pour la responsabilisation dans la gestion responsable des données</a:t>
              </a:r>
            </a:p>
            <a:p>
              <a:pPr algn="l" marL="343793" indent="-171896" lvl="1">
                <a:lnSpc>
                  <a:spcPts val="3932"/>
                </a:lnSpc>
                <a:buFont typeface="Arial"/>
                <a:buChar char="•"/>
              </a:pPr>
              <a:r>
                <a:rPr lang="en-US" sz="2849">
                  <a:solidFill>
                    <a:srgbClr val="000000"/>
                  </a:solidFill>
                  <a:latin typeface="Arial Nova Condensed"/>
                  <a:ea typeface="Arial Nova Condensed"/>
                  <a:cs typeface="Arial Nova Condensed"/>
                  <a:sym typeface="Arial Nova Condensed"/>
                </a:rPr>
                <a:t>Capacité du personnel et codes de conduite </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9358091" cy="8229600"/>
            <a:chOff x="0" y="0"/>
            <a:chExt cx="12477455" cy="10972800"/>
          </a:xfrm>
        </p:grpSpPr>
        <p:grpSp>
          <p:nvGrpSpPr>
            <p:cNvPr name="Group 6" id="6"/>
            <p:cNvGrpSpPr/>
            <p:nvPr/>
          </p:nvGrpSpPr>
          <p:grpSpPr>
            <a:xfrm rot="0">
              <a:off x="0" y="0"/>
              <a:ext cx="12477455" cy="10972800"/>
              <a:chOff x="0" y="0"/>
              <a:chExt cx="3165576" cy="2783840"/>
            </a:xfrm>
          </p:grpSpPr>
          <p:sp>
            <p:nvSpPr>
              <p:cNvPr name="Freeform 7" id="7"/>
              <p:cNvSpPr/>
              <p:nvPr/>
            </p:nvSpPr>
            <p:spPr>
              <a:xfrm flipH="false" flipV="false" rot="0">
                <a:off x="0" y="0"/>
                <a:ext cx="3165577" cy="2783840"/>
              </a:xfrm>
              <a:custGeom>
                <a:avLst/>
                <a:gdLst/>
                <a:ahLst/>
                <a:cxnLst/>
                <a:rect r="r" b="b" t="t" l="l"/>
                <a:pathLst>
                  <a:path h="2783840" w="3165577">
                    <a:moveTo>
                      <a:pt x="3041117" y="2783840"/>
                    </a:moveTo>
                    <a:lnTo>
                      <a:pt x="124460" y="2783840"/>
                    </a:lnTo>
                    <a:cubicBezTo>
                      <a:pt x="55880" y="2783840"/>
                      <a:pt x="0" y="2727960"/>
                      <a:pt x="0" y="2659380"/>
                    </a:cubicBezTo>
                    <a:lnTo>
                      <a:pt x="0" y="124460"/>
                    </a:lnTo>
                    <a:cubicBezTo>
                      <a:pt x="0" y="55880"/>
                      <a:pt x="55880" y="0"/>
                      <a:pt x="124460" y="0"/>
                    </a:cubicBezTo>
                    <a:lnTo>
                      <a:pt x="3041117" y="0"/>
                    </a:lnTo>
                    <a:cubicBezTo>
                      <a:pt x="3109696" y="0"/>
                      <a:pt x="3165577" y="55880"/>
                      <a:pt x="3165577" y="124460"/>
                    </a:cubicBezTo>
                    <a:lnTo>
                      <a:pt x="3165577" y="2659380"/>
                    </a:lnTo>
                    <a:cubicBezTo>
                      <a:pt x="3165577" y="2727960"/>
                      <a:pt x="3109696" y="2783840"/>
                      <a:pt x="3041117" y="2783840"/>
                    </a:cubicBezTo>
                    <a:close/>
                  </a:path>
                </a:pathLst>
              </a:custGeom>
              <a:solidFill>
                <a:srgbClr val="F7E5DD"/>
              </a:solidFill>
            </p:spPr>
          </p:sp>
        </p:grpSp>
        <p:grpSp>
          <p:nvGrpSpPr>
            <p:cNvPr name="Group 8" id="8"/>
            <p:cNvGrpSpPr/>
            <p:nvPr/>
          </p:nvGrpSpPr>
          <p:grpSpPr>
            <a:xfrm rot="-10800000">
              <a:off x="1386781" y="556357"/>
              <a:ext cx="289704" cy="289704"/>
              <a:chOff x="0" y="0"/>
              <a:chExt cx="6350000" cy="6350000"/>
            </a:xfrm>
          </p:grpSpPr>
          <p:sp>
            <p:nvSpPr>
              <p:cNvPr name="Freeform 9" id="9"/>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9B428"/>
              </a:solidFill>
            </p:spPr>
          </p:sp>
        </p:grpSp>
        <p:grpSp>
          <p:nvGrpSpPr>
            <p:cNvPr name="Group 10" id="10"/>
            <p:cNvGrpSpPr/>
            <p:nvPr/>
          </p:nvGrpSpPr>
          <p:grpSpPr>
            <a:xfrm rot="-10800000">
              <a:off x="1039940" y="556357"/>
              <a:ext cx="289704" cy="289704"/>
              <a:chOff x="0" y="0"/>
              <a:chExt cx="6350000" cy="6350000"/>
            </a:xfrm>
          </p:grpSpPr>
          <p:sp>
            <p:nvSpPr>
              <p:cNvPr name="Freeform 11" id="11"/>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DC4F50"/>
              </a:solidFill>
            </p:spPr>
          </p:sp>
        </p:grpSp>
        <p:grpSp>
          <p:nvGrpSpPr>
            <p:cNvPr name="Group 12" id="12"/>
            <p:cNvGrpSpPr/>
            <p:nvPr/>
          </p:nvGrpSpPr>
          <p:grpSpPr>
            <a:xfrm rot="-10800000">
              <a:off x="693100" y="556357"/>
              <a:ext cx="289704" cy="289704"/>
              <a:chOff x="0" y="0"/>
              <a:chExt cx="6350000" cy="6350000"/>
            </a:xfrm>
          </p:grpSpPr>
          <p:sp>
            <p:nvSpPr>
              <p:cNvPr name="Freeform 13" id="13"/>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4E5FA7"/>
              </a:solidFill>
            </p:spPr>
          </p:sp>
        </p:grpSp>
      </p:grpSp>
      <p:sp>
        <p:nvSpPr>
          <p:cNvPr name="TextBox 14" id="14"/>
          <p:cNvSpPr txBox="true"/>
          <p:nvPr/>
        </p:nvSpPr>
        <p:spPr>
          <a:xfrm rot="0">
            <a:off x="1398009" y="2180188"/>
            <a:ext cx="5115417" cy="1046504"/>
          </a:xfrm>
          <a:prstGeom prst="rect">
            <a:avLst/>
          </a:prstGeom>
        </p:spPr>
        <p:txBody>
          <a:bodyPr anchor="t" rtlCol="false" tIns="0" lIns="0" bIns="0" rIns="0">
            <a:spAutoFit/>
          </a:bodyPr>
          <a:lstStyle/>
          <a:p>
            <a:pPr algn="l" marL="0" indent="0" lvl="0">
              <a:lnSpc>
                <a:spcPts val="7825"/>
              </a:lnSpc>
            </a:pPr>
            <a:r>
              <a:rPr lang="en-US" b="true" sz="7825">
                <a:solidFill>
                  <a:srgbClr val="4E5FA7"/>
                </a:solidFill>
                <a:latin typeface="Arial Nova Condensed Bold"/>
                <a:ea typeface="Arial Nova Condensed Bold"/>
                <a:cs typeface="Arial Nova Condensed Bold"/>
                <a:sym typeface="Arial Nova Condensed Bold"/>
              </a:rPr>
              <a:t>Séance 7</a:t>
            </a:r>
          </a:p>
        </p:txBody>
      </p:sp>
      <p:sp>
        <p:nvSpPr>
          <p:cNvPr name="TextBox 15" id="15"/>
          <p:cNvSpPr txBox="true"/>
          <p:nvPr/>
        </p:nvSpPr>
        <p:spPr>
          <a:xfrm rot="0">
            <a:off x="1398009" y="3526310"/>
            <a:ext cx="6467044" cy="2880360"/>
          </a:xfrm>
          <a:prstGeom prst="rect">
            <a:avLst/>
          </a:prstGeom>
        </p:spPr>
        <p:txBody>
          <a:bodyPr anchor="t" rtlCol="false" tIns="0" lIns="0" bIns="0" rIns="0">
            <a:spAutoFit/>
          </a:bodyPr>
          <a:lstStyle/>
          <a:p>
            <a:pPr algn="l" marL="1182052" indent="-591026" lvl="1">
              <a:lnSpc>
                <a:spcPts val="7664"/>
              </a:lnSpc>
              <a:buFont typeface="Arial"/>
              <a:buChar char="•"/>
            </a:pPr>
            <a:r>
              <a:rPr lang="en-US" sz="5475">
                <a:solidFill>
                  <a:srgbClr val="171717"/>
                </a:solidFill>
                <a:latin typeface="Arial Nova Condensed"/>
                <a:ea typeface="Arial Nova Condensed"/>
                <a:cs typeface="Arial Nova Condensed"/>
                <a:sym typeface="Arial Nova Condensed"/>
              </a:rPr>
              <a:t>ORGANISATION DES RÉUNIONS ET COMMUNICATION</a:t>
            </a:r>
          </a:p>
        </p:txBody>
      </p:sp>
      <p:sp>
        <p:nvSpPr>
          <p:cNvPr name="Freeform 16" id="16"/>
          <p:cNvSpPr/>
          <p:nvPr/>
        </p:nvSpPr>
        <p:spPr>
          <a:xfrm flipH="false" flipV="false" rot="0">
            <a:off x="7452069" y="2282348"/>
            <a:ext cx="11175288" cy="7787181"/>
          </a:xfrm>
          <a:custGeom>
            <a:avLst/>
            <a:gdLst/>
            <a:ahLst/>
            <a:cxnLst/>
            <a:rect r="r" b="b" t="t" l="l"/>
            <a:pathLst>
              <a:path h="7787181" w="11175288">
                <a:moveTo>
                  <a:pt x="0" y="0"/>
                </a:moveTo>
                <a:lnTo>
                  <a:pt x="11175288" y="0"/>
                </a:lnTo>
                <a:lnTo>
                  <a:pt x="11175288" y="7787182"/>
                </a:lnTo>
                <a:lnTo>
                  <a:pt x="0" y="7787182"/>
                </a:lnTo>
                <a:lnTo>
                  <a:pt x="0" y="0"/>
                </a:lnTo>
                <a:close/>
              </a:path>
            </a:pathLst>
          </a:custGeom>
          <a:blipFill>
            <a:blip r:embed="rId2"/>
            <a:stretch>
              <a:fillRect l="0" t="0" r="0" b="0"/>
            </a:stretch>
          </a:blipFill>
        </p:spPr>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353954" y="758379"/>
            <a:ext cx="10274819" cy="1921322"/>
            <a:chOff x="0" y="0"/>
            <a:chExt cx="13699759" cy="2561763"/>
          </a:xfrm>
        </p:grpSpPr>
        <p:sp>
          <p:nvSpPr>
            <p:cNvPr name="Freeform 6" id="6"/>
            <p:cNvSpPr/>
            <p:nvPr/>
          </p:nvSpPr>
          <p:spPr>
            <a:xfrm flipH="false" flipV="false" rot="0">
              <a:off x="0" y="0"/>
              <a:ext cx="13699759" cy="2561763"/>
            </a:xfrm>
            <a:custGeom>
              <a:avLst/>
              <a:gdLst/>
              <a:ahLst/>
              <a:cxnLst/>
              <a:rect r="r" b="b" t="t" l="l"/>
              <a:pathLst>
                <a:path h="2561763" w="13699759">
                  <a:moveTo>
                    <a:pt x="0" y="0"/>
                  </a:moveTo>
                  <a:lnTo>
                    <a:pt x="13699759" y="0"/>
                  </a:lnTo>
                  <a:lnTo>
                    <a:pt x="13699759" y="2561763"/>
                  </a:lnTo>
                  <a:lnTo>
                    <a:pt x="0" y="2561763"/>
                  </a:lnTo>
                  <a:close/>
                </a:path>
              </a:pathLst>
            </a:custGeom>
            <a:solidFill>
              <a:srgbClr val="000000">
                <a:alpha val="0"/>
              </a:srgbClr>
            </a:solidFill>
          </p:spPr>
        </p:sp>
        <p:sp>
          <p:nvSpPr>
            <p:cNvPr name="TextBox 7" id="7"/>
            <p:cNvSpPr txBox="true"/>
            <p:nvPr/>
          </p:nvSpPr>
          <p:spPr>
            <a:xfrm>
              <a:off x="0" y="200025"/>
              <a:ext cx="13699759" cy="2361738"/>
            </a:xfrm>
            <a:prstGeom prst="rect">
              <a:avLst/>
            </a:prstGeom>
          </p:spPr>
          <p:txBody>
            <a:bodyPr anchor="t" rtlCol="false" tIns="0" lIns="0" bIns="0" rIns="0"/>
            <a:lstStyle/>
            <a:p>
              <a:pPr algn="l" marL="0" indent="0" lvl="0">
                <a:lnSpc>
                  <a:spcPts val="5874"/>
                </a:lnSpc>
              </a:pPr>
              <a:r>
                <a:rPr lang="en-US" b="true" sz="6600">
                  <a:solidFill>
                    <a:srgbClr val="4E5FA7"/>
                  </a:solidFill>
                  <a:latin typeface="Arial Nova Condensed Bold"/>
                  <a:ea typeface="Arial Nova Condensed Bold"/>
                  <a:cs typeface="Arial Nova Condensed Bold"/>
                  <a:sym typeface="Arial Nova Condensed Bold"/>
                </a:rPr>
                <a:t>Organisation des réunions et communication</a:t>
              </a:r>
            </a:p>
          </p:txBody>
        </p:sp>
      </p:grpSp>
      <p:grpSp>
        <p:nvGrpSpPr>
          <p:cNvPr name="Group 8" id="8"/>
          <p:cNvGrpSpPr/>
          <p:nvPr/>
        </p:nvGrpSpPr>
        <p:grpSpPr>
          <a:xfrm rot="0">
            <a:off x="6489199" y="4721949"/>
            <a:ext cx="3328402" cy="2227401"/>
            <a:chOff x="0" y="0"/>
            <a:chExt cx="4437869" cy="2969868"/>
          </a:xfrm>
        </p:grpSpPr>
        <p:sp>
          <p:nvSpPr>
            <p:cNvPr name="Freeform 9" id="9"/>
            <p:cNvSpPr/>
            <p:nvPr/>
          </p:nvSpPr>
          <p:spPr>
            <a:xfrm flipH="false" flipV="false" rot="0">
              <a:off x="0" y="0"/>
              <a:ext cx="4437869" cy="2969868"/>
            </a:xfrm>
            <a:custGeom>
              <a:avLst/>
              <a:gdLst/>
              <a:ahLst/>
              <a:cxnLst/>
              <a:rect r="r" b="b" t="t" l="l"/>
              <a:pathLst>
                <a:path h="2969868" w="4437869">
                  <a:moveTo>
                    <a:pt x="0" y="0"/>
                  </a:moveTo>
                  <a:lnTo>
                    <a:pt x="4437869" y="0"/>
                  </a:lnTo>
                  <a:lnTo>
                    <a:pt x="4437869" y="2969868"/>
                  </a:lnTo>
                  <a:lnTo>
                    <a:pt x="0" y="2969868"/>
                  </a:lnTo>
                  <a:close/>
                </a:path>
              </a:pathLst>
            </a:custGeom>
            <a:solidFill>
              <a:srgbClr val="000000">
                <a:alpha val="0"/>
              </a:srgbClr>
            </a:solidFill>
          </p:spPr>
        </p:sp>
        <p:sp>
          <p:nvSpPr>
            <p:cNvPr name="TextBox 10" id="10"/>
            <p:cNvSpPr txBox="true"/>
            <p:nvPr/>
          </p:nvSpPr>
          <p:spPr>
            <a:xfrm>
              <a:off x="0" y="47625"/>
              <a:ext cx="4437869" cy="2922243"/>
            </a:xfrm>
            <a:prstGeom prst="rect">
              <a:avLst/>
            </a:prstGeom>
          </p:spPr>
          <p:txBody>
            <a:bodyPr anchor="ctr" rtlCol="false" tIns="0" lIns="0" bIns="0" rIns="0"/>
            <a:lstStyle/>
            <a:p>
              <a:pPr algn="ctr" marL="0" indent="0" lvl="0">
                <a:lnSpc>
                  <a:spcPts val="3888"/>
                </a:lnSpc>
              </a:pPr>
              <a:r>
                <a:rPr lang="en-US" sz="3600">
                  <a:solidFill>
                    <a:srgbClr val="FFFFFF"/>
                  </a:solidFill>
                  <a:latin typeface="Arial Nova Condensed"/>
                  <a:ea typeface="Arial Nova Condensed"/>
                  <a:cs typeface="Arial Nova Condensed"/>
                  <a:sym typeface="Arial Nova Condensed"/>
                </a:rPr>
                <a:t>Passer des appels téléphoniques</a:t>
              </a:r>
            </a:p>
          </p:txBody>
        </p:sp>
      </p:grpSp>
      <p:sp>
        <p:nvSpPr>
          <p:cNvPr name="Freeform 11" id="11"/>
          <p:cNvSpPr/>
          <p:nvPr/>
        </p:nvSpPr>
        <p:spPr>
          <a:xfrm flipH="false" flipV="false" rot="0">
            <a:off x="1353954" y="2820259"/>
            <a:ext cx="7539668" cy="7098721"/>
          </a:xfrm>
          <a:custGeom>
            <a:avLst/>
            <a:gdLst/>
            <a:ahLst/>
            <a:cxnLst/>
            <a:rect r="r" b="b" t="t" l="l"/>
            <a:pathLst>
              <a:path h="7098721" w="7539668">
                <a:moveTo>
                  <a:pt x="0" y="0"/>
                </a:moveTo>
                <a:lnTo>
                  <a:pt x="7539668" y="0"/>
                </a:lnTo>
                <a:lnTo>
                  <a:pt x="7539668" y="7098721"/>
                </a:lnTo>
                <a:lnTo>
                  <a:pt x="0" y="7098721"/>
                </a:lnTo>
                <a:lnTo>
                  <a:pt x="0" y="0"/>
                </a:lnTo>
                <a:close/>
              </a:path>
            </a:pathLst>
          </a:custGeom>
          <a:blipFill>
            <a:blip r:embed="rId3">
              <a:extLst>
                <a:ext uri="{96DAC541-7B7A-43D3-8B79-37D633B846F1}">
                  <asvg:svgBlip xmlns:asvg="http://schemas.microsoft.com/office/drawing/2016/SVG/main" r:embed="rId4"/>
                </a:ext>
              </a:extLst>
            </a:blip>
            <a:stretch>
              <a:fillRect l="-7481" t="0" r="-9299" b="-31080"/>
            </a:stretch>
          </a:blipFill>
        </p:spPr>
      </p:sp>
      <p:sp>
        <p:nvSpPr>
          <p:cNvPr name="TextBox 12" id="12"/>
          <p:cNvSpPr txBox="true"/>
          <p:nvPr/>
        </p:nvSpPr>
        <p:spPr>
          <a:xfrm rot="0">
            <a:off x="2711329" y="3445112"/>
            <a:ext cx="9378892" cy="887095"/>
          </a:xfrm>
          <a:prstGeom prst="rect">
            <a:avLst/>
          </a:prstGeom>
        </p:spPr>
        <p:txBody>
          <a:bodyPr anchor="t" rtlCol="false" tIns="0" lIns="0" bIns="0" rIns="0">
            <a:spAutoFit/>
          </a:bodyPr>
          <a:lstStyle/>
          <a:p>
            <a:pPr algn="ctr" marL="0" indent="0" lvl="0">
              <a:lnSpc>
                <a:spcPts val="7279"/>
              </a:lnSpc>
            </a:pPr>
            <a:r>
              <a:rPr lang="en-US" b="true" sz="5199">
                <a:solidFill>
                  <a:srgbClr val="000000"/>
                </a:solidFill>
                <a:latin typeface="Arial Nova Condensed Bold"/>
                <a:ea typeface="Arial Nova Condensed Bold"/>
                <a:cs typeface="Arial Nova Condensed Bold"/>
                <a:sym typeface="Arial Nova Condensed Bold"/>
              </a:rPr>
              <a:t>Organiser et faciliter des réunions</a:t>
            </a:r>
          </a:p>
        </p:txBody>
      </p:sp>
      <p:sp>
        <p:nvSpPr>
          <p:cNvPr name="TextBox 13" id="13"/>
          <p:cNvSpPr txBox="true"/>
          <p:nvPr/>
        </p:nvSpPr>
        <p:spPr>
          <a:xfrm rot="0">
            <a:off x="2711329" y="5878447"/>
            <a:ext cx="9219812" cy="887095"/>
          </a:xfrm>
          <a:prstGeom prst="rect">
            <a:avLst/>
          </a:prstGeom>
        </p:spPr>
        <p:txBody>
          <a:bodyPr anchor="t" rtlCol="false" tIns="0" lIns="0" bIns="0" rIns="0">
            <a:spAutoFit/>
          </a:bodyPr>
          <a:lstStyle/>
          <a:p>
            <a:pPr algn="ctr" marL="0" indent="0" lvl="0">
              <a:lnSpc>
                <a:spcPts val="7279"/>
              </a:lnSpc>
            </a:pPr>
            <a:r>
              <a:rPr lang="en-US" b="true" sz="5199">
                <a:solidFill>
                  <a:srgbClr val="000000"/>
                </a:solidFill>
                <a:latin typeface="Arial Nova Condensed Bold"/>
                <a:ea typeface="Arial Nova Condensed Bold"/>
                <a:cs typeface="Arial Nova Condensed Bold"/>
                <a:sym typeface="Arial Nova Condensed Bold"/>
              </a:rPr>
              <a:t>Passer des appels téléphoniques</a:t>
            </a:r>
          </a:p>
        </p:txBody>
      </p:sp>
      <p:sp>
        <p:nvSpPr>
          <p:cNvPr name="TextBox 14" id="14"/>
          <p:cNvSpPr txBox="true"/>
          <p:nvPr/>
        </p:nvSpPr>
        <p:spPr>
          <a:xfrm rot="0">
            <a:off x="2711329" y="8235654"/>
            <a:ext cx="14982744" cy="887095"/>
          </a:xfrm>
          <a:prstGeom prst="rect">
            <a:avLst/>
          </a:prstGeom>
        </p:spPr>
        <p:txBody>
          <a:bodyPr anchor="t" rtlCol="false" tIns="0" lIns="0" bIns="0" rIns="0">
            <a:spAutoFit/>
          </a:bodyPr>
          <a:lstStyle/>
          <a:p>
            <a:pPr algn="ctr" marL="0" indent="0" lvl="0">
              <a:lnSpc>
                <a:spcPts val="7279"/>
              </a:lnSpc>
            </a:pPr>
            <a:r>
              <a:rPr lang="en-US" b="true" sz="5199">
                <a:solidFill>
                  <a:srgbClr val="000000"/>
                </a:solidFill>
                <a:latin typeface="Arial Nova Condensed Bold"/>
                <a:ea typeface="Arial Nova Condensed Bold"/>
                <a:cs typeface="Arial Nova Condensed Bold"/>
                <a:sym typeface="Arial Nova Condensed Bold"/>
              </a:rPr>
              <a:t>Relations</a:t>
            </a:r>
            <a:r>
              <a:rPr lang="en-US" b="true" sz="5199">
                <a:solidFill>
                  <a:srgbClr val="000000"/>
                </a:solidFill>
                <a:latin typeface="Arial Nova Condensed Bold"/>
                <a:ea typeface="Arial Nova Condensed Bold"/>
                <a:cs typeface="Arial Nova Condensed Bold"/>
                <a:sym typeface="Arial Nova Condensed Bold"/>
              </a:rPr>
              <a:t> avec les avocats et autres parties prenantes</a:t>
            </a:r>
          </a:p>
        </p:txBody>
      </p:sp>
      <p:grpSp>
        <p:nvGrpSpPr>
          <p:cNvPr name="Group 15" id="15"/>
          <p:cNvGrpSpPr/>
          <p:nvPr/>
        </p:nvGrpSpPr>
        <p:grpSpPr>
          <a:xfrm rot="0">
            <a:off x="15537401" y="-1303500"/>
            <a:ext cx="3767531" cy="4123759"/>
            <a:chOff x="0" y="0"/>
            <a:chExt cx="5023375" cy="5498345"/>
          </a:xfrm>
        </p:grpSpPr>
        <p:grpSp>
          <p:nvGrpSpPr>
            <p:cNvPr name="Group 16" id="16"/>
            <p:cNvGrpSpPr/>
            <p:nvPr/>
          </p:nvGrpSpPr>
          <p:grpSpPr>
            <a:xfrm rot="-104776">
              <a:off x="297380" y="1759711"/>
              <a:ext cx="4032000" cy="3678054"/>
              <a:chOff x="0" y="0"/>
              <a:chExt cx="893117" cy="814716"/>
            </a:xfrm>
          </p:grpSpPr>
          <p:sp>
            <p:nvSpPr>
              <p:cNvPr name="Freeform 17" id="17"/>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8" id="18"/>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9" id="19"/>
            <p:cNvGrpSpPr/>
            <p:nvPr/>
          </p:nvGrpSpPr>
          <p:grpSpPr>
            <a:xfrm rot="-162844">
              <a:off x="84820" y="93399"/>
              <a:ext cx="4032000" cy="3678054"/>
              <a:chOff x="0" y="0"/>
              <a:chExt cx="893117" cy="814716"/>
            </a:xfrm>
          </p:grpSpPr>
          <p:sp>
            <p:nvSpPr>
              <p:cNvPr name="Freeform 20" id="2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1" id="2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2" id="22"/>
            <p:cNvGrpSpPr/>
            <p:nvPr/>
          </p:nvGrpSpPr>
          <p:grpSpPr>
            <a:xfrm rot="10629642">
              <a:off x="902754" y="1722687"/>
              <a:ext cx="4032000" cy="3678054"/>
              <a:chOff x="0" y="0"/>
              <a:chExt cx="893117" cy="814716"/>
            </a:xfrm>
          </p:grpSpPr>
          <p:sp>
            <p:nvSpPr>
              <p:cNvPr name="Freeform 23" id="2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4" id="2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33.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2064866" cy="1181420"/>
            <a:chOff x="0" y="0"/>
            <a:chExt cx="16086488" cy="1575227"/>
          </a:xfrm>
        </p:grpSpPr>
        <p:sp>
          <p:nvSpPr>
            <p:cNvPr name="Freeform 6" id="6"/>
            <p:cNvSpPr/>
            <p:nvPr/>
          </p:nvSpPr>
          <p:spPr>
            <a:xfrm flipH="false" flipV="false" rot="0">
              <a:off x="0" y="0"/>
              <a:ext cx="16086488" cy="1575227"/>
            </a:xfrm>
            <a:custGeom>
              <a:avLst/>
              <a:gdLst/>
              <a:ahLst/>
              <a:cxnLst/>
              <a:rect r="r" b="b" t="t" l="l"/>
              <a:pathLst>
                <a:path h="1575227" w="16086488">
                  <a:moveTo>
                    <a:pt x="0" y="0"/>
                  </a:moveTo>
                  <a:lnTo>
                    <a:pt x="16086488" y="0"/>
                  </a:lnTo>
                  <a:lnTo>
                    <a:pt x="16086488"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6086488" cy="1765727"/>
            </a:xfrm>
            <a:prstGeom prst="rect">
              <a:avLst/>
            </a:prstGeom>
          </p:spPr>
          <p:txBody>
            <a:bodyPr anchor="t" rtlCol="false" tIns="0" lIns="0" bIns="0" rIns="0"/>
            <a:lstStyle/>
            <a:p>
              <a:pPr algn="ctr"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Organiser et animer des réunions </a:t>
              </a:r>
            </a:p>
          </p:txBody>
        </p:sp>
      </p:grpSp>
      <p:grpSp>
        <p:nvGrpSpPr>
          <p:cNvPr name="Group 8" id="8"/>
          <p:cNvGrpSpPr/>
          <p:nvPr/>
        </p:nvGrpSpPr>
        <p:grpSpPr>
          <a:xfrm rot="0">
            <a:off x="1420588" y="3131527"/>
            <a:ext cx="15838712" cy="6801739"/>
            <a:chOff x="0" y="0"/>
            <a:chExt cx="21118283" cy="9068986"/>
          </a:xfrm>
        </p:grpSpPr>
        <p:sp>
          <p:nvSpPr>
            <p:cNvPr name="Freeform 9" id="9"/>
            <p:cNvSpPr/>
            <p:nvPr/>
          </p:nvSpPr>
          <p:spPr>
            <a:xfrm flipH="false" flipV="false" rot="0">
              <a:off x="0" y="0"/>
              <a:ext cx="21118283" cy="9068985"/>
            </a:xfrm>
            <a:custGeom>
              <a:avLst/>
              <a:gdLst/>
              <a:ahLst/>
              <a:cxnLst/>
              <a:rect r="r" b="b" t="t" l="l"/>
              <a:pathLst>
                <a:path h="9068985" w="21118283">
                  <a:moveTo>
                    <a:pt x="0" y="0"/>
                  </a:moveTo>
                  <a:lnTo>
                    <a:pt x="21118283" y="0"/>
                  </a:lnTo>
                  <a:lnTo>
                    <a:pt x="21118283" y="9068985"/>
                  </a:lnTo>
                  <a:lnTo>
                    <a:pt x="0" y="9068985"/>
                  </a:lnTo>
                  <a:close/>
                </a:path>
              </a:pathLst>
            </a:custGeom>
            <a:solidFill>
              <a:srgbClr val="000000">
                <a:alpha val="0"/>
              </a:srgbClr>
            </a:solidFill>
          </p:spPr>
        </p:sp>
        <p:sp>
          <p:nvSpPr>
            <p:cNvPr name="TextBox 10" id="10"/>
            <p:cNvSpPr txBox="true"/>
            <p:nvPr/>
          </p:nvSpPr>
          <p:spPr>
            <a:xfrm>
              <a:off x="0" y="-57150"/>
              <a:ext cx="21118283" cy="9126136"/>
            </a:xfrm>
            <a:prstGeom prst="rect">
              <a:avLst/>
            </a:prstGeom>
          </p:spPr>
          <p:txBody>
            <a:bodyPr anchor="t" rtlCol="false" tIns="0" lIns="0" bIns="0" rIns="0"/>
            <a:lstStyle/>
            <a:p>
              <a:pPr algn="l" marL="0" indent="0" lvl="0">
                <a:lnSpc>
                  <a:spcPts val="4139"/>
                </a:lnSpc>
              </a:pPr>
            </a:p>
            <a:p>
              <a:pPr algn="l" marL="0" indent="0" lvl="0">
                <a:lnSpc>
                  <a:spcPts val="4139"/>
                </a:lnSpc>
              </a:pPr>
              <a:r>
                <a:rPr lang="en-US" sz="2999">
                  <a:solidFill>
                    <a:srgbClr val="000000"/>
                  </a:solidFill>
                  <a:latin typeface="Arial Nova Condensed"/>
                  <a:ea typeface="Arial Nova Condensed"/>
                  <a:cs typeface="Arial Nova Condensed"/>
                  <a:sym typeface="Arial Nova Condensed"/>
                </a:rPr>
                <a:t>Les réunions peuvent se dérouler en personne ou en ligne. Elles sont importantes car elles peuvent:</a:t>
              </a:r>
            </a:p>
            <a:p>
              <a:pPr algn="just" marL="0" indent="0" lvl="0">
                <a:lnSpc>
                  <a:spcPts val="5639"/>
                </a:lnSpc>
              </a:pPr>
            </a:p>
            <a:p>
              <a:pPr algn="l" marL="647694" indent="-323847" lvl="1">
                <a:lnSpc>
                  <a:spcPts val="4139"/>
                </a:lnSpc>
                <a:buFont typeface="Arial"/>
                <a:buChar char="•"/>
              </a:pPr>
              <a:r>
                <a:rPr lang="en-US" sz="2999">
                  <a:solidFill>
                    <a:srgbClr val="000000"/>
                  </a:solidFill>
                  <a:latin typeface="Arial Nova Condensed"/>
                  <a:ea typeface="Arial Nova Condensed"/>
                  <a:cs typeface="Arial Nova Condensed"/>
                  <a:sym typeface="Arial Nova Condensed"/>
                </a:rPr>
                <a:t>Aider les parajuristes et autres parties prenantes à partager leurs idées, leurs expériences et les enseignements tirés de leur travail. Cela permet d’améliorer la qualité des programmes et des services fournis à la communauté ou aux clients.   </a:t>
              </a:r>
            </a:p>
            <a:p>
              <a:pPr algn="l" marL="647694" indent="-323847" lvl="1">
                <a:lnSpc>
                  <a:spcPts val="4139"/>
                </a:lnSpc>
                <a:buFont typeface="Arial"/>
                <a:buChar char="•"/>
              </a:pPr>
              <a:r>
                <a:rPr lang="en-US" sz="2999">
                  <a:solidFill>
                    <a:srgbClr val="000000"/>
                  </a:solidFill>
                  <a:latin typeface="Arial Nova Condensed"/>
                  <a:ea typeface="Arial Nova Condensed"/>
                  <a:cs typeface="Arial Nova Condensed"/>
                  <a:sym typeface="Arial Nova Condensed"/>
                </a:rPr>
                <a:t>Faciliter la prise de décision collective, basée sur la participation de toutes les parties prenantes concernées par une question. </a:t>
              </a:r>
            </a:p>
            <a:p>
              <a:pPr algn="l" marL="647694" indent="-323847" lvl="1">
                <a:lnSpc>
                  <a:spcPts val="4139"/>
                </a:lnSpc>
                <a:buFont typeface="Arial"/>
                <a:buChar char="•"/>
              </a:pPr>
              <a:r>
                <a:rPr lang="en-US" sz="2999">
                  <a:solidFill>
                    <a:srgbClr val="000000"/>
                  </a:solidFill>
                  <a:latin typeface="Arial Nova Condensed"/>
                  <a:ea typeface="Arial Nova Condensed"/>
                  <a:cs typeface="Arial Nova Condensed"/>
                  <a:sym typeface="Arial Nova Condensed"/>
                </a:rPr>
                <a:t>Établir des relations d’équipe et des synergies de programme. </a:t>
              </a:r>
            </a:p>
            <a:p>
              <a:pPr algn="l" marL="647694" indent="-323847" lvl="1">
                <a:lnSpc>
                  <a:spcPts val="4139"/>
                </a:lnSpc>
                <a:buFont typeface="Arial"/>
                <a:buChar char="•"/>
              </a:pPr>
              <a:r>
                <a:rPr lang="en-US" sz="2999">
                  <a:solidFill>
                    <a:srgbClr val="000000"/>
                  </a:solidFill>
                  <a:latin typeface="Arial Nova Condensed"/>
                  <a:ea typeface="Arial Nova Condensed"/>
                  <a:cs typeface="Arial Nova Condensed"/>
                  <a:sym typeface="Arial Nova Condensed"/>
                </a:rPr>
                <a:t>Faciliter l’appropriation communautaire et la durabilité des programmes parajuridiques. </a:t>
              </a:r>
            </a:p>
            <a:p>
              <a:pPr algn="l" marL="647694" indent="-323847" lvl="1">
                <a:lnSpc>
                  <a:spcPts val="4139"/>
                </a:lnSpc>
                <a:buFont typeface="Arial"/>
                <a:buChar char="•"/>
              </a:pPr>
              <a:r>
                <a:rPr lang="en-US" sz="2999">
                  <a:solidFill>
                    <a:srgbClr val="000000"/>
                  </a:solidFill>
                  <a:latin typeface="Arial Nova Condensed"/>
                  <a:ea typeface="Arial Nova Condensed"/>
                  <a:cs typeface="Arial Nova Condensed"/>
                  <a:sym typeface="Arial Nova Condensed"/>
                </a:rPr>
                <a:t>Faciliter l’examen conjoint des programmes, qui pourrait inclure des parajuristes, des membres de la communauté et d’autres parties prenantes. </a:t>
              </a:r>
            </a:p>
          </p:txBody>
        </p:sp>
      </p:grpSp>
      <p:grpSp>
        <p:nvGrpSpPr>
          <p:cNvPr name="Group 11" id="11"/>
          <p:cNvGrpSpPr/>
          <p:nvPr/>
        </p:nvGrpSpPr>
        <p:grpSpPr>
          <a:xfrm rot="0">
            <a:off x="1896923" y="2373183"/>
            <a:ext cx="12865199" cy="894151"/>
            <a:chOff x="0" y="0"/>
            <a:chExt cx="17153599" cy="1192202"/>
          </a:xfrm>
        </p:grpSpPr>
        <p:sp>
          <p:nvSpPr>
            <p:cNvPr name="Freeform 12" id="12"/>
            <p:cNvSpPr/>
            <p:nvPr/>
          </p:nvSpPr>
          <p:spPr>
            <a:xfrm flipH="false" flipV="false" rot="0">
              <a:off x="0" y="0"/>
              <a:ext cx="17153599" cy="1192202"/>
            </a:xfrm>
            <a:custGeom>
              <a:avLst/>
              <a:gdLst/>
              <a:ahLst/>
              <a:cxnLst/>
              <a:rect r="r" b="b" t="t" l="l"/>
              <a:pathLst>
                <a:path h="1192202" w="17153599">
                  <a:moveTo>
                    <a:pt x="0" y="0"/>
                  </a:moveTo>
                  <a:lnTo>
                    <a:pt x="17153599" y="0"/>
                  </a:lnTo>
                  <a:lnTo>
                    <a:pt x="17153599" y="1192202"/>
                  </a:lnTo>
                  <a:lnTo>
                    <a:pt x="0" y="1192202"/>
                  </a:lnTo>
                  <a:close/>
                </a:path>
              </a:pathLst>
            </a:custGeom>
            <a:solidFill>
              <a:srgbClr val="000000">
                <a:alpha val="0"/>
              </a:srgbClr>
            </a:solidFill>
          </p:spPr>
        </p:sp>
        <p:sp>
          <p:nvSpPr>
            <p:cNvPr name="TextBox 13" id="13"/>
            <p:cNvSpPr txBox="true"/>
            <p:nvPr/>
          </p:nvSpPr>
          <p:spPr>
            <a:xfrm>
              <a:off x="0" y="-200025"/>
              <a:ext cx="17153599" cy="1392227"/>
            </a:xfrm>
            <a:prstGeom prst="rect">
              <a:avLst/>
            </a:prstGeom>
          </p:spPr>
          <p:txBody>
            <a:bodyPr anchor="t" rtlCol="false" tIns="0" lIns="0" bIns="0" rIns="0"/>
            <a:lstStyle/>
            <a:p>
              <a:pPr algn="l" marL="0" indent="0" lvl="0">
                <a:lnSpc>
                  <a:spcPts val="8181"/>
                </a:lnSpc>
              </a:pPr>
              <a:r>
                <a:rPr lang="en-US" b="true" sz="5000">
                  <a:solidFill>
                    <a:srgbClr val="F9B57D"/>
                  </a:solidFill>
                  <a:latin typeface="Arial Nova Condensed Bold"/>
                  <a:ea typeface="Arial Nova Condensed Bold"/>
                  <a:cs typeface="Arial Nova Condensed Bold"/>
                  <a:sym typeface="Arial Nova Condensed Bold"/>
                </a:rPr>
                <a:t>Pourquoi les réunions sont-elles importantes ?</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34.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647700"/>
            <a:ext cx="12826818" cy="1181420"/>
            <a:chOff x="0" y="0"/>
            <a:chExt cx="17102424" cy="1575227"/>
          </a:xfrm>
        </p:grpSpPr>
        <p:sp>
          <p:nvSpPr>
            <p:cNvPr name="Freeform 6" id="6"/>
            <p:cNvSpPr/>
            <p:nvPr/>
          </p:nvSpPr>
          <p:spPr>
            <a:xfrm flipH="false" flipV="false" rot="0">
              <a:off x="0" y="0"/>
              <a:ext cx="17102424" cy="1575227"/>
            </a:xfrm>
            <a:custGeom>
              <a:avLst/>
              <a:gdLst/>
              <a:ahLst/>
              <a:cxnLst/>
              <a:rect r="r" b="b" t="t" l="l"/>
              <a:pathLst>
                <a:path h="1575227" w="17102424">
                  <a:moveTo>
                    <a:pt x="0" y="0"/>
                  </a:moveTo>
                  <a:lnTo>
                    <a:pt x="17102424" y="0"/>
                  </a:lnTo>
                  <a:lnTo>
                    <a:pt x="17102424"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7102424"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Organiser et animer des réunions </a:t>
              </a:r>
            </a:p>
          </p:txBody>
        </p:sp>
      </p:grpSp>
      <p:grpSp>
        <p:nvGrpSpPr>
          <p:cNvPr name="Group 8" id="8"/>
          <p:cNvGrpSpPr/>
          <p:nvPr/>
        </p:nvGrpSpPr>
        <p:grpSpPr>
          <a:xfrm rot="0">
            <a:off x="1528357" y="2915509"/>
            <a:ext cx="15231286" cy="6659990"/>
            <a:chOff x="0" y="0"/>
            <a:chExt cx="20308381" cy="8879987"/>
          </a:xfrm>
        </p:grpSpPr>
        <p:sp>
          <p:nvSpPr>
            <p:cNvPr name="Freeform 9" id="9"/>
            <p:cNvSpPr/>
            <p:nvPr/>
          </p:nvSpPr>
          <p:spPr>
            <a:xfrm flipH="false" flipV="false" rot="0">
              <a:off x="0" y="0"/>
              <a:ext cx="20308381" cy="8879987"/>
            </a:xfrm>
            <a:custGeom>
              <a:avLst/>
              <a:gdLst/>
              <a:ahLst/>
              <a:cxnLst/>
              <a:rect r="r" b="b" t="t" l="l"/>
              <a:pathLst>
                <a:path h="8879987" w="20308381">
                  <a:moveTo>
                    <a:pt x="0" y="0"/>
                  </a:moveTo>
                  <a:lnTo>
                    <a:pt x="20308381" y="0"/>
                  </a:lnTo>
                  <a:lnTo>
                    <a:pt x="20308381" y="8879987"/>
                  </a:lnTo>
                  <a:lnTo>
                    <a:pt x="0" y="8879987"/>
                  </a:lnTo>
                  <a:close/>
                </a:path>
              </a:pathLst>
            </a:custGeom>
            <a:solidFill>
              <a:srgbClr val="000000">
                <a:alpha val="0"/>
              </a:srgbClr>
            </a:solidFill>
          </p:spPr>
        </p:sp>
        <p:sp>
          <p:nvSpPr>
            <p:cNvPr name="TextBox 10" id="10"/>
            <p:cNvSpPr txBox="true"/>
            <p:nvPr/>
          </p:nvSpPr>
          <p:spPr>
            <a:xfrm>
              <a:off x="0" y="-47625"/>
              <a:ext cx="20308381" cy="8927612"/>
            </a:xfrm>
            <a:prstGeom prst="rect">
              <a:avLst/>
            </a:prstGeom>
          </p:spPr>
          <p:txBody>
            <a:bodyPr anchor="t" rtlCol="false" tIns="0" lIns="0" bIns="0" rIns="0"/>
            <a:lstStyle/>
            <a:p>
              <a:pPr algn="l">
                <a:lnSpc>
                  <a:spcPts val="3863"/>
                </a:lnSpc>
              </a:pPr>
            </a:p>
            <a:p>
              <a:pPr algn="l" marL="604515" indent="-302257" lvl="1">
                <a:lnSpc>
                  <a:spcPts val="3863"/>
                </a:lnSpc>
                <a:buAutoNum type="arabicPeriod" startAt="1"/>
              </a:pPr>
              <a:r>
                <a:rPr lang="en-US" sz="2799">
                  <a:solidFill>
                    <a:srgbClr val="000000"/>
                  </a:solidFill>
                  <a:latin typeface="Arial Nova Condensed"/>
                  <a:ea typeface="Arial Nova Condensed"/>
                  <a:cs typeface="Arial Nova Condensed"/>
                  <a:sym typeface="Arial Nova Condensed"/>
                </a:rPr>
                <a:t>Élaborez et communiquez l'ordre du jour de la réunion à l'avance. Assurez-vous que tous les participants prévus ont été informés.  </a:t>
              </a:r>
            </a:p>
            <a:p>
              <a:pPr algn="l" marL="604515" indent="-302257" lvl="1">
                <a:lnSpc>
                  <a:spcPts val="3863"/>
                </a:lnSpc>
                <a:buAutoNum type="arabicPeriod" startAt="1"/>
              </a:pPr>
              <a:r>
                <a:rPr lang="en-US" sz="2799">
                  <a:solidFill>
                    <a:srgbClr val="000000"/>
                  </a:solidFill>
                  <a:latin typeface="Arial Nova Condensed"/>
                  <a:ea typeface="Arial Nova Condensed"/>
                  <a:cs typeface="Arial Nova Condensed"/>
                  <a:sym typeface="Arial Nova Condensed"/>
                </a:rPr>
                <a:t>Proposez et confirmez le lieu et l'heure de la réunion avec les participants. Choisissez un lieu et une heure qui conviennent à la plupart des participants.</a:t>
              </a:r>
            </a:p>
            <a:p>
              <a:pPr algn="l" marL="604515" indent="-302257" lvl="1">
                <a:lnSpc>
                  <a:spcPts val="3863"/>
                </a:lnSpc>
                <a:buAutoNum type="arabicPeriod" startAt="1"/>
              </a:pPr>
              <a:r>
                <a:rPr lang="en-US" sz="2799">
                  <a:solidFill>
                    <a:srgbClr val="000000"/>
                  </a:solidFill>
                  <a:latin typeface="Arial Nova Condensed"/>
                  <a:ea typeface="Arial Nova Condensed"/>
                  <a:cs typeface="Arial Nova Condensed"/>
                  <a:sym typeface="Arial Nova Condensed"/>
                </a:rPr>
                <a:t>Assurez un accès et une participation inclusifs (personnes handicapées ; traducteur...)    </a:t>
              </a:r>
            </a:p>
            <a:p>
              <a:pPr algn="l" marL="604515" indent="-302257" lvl="1">
                <a:lnSpc>
                  <a:spcPts val="3863"/>
                </a:lnSpc>
                <a:buAutoNum type="arabicPeriod" startAt="1"/>
              </a:pPr>
              <a:r>
                <a:rPr lang="en-US" sz="2799">
                  <a:solidFill>
                    <a:srgbClr val="000000"/>
                  </a:solidFill>
                  <a:latin typeface="Arial Nova Condensed"/>
                  <a:ea typeface="Arial Nova Condensed"/>
                  <a:cs typeface="Arial Nova Condensed"/>
                  <a:sym typeface="Arial Nova Condensed"/>
                </a:rPr>
                <a:t>Assurez-vous que les préparatifs logistiques pour la réunion sont en place et suffisants pour les participants ciblés (Chaises, rafraîchissements, générateur en cas de panne de courant, etc.)</a:t>
              </a:r>
            </a:p>
            <a:p>
              <a:pPr algn="l" marL="604515" indent="-302257" lvl="1">
                <a:lnSpc>
                  <a:spcPts val="3863"/>
                </a:lnSpc>
                <a:buAutoNum type="arabicPeriod" startAt="1"/>
              </a:pPr>
              <a:r>
                <a:rPr lang="en-US" sz="2799">
                  <a:solidFill>
                    <a:srgbClr val="000000"/>
                  </a:solidFill>
                  <a:latin typeface="Arial Nova Condensed"/>
                  <a:ea typeface="Arial Nova Condensed"/>
                  <a:cs typeface="Arial Nova Condensed"/>
                  <a:sym typeface="Arial Nova Condensed"/>
                </a:rPr>
                <a:t>Si vous avez invité d'autres animateurs ou partenaires à la réunion, assurez-vous qu'ils sont disponibles et prêts à participer. Si possible, demandez-leur de partager une copie de leurs présentations avant la réunion. </a:t>
              </a:r>
            </a:p>
            <a:p>
              <a:pPr algn="l" marL="604515" indent="-302257" lvl="1">
                <a:lnSpc>
                  <a:spcPts val="3863"/>
                </a:lnSpc>
                <a:buAutoNum type="arabicPeriod" startAt="1"/>
              </a:pPr>
              <a:r>
                <a:rPr lang="en-US" sz="2799">
                  <a:solidFill>
                    <a:srgbClr val="000000"/>
                  </a:solidFill>
                  <a:latin typeface="Arial Nova Condensed"/>
                  <a:ea typeface="Arial Nova Condensed"/>
                  <a:cs typeface="Arial Nova Condensed"/>
                  <a:sym typeface="Arial Nova Condensed"/>
                </a:rPr>
                <a:t>Faciliter l’examen conjoint des programmes, qui pourrait inclure des parajuristes, des membres de la communauté et d’autres parties prenantes. </a:t>
              </a:r>
            </a:p>
          </p:txBody>
        </p:sp>
      </p:grpSp>
      <p:grpSp>
        <p:nvGrpSpPr>
          <p:cNvPr name="Group 11" id="11"/>
          <p:cNvGrpSpPr/>
          <p:nvPr/>
        </p:nvGrpSpPr>
        <p:grpSpPr>
          <a:xfrm rot="0">
            <a:off x="1429335" y="1926107"/>
            <a:ext cx="7423440" cy="894151"/>
            <a:chOff x="0" y="0"/>
            <a:chExt cx="9897921" cy="1192202"/>
          </a:xfrm>
        </p:grpSpPr>
        <p:sp>
          <p:nvSpPr>
            <p:cNvPr name="Freeform 12" id="12"/>
            <p:cNvSpPr/>
            <p:nvPr/>
          </p:nvSpPr>
          <p:spPr>
            <a:xfrm flipH="false" flipV="false" rot="0">
              <a:off x="0" y="0"/>
              <a:ext cx="9897921" cy="1192202"/>
            </a:xfrm>
            <a:custGeom>
              <a:avLst/>
              <a:gdLst/>
              <a:ahLst/>
              <a:cxnLst/>
              <a:rect r="r" b="b" t="t" l="l"/>
              <a:pathLst>
                <a:path h="1192202" w="9897921">
                  <a:moveTo>
                    <a:pt x="0" y="0"/>
                  </a:moveTo>
                  <a:lnTo>
                    <a:pt x="9897921" y="0"/>
                  </a:lnTo>
                  <a:lnTo>
                    <a:pt x="9897921" y="1192202"/>
                  </a:lnTo>
                  <a:lnTo>
                    <a:pt x="0" y="1192202"/>
                  </a:lnTo>
                  <a:close/>
                </a:path>
              </a:pathLst>
            </a:custGeom>
            <a:solidFill>
              <a:srgbClr val="000000">
                <a:alpha val="0"/>
              </a:srgbClr>
            </a:solidFill>
          </p:spPr>
        </p:sp>
        <p:sp>
          <p:nvSpPr>
            <p:cNvPr name="TextBox 13" id="13"/>
            <p:cNvSpPr txBox="true"/>
            <p:nvPr/>
          </p:nvSpPr>
          <p:spPr>
            <a:xfrm>
              <a:off x="0" y="-200025"/>
              <a:ext cx="9897921" cy="1392227"/>
            </a:xfrm>
            <a:prstGeom prst="rect">
              <a:avLst/>
            </a:prstGeom>
          </p:spPr>
          <p:txBody>
            <a:bodyPr anchor="t" rtlCol="false" tIns="0" lIns="0" bIns="0" rIns="0"/>
            <a:lstStyle/>
            <a:p>
              <a:pPr algn="ctr" marL="0" indent="0" lvl="0">
                <a:lnSpc>
                  <a:spcPts val="8181"/>
                </a:lnSpc>
              </a:pPr>
              <a:r>
                <a:rPr lang="en-US" b="true" sz="5000">
                  <a:solidFill>
                    <a:srgbClr val="F9B57D"/>
                  </a:solidFill>
                  <a:latin typeface="Arial Nova Condensed Bold"/>
                  <a:ea typeface="Arial Nova Condensed Bold"/>
                  <a:cs typeface="Arial Nova Condensed Bold"/>
                  <a:sym typeface="Arial Nova Condensed Bold"/>
                </a:rPr>
                <a:t>Planification de la réunion </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35.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2832050" cy="1181420"/>
            <a:chOff x="0" y="0"/>
            <a:chExt cx="17109400" cy="1575227"/>
          </a:xfrm>
        </p:grpSpPr>
        <p:sp>
          <p:nvSpPr>
            <p:cNvPr name="Freeform 6" id="6"/>
            <p:cNvSpPr/>
            <p:nvPr/>
          </p:nvSpPr>
          <p:spPr>
            <a:xfrm flipH="false" flipV="false" rot="0">
              <a:off x="0" y="0"/>
              <a:ext cx="17109399" cy="1575227"/>
            </a:xfrm>
            <a:custGeom>
              <a:avLst/>
              <a:gdLst/>
              <a:ahLst/>
              <a:cxnLst/>
              <a:rect r="r" b="b" t="t" l="l"/>
              <a:pathLst>
                <a:path h="1575227" w="17109399">
                  <a:moveTo>
                    <a:pt x="0" y="0"/>
                  </a:moveTo>
                  <a:lnTo>
                    <a:pt x="17109399" y="0"/>
                  </a:lnTo>
                  <a:lnTo>
                    <a:pt x="17109399"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7109400"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Organiser et animer des réunions </a:t>
              </a:r>
            </a:p>
          </p:txBody>
        </p:sp>
      </p:grpSp>
      <p:grpSp>
        <p:nvGrpSpPr>
          <p:cNvPr name="Group 8" id="8"/>
          <p:cNvGrpSpPr/>
          <p:nvPr/>
        </p:nvGrpSpPr>
        <p:grpSpPr>
          <a:xfrm rot="0">
            <a:off x="1627862" y="3174887"/>
            <a:ext cx="16230600" cy="6277182"/>
            <a:chOff x="0" y="0"/>
            <a:chExt cx="21640800" cy="8369576"/>
          </a:xfrm>
        </p:grpSpPr>
        <p:sp>
          <p:nvSpPr>
            <p:cNvPr name="Freeform 9" id="9"/>
            <p:cNvSpPr/>
            <p:nvPr/>
          </p:nvSpPr>
          <p:spPr>
            <a:xfrm flipH="false" flipV="false" rot="0">
              <a:off x="0" y="0"/>
              <a:ext cx="21640800" cy="8369576"/>
            </a:xfrm>
            <a:custGeom>
              <a:avLst/>
              <a:gdLst/>
              <a:ahLst/>
              <a:cxnLst/>
              <a:rect r="r" b="b" t="t" l="l"/>
              <a:pathLst>
                <a:path h="8369576" w="21640800">
                  <a:moveTo>
                    <a:pt x="0" y="0"/>
                  </a:moveTo>
                  <a:lnTo>
                    <a:pt x="21640800" y="0"/>
                  </a:lnTo>
                  <a:lnTo>
                    <a:pt x="21640800" y="8369576"/>
                  </a:lnTo>
                  <a:lnTo>
                    <a:pt x="0" y="8369576"/>
                  </a:lnTo>
                  <a:close/>
                </a:path>
              </a:pathLst>
            </a:custGeom>
            <a:solidFill>
              <a:srgbClr val="000000">
                <a:alpha val="0"/>
              </a:srgbClr>
            </a:solidFill>
          </p:spPr>
        </p:sp>
        <p:sp>
          <p:nvSpPr>
            <p:cNvPr name="TextBox 10" id="10"/>
            <p:cNvSpPr txBox="true"/>
            <p:nvPr/>
          </p:nvSpPr>
          <p:spPr>
            <a:xfrm>
              <a:off x="0" y="-47625"/>
              <a:ext cx="21640800" cy="8417201"/>
            </a:xfrm>
            <a:prstGeom prst="rect">
              <a:avLst/>
            </a:prstGeom>
          </p:spPr>
          <p:txBody>
            <a:bodyPr anchor="t" rtlCol="false" tIns="0" lIns="0" bIns="0" rIns="0"/>
            <a:lstStyle/>
            <a:p>
              <a:pPr algn="l">
                <a:lnSpc>
                  <a:spcPts val="3587"/>
                </a:lnSpc>
              </a:pPr>
            </a:p>
            <a:p>
              <a:pPr algn="l" marL="561336" indent="-280668" lvl="1">
                <a:lnSpc>
                  <a:spcPts val="3587"/>
                </a:lnSpc>
                <a:buAutoNum type="arabicPeriod" startAt="1"/>
              </a:pPr>
              <a:r>
                <a:rPr lang="en-US" sz="2599">
                  <a:solidFill>
                    <a:srgbClr val="000000"/>
                  </a:solidFill>
                  <a:latin typeface="Arial Nova Condensed"/>
                  <a:ea typeface="Arial Nova Condensed"/>
                  <a:cs typeface="Arial Nova Condensed"/>
                  <a:sym typeface="Arial Nova Condensed"/>
                </a:rPr>
                <a:t>Présentez l’objet de la réunion et les membres.</a:t>
              </a:r>
            </a:p>
            <a:p>
              <a:pPr algn="l" marL="561336" indent="-280668" lvl="1">
                <a:lnSpc>
                  <a:spcPts val="3587"/>
                </a:lnSpc>
                <a:buAutoNum type="arabicPeriod" startAt="1"/>
              </a:pPr>
              <a:r>
                <a:rPr lang="en-US" sz="2599">
                  <a:solidFill>
                    <a:srgbClr val="000000"/>
                  </a:solidFill>
                  <a:latin typeface="Arial Nova Condensed"/>
                  <a:ea typeface="Arial Nova Condensed"/>
                  <a:cs typeface="Arial Nova Condensed"/>
                  <a:sym typeface="Arial Nova Condensed"/>
                </a:rPr>
                <a:t>Nommez un secrétaire pour prendre les note de la réunion. </a:t>
              </a:r>
            </a:p>
            <a:p>
              <a:pPr algn="l" marL="561336" indent="-280668" lvl="1">
                <a:lnSpc>
                  <a:spcPts val="3587"/>
                </a:lnSpc>
                <a:buAutoNum type="arabicPeriod" startAt="1"/>
              </a:pPr>
              <a:r>
                <a:rPr lang="en-US" sz="2599">
                  <a:solidFill>
                    <a:srgbClr val="000000"/>
                  </a:solidFill>
                  <a:latin typeface="Arial Nova Condensed"/>
                  <a:ea typeface="Arial Nova Condensed"/>
                  <a:cs typeface="Arial Nova Condensed"/>
                  <a:sym typeface="Arial Nova Condensed"/>
                </a:rPr>
                <a:t>Chacun doit pouvoir s'exprimer librement sur les points à l'ordre du jour. Ne laissez pas les membres s'interrompre. </a:t>
              </a:r>
            </a:p>
            <a:p>
              <a:pPr algn="l" marL="561336" indent="-280668" lvl="1">
                <a:lnSpc>
                  <a:spcPts val="3587"/>
                </a:lnSpc>
                <a:buAutoNum type="arabicPeriod" startAt="1"/>
              </a:pPr>
              <a:r>
                <a:rPr lang="en-US" sz="2599">
                  <a:solidFill>
                    <a:srgbClr val="000000"/>
                  </a:solidFill>
                  <a:latin typeface="Arial Nova Condensed"/>
                  <a:ea typeface="Arial Nova Condensed"/>
                  <a:cs typeface="Arial Nova Condensed"/>
                  <a:sym typeface="Arial Nova Condensed"/>
                </a:rPr>
                <a:t>Soyez conscient des préjugés sexistes et autres qui peuvent limiter la pleine participation des membres. </a:t>
              </a:r>
            </a:p>
            <a:p>
              <a:pPr algn="l" marL="561336" indent="-280668" lvl="1">
                <a:lnSpc>
                  <a:spcPts val="3587"/>
                </a:lnSpc>
                <a:buAutoNum type="arabicPeriod" startAt="1"/>
              </a:pPr>
              <a:r>
                <a:rPr lang="en-US" sz="2599">
                  <a:solidFill>
                    <a:srgbClr val="000000"/>
                  </a:solidFill>
                  <a:latin typeface="Arial Nova Condensed"/>
                  <a:ea typeface="Arial Nova Condensed"/>
                  <a:cs typeface="Arial Nova Condensed"/>
                  <a:sym typeface="Arial Nova Condensed"/>
                </a:rPr>
                <a:t>Autorisez les questions et les discussions. </a:t>
              </a:r>
            </a:p>
            <a:p>
              <a:pPr algn="l" marL="561336" indent="-280668" lvl="1">
                <a:lnSpc>
                  <a:spcPts val="3587"/>
                </a:lnSpc>
                <a:buAutoNum type="arabicPeriod" startAt="1"/>
              </a:pPr>
              <a:r>
                <a:rPr lang="en-US" sz="2599">
                  <a:solidFill>
                    <a:srgbClr val="000000"/>
                  </a:solidFill>
                  <a:latin typeface="Arial Nova Condensed"/>
                  <a:ea typeface="Arial Nova Condensed"/>
                  <a:cs typeface="Arial Nova Condensed"/>
                  <a:sym typeface="Arial Nova Condensed"/>
                </a:rPr>
                <a:t>Déterminez le temps à allouer à chaque point de l'ordre du jour. La gestion du temps est importante. </a:t>
              </a:r>
            </a:p>
            <a:p>
              <a:pPr algn="l" marL="561336" indent="-280668" lvl="1">
                <a:lnSpc>
                  <a:spcPts val="3587"/>
                </a:lnSpc>
                <a:buAutoNum type="arabicPeriod" startAt="1"/>
              </a:pPr>
              <a:r>
                <a:rPr lang="en-US" sz="2599">
                  <a:solidFill>
                    <a:srgbClr val="000000"/>
                  </a:solidFill>
                  <a:latin typeface="Arial Nova Condensed"/>
                  <a:ea typeface="Arial Nova Condensed"/>
                  <a:cs typeface="Arial Nova Condensed"/>
                  <a:sym typeface="Arial Nova Condensed"/>
                </a:rPr>
                <a:t>Autorisez les questions et les discussions </a:t>
              </a:r>
            </a:p>
            <a:p>
              <a:pPr algn="l" marL="561336" indent="-280668" lvl="1">
                <a:lnSpc>
                  <a:spcPts val="3587"/>
                </a:lnSpc>
                <a:buAutoNum type="arabicPeriod" startAt="1"/>
              </a:pPr>
              <a:r>
                <a:rPr lang="en-US" sz="2599">
                  <a:solidFill>
                    <a:srgbClr val="000000"/>
                  </a:solidFill>
                  <a:latin typeface="Arial Nova Condensed"/>
                  <a:ea typeface="Arial Nova Condensed"/>
                  <a:cs typeface="Arial Nova Condensed"/>
                  <a:sym typeface="Arial Nova Condensed"/>
                </a:rPr>
                <a:t>Prenez une décision par consensus si possible et votez seulement si nécessaire.</a:t>
              </a:r>
            </a:p>
            <a:p>
              <a:pPr algn="l" marL="561336" indent="-280668" lvl="1">
                <a:lnSpc>
                  <a:spcPts val="3587"/>
                </a:lnSpc>
                <a:buAutoNum type="arabicPeriod" startAt="1"/>
              </a:pPr>
              <a:r>
                <a:rPr lang="en-US" sz="2599">
                  <a:solidFill>
                    <a:srgbClr val="000000"/>
                  </a:solidFill>
                  <a:latin typeface="Arial Nova Condensed"/>
                  <a:ea typeface="Arial Nova Condensed"/>
                  <a:cs typeface="Arial Nova Condensed"/>
                  <a:sym typeface="Arial Nova Condensed"/>
                </a:rPr>
                <a:t>Demandez au secrétaire de résumer les résolutions pour chacun des points de l’ordre du jour. </a:t>
              </a:r>
            </a:p>
            <a:p>
              <a:pPr algn="l" marL="561336" indent="-280668" lvl="1">
                <a:lnSpc>
                  <a:spcPts val="3587"/>
                </a:lnSpc>
                <a:buAutoNum type="arabicPeriod" startAt="1"/>
              </a:pPr>
              <a:r>
                <a:rPr lang="en-US" sz="2599">
                  <a:solidFill>
                    <a:srgbClr val="000000"/>
                  </a:solidFill>
                  <a:latin typeface="Arial Nova Condensed"/>
                  <a:ea typeface="Arial Nova Condensed"/>
                  <a:cs typeface="Arial Nova Condensed"/>
                  <a:sym typeface="Arial Nova Condensed"/>
                </a:rPr>
                <a:t>Convenez de la date, du lieu et de l’ordre du jour de la prochaine réunion.</a:t>
              </a:r>
            </a:p>
            <a:p>
              <a:pPr algn="l">
                <a:lnSpc>
                  <a:spcPts val="3587"/>
                </a:lnSpc>
              </a:pPr>
            </a:p>
            <a:p>
              <a:pPr algn="l">
                <a:lnSpc>
                  <a:spcPts val="3587"/>
                </a:lnSpc>
              </a:pPr>
              <a:r>
                <a:rPr lang="en-US" b="true" sz="2599">
                  <a:solidFill>
                    <a:srgbClr val="F9B428"/>
                  </a:solidFill>
                  <a:latin typeface="Arial Nova Condensed Bold"/>
                  <a:ea typeface="Arial Nova Condensed Bold"/>
                  <a:cs typeface="Arial Nova Condensed Bold"/>
                  <a:sym typeface="Arial Nova Condensed Bold"/>
                </a:rPr>
                <a:t>Après la réunion, le procès-verbal doit être dactylographié ou soigneusement rédigé dans un registre. Une copie doit être remise ou envoyée à tous les membres du comité.</a:t>
              </a:r>
            </a:p>
          </p:txBody>
        </p:sp>
      </p:grpSp>
      <p:grpSp>
        <p:nvGrpSpPr>
          <p:cNvPr name="Group 11" id="11"/>
          <p:cNvGrpSpPr/>
          <p:nvPr/>
        </p:nvGrpSpPr>
        <p:grpSpPr>
          <a:xfrm rot="0">
            <a:off x="1627862" y="2280736"/>
            <a:ext cx="5816863" cy="894151"/>
            <a:chOff x="0" y="0"/>
            <a:chExt cx="7755818" cy="1192202"/>
          </a:xfrm>
        </p:grpSpPr>
        <p:sp>
          <p:nvSpPr>
            <p:cNvPr name="Freeform 12" id="12"/>
            <p:cNvSpPr/>
            <p:nvPr/>
          </p:nvSpPr>
          <p:spPr>
            <a:xfrm flipH="false" flipV="false" rot="0">
              <a:off x="0" y="0"/>
              <a:ext cx="7755818" cy="1192202"/>
            </a:xfrm>
            <a:custGeom>
              <a:avLst/>
              <a:gdLst/>
              <a:ahLst/>
              <a:cxnLst/>
              <a:rect r="r" b="b" t="t" l="l"/>
              <a:pathLst>
                <a:path h="1192202" w="7755818">
                  <a:moveTo>
                    <a:pt x="0" y="0"/>
                  </a:moveTo>
                  <a:lnTo>
                    <a:pt x="7755818" y="0"/>
                  </a:lnTo>
                  <a:lnTo>
                    <a:pt x="7755818" y="1192202"/>
                  </a:lnTo>
                  <a:lnTo>
                    <a:pt x="0" y="1192202"/>
                  </a:lnTo>
                  <a:close/>
                </a:path>
              </a:pathLst>
            </a:custGeom>
            <a:solidFill>
              <a:srgbClr val="000000">
                <a:alpha val="0"/>
              </a:srgbClr>
            </a:solidFill>
          </p:spPr>
        </p:sp>
        <p:sp>
          <p:nvSpPr>
            <p:cNvPr name="TextBox 13" id="13"/>
            <p:cNvSpPr txBox="true"/>
            <p:nvPr/>
          </p:nvSpPr>
          <p:spPr>
            <a:xfrm>
              <a:off x="0" y="-200025"/>
              <a:ext cx="7755818" cy="1392227"/>
            </a:xfrm>
            <a:prstGeom prst="rect">
              <a:avLst/>
            </a:prstGeom>
          </p:spPr>
          <p:txBody>
            <a:bodyPr anchor="t" rtlCol="false" tIns="0" lIns="0" bIns="0" rIns="0"/>
            <a:lstStyle/>
            <a:p>
              <a:pPr algn="l" marL="0" indent="0" lvl="0">
                <a:lnSpc>
                  <a:spcPts val="8181"/>
                </a:lnSpc>
              </a:pPr>
              <a:r>
                <a:rPr lang="en-US" b="true" sz="5000">
                  <a:solidFill>
                    <a:srgbClr val="F9B57D"/>
                  </a:solidFill>
                  <a:latin typeface="Arial Nova Condensed Bold"/>
                  <a:ea typeface="Arial Nova Condensed Bold"/>
                  <a:cs typeface="Arial Nova Condensed Bold"/>
                  <a:sym typeface="Arial Nova Condensed Bold"/>
                </a:rPr>
                <a:t>Animer la réunion </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36.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2178148" cy="1181420"/>
            <a:chOff x="0" y="0"/>
            <a:chExt cx="16237530" cy="1575227"/>
          </a:xfrm>
        </p:grpSpPr>
        <p:sp>
          <p:nvSpPr>
            <p:cNvPr name="Freeform 6" id="6"/>
            <p:cNvSpPr/>
            <p:nvPr/>
          </p:nvSpPr>
          <p:spPr>
            <a:xfrm flipH="false" flipV="false" rot="0">
              <a:off x="0" y="0"/>
              <a:ext cx="16237530" cy="1575227"/>
            </a:xfrm>
            <a:custGeom>
              <a:avLst/>
              <a:gdLst/>
              <a:ahLst/>
              <a:cxnLst/>
              <a:rect r="r" b="b" t="t" l="l"/>
              <a:pathLst>
                <a:path h="1575227" w="16237530">
                  <a:moveTo>
                    <a:pt x="0" y="0"/>
                  </a:moveTo>
                  <a:lnTo>
                    <a:pt x="16237530" y="0"/>
                  </a:lnTo>
                  <a:lnTo>
                    <a:pt x="16237530"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6237530"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Passer des appels téléphoniques </a:t>
              </a:r>
            </a:p>
          </p:txBody>
        </p:sp>
      </p:grpSp>
      <p:grpSp>
        <p:nvGrpSpPr>
          <p:cNvPr name="Group 8" id="8"/>
          <p:cNvGrpSpPr/>
          <p:nvPr/>
        </p:nvGrpSpPr>
        <p:grpSpPr>
          <a:xfrm rot="0">
            <a:off x="1028700" y="2502580"/>
            <a:ext cx="15015748" cy="6755720"/>
            <a:chOff x="0" y="0"/>
            <a:chExt cx="20020997" cy="9007626"/>
          </a:xfrm>
        </p:grpSpPr>
        <p:sp>
          <p:nvSpPr>
            <p:cNvPr name="Freeform 9" id="9"/>
            <p:cNvSpPr/>
            <p:nvPr/>
          </p:nvSpPr>
          <p:spPr>
            <a:xfrm flipH="false" flipV="false" rot="0">
              <a:off x="0" y="0"/>
              <a:ext cx="20020997" cy="9007626"/>
            </a:xfrm>
            <a:custGeom>
              <a:avLst/>
              <a:gdLst/>
              <a:ahLst/>
              <a:cxnLst/>
              <a:rect r="r" b="b" t="t" l="l"/>
              <a:pathLst>
                <a:path h="9007626" w="20020997">
                  <a:moveTo>
                    <a:pt x="0" y="0"/>
                  </a:moveTo>
                  <a:lnTo>
                    <a:pt x="20020997" y="0"/>
                  </a:lnTo>
                  <a:lnTo>
                    <a:pt x="20020997" y="9007626"/>
                  </a:lnTo>
                  <a:lnTo>
                    <a:pt x="0" y="9007626"/>
                  </a:lnTo>
                  <a:close/>
                </a:path>
              </a:pathLst>
            </a:custGeom>
            <a:solidFill>
              <a:srgbClr val="000000">
                <a:alpha val="0"/>
              </a:srgbClr>
            </a:solidFill>
          </p:spPr>
        </p:sp>
        <p:sp>
          <p:nvSpPr>
            <p:cNvPr name="TextBox 10" id="10"/>
            <p:cNvSpPr txBox="true"/>
            <p:nvPr/>
          </p:nvSpPr>
          <p:spPr>
            <a:xfrm>
              <a:off x="0" y="-57150"/>
              <a:ext cx="20020997" cy="9064776"/>
            </a:xfrm>
            <a:prstGeom prst="rect">
              <a:avLst/>
            </a:prstGeom>
          </p:spPr>
          <p:txBody>
            <a:bodyPr anchor="t" rtlCol="false" tIns="0" lIns="0" bIns="0" rIns="0"/>
            <a:lstStyle/>
            <a:p>
              <a:pPr algn="l" marL="0" indent="0" lvl="0">
                <a:lnSpc>
                  <a:spcPts val="4431"/>
                </a:lnSpc>
              </a:pPr>
              <a:r>
                <a:rPr lang="en-US" sz="3211">
                  <a:solidFill>
                    <a:srgbClr val="000000"/>
                  </a:solidFill>
                  <a:latin typeface="Arial Nova Condensed"/>
                  <a:ea typeface="Arial Nova Condensed"/>
                  <a:cs typeface="Arial Nova Condensed"/>
                  <a:sym typeface="Arial Nova Condensed"/>
                </a:rPr>
                <a:t>Avant de passer un appel téléphonique, comprenez quel est le problème et ce que vous espérez obtenir de l’appel. </a:t>
              </a:r>
            </a:p>
            <a:p>
              <a:pPr algn="l" marL="693308" indent="-346654" lvl="1">
                <a:lnSpc>
                  <a:spcPts val="4431"/>
                </a:lnSpc>
                <a:buFont typeface="Arial"/>
                <a:buChar char="•"/>
              </a:pPr>
              <a:r>
                <a:rPr lang="en-US" sz="3211">
                  <a:solidFill>
                    <a:srgbClr val="000000"/>
                  </a:solidFill>
                  <a:latin typeface="Arial Nova Condensed"/>
                  <a:ea typeface="Arial Nova Condensed"/>
                  <a:cs typeface="Arial Nova Condensed"/>
                  <a:sym typeface="Arial Nova Condensed"/>
                </a:rPr>
                <a:t>Présentez-vous toujours à votre interlocuteur. Dites-lui que vous appelez au nom de votre client. </a:t>
              </a:r>
            </a:p>
            <a:p>
              <a:pPr algn="l" marL="693308" indent="-346654" lvl="1">
                <a:lnSpc>
                  <a:spcPts val="4431"/>
                </a:lnSpc>
                <a:buFont typeface="Arial"/>
                <a:buChar char="•"/>
              </a:pPr>
              <a:r>
                <a:rPr lang="en-US" sz="3211">
                  <a:solidFill>
                    <a:srgbClr val="000000"/>
                  </a:solidFill>
                  <a:latin typeface="Arial Nova Condensed"/>
                  <a:ea typeface="Arial Nova Condensed"/>
                  <a:cs typeface="Arial Nova Condensed"/>
                  <a:sym typeface="Arial Nova Condensed"/>
                </a:rPr>
                <a:t>Notez le nom de la personne à qui vous parlez, ainsi que la date et l'heure de l'appel.</a:t>
              </a:r>
            </a:p>
            <a:p>
              <a:pPr algn="l" marL="693308" indent="-346654" lvl="1">
                <a:lnSpc>
                  <a:spcPts val="4431"/>
                </a:lnSpc>
                <a:buFont typeface="Arial"/>
                <a:buChar char="•"/>
              </a:pPr>
              <a:r>
                <a:rPr lang="en-US" sz="3211">
                  <a:solidFill>
                    <a:srgbClr val="000000"/>
                  </a:solidFill>
                  <a:latin typeface="Arial Nova Condensed"/>
                  <a:ea typeface="Arial Nova Condensed"/>
                  <a:cs typeface="Arial Nova Condensed"/>
                  <a:sym typeface="Arial Nova Condensed"/>
                </a:rPr>
                <a:t>Communiquez toujours ce que votre client a dit. En cas de doute, demandez à être rappelé après confirmation. </a:t>
              </a:r>
            </a:p>
            <a:p>
              <a:pPr algn="l" marL="693308" indent="-346654" lvl="1">
                <a:lnSpc>
                  <a:spcPts val="4431"/>
                </a:lnSpc>
                <a:buFont typeface="Arial"/>
                <a:buChar char="•"/>
              </a:pPr>
              <a:r>
                <a:rPr lang="en-US" sz="3211">
                  <a:solidFill>
                    <a:srgbClr val="000000"/>
                  </a:solidFill>
                  <a:latin typeface="Arial Nova Condensed"/>
                  <a:ea typeface="Arial Nova Condensed"/>
                  <a:cs typeface="Arial Nova Condensed"/>
                  <a:sym typeface="Arial Nova Condensed"/>
                </a:rPr>
                <a:t>Soyez poli mais ferme. Ne vous mettez pas en colère et évitez les disputes. </a:t>
              </a:r>
            </a:p>
            <a:p>
              <a:pPr algn="l" marL="693308" indent="-346654" lvl="1">
                <a:lnSpc>
                  <a:spcPts val="4431"/>
                </a:lnSpc>
                <a:buFont typeface="Arial"/>
                <a:buChar char="•"/>
              </a:pPr>
              <a:r>
                <a:rPr lang="en-US" sz="3211">
                  <a:solidFill>
                    <a:srgbClr val="000000"/>
                  </a:solidFill>
                  <a:latin typeface="Arial Nova Condensed"/>
                  <a:ea typeface="Arial Nova Condensed"/>
                  <a:cs typeface="Arial Nova Condensed"/>
                  <a:sym typeface="Arial Nova Condensed"/>
                </a:rPr>
                <a:t>Prenez des notes de la conversation. Relisez-les à votre interlocuteur pour confirmer la discussion. </a:t>
              </a:r>
            </a:p>
            <a:p>
              <a:pPr algn="l" marL="693308" indent="-346654" lvl="1">
                <a:lnSpc>
                  <a:spcPts val="4431"/>
                </a:lnSpc>
                <a:buFont typeface="Arial"/>
                <a:buChar char="•"/>
              </a:pPr>
              <a:r>
                <a:rPr lang="en-US" sz="3211">
                  <a:solidFill>
                    <a:srgbClr val="000000"/>
                  </a:solidFill>
                  <a:latin typeface="Arial Nova Condensed"/>
                  <a:ea typeface="Arial Nova Condensed"/>
                  <a:cs typeface="Arial Nova Condensed"/>
                  <a:sym typeface="Arial Nova Condensed"/>
                </a:rPr>
                <a:t>Envoyez une lettre écrite à l’autre personne détaillant la discussion téléphonique et la voie à suivre convenue.</a:t>
              </a:r>
            </a:p>
          </p:txBody>
        </p:sp>
      </p:grpSp>
      <p:grpSp>
        <p:nvGrpSpPr>
          <p:cNvPr name="Group 11" id="11"/>
          <p:cNvGrpSpPr/>
          <p:nvPr/>
        </p:nvGrpSpPr>
        <p:grpSpPr>
          <a:xfrm rot="0">
            <a:off x="15537401" y="-1303500"/>
            <a:ext cx="3767531" cy="4123759"/>
            <a:chOff x="0" y="0"/>
            <a:chExt cx="5023375" cy="5498345"/>
          </a:xfrm>
        </p:grpSpPr>
        <p:grpSp>
          <p:nvGrpSpPr>
            <p:cNvPr name="Group 12" id="12"/>
            <p:cNvGrpSpPr/>
            <p:nvPr/>
          </p:nvGrpSpPr>
          <p:grpSpPr>
            <a:xfrm rot="-104776">
              <a:off x="297380" y="1759711"/>
              <a:ext cx="4032000" cy="3678054"/>
              <a:chOff x="0" y="0"/>
              <a:chExt cx="893117" cy="814716"/>
            </a:xfrm>
          </p:grpSpPr>
          <p:sp>
            <p:nvSpPr>
              <p:cNvPr name="Freeform 13" id="1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4" id="1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5" id="15"/>
            <p:cNvGrpSpPr/>
            <p:nvPr/>
          </p:nvGrpSpPr>
          <p:grpSpPr>
            <a:xfrm rot="-162844">
              <a:off x="84820" y="93399"/>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0629642">
              <a:off x="902754" y="1722687"/>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37.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1227615" cy="1181420"/>
            <a:chOff x="0" y="0"/>
            <a:chExt cx="14970153" cy="1575227"/>
          </a:xfrm>
        </p:grpSpPr>
        <p:sp>
          <p:nvSpPr>
            <p:cNvPr name="Freeform 6" id="6"/>
            <p:cNvSpPr/>
            <p:nvPr/>
          </p:nvSpPr>
          <p:spPr>
            <a:xfrm flipH="false" flipV="false" rot="0">
              <a:off x="0" y="0"/>
              <a:ext cx="14970153" cy="1575227"/>
            </a:xfrm>
            <a:custGeom>
              <a:avLst/>
              <a:gdLst/>
              <a:ahLst/>
              <a:cxnLst/>
              <a:rect r="r" b="b" t="t" l="l"/>
              <a:pathLst>
                <a:path h="1575227" w="14970153">
                  <a:moveTo>
                    <a:pt x="0" y="0"/>
                  </a:moveTo>
                  <a:lnTo>
                    <a:pt x="14970153" y="0"/>
                  </a:lnTo>
                  <a:lnTo>
                    <a:pt x="14970153"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4970153" cy="1765727"/>
            </a:xfrm>
            <a:prstGeom prst="rect">
              <a:avLst/>
            </a:prstGeom>
          </p:spPr>
          <p:txBody>
            <a:bodyPr anchor="t" rtlCol="false" tIns="0" lIns="0" bIns="0" rIns="0"/>
            <a:lstStyle/>
            <a:p>
              <a:pPr algn="l" marL="0" indent="0" lvl="0">
                <a:lnSpc>
                  <a:spcPts val="9900"/>
                </a:lnSpc>
                <a:spcBef>
                  <a:spcPct val="0"/>
                </a:spcBef>
              </a:pPr>
              <a:r>
                <a:rPr lang="en-US" b="true" sz="6600">
                  <a:solidFill>
                    <a:srgbClr val="4E5FA7"/>
                  </a:solidFill>
                  <a:latin typeface="Arial Nova Condensed Bold"/>
                  <a:ea typeface="Arial Nova Condensed Bold"/>
                  <a:cs typeface="Arial Nova Condensed Bold"/>
                  <a:sym typeface="Arial Nova Condensed Bold"/>
                </a:rPr>
                <a:t>Écrire un e-mail ou une lettre </a:t>
              </a:r>
            </a:p>
          </p:txBody>
        </p:sp>
      </p:grpSp>
      <p:grpSp>
        <p:nvGrpSpPr>
          <p:cNvPr name="Group 8" id="8"/>
          <p:cNvGrpSpPr/>
          <p:nvPr/>
        </p:nvGrpSpPr>
        <p:grpSpPr>
          <a:xfrm rot="0">
            <a:off x="1400994" y="1926110"/>
            <a:ext cx="8546377" cy="7579126"/>
            <a:chOff x="0" y="0"/>
            <a:chExt cx="11395169" cy="10105501"/>
          </a:xfrm>
        </p:grpSpPr>
        <p:sp>
          <p:nvSpPr>
            <p:cNvPr name="Freeform 9" id="9"/>
            <p:cNvSpPr/>
            <p:nvPr/>
          </p:nvSpPr>
          <p:spPr>
            <a:xfrm flipH="false" flipV="false" rot="0">
              <a:off x="0" y="0"/>
              <a:ext cx="11395169" cy="10105502"/>
            </a:xfrm>
            <a:custGeom>
              <a:avLst/>
              <a:gdLst/>
              <a:ahLst/>
              <a:cxnLst/>
              <a:rect r="r" b="b" t="t" l="l"/>
              <a:pathLst>
                <a:path h="10105502" w="11395169">
                  <a:moveTo>
                    <a:pt x="0" y="0"/>
                  </a:moveTo>
                  <a:lnTo>
                    <a:pt x="11395169" y="0"/>
                  </a:lnTo>
                  <a:lnTo>
                    <a:pt x="11395169" y="10105502"/>
                  </a:lnTo>
                  <a:lnTo>
                    <a:pt x="0" y="10105502"/>
                  </a:lnTo>
                  <a:close/>
                </a:path>
              </a:pathLst>
            </a:custGeom>
            <a:solidFill>
              <a:srgbClr val="000000">
                <a:alpha val="0"/>
              </a:srgbClr>
            </a:solidFill>
          </p:spPr>
        </p:sp>
        <p:sp>
          <p:nvSpPr>
            <p:cNvPr name="TextBox 10" id="10"/>
            <p:cNvSpPr txBox="true"/>
            <p:nvPr/>
          </p:nvSpPr>
          <p:spPr>
            <a:xfrm>
              <a:off x="0" y="-47625"/>
              <a:ext cx="11395169" cy="10153126"/>
            </a:xfrm>
            <a:prstGeom prst="rect">
              <a:avLst/>
            </a:prstGeom>
          </p:spPr>
          <p:txBody>
            <a:bodyPr anchor="t" rtlCol="false" tIns="0" lIns="0" bIns="0" rIns="0"/>
            <a:lstStyle/>
            <a:p>
              <a:pPr algn="l" marL="0" indent="0" lvl="0">
                <a:lnSpc>
                  <a:spcPts val="3791"/>
                </a:lnSpc>
              </a:pPr>
            </a:p>
            <a:p>
              <a:pPr algn="l" marL="0" indent="0" lvl="0">
                <a:lnSpc>
                  <a:spcPts val="3791"/>
                </a:lnSpc>
              </a:pPr>
              <a:r>
                <a:rPr lang="en-US" b="true" sz="2747">
                  <a:solidFill>
                    <a:srgbClr val="000000"/>
                  </a:solidFill>
                  <a:latin typeface="Arial Nova Condensed Bold"/>
                  <a:ea typeface="Arial Nova Condensed Bold"/>
                  <a:cs typeface="Arial Nova Condensed Bold"/>
                  <a:sym typeface="Arial Nova Condensed Bold"/>
                </a:rPr>
                <a:t>Comment structurer efficacement un e-mail :</a:t>
              </a:r>
            </a:p>
            <a:p>
              <a:pPr algn="l" marL="0" indent="0" lvl="0">
                <a:lnSpc>
                  <a:spcPts val="3791"/>
                </a:lnSpc>
              </a:pPr>
              <a:r>
                <a:rPr lang="en-US" sz="2747">
                  <a:solidFill>
                    <a:srgbClr val="000000"/>
                  </a:solidFill>
                  <a:latin typeface="Arial Nova Condensed"/>
                  <a:ea typeface="Arial Nova Condensed"/>
                  <a:cs typeface="Arial Nova Condensed"/>
                  <a:sym typeface="Arial Nova Condensed"/>
                </a:rPr>
                <a:t>Utilisez une ligne d’objet claire et concise.</a:t>
              </a:r>
            </a:p>
            <a:p>
              <a:pPr algn="l" marL="0" indent="0" lvl="0">
                <a:lnSpc>
                  <a:spcPts val="3791"/>
                </a:lnSpc>
              </a:pPr>
              <a:r>
                <a:rPr lang="en-US" sz="2747">
                  <a:solidFill>
                    <a:srgbClr val="000000"/>
                  </a:solidFill>
                  <a:latin typeface="Arial Nova Condensed"/>
                  <a:ea typeface="Arial Nova Condensed"/>
                  <a:cs typeface="Arial Nova Condensed"/>
                  <a:sym typeface="Arial Nova Condensed"/>
                </a:rPr>
                <a:t>Commencez par une salutation polie et un bref contexte.</a:t>
              </a:r>
            </a:p>
            <a:p>
              <a:pPr algn="l" marL="0" indent="0" lvl="0">
                <a:lnSpc>
                  <a:spcPts val="3791"/>
                </a:lnSpc>
              </a:pPr>
              <a:r>
                <a:rPr lang="en-US" sz="2747">
                  <a:solidFill>
                    <a:srgbClr val="000000"/>
                  </a:solidFill>
                  <a:latin typeface="Arial Nova Condensed"/>
                  <a:ea typeface="Arial Nova Condensed"/>
                  <a:cs typeface="Arial Nova Condensed"/>
                  <a:sym typeface="Arial Nova Condensed"/>
                </a:rPr>
                <a:t>Énoncez l’objectif dès le début et organisez les points de manière logique.</a:t>
              </a:r>
            </a:p>
            <a:p>
              <a:pPr algn="l" marL="0" indent="0" lvl="0">
                <a:lnSpc>
                  <a:spcPts val="3791"/>
                </a:lnSpc>
              </a:pPr>
              <a:r>
                <a:rPr lang="en-US" sz="2747">
                  <a:solidFill>
                    <a:srgbClr val="000000"/>
                  </a:solidFill>
                  <a:latin typeface="Arial Nova Condensed"/>
                  <a:ea typeface="Arial Nova Condensed"/>
                  <a:cs typeface="Arial Nova Condensed"/>
                  <a:sym typeface="Arial Nova Condensed"/>
                </a:rPr>
                <a:t>Utilisez des puces pour plus de lisibilité.</a:t>
              </a:r>
            </a:p>
            <a:p>
              <a:pPr algn="l" marL="0" indent="0" lvl="0">
                <a:lnSpc>
                  <a:spcPts val="3791"/>
                </a:lnSpc>
              </a:pPr>
              <a:r>
                <a:rPr lang="en-US" sz="2747">
                  <a:solidFill>
                    <a:srgbClr val="000000"/>
                  </a:solidFill>
                  <a:latin typeface="Arial Nova Condensed"/>
                  <a:ea typeface="Arial Nova Condensed"/>
                  <a:cs typeface="Arial Nova Condensed"/>
                  <a:sym typeface="Arial Nova Condensed"/>
                </a:rPr>
                <a:t>Terminez par un appel à l’action et une signature polie.</a:t>
              </a:r>
            </a:p>
            <a:p>
              <a:pPr algn="l" marL="0" indent="0" lvl="0">
                <a:lnSpc>
                  <a:spcPts val="3791"/>
                </a:lnSpc>
              </a:pPr>
            </a:p>
            <a:p>
              <a:pPr algn="l" marL="0" indent="0" lvl="0">
                <a:lnSpc>
                  <a:spcPts val="3791"/>
                </a:lnSpc>
              </a:pPr>
              <a:r>
                <a:rPr lang="en-US" b="true" sz="2747">
                  <a:solidFill>
                    <a:srgbClr val="000000"/>
                  </a:solidFill>
                  <a:latin typeface="Arial Nova Condensed Bold"/>
                  <a:ea typeface="Arial Nova Condensed Bold"/>
                  <a:cs typeface="Arial Nova Condensed Bold"/>
                  <a:sym typeface="Arial Nova Condensed Bold"/>
                </a:rPr>
                <a:t>Conseils pour la relecture et la garantie de clarté :</a:t>
              </a:r>
            </a:p>
            <a:p>
              <a:pPr algn="l" marL="0" indent="0" lvl="0">
                <a:lnSpc>
                  <a:spcPts val="3791"/>
                </a:lnSpc>
              </a:pPr>
              <a:r>
                <a:rPr lang="en-US" sz="2747">
                  <a:solidFill>
                    <a:srgbClr val="000000"/>
                  </a:solidFill>
                  <a:latin typeface="Arial Nova Condensed"/>
                  <a:ea typeface="Arial Nova Condensed"/>
                  <a:cs typeface="Arial Nova Condensed"/>
                  <a:sym typeface="Arial Nova Condensed"/>
                </a:rPr>
                <a:t>Lisez à voix haute pour détecter les formulations maladroites.</a:t>
              </a:r>
            </a:p>
            <a:p>
              <a:pPr algn="l" marL="0" indent="0" lvl="0">
                <a:lnSpc>
                  <a:spcPts val="3791"/>
                </a:lnSpc>
              </a:pPr>
              <a:r>
                <a:rPr lang="en-US" sz="2747">
                  <a:solidFill>
                    <a:srgbClr val="000000"/>
                  </a:solidFill>
                  <a:latin typeface="Arial Nova Condensed"/>
                  <a:ea typeface="Arial Nova Condensed"/>
                  <a:cs typeface="Arial Nova Condensed"/>
                  <a:sym typeface="Arial Nova Condensed"/>
                </a:rPr>
                <a:t>Utilisez des outils d'orthographe/grammaire mais vérifiez manuellement.</a:t>
              </a:r>
            </a:p>
            <a:p>
              <a:pPr algn="l" marL="0" indent="0" lvl="0">
                <a:lnSpc>
                  <a:spcPts val="3791"/>
                </a:lnSpc>
              </a:pPr>
              <a:r>
                <a:rPr lang="en-US" sz="2747">
                  <a:solidFill>
                    <a:srgbClr val="000000"/>
                  </a:solidFill>
                  <a:latin typeface="Arial Nova Condensed"/>
                  <a:ea typeface="Arial Nova Condensed"/>
                  <a:cs typeface="Arial Nova Condensed"/>
                  <a:sym typeface="Arial Nova Condensed"/>
                </a:rPr>
                <a:t>Assurez la clarté en évitant le jargon et les phrases longues.</a:t>
              </a:r>
            </a:p>
            <a:p>
              <a:pPr algn="l" marL="0" indent="0" lvl="0">
                <a:lnSpc>
                  <a:spcPts val="3791"/>
                </a:lnSpc>
              </a:pPr>
              <a:r>
                <a:rPr lang="en-US" sz="2747">
                  <a:solidFill>
                    <a:srgbClr val="000000"/>
                  </a:solidFill>
                  <a:latin typeface="Arial Nova Condensed"/>
                  <a:ea typeface="Arial Nova Condensed"/>
                  <a:cs typeface="Arial Nova Condensed"/>
                  <a:sym typeface="Arial Nova Condensed"/>
                </a:rPr>
                <a:t>Vérifiez que le ton correspond à l’objectif de l’e-mail.</a:t>
              </a:r>
            </a:p>
          </p:txBody>
        </p:sp>
      </p:grpSp>
      <p:grpSp>
        <p:nvGrpSpPr>
          <p:cNvPr name="Group 11" id="11"/>
          <p:cNvGrpSpPr/>
          <p:nvPr/>
        </p:nvGrpSpPr>
        <p:grpSpPr>
          <a:xfrm rot="0">
            <a:off x="11344616" y="3680941"/>
            <a:ext cx="6076550" cy="4829014"/>
            <a:chOff x="0" y="0"/>
            <a:chExt cx="8102066" cy="6438685"/>
          </a:xfrm>
        </p:grpSpPr>
        <p:sp>
          <p:nvSpPr>
            <p:cNvPr name="Freeform 12" id="12"/>
            <p:cNvSpPr/>
            <p:nvPr/>
          </p:nvSpPr>
          <p:spPr>
            <a:xfrm flipH="false" flipV="false" rot="0">
              <a:off x="0" y="0"/>
              <a:ext cx="8102066" cy="6438685"/>
            </a:xfrm>
            <a:custGeom>
              <a:avLst/>
              <a:gdLst/>
              <a:ahLst/>
              <a:cxnLst/>
              <a:rect r="r" b="b" t="t" l="l"/>
              <a:pathLst>
                <a:path h="6438685" w="8102066">
                  <a:moveTo>
                    <a:pt x="0" y="0"/>
                  </a:moveTo>
                  <a:lnTo>
                    <a:pt x="8102066" y="0"/>
                  </a:lnTo>
                  <a:lnTo>
                    <a:pt x="8102066" y="6438685"/>
                  </a:lnTo>
                  <a:lnTo>
                    <a:pt x="0" y="6438685"/>
                  </a:lnTo>
                  <a:close/>
                </a:path>
              </a:pathLst>
            </a:custGeom>
            <a:solidFill>
              <a:srgbClr val="000000">
                <a:alpha val="0"/>
              </a:srgbClr>
            </a:solidFill>
          </p:spPr>
        </p:sp>
        <p:sp>
          <p:nvSpPr>
            <p:cNvPr name="TextBox 13" id="13"/>
            <p:cNvSpPr txBox="true"/>
            <p:nvPr/>
          </p:nvSpPr>
          <p:spPr>
            <a:xfrm>
              <a:off x="0" y="-47625"/>
              <a:ext cx="8102066" cy="6486310"/>
            </a:xfrm>
            <a:prstGeom prst="rect">
              <a:avLst/>
            </a:prstGeom>
          </p:spPr>
          <p:txBody>
            <a:bodyPr anchor="t" rtlCol="false" tIns="0" lIns="0" bIns="0" rIns="0"/>
            <a:lstStyle/>
            <a:p>
              <a:pPr algn="l" marL="0" indent="0" lvl="0">
                <a:lnSpc>
                  <a:spcPts val="3863"/>
                </a:lnSpc>
              </a:pPr>
              <a:r>
                <a:rPr lang="en-US" b="true" sz="2799">
                  <a:solidFill>
                    <a:srgbClr val="000000"/>
                  </a:solidFill>
                  <a:latin typeface="Arial Nova Condensed Bold"/>
                  <a:ea typeface="Arial Nova Condensed Bold"/>
                  <a:cs typeface="Arial Nova Condensed Bold"/>
                  <a:sym typeface="Arial Nova Condensed Bold"/>
                </a:rPr>
                <a:t>L'importance d'un e-mail de suivi :</a:t>
              </a:r>
            </a:p>
            <a:p>
              <a:pPr algn="l" marL="0" indent="0" lvl="0">
                <a:lnSpc>
                  <a:spcPts val="3863"/>
                </a:lnSpc>
              </a:pPr>
              <a:r>
                <a:rPr lang="en-US" sz="2799">
                  <a:solidFill>
                    <a:srgbClr val="000000"/>
                  </a:solidFill>
                  <a:latin typeface="Arial Nova Condensed"/>
                  <a:ea typeface="Arial Nova Condensed"/>
                  <a:cs typeface="Arial Nova Condensed"/>
                  <a:sym typeface="Arial Nova Condensed"/>
                </a:rPr>
                <a:t>Assurez-vous que votre message est reçu et compris.</a:t>
              </a:r>
            </a:p>
            <a:p>
              <a:pPr algn="l" marL="0" indent="0" lvl="0">
                <a:lnSpc>
                  <a:spcPts val="3863"/>
                </a:lnSpc>
              </a:pPr>
              <a:r>
                <a:rPr lang="en-US" sz="2799">
                  <a:solidFill>
                    <a:srgbClr val="000000"/>
                  </a:solidFill>
                  <a:latin typeface="Arial Nova Condensed"/>
                  <a:ea typeface="Arial Nova Condensed"/>
                  <a:cs typeface="Arial Nova Condensed"/>
                  <a:sym typeface="Arial Nova Condensed"/>
                </a:rPr>
                <a:t>Rappelez poliment au destinataire et maintient l'élan.</a:t>
              </a:r>
            </a:p>
            <a:p>
              <a:pPr algn="l" marL="0" indent="0" lvl="0">
                <a:lnSpc>
                  <a:spcPts val="3863"/>
                </a:lnSpc>
              </a:pPr>
              <a:r>
                <a:rPr lang="en-US" sz="2799">
                  <a:solidFill>
                    <a:srgbClr val="000000"/>
                  </a:solidFill>
                  <a:latin typeface="Arial Nova Condensed"/>
                  <a:ea typeface="Arial Nova Condensed"/>
                  <a:cs typeface="Arial Nova Condensed"/>
                  <a:sym typeface="Arial Nova Condensed"/>
                </a:rPr>
                <a:t>Clarifie tous les détails négligés.</a:t>
              </a:r>
            </a:p>
            <a:p>
              <a:pPr algn="l" marL="0" indent="0" lvl="0">
                <a:lnSpc>
                  <a:spcPts val="3863"/>
                </a:lnSpc>
              </a:pPr>
              <a:r>
                <a:rPr lang="en-US" sz="2799">
                  <a:solidFill>
                    <a:srgbClr val="000000"/>
                  </a:solidFill>
                  <a:latin typeface="Arial Nova Condensed"/>
                  <a:ea typeface="Arial Nova Condensed"/>
                  <a:cs typeface="Arial Nova Condensed"/>
                  <a:sym typeface="Arial Nova Condensed"/>
                </a:rPr>
                <a:t>Gardez un ton respectueux et opportun.</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1487827" cy="1181420"/>
            <a:chOff x="0" y="0"/>
            <a:chExt cx="15317103" cy="1575227"/>
          </a:xfrm>
        </p:grpSpPr>
        <p:sp>
          <p:nvSpPr>
            <p:cNvPr name="Freeform 6" id="6"/>
            <p:cNvSpPr/>
            <p:nvPr/>
          </p:nvSpPr>
          <p:spPr>
            <a:xfrm flipH="false" flipV="false" rot="0">
              <a:off x="0" y="0"/>
              <a:ext cx="15317102" cy="1575227"/>
            </a:xfrm>
            <a:custGeom>
              <a:avLst/>
              <a:gdLst/>
              <a:ahLst/>
              <a:cxnLst/>
              <a:rect r="r" b="b" t="t" l="l"/>
              <a:pathLst>
                <a:path h="1575227" w="15317102">
                  <a:moveTo>
                    <a:pt x="0" y="0"/>
                  </a:moveTo>
                  <a:lnTo>
                    <a:pt x="15317102" y="0"/>
                  </a:lnTo>
                  <a:lnTo>
                    <a:pt x="15317102"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5317103"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Activité 4 : Rédiger un e-mail</a:t>
              </a:r>
            </a:p>
          </p:txBody>
        </p:sp>
      </p:grpSp>
      <p:grpSp>
        <p:nvGrpSpPr>
          <p:cNvPr name="Group 8" id="8"/>
          <p:cNvGrpSpPr/>
          <p:nvPr/>
        </p:nvGrpSpPr>
        <p:grpSpPr>
          <a:xfrm rot="0">
            <a:off x="1028700" y="2501445"/>
            <a:ext cx="16977989" cy="6583698"/>
            <a:chOff x="0" y="0"/>
            <a:chExt cx="22637319" cy="8778264"/>
          </a:xfrm>
        </p:grpSpPr>
        <p:sp>
          <p:nvSpPr>
            <p:cNvPr name="Freeform 9" id="9"/>
            <p:cNvSpPr/>
            <p:nvPr/>
          </p:nvSpPr>
          <p:spPr>
            <a:xfrm flipH="false" flipV="false" rot="0">
              <a:off x="16055" y="12700"/>
              <a:ext cx="22605209" cy="8752840"/>
            </a:xfrm>
            <a:custGeom>
              <a:avLst/>
              <a:gdLst/>
              <a:ahLst/>
              <a:cxnLst/>
              <a:rect r="r" b="b" t="t" l="l"/>
              <a:pathLst>
                <a:path h="8752840" w="22605209">
                  <a:moveTo>
                    <a:pt x="0" y="0"/>
                  </a:moveTo>
                  <a:lnTo>
                    <a:pt x="22605209" y="0"/>
                  </a:lnTo>
                  <a:lnTo>
                    <a:pt x="22605209" y="8752840"/>
                  </a:lnTo>
                  <a:lnTo>
                    <a:pt x="0" y="8752840"/>
                  </a:lnTo>
                  <a:close/>
                </a:path>
              </a:pathLst>
            </a:custGeom>
            <a:solidFill>
              <a:srgbClr val="FFFFFF"/>
            </a:solidFill>
          </p:spPr>
        </p:sp>
        <p:sp>
          <p:nvSpPr>
            <p:cNvPr name="Freeform 10" id="10"/>
            <p:cNvSpPr/>
            <p:nvPr/>
          </p:nvSpPr>
          <p:spPr>
            <a:xfrm flipH="false" flipV="false" rot="0">
              <a:off x="0" y="0"/>
              <a:ext cx="22637319" cy="8778240"/>
            </a:xfrm>
            <a:custGeom>
              <a:avLst/>
              <a:gdLst/>
              <a:ahLst/>
              <a:cxnLst/>
              <a:rect r="r" b="b" t="t" l="l"/>
              <a:pathLst>
                <a:path h="8778240" w="22637319">
                  <a:moveTo>
                    <a:pt x="16055" y="0"/>
                  </a:moveTo>
                  <a:lnTo>
                    <a:pt x="22621264" y="0"/>
                  </a:lnTo>
                  <a:cubicBezTo>
                    <a:pt x="22630095" y="0"/>
                    <a:pt x="22637319" y="5715"/>
                    <a:pt x="22637319" y="12700"/>
                  </a:cubicBezTo>
                  <a:lnTo>
                    <a:pt x="22637319" y="8765540"/>
                  </a:lnTo>
                  <a:cubicBezTo>
                    <a:pt x="22637319" y="8772525"/>
                    <a:pt x="22630095" y="8778240"/>
                    <a:pt x="22621264" y="8778240"/>
                  </a:cubicBezTo>
                  <a:lnTo>
                    <a:pt x="16055" y="8778240"/>
                  </a:lnTo>
                  <a:cubicBezTo>
                    <a:pt x="7225" y="8778240"/>
                    <a:pt x="0" y="8772525"/>
                    <a:pt x="0" y="8765540"/>
                  </a:cubicBezTo>
                  <a:lnTo>
                    <a:pt x="0" y="12700"/>
                  </a:lnTo>
                  <a:cubicBezTo>
                    <a:pt x="0" y="5715"/>
                    <a:pt x="7225" y="0"/>
                    <a:pt x="16055" y="0"/>
                  </a:cubicBezTo>
                  <a:moveTo>
                    <a:pt x="16055" y="25400"/>
                  </a:moveTo>
                  <a:lnTo>
                    <a:pt x="16055" y="12700"/>
                  </a:lnTo>
                  <a:lnTo>
                    <a:pt x="32110" y="12700"/>
                  </a:lnTo>
                  <a:lnTo>
                    <a:pt x="32110" y="8765540"/>
                  </a:lnTo>
                  <a:lnTo>
                    <a:pt x="16055" y="8765540"/>
                  </a:lnTo>
                  <a:lnTo>
                    <a:pt x="16055" y="8752840"/>
                  </a:lnTo>
                  <a:lnTo>
                    <a:pt x="22621264" y="8752840"/>
                  </a:lnTo>
                  <a:lnTo>
                    <a:pt x="22621264" y="8765540"/>
                  </a:lnTo>
                  <a:lnTo>
                    <a:pt x="22605209" y="8765540"/>
                  </a:lnTo>
                  <a:lnTo>
                    <a:pt x="22605209" y="12700"/>
                  </a:lnTo>
                  <a:lnTo>
                    <a:pt x="22621264" y="12700"/>
                  </a:lnTo>
                  <a:lnTo>
                    <a:pt x="22621264" y="25400"/>
                  </a:lnTo>
                  <a:lnTo>
                    <a:pt x="16055" y="25400"/>
                  </a:lnTo>
                  <a:close/>
                </a:path>
              </a:pathLst>
            </a:custGeom>
            <a:solidFill>
              <a:srgbClr val="FFFFFF"/>
            </a:solidFill>
          </p:spPr>
        </p:sp>
        <p:sp>
          <p:nvSpPr>
            <p:cNvPr name="TextBox 11" id="11"/>
            <p:cNvSpPr txBox="true"/>
            <p:nvPr/>
          </p:nvSpPr>
          <p:spPr>
            <a:xfrm>
              <a:off x="0" y="-57150"/>
              <a:ext cx="22637319" cy="8835414"/>
            </a:xfrm>
            <a:prstGeom prst="rect">
              <a:avLst/>
            </a:prstGeom>
          </p:spPr>
          <p:txBody>
            <a:bodyPr anchor="t" rtlCol="false" tIns="50800" lIns="50800" bIns="50800" rIns="50800"/>
            <a:lstStyle/>
            <a:p>
              <a:pPr algn="l" marL="0" indent="0" lvl="0">
                <a:lnSpc>
                  <a:spcPts val="4416"/>
                </a:lnSpc>
              </a:pPr>
              <a:r>
                <a:rPr lang="en-US" b="true" sz="3200">
                  <a:solidFill>
                    <a:srgbClr val="F9B428"/>
                  </a:solidFill>
                  <a:latin typeface="Arial Nova Condensed Bold"/>
                  <a:ea typeface="Arial Nova Condensed Bold"/>
                  <a:cs typeface="Arial Nova Condensed Bold"/>
                  <a:sym typeface="Arial Nova Condensed Bold"/>
                </a:rPr>
                <a:t> Activité : Rédiger un e-mail à un cabinet d'avocats  </a:t>
              </a:r>
            </a:p>
            <a:p>
              <a:pPr algn="l" marL="0" indent="0" lvl="0">
                <a:lnSpc>
                  <a:spcPts val="4416"/>
                </a:lnSpc>
              </a:pPr>
              <a:r>
                <a:rPr lang="en-US" b="true" sz="3200">
                  <a:solidFill>
                    <a:srgbClr val="000000"/>
                  </a:solidFill>
                  <a:latin typeface="Arial Nova Condensed Bold"/>
                  <a:ea typeface="Arial Nova Condensed Bold"/>
                  <a:cs typeface="Arial Nova Condensed Bold"/>
                  <a:sym typeface="Arial Nova Condensed Bold"/>
                </a:rPr>
                <a:t>Durée : 15 minutes </a:t>
              </a:r>
            </a:p>
            <a:p>
              <a:pPr algn="l" marL="0" indent="0" lvl="0">
                <a:lnSpc>
                  <a:spcPts val="4416"/>
                </a:lnSpc>
              </a:pPr>
              <a:r>
                <a:rPr lang="en-US" b="true" sz="3200">
                  <a:solidFill>
                    <a:srgbClr val="000000"/>
                  </a:solidFill>
                  <a:latin typeface="Arial Nova Condensed Bold"/>
                  <a:ea typeface="Arial Nova Condensed Bold"/>
                  <a:cs typeface="Arial Nova Condensed Bold"/>
                  <a:sym typeface="Arial Nova Condensed Bold"/>
                </a:rPr>
                <a:t>En vous basant sur l’activité précédente de l’histoire de Mariam, préparez un e-mail pour un avocat : </a:t>
              </a:r>
            </a:p>
            <a:p>
              <a:pPr algn="l" marL="690881" indent="-345440" lvl="1">
                <a:lnSpc>
                  <a:spcPts val="4416"/>
                </a:lnSpc>
                <a:buFont typeface="Arial"/>
                <a:buChar char="•"/>
              </a:pPr>
              <a:r>
                <a:rPr lang="en-US" sz="3200">
                  <a:solidFill>
                    <a:srgbClr val="000000"/>
                  </a:solidFill>
                  <a:latin typeface="Arial Nova Condensed"/>
                  <a:ea typeface="Arial Nova Condensed"/>
                  <a:cs typeface="Arial Nova Condensed"/>
                  <a:sym typeface="Arial Nova Condensed"/>
                </a:rPr>
                <a:t>Identifiez le but de votre e-mail</a:t>
              </a:r>
            </a:p>
            <a:p>
              <a:pPr algn="l" marL="690881" indent="-345440" lvl="1">
                <a:lnSpc>
                  <a:spcPts val="4416"/>
                </a:lnSpc>
                <a:buFont typeface="Arial"/>
                <a:buChar char="•"/>
              </a:pPr>
              <a:r>
                <a:rPr lang="en-US" sz="3200">
                  <a:solidFill>
                    <a:srgbClr val="000000"/>
                  </a:solidFill>
                  <a:latin typeface="Arial Nova Condensed"/>
                  <a:ea typeface="Arial Nova Condensed"/>
                  <a:cs typeface="Arial Nova Condensed"/>
                  <a:sym typeface="Arial Nova Condensed"/>
                </a:rPr>
                <a:t>Rassemblez les informations pertinentes avant d'écrire </a:t>
              </a:r>
            </a:p>
            <a:p>
              <a:pPr algn="l" marL="690881" indent="-345440" lvl="1">
                <a:lnSpc>
                  <a:spcPts val="4416"/>
                </a:lnSpc>
                <a:buFont typeface="Arial"/>
                <a:buChar char="•"/>
              </a:pPr>
              <a:r>
                <a:rPr lang="en-US" sz="3200">
                  <a:solidFill>
                    <a:srgbClr val="000000"/>
                  </a:solidFill>
                  <a:latin typeface="Arial Nova Condensed"/>
                  <a:ea typeface="Arial Nova Condensed"/>
                  <a:cs typeface="Arial Nova Condensed"/>
                  <a:sym typeface="Arial Nova Condensed"/>
                </a:rPr>
                <a:t>Rédigez une ligne d'objet claire et concise </a:t>
              </a:r>
            </a:p>
            <a:p>
              <a:pPr algn="l" marL="690881" indent="-345440" lvl="1">
                <a:lnSpc>
                  <a:spcPts val="4416"/>
                </a:lnSpc>
                <a:buFont typeface="Arial"/>
                <a:buChar char="•"/>
              </a:pPr>
              <a:r>
                <a:rPr lang="en-US" sz="3200">
                  <a:solidFill>
                    <a:srgbClr val="000000"/>
                  </a:solidFill>
                  <a:latin typeface="Arial Nova Condensed"/>
                  <a:ea typeface="Arial Nova Condensed"/>
                  <a:cs typeface="Arial Nova Condensed"/>
                  <a:sym typeface="Arial Nova Condensed"/>
                </a:rPr>
                <a:t>Rédigez une phrase pour saluer et une introduction professionnelles </a:t>
              </a:r>
            </a:p>
            <a:p>
              <a:pPr algn="l" marL="690881" indent="-345440" lvl="1">
                <a:lnSpc>
                  <a:spcPts val="4416"/>
                </a:lnSpc>
                <a:buFont typeface="Arial"/>
                <a:buChar char="•"/>
              </a:pPr>
              <a:r>
                <a:rPr lang="en-US" sz="3200">
                  <a:solidFill>
                    <a:srgbClr val="000000"/>
                  </a:solidFill>
                  <a:latin typeface="Arial Nova Condensed"/>
                  <a:ea typeface="Arial Nova Condensed"/>
                  <a:cs typeface="Arial Nova Condensed"/>
                  <a:sym typeface="Arial Nova Condensed"/>
                </a:rPr>
                <a:t>Détaillez votre problème juridique et votre demande</a:t>
              </a:r>
            </a:p>
            <a:p>
              <a:pPr algn="l" marL="690881" indent="-345440" lvl="1">
                <a:lnSpc>
                  <a:spcPts val="4416"/>
                </a:lnSpc>
                <a:buFont typeface="Arial"/>
                <a:buChar char="•"/>
              </a:pPr>
              <a:r>
                <a:rPr lang="en-US" sz="3200">
                  <a:solidFill>
                    <a:srgbClr val="000000"/>
                  </a:solidFill>
                  <a:latin typeface="Arial Nova Condensed"/>
                  <a:ea typeface="Arial Nova Condensed"/>
                  <a:cs typeface="Arial Nova Condensed"/>
                  <a:sym typeface="Arial Nova Condensed"/>
                </a:rPr>
                <a:t>Mentionnez les documents nécessaires à inclure </a:t>
              </a:r>
            </a:p>
            <a:p>
              <a:pPr algn="l" marL="690881" indent="-345440" lvl="1">
                <a:lnSpc>
                  <a:spcPts val="4416"/>
                </a:lnSpc>
                <a:buFont typeface="Arial"/>
                <a:buChar char="•"/>
              </a:pPr>
              <a:r>
                <a:rPr lang="en-US" sz="3200">
                  <a:solidFill>
                    <a:srgbClr val="000000"/>
                  </a:solidFill>
                  <a:latin typeface="Arial Nova Condensed"/>
                  <a:ea typeface="Arial Nova Condensed"/>
                  <a:cs typeface="Arial Nova Condensed"/>
                  <a:sym typeface="Arial Nova Condensed"/>
                </a:rPr>
                <a:t>Concluez votre e-mail de manière professionnelle </a:t>
              </a:r>
            </a:p>
            <a:p>
              <a:pPr algn="l" marL="690881" indent="-345440" lvl="1">
                <a:lnSpc>
                  <a:spcPts val="4416"/>
                </a:lnSpc>
                <a:buFont typeface="Arial"/>
                <a:buChar char="•"/>
              </a:pPr>
              <a:r>
                <a:rPr lang="en-US" sz="3200">
                  <a:solidFill>
                    <a:srgbClr val="000000"/>
                  </a:solidFill>
                  <a:latin typeface="Arial Nova Condensed"/>
                  <a:ea typeface="Arial Nova Condensed"/>
                  <a:cs typeface="Arial Nova Condensed"/>
                  <a:sym typeface="Arial Nova Condensed"/>
                </a:rPr>
                <a:t>Donnez vos coordonnées </a:t>
              </a:r>
            </a:p>
          </p:txBody>
        </p:sp>
      </p:grpSp>
      <p:sp>
        <p:nvSpPr>
          <p:cNvPr name="Freeform 12" id="12"/>
          <p:cNvSpPr/>
          <p:nvPr/>
        </p:nvSpPr>
        <p:spPr>
          <a:xfrm flipH="false" flipV="false" rot="0">
            <a:off x="10532680" y="7465562"/>
            <a:ext cx="7474009" cy="2821438"/>
          </a:xfrm>
          <a:custGeom>
            <a:avLst/>
            <a:gdLst/>
            <a:ahLst/>
            <a:cxnLst/>
            <a:rect r="r" b="b" t="t" l="l"/>
            <a:pathLst>
              <a:path h="2821438" w="7474009">
                <a:moveTo>
                  <a:pt x="0" y="0"/>
                </a:moveTo>
                <a:lnTo>
                  <a:pt x="7474009" y="0"/>
                </a:lnTo>
                <a:lnTo>
                  <a:pt x="7474009" y="2821438"/>
                </a:lnTo>
                <a:lnTo>
                  <a:pt x="0" y="2821438"/>
                </a:lnTo>
                <a:lnTo>
                  <a:pt x="0" y="0"/>
                </a:lnTo>
                <a:close/>
              </a:path>
            </a:pathLst>
          </a:custGeom>
          <a:blipFill>
            <a:blip r:embed="rId3"/>
            <a:stretch>
              <a:fillRect l="0" t="0" r="0" b="0"/>
            </a:stretch>
          </a:blipFill>
        </p:spPr>
      </p:sp>
    </p:spTree>
  </p:cSld>
  <p:clrMapOvr>
    <a:masterClrMapping/>
  </p:clrMapOvr>
</p:sld>
</file>

<file path=ppt/slides/slide39.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1989954" cy="1181420"/>
            <a:chOff x="0" y="0"/>
            <a:chExt cx="15986606" cy="1575227"/>
          </a:xfrm>
        </p:grpSpPr>
        <p:sp>
          <p:nvSpPr>
            <p:cNvPr name="Freeform 6" id="6"/>
            <p:cNvSpPr/>
            <p:nvPr/>
          </p:nvSpPr>
          <p:spPr>
            <a:xfrm flipH="false" flipV="false" rot="0">
              <a:off x="0" y="0"/>
              <a:ext cx="15986606" cy="1575227"/>
            </a:xfrm>
            <a:custGeom>
              <a:avLst/>
              <a:gdLst/>
              <a:ahLst/>
              <a:cxnLst/>
              <a:rect r="r" b="b" t="t" l="l"/>
              <a:pathLst>
                <a:path h="1575227" w="15986606">
                  <a:moveTo>
                    <a:pt x="0" y="0"/>
                  </a:moveTo>
                  <a:lnTo>
                    <a:pt x="15986606" y="0"/>
                  </a:lnTo>
                  <a:lnTo>
                    <a:pt x="15986606"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5986606"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Mise en relation avec des avocats </a:t>
              </a:r>
            </a:p>
          </p:txBody>
        </p:sp>
      </p:grpSp>
      <p:grpSp>
        <p:nvGrpSpPr>
          <p:cNvPr name="Group 8" id="8"/>
          <p:cNvGrpSpPr/>
          <p:nvPr/>
        </p:nvGrpSpPr>
        <p:grpSpPr>
          <a:xfrm rot="0">
            <a:off x="1471095" y="3879596"/>
            <a:ext cx="15788205" cy="3670778"/>
            <a:chOff x="0" y="0"/>
            <a:chExt cx="21050940" cy="4894370"/>
          </a:xfrm>
        </p:grpSpPr>
        <p:sp>
          <p:nvSpPr>
            <p:cNvPr name="Freeform 9" id="9"/>
            <p:cNvSpPr/>
            <p:nvPr/>
          </p:nvSpPr>
          <p:spPr>
            <a:xfrm flipH="false" flipV="false" rot="0">
              <a:off x="0" y="0"/>
              <a:ext cx="21050940" cy="4894370"/>
            </a:xfrm>
            <a:custGeom>
              <a:avLst/>
              <a:gdLst/>
              <a:ahLst/>
              <a:cxnLst/>
              <a:rect r="r" b="b" t="t" l="l"/>
              <a:pathLst>
                <a:path h="4894370" w="21050940">
                  <a:moveTo>
                    <a:pt x="0" y="0"/>
                  </a:moveTo>
                  <a:lnTo>
                    <a:pt x="21050940" y="0"/>
                  </a:lnTo>
                  <a:lnTo>
                    <a:pt x="21050940" y="4894370"/>
                  </a:lnTo>
                  <a:lnTo>
                    <a:pt x="0" y="4894370"/>
                  </a:lnTo>
                  <a:close/>
                </a:path>
              </a:pathLst>
            </a:custGeom>
            <a:solidFill>
              <a:srgbClr val="000000">
                <a:alpha val="0"/>
              </a:srgbClr>
            </a:solidFill>
          </p:spPr>
        </p:sp>
        <p:sp>
          <p:nvSpPr>
            <p:cNvPr name="TextBox 10" id="10"/>
            <p:cNvSpPr txBox="true"/>
            <p:nvPr/>
          </p:nvSpPr>
          <p:spPr>
            <a:xfrm>
              <a:off x="0" y="-57150"/>
              <a:ext cx="21050940" cy="4951520"/>
            </a:xfrm>
            <a:prstGeom prst="rect">
              <a:avLst/>
            </a:prstGeom>
          </p:spPr>
          <p:txBody>
            <a:bodyPr anchor="t" rtlCol="false" tIns="0" lIns="0" bIns="0" rIns="0"/>
            <a:lstStyle/>
            <a:p>
              <a:pPr algn="just" marL="424761" indent="-212380" lvl="1">
                <a:lnSpc>
                  <a:spcPts val="4858"/>
                </a:lnSpc>
                <a:buFont typeface="Arial"/>
                <a:buChar char="•"/>
              </a:pPr>
              <a:r>
                <a:rPr lang="en-US" sz="3520">
                  <a:solidFill>
                    <a:srgbClr val="000000"/>
                  </a:solidFill>
                  <a:latin typeface="Arial Nova Condensed"/>
                  <a:ea typeface="Arial Nova Condensed"/>
                  <a:cs typeface="Arial Nova Condensed"/>
                  <a:sym typeface="Arial Nova Condensed"/>
                </a:rPr>
                <a:t>En tant que parajuristes, vous devrez interagir avec d’autres praticiens du droit pour garantir que les dossiers avancent. </a:t>
              </a:r>
            </a:p>
            <a:p>
              <a:pPr algn="just" marL="424761" indent="-212380" lvl="1">
                <a:lnSpc>
                  <a:spcPts val="4858"/>
                </a:lnSpc>
                <a:buFont typeface="Arial"/>
                <a:buChar char="•"/>
              </a:pPr>
              <a:r>
                <a:rPr lang="en-US" sz="3520">
                  <a:solidFill>
                    <a:srgbClr val="000000"/>
                  </a:solidFill>
                  <a:latin typeface="Arial Nova Condensed"/>
                  <a:ea typeface="Arial Nova Condensed"/>
                  <a:cs typeface="Arial Nova Condensed"/>
                  <a:sym typeface="Arial Nova Condensed"/>
                </a:rPr>
                <a:t>Cela peut être intimidant au début, mais c'est un type de communication auquel les parajuristes doivent s'attendre et être prêts. </a:t>
              </a:r>
            </a:p>
            <a:p>
              <a:pPr algn="just" marL="424761" indent="-212380" lvl="1">
                <a:lnSpc>
                  <a:spcPts val="4858"/>
                </a:lnSpc>
                <a:buFont typeface="Arial"/>
                <a:buChar char="•"/>
              </a:pPr>
              <a:r>
                <a:rPr lang="en-US" sz="3520">
                  <a:solidFill>
                    <a:srgbClr val="000000"/>
                  </a:solidFill>
                  <a:latin typeface="Arial Nova Condensed"/>
                  <a:ea typeface="Arial Nova Condensed"/>
                  <a:cs typeface="Arial Nova Condensed"/>
                  <a:sym typeface="Arial Nova Condensed"/>
                </a:rPr>
                <a:t>Cette partie de la formation ne fournit pas une liste exhaustive des moyens pour rentrer en relation avec des avocats ou des institutions/services juridiques, etc. </a:t>
              </a:r>
            </a:p>
          </p:txBody>
        </p:sp>
      </p:grpSp>
      <p:grpSp>
        <p:nvGrpSpPr>
          <p:cNvPr name="Group 11" id="11"/>
          <p:cNvGrpSpPr/>
          <p:nvPr/>
        </p:nvGrpSpPr>
        <p:grpSpPr>
          <a:xfrm rot="0">
            <a:off x="1471095" y="2373183"/>
            <a:ext cx="13474494" cy="894151"/>
            <a:chOff x="0" y="0"/>
            <a:chExt cx="17965992" cy="1192202"/>
          </a:xfrm>
        </p:grpSpPr>
        <p:sp>
          <p:nvSpPr>
            <p:cNvPr name="Freeform 12" id="12"/>
            <p:cNvSpPr/>
            <p:nvPr/>
          </p:nvSpPr>
          <p:spPr>
            <a:xfrm flipH="false" flipV="false" rot="0">
              <a:off x="0" y="0"/>
              <a:ext cx="17965992" cy="1192202"/>
            </a:xfrm>
            <a:custGeom>
              <a:avLst/>
              <a:gdLst/>
              <a:ahLst/>
              <a:cxnLst/>
              <a:rect r="r" b="b" t="t" l="l"/>
              <a:pathLst>
                <a:path h="1192202" w="17965992">
                  <a:moveTo>
                    <a:pt x="0" y="0"/>
                  </a:moveTo>
                  <a:lnTo>
                    <a:pt x="17965992" y="0"/>
                  </a:lnTo>
                  <a:lnTo>
                    <a:pt x="17965992" y="1192202"/>
                  </a:lnTo>
                  <a:lnTo>
                    <a:pt x="0" y="1192202"/>
                  </a:lnTo>
                  <a:close/>
                </a:path>
              </a:pathLst>
            </a:custGeom>
            <a:solidFill>
              <a:srgbClr val="000000">
                <a:alpha val="0"/>
              </a:srgbClr>
            </a:solidFill>
          </p:spPr>
        </p:sp>
        <p:sp>
          <p:nvSpPr>
            <p:cNvPr name="TextBox 13" id="13"/>
            <p:cNvSpPr txBox="true"/>
            <p:nvPr/>
          </p:nvSpPr>
          <p:spPr>
            <a:xfrm>
              <a:off x="0" y="-200025"/>
              <a:ext cx="17965992" cy="1392227"/>
            </a:xfrm>
            <a:prstGeom prst="rect">
              <a:avLst/>
            </a:prstGeom>
          </p:spPr>
          <p:txBody>
            <a:bodyPr anchor="t" rtlCol="false" tIns="0" lIns="0" bIns="0" rIns="0"/>
            <a:lstStyle/>
            <a:p>
              <a:pPr algn="l" marL="0" indent="0" lvl="0">
                <a:lnSpc>
                  <a:spcPts val="8181"/>
                </a:lnSpc>
              </a:pPr>
              <a:r>
                <a:rPr lang="en-US" b="true" sz="5000">
                  <a:solidFill>
                    <a:srgbClr val="F9B57D"/>
                  </a:solidFill>
                  <a:latin typeface="Arial Nova Condensed Bold"/>
                  <a:ea typeface="Arial Nova Condensed Bold"/>
                  <a:cs typeface="Arial Nova Condensed Bold"/>
                  <a:sym typeface="Arial Nova Condensed Bold"/>
                </a:rPr>
                <a:t>Rencontrer et travailler avec les praticiens du droit</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4.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18393"/>
            <a:ext cx="15198118" cy="1181420"/>
            <a:chOff x="0" y="0"/>
            <a:chExt cx="20264157" cy="1575227"/>
          </a:xfrm>
        </p:grpSpPr>
        <p:sp>
          <p:nvSpPr>
            <p:cNvPr name="Freeform 6" id="6"/>
            <p:cNvSpPr/>
            <p:nvPr/>
          </p:nvSpPr>
          <p:spPr>
            <a:xfrm flipH="false" flipV="false" rot="0">
              <a:off x="0" y="0"/>
              <a:ext cx="20264157" cy="1575227"/>
            </a:xfrm>
            <a:custGeom>
              <a:avLst/>
              <a:gdLst/>
              <a:ahLst/>
              <a:cxnLst/>
              <a:rect r="r" b="b" t="t" l="l"/>
              <a:pathLst>
                <a:path h="1575227" w="20264157">
                  <a:moveTo>
                    <a:pt x="0" y="0"/>
                  </a:moveTo>
                  <a:lnTo>
                    <a:pt x="20264157" y="0"/>
                  </a:lnTo>
                  <a:lnTo>
                    <a:pt x="20264157" y="1575227"/>
                  </a:lnTo>
                  <a:lnTo>
                    <a:pt x="0" y="1575227"/>
                  </a:lnTo>
                  <a:close/>
                </a:path>
              </a:pathLst>
            </a:custGeom>
            <a:solidFill>
              <a:srgbClr val="000000">
                <a:alpha val="0"/>
              </a:srgbClr>
            </a:solidFill>
          </p:spPr>
        </p:sp>
        <p:sp>
          <p:nvSpPr>
            <p:cNvPr name="TextBox 7" id="7"/>
            <p:cNvSpPr txBox="true"/>
            <p:nvPr/>
          </p:nvSpPr>
          <p:spPr>
            <a:xfrm>
              <a:off x="0" y="-190500"/>
              <a:ext cx="20264157" cy="1765727"/>
            </a:xfrm>
            <a:prstGeom prst="rect">
              <a:avLst/>
            </a:prstGeom>
          </p:spPr>
          <p:txBody>
            <a:bodyPr anchor="t" rtlCol="false" tIns="0" lIns="0" bIns="0" rIns="0"/>
            <a:lstStyle/>
            <a:p>
              <a:pPr algn="l" marL="0" indent="0" lvl="0">
                <a:lnSpc>
                  <a:spcPts val="9900"/>
                </a:lnSpc>
              </a:pPr>
              <a:r>
                <a:rPr lang="en-US" b="true" sz="6600">
                  <a:solidFill>
                    <a:srgbClr val="4E5FA7"/>
                  </a:solidFill>
                  <a:latin typeface="Arial Nova Condensed Bold"/>
                  <a:ea typeface="Arial Nova Condensed Bold"/>
                  <a:cs typeface="Arial Nova Condensed Bold"/>
                  <a:sym typeface="Arial Nova Condensed Bold"/>
                </a:rPr>
                <a:t>Conformité et considérations éthiques</a:t>
              </a:r>
            </a:p>
          </p:txBody>
        </p:sp>
      </p:grpSp>
      <p:grpSp>
        <p:nvGrpSpPr>
          <p:cNvPr name="Group 8" id="8"/>
          <p:cNvGrpSpPr/>
          <p:nvPr/>
        </p:nvGrpSpPr>
        <p:grpSpPr>
          <a:xfrm rot="0">
            <a:off x="1028700" y="3425580"/>
            <a:ext cx="16230600" cy="6197691"/>
            <a:chOff x="0" y="0"/>
            <a:chExt cx="21640800" cy="8263588"/>
          </a:xfrm>
        </p:grpSpPr>
        <p:sp>
          <p:nvSpPr>
            <p:cNvPr name="Freeform 9" id="9"/>
            <p:cNvSpPr/>
            <p:nvPr/>
          </p:nvSpPr>
          <p:spPr>
            <a:xfrm flipH="false" flipV="false" rot="0">
              <a:off x="0" y="0"/>
              <a:ext cx="21640800" cy="8263588"/>
            </a:xfrm>
            <a:custGeom>
              <a:avLst/>
              <a:gdLst/>
              <a:ahLst/>
              <a:cxnLst/>
              <a:rect r="r" b="b" t="t" l="l"/>
              <a:pathLst>
                <a:path h="8263588" w="21640800">
                  <a:moveTo>
                    <a:pt x="0" y="0"/>
                  </a:moveTo>
                  <a:lnTo>
                    <a:pt x="21640800" y="0"/>
                  </a:lnTo>
                  <a:lnTo>
                    <a:pt x="21640800" y="8263588"/>
                  </a:lnTo>
                  <a:lnTo>
                    <a:pt x="0" y="8263588"/>
                  </a:lnTo>
                  <a:close/>
                </a:path>
              </a:pathLst>
            </a:custGeom>
            <a:solidFill>
              <a:srgbClr val="000000">
                <a:alpha val="0"/>
              </a:srgbClr>
            </a:solidFill>
          </p:spPr>
        </p:sp>
        <p:sp>
          <p:nvSpPr>
            <p:cNvPr name="TextBox 10" id="10"/>
            <p:cNvSpPr txBox="true"/>
            <p:nvPr/>
          </p:nvSpPr>
          <p:spPr>
            <a:xfrm>
              <a:off x="0" y="0"/>
              <a:ext cx="21640800" cy="8263588"/>
            </a:xfrm>
            <a:prstGeom prst="rect">
              <a:avLst/>
            </a:prstGeom>
          </p:spPr>
          <p:txBody>
            <a:bodyPr anchor="t" rtlCol="false" tIns="0" lIns="0" bIns="0" rIns="0"/>
            <a:lstStyle/>
            <a:p>
              <a:pPr algn="just" marL="710337" indent="-236779" lvl="2">
                <a:lnSpc>
                  <a:spcPts val="3288"/>
                </a:lnSpc>
                <a:buFont typeface="Arial"/>
                <a:buChar char="⚬"/>
              </a:pPr>
              <a:r>
                <a:rPr lang="en-US" b="true" sz="2740">
                  <a:solidFill>
                    <a:srgbClr val="000000"/>
                  </a:solidFill>
                  <a:latin typeface="Arial Nova Condensed Bold"/>
                  <a:ea typeface="Arial Nova Condensed Bold"/>
                  <a:cs typeface="Arial Nova Condensed Bold"/>
                  <a:sym typeface="Arial Nova Condensed Bold"/>
                </a:rPr>
                <a:t>Non-discrimination</a:t>
              </a:r>
              <a:r>
                <a:rPr lang="en-US" sz="2740">
                  <a:solidFill>
                    <a:srgbClr val="000000"/>
                  </a:solidFill>
                  <a:latin typeface="Arial Nova Condensed"/>
                  <a:ea typeface="Arial Nova Condensed"/>
                  <a:cs typeface="Arial Nova Condensed"/>
                  <a:sym typeface="Arial Nova Condensed"/>
                </a:rPr>
                <a:t> : Un parajuriste doit fournir un service égal à tous les clients, indépendamment de leur race, de leur origine ethnique, de leurs convictions politiques ou d’autres facteurs. </a:t>
              </a:r>
            </a:p>
            <a:p>
              <a:pPr algn="just" marL="710337" indent="-236779" lvl="2">
                <a:lnSpc>
                  <a:spcPts val="3288"/>
                </a:lnSpc>
                <a:buFont typeface="Arial"/>
                <a:buChar char="⚬"/>
              </a:pPr>
              <a:r>
                <a:rPr lang="en-US" b="true" sz="2740">
                  <a:solidFill>
                    <a:srgbClr val="000000"/>
                  </a:solidFill>
                  <a:latin typeface="Arial Nova Condensed Bold"/>
                  <a:ea typeface="Arial Nova Condensed Bold"/>
                  <a:cs typeface="Arial Nova Condensed Bold"/>
                  <a:sym typeface="Arial Nova Condensed Bold"/>
                </a:rPr>
                <a:t>Conflit d’intérêts </a:t>
              </a:r>
              <a:r>
                <a:rPr lang="en-US" sz="2740">
                  <a:solidFill>
                    <a:srgbClr val="000000"/>
                  </a:solidFill>
                  <a:latin typeface="Arial Nova Condensed"/>
                  <a:ea typeface="Arial Nova Condensed"/>
                  <a:cs typeface="Arial Nova Condensed"/>
                  <a:sym typeface="Arial Nova Condensed"/>
                </a:rPr>
                <a:t>: Un parajuriste ne doit pas se trouver dans une situation où les intérêts du client entrent en conflit avec ses propres intérêts. </a:t>
              </a:r>
            </a:p>
            <a:p>
              <a:pPr algn="just" marL="710337" indent="-236779" lvl="2">
                <a:lnSpc>
                  <a:spcPts val="3288"/>
                </a:lnSpc>
                <a:buFont typeface="Arial"/>
                <a:buChar char="⚬"/>
              </a:pPr>
              <a:r>
                <a:rPr lang="en-US" b="true" sz="2740">
                  <a:solidFill>
                    <a:srgbClr val="000000"/>
                  </a:solidFill>
                  <a:latin typeface="Arial Nova Condensed Bold"/>
                  <a:ea typeface="Arial Nova Condensed Bold"/>
                  <a:cs typeface="Arial Nova Condensed Bold"/>
                  <a:sym typeface="Arial Nova Condensed Bold"/>
                </a:rPr>
                <a:t>Indépendance </a:t>
              </a:r>
              <a:r>
                <a:rPr lang="en-US" sz="2740">
                  <a:solidFill>
                    <a:srgbClr val="000000"/>
                  </a:solidFill>
                  <a:latin typeface="Arial Nova Condensed"/>
                  <a:ea typeface="Arial Nova Condensed"/>
                  <a:cs typeface="Arial Nova Condensed"/>
                  <a:sym typeface="Arial Nova Condensed"/>
                </a:rPr>
                <a:t>: Un parajuriste doit exercer un jugement professionnel indépendant et impartial lorsqu’il conseille un client, y compris sur la probabilité de succès de l’affaire du client. </a:t>
              </a:r>
            </a:p>
            <a:p>
              <a:pPr algn="just" marL="710337" indent="-236779" lvl="2">
                <a:lnSpc>
                  <a:spcPts val="3288"/>
                </a:lnSpc>
                <a:buFont typeface="Arial"/>
                <a:buChar char="⚬"/>
              </a:pPr>
              <a:r>
                <a:rPr lang="en-US" b="true" sz="2740">
                  <a:solidFill>
                    <a:srgbClr val="000000"/>
                  </a:solidFill>
                  <a:latin typeface="Arial Nova Condensed Bold"/>
                  <a:ea typeface="Arial Nova Condensed Bold"/>
                  <a:cs typeface="Arial Nova Condensed Bold"/>
                  <a:sym typeface="Arial Nova Condensed Bold"/>
                </a:rPr>
                <a:t>Intégrité professionnelle </a:t>
              </a:r>
              <a:r>
                <a:rPr lang="en-US" sz="2740">
                  <a:solidFill>
                    <a:srgbClr val="000000"/>
                  </a:solidFill>
                  <a:latin typeface="Arial Nova Condensed"/>
                  <a:ea typeface="Arial Nova Condensed"/>
                  <a:cs typeface="Arial Nova Condensed"/>
                  <a:sym typeface="Arial Nova Condensed"/>
                </a:rPr>
                <a:t>: Un parajuriste doit maintenir les normes les plus élevées d’honnêteté, d’intégrité et d’équité envers ses clients et ses parties prenantes. </a:t>
              </a:r>
            </a:p>
            <a:p>
              <a:pPr algn="just" marL="710337" indent="-236779" lvl="2">
                <a:lnSpc>
                  <a:spcPts val="3288"/>
                </a:lnSpc>
                <a:buFont typeface="Arial"/>
                <a:buChar char="⚬"/>
              </a:pPr>
              <a:r>
                <a:rPr lang="en-US" b="true" sz="2740">
                  <a:solidFill>
                    <a:srgbClr val="000000"/>
                  </a:solidFill>
                  <a:latin typeface="Arial Nova Condensed Bold"/>
                  <a:ea typeface="Arial Nova Condensed Bold"/>
                  <a:cs typeface="Arial Nova Condensed Bold"/>
                  <a:sym typeface="Arial Nova Condensed Bold"/>
                </a:rPr>
                <a:t>Confidentialité</a:t>
              </a:r>
              <a:r>
                <a:rPr lang="en-US" sz="2740">
                  <a:solidFill>
                    <a:srgbClr val="000000"/>
                  </a:solidFill>
                  <a:latin typeface="Arial Nova Condensed"/>
                  <a:ea typeface="Arial Nova Condensed"/>
                  <a:cs typeface="Arial Nova Condensed"/>
                  <a:sym typeface="Arial Nova Condensed"/>
                </a:rPr>
                <a:t> : Un parajuriste doit préserver la confidentialité de toutes les informations relatives à ses clients. Il ne les partage qu'avec le consentement exprès du client ou en cas de nécessité absolue. L'accès aux dossiers et aux données des clients doit être restreint par des armoires verrouillées ou des mots de passe informatiques.  </a:t>
              </a:r>
            </a:p>
            <a:p>
              <a:pPr algn="just" marL="710337" indent="-236779" lvl="2">
                <a:lnSpc>
                  <a:spcPts val="3288"/>
                </a:lnSpc>
                <a:buFont typeface="Arial"/>
                <a:buChar char="⚬"/>
              </a:pPr>
              <a:r>
                <a:rPr lang="en-US" b="true" sz="2740">
                  <a:solidFill>
                    <a:srgbClr val="000000"/>
                  </a:solidFill>
                  <a:latin typeface="Arial Nova Condensed Bold"/>
                  <a:ea typeface="Arial Nova Condensed Bold"/>
                  <a:cs typeface="Arial Nova Condensed Bold"/>
                  <a:sym typeface="Arial Nova Condensed Bold"/>
                </a:rPr>
                <a:t>Neutralité </a:t>
              </a:r>
              <a:r>
                <a:rPr lang="en-US" sz="2740">
                  <a:solidFill>
                    <a:srgbClr val="000000"/>
                  </a:solidFill>
                  <a:latin typeface="Arial Nova Condensed"/>
                  <a:ea typeface="Arial Nova Condensed"/>
                  <a:cs typeface="Arial Nova Condensed"/>
                  <a:sym typeface="Arial Nova Condensed"/>
                </a:rPr>
                <a:t>: Un parajuriste ne doit servir aucune autorité politique dans l'exercice de ses fonctions. De telles affiliations, même perçues comme telles, compromettent la crédibilité et l'impartialité de ses services.</a:t>
              </a:r>
            </a:p>
          </p:txBody>
        </p:sp>
      </p:grpSp>
      <p:grpSp>
        <p:nvGrpSpPr>
          <p:cNvPr name="Group 11" id="11"/>
          <p:cNvGrpSpPr/>
          <p:nvPr/>
        </p:nvGrpSpPr>
        <p:grpSpPr>
          <a:xfrm rot="0">
            <a:off x="1684588" y="2373183"/>
            <a:ext cx="10691310" cy="894151"/>
            <a:chOff x="0" y="0"/>
            <a:chExt cx="14255080" cy="1192202"/>
          </a:xfrm>
        </p:grpSpPr>
        <p:sp>
          <p:nvSpPr>
            <p:cNvPr name="Freeform 12" id="12"/>
            <p:cNvSpPr/>
            <p:nvPr/>
          </p:nvSpPr>
          <p:spPr>
            <a:xfrm flipH="false" flipV="false" rot="0">
              <a:off x="0" y="0"/>
              <a:ext cx="14255080" cy="1192202"/>
            </a:xfrm>
            <a:custGeom>
              <a:avLst/>
              <a:gdLst/>
              <a:ahLst/>
              <a:cxnLst/>
              <a:rect r="r" b="b" t="t" l="l"/>
              <a:pathLst>
                <a:path h="1192202" w="14255080">
                  <a:moveTo>
                    <a:pt x="0" y="0"/>
                  </a:moveTo>
                  <a:lnTo>
                    <a:pt x="14255080" y="0"/>
                  </a:lnTo>
                  <a:lnTo>
                    <a:pt x="14255080" y="1192202"/>
                  </a:lnTo>
                  <a:lnTo>
                    <a:pt x="0" y="1192202"/>
                  </a:lnTo>
                  <a:close/>
                </a:path>
              </a:pathLst>
            </a:custGeom>
            <a:solidFill>
              <a:srgbClr val="000000">
                <a:alpha val="0"/>
              </a:srgbClr>
            </a:solidFill>
          </p:spPr>
        </p:sp>
        <p:sp>
          <p:nvSpPr>
            <p:cNvPr name="TextBox 13" id="13"/>
            <p:cNvSpPr txBox="true"/>
            <p:nvPr/>
          </p:nvSpPr>
          <p:spPr>
            <a:xfrm>
              <a:off x="0" y="-200025"/>
              <a:ext cx="14255080" cy="1392227"/>
            </a:xfrm>
            <a:prstGeom prst="rect">
              <a:avLst/>
            </a:prstGeom>
          </p:spPr>
          <p:txBody>
            <a:bodyPr anchor="t" rtlCol="false" tIns="0" lIns="0" bIns="0" rIns="0"/>
            <a:lstStyle/>
            <a:p>
              <a:pPr algn="l" marL="0" indent="0" lvl="0">
                <a:lnSpc>
                  <a:spcPts val="8181"/>
                </a:lnSpc>
              </a:pPr>
              <a:r>
                <a:rPr lang="en-US" b="true" sz="5000">
                  <a:solidFill>
                    <a:srgbClr val="F9B57D"/>
                  </a:solidFill>
                  <a:latin typeface="Arial Nova Condensed Bold"/>
                  <a:ea typeface="Arial Nova Condensed Bold"/>
                  <a:cs typeface="Arial Nova Condensed Bold"/>
                  <a:sym typeface="Arial Nova Condensed Bold"/>
                </a:rPr>
                <a:t>Normes éthiques et principes directeurs</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40.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676001" y="1028700"/>
            <a:ext cx="12536188" cy="1181420"/>
            <a:chOff x="0" y="0"/>
            <a:chExt cx="16714917" cy="1575227"/>
          </a:xfrm>
        </p:grpSpPr>
        <p:sp>
          <p:nvSpPr>
            <p:cNvPr name="Freeform 6" id="6"/>
            <p:cNvSpPr/>
            <p:nvPr/>
          </p:nvSpPr>
          <p:spPr>
            <a:xfrm flipH="false" flipV="false" rot="0">
              <a:off x="0" y="0"/>
              <a:ext cx="16714918" cy="1575227"/>
            </a:xfrm>
            <a:custGeom>
              <a:avLst/>
              <a:gdLst/>
              <a:ahLst/>
              <a:cxnLst/>
              <a:rect r="r" b="b" t="t" l="l"/>
              <a:pathLst>
                <a:path h="1575227" w="16714918">
                  <a:moveTo>
                    <a:pt x="0" y="0"/>
                  </a:moveTo>
                  <a:lnTo>
                    <a:pt x="16714918" y="0"/>
                  </a:lnTo>
                  <a:lnTo>
                    <a:pt x="16714918"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6714917"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Mise en relation avec des avocats </a:t>
              </a:r>
            </a:p>
          </p:txBody>
        </p:sp>
      </p:grpSp>
      <p:grpSp>
        <p:nvGrpSpPr>
          <p:cNvPr name="Group 8" id="8"/>
          <p:cNvGrpSpPr/>
          <p:nvPr/>
        </p:nvGrpSpPr>
        <p:grpSpPr>
          <a:xfrm rot="0">
            <a:off x="1305197" y="2658006"/>
            <a:ext cx="13990437" cy="894151"/>
            <a:chOff x="0" y="0"/>
            <a:chExt cx="18653916" cy="1192202"/>
          </a:xfrm>
        </p:grpSpPr>
        <p:sp>
          <p:nvSpPr>
            <p:cNvPr name="Freeform 9" id="9"/>
            <p:cNvSpPr/>
            <p:nvPr/>
          </p:nvSpPr>
          <p:spPr>
            <a:xfrm flipH="false" flipV="false" rot="0">
              <a:off x="0" y="0"/>
              <a:ext cx="18653916" cy="1192202"/>
            </a:xfrm>
            <a:custGeom>
              <a:avLst/>
              <a:gdLst/>
              <a:ahLst/>
              <a:cxnLst/>
              <a:rect r="r" b="b" t="t" l="l"/>
              <a:pathLst>
                <a:path h="1192202" w="18653916">
                  <a:moveTo>
                    <a:pt x="0" y="0"/>
                  </a:moveTo>
                  <a:lnTo>
                    <a:pt x="18653916" y="0"/>
                  </a:lnTo>
                  <a:lnTo>
                    <a:pt x="18653916" y="1192202"/>
                  </a:lnTo>
                  <a:lnTo>
                    <a:pt x="0" y="1192202"/>
                  </a:lnTo>
                  <a:close/>
                </a:path>
              </a:pathLst>
            </a:custGeom>
            <a:solidFill>
              <a:srgbClr val="000000">
                <a:alpha val="0"/>
              </a:srgbClr>
            </a:solidFill>
          </p:spPr>
        </p:sp>
        <p:sp>
          <p:nvSpPr>
            <p:cNvPr name="TextBox 10" id="10"/>
            <p:cNvSpPr txBox="true"/>
            <p:nvPr/>
          </p:nvSpPr>
          <p:spPr>
            <a:xfrm>
              <a:off x="0" y="-200025"/>
              <a:ext cx="18653916" cy="1392227"/>
            </a:xfrm>
            <a:prstGeom prst="rect">
              <a:avLst/>
            </a:prstGeom>
          </p:spPr>
          <p:txBody>
            <a:bodyPr anchor="t" rtlCol="false" tIns="0" lIns="0" bIns="0" rIns="0"/>
            <a:lstStyle/>
            <a:p>
              <a:pPr algn="l" marL="0" indent="0" lvl="0">
                <a:lnSpc>
                  <a:spcPts val="8181"/>
                </a:lnSpc>
              </a:pPr>
              <a:r>
                <a:rPr lang="en-US" b="true" sz="5000">
                  <a:solidFill>
                    <a:srgbClr val="F9B57D"/>
                  </a:solidFill>
                  <a:latin typeface="Arial Nova Condensed Bold"/>
                  <a:ea typeface="Arial Nova Condensed Bold"/>
                  <a:cs typeface="Arial Nova Condensed Bold"/>
                  <a:sym typeface="Arial Nova Condensed Bold"/>
                </a:rPr>
                <a:t>Collaborer et accompagner les clients avec l'avocat</a:t>
              </a:r>
            </a:p>
          </p:txBody>
        </p:sp>
      </p:grpSp>
      <p:grpSp>
        <p:nvGrpSpPr>
          <p:cNvPr name="Group 11" id="11"/>
          <p:cNvGrpSpPr/>
          <p:nvPr/>
        </p:nvGrpSpPr>
        <p:grpSpPr>
          <a:xfrm rot="0">
            <a:off x="1028700" y="4000043"/>
            <a:ext cx="16230600" cy="4978400"/>
            <a:chOff x="0" y="0"/>
            <a:chExt cx="21640800" cy="6637867"/>
          </a:xfrm>
        </p:grpSpPr>
        <p:sp>
          <p:nvSpPr>
            <p:cNvPr name="Freeform 12" id="12"/>
            <p:cNvSpPr/>
            <p:nvPr/>
          </p:nvSpPr>
          <p:spPr>
            <a:xfrm flipH="false" flipV="false" rot="0">
              <a:off x="28701" y="25400"/>
              <a:ext cx="21583398" cy="6587109"/>
            </a:xfrm>
            <a:custGeom>
              <a:avLst/>
              <a:gdLst/>
              <a:ahLst/>
              <a:cxnLst/>
              <a:rect r="r" b="b" t="t" l="l"/>
              <a:pathLst>
                <a:path h="6587109" w="21583398">
                  <a:moveTo>
                    <a:pt x="0" y="0"/>
                  </a:moveTo>
                  <a:lnTo>
                    <a:pt x="21583398" y="0"/>
                  </a:lnTo>
                  <a:lnTo>
                    <a:pt x="21583398" y="6587109"/>
                  </a:lnTo>
                  <a:lnTo>
                    <a:pt x="0" y="6587109"/>
                  </a:lnTo>
                  <a:close/>
                </a:path>
              </a:pathLst>
            </a:custGeom>
            <a:solidFill>
              <a:srgbClr val="FFFFFF"/>
            </a:solidFill>
          </p:spPr>
        </p:sp>
        <p:sp>
          <p:nvSpPr>
            <p:cNvPr name="Freeform 13" id="13"/>
            <p:cNvSpPr/>
            <p:nvPr/>
          </p:nvSpPr>
          <p:spPr>
            <a:xfrm flipH="false" flipV="false" rot="0">
              <a:off x="0" y="0"/>
              <a:ext cx="21640800" cy="6637909"/>
            </a:xfrm>
            <a:custGeom>
              <a:avLst/>
              <a:gdLst/>
              <a:ahLst/>
              <a:cxnLst/>
              <a:rect r="r" b="b" t="t" l="l"/>
              <a:pathLst>
                <a:path h="6637909" w="21640800">
                  <a:moveTo>
                    <a:pt x="28701" y="0"/>
                  </a:moveTo>
                  <a:lnTo>
                    <a:pt x="21612099" y="0"/>
                  </a:lnTo>
                  <a:cubicBezTo>
                    <a:pt x="21627885" y="0"/>
                    <a:pt x="21640800" y="11430"/>
                    <a:pt x="21640800" y="25400"/>
                  </a:cubicBezTo>
                  <a:lnTo>
                    <a:pt x="21640800" y="6612509"/>
                  </a:lnTo>
                  <a:cubicBezTo>
                    <a:pt x="21640800" y="6626478"/>
                    <a:pt x="21627885" y="6637909"/>
                    <a:pt x="21612099" y="6637909"/>
                  </a:cubicBezTo>
                  <a:lnTo>
                    <a:pt x="28701" y="6637909"/>
                  </a:lnTo>
                  <a:cubicBezTo>
                    <a:pt x="12916" y="6637909"/>
                    <a:pt x="0" y="6626478"/>
                    <a:pt x="0" y="6612509"/>
                  </a:cubicBezTo>
                  <a:lnTo>
                    <a:pt x="0" y="25400"/>
                  </a:lnTo>
                  <a:cubicBezTo>
                    <a:pt x="0" y="11430"/>
                    <a:pt x="12916" y="0"/>
                    <a:pt x="28701" y="0"/>
                  </a:cubicBezTo>
                  <a:moveTo>
                    <a:pt x="28701" y="50800"/>
                  </a:moveTo>
                  <a:lnTo>
                    <a:pt x="28701" y="25400"/>
                  </a:lnTo>
                  <a:lnTo>
                    <a:pt x="57403" y="25400"/>
                  </a:lnTo>
                  <a:lnTo>
                    <a:pt x="57403" y="6612509"/>
                  </a:lnTo>
                  <a:lnTo>
                    <a:pt x="28701" y="6612509"/>
                  </a:lnTo>
                  <a:lnTo>
                    <a:pt x="28701" y="6587109"/>
                  </a:lnTo>
                  <a:lnTo>
                    <a:pt x="21612099" y="6587109"/>
                  </a:lnTo>
                  <a:lnTo>
                    <a:pt x="21612099" y="6612509"/>
                  </a:lnTo>
                  <a:lnTo>
                    <a:pt x="21583397" y="6612509"/>
                  </a:lnTo>
                  <a:lnTo>
                    <a:pt x="21583397" y="25400"/>
                  </a:lnTo>
                  <a:lnTo>
                    <a:pt x="21612099" y="25400"/>
                  </a:lnTo>
                  <a:lnTo>
                    <a:pt x="21612099" y="50800"/>
                  </a:lnTo>
                  <a:lnTo>
                    <a:pt x="28701" y="50800"/>
                  </a:lnTo>
                  <a:close/>
                </a:path>
              </a:pathLst>
            </a:custGeom>
            <a:solidFill>
              <a:srgbClr val="FFFFFF"/>
            </a:solidFill>
          </p:spPr>
        </p:sp>
        <p:sp>
          <p:nvSpPr>
            <p:cNvPr name="TextBox 14" id="14"/>
            <p:cNvSpPr txBox="true"/>
            <p:nvPr/>
          </p:nvSpPr>
          <p:spPr>
            <a:xfrm>
              <a:off x="0" y="-57150"/>
              <a:ext cx="21640800" cy="6695017"/>
            </a:xfrm>
            <a:prstGeom prst="rect">
              <a:avLst/>
            </a:prstGeom>
          </p:spPr>
          <p:txBody>
            <a:bodyPr anchor="t" rtlCol="false" tIns="50800" lIns="50800" bIns="50800" rIns="50800"/>
            <a:lstStyle/>
            <a:p>
              <a:pPr algn="l" marL="0" indent="0" lvl="0">
                <a:lnSpc>
                  <a:spcPts val="4584"/>
                </a:lnSpc>
              </a:pPr>
              <a:r>
                <a:rPr lang="en-US" b="true" sz="3321">
                  <a:solidFill>
                    <a:srgbClr val="F9B428"/>
                  </a:solidFill>
                  <a:latin typeface="Arial Nova Condensed Bold"/>
                  <a:ea typeface="Arial Nova Condensed Bold"/>
                  <a:cs typeface="Arial Nova Condensed Bold"/>
                  <a:sym typeface="Arial Nova Condensed Bold"/>
                </a:rPr>
                <a:t>En tant que parajuriste, vous devez expliquer à la personne à quoi s'attendre lors des interactions avec un avocat ou un cabinet d'avocats :</a:t>
              </a:r>
            </a:p>
            <a:p>
              <a:pPr algn="l" marL="717190" indent="-358595" lvl="1">
                <a:lnSpc>
                  <a:spcPts val="4584"/>
                </a:lnSpc>
                <a:buFont typeface="Arial"/>
                <a:buChar char="•"/>
              </a:pPr>
              <a:r>
                <a:rPr lang="en-US" b="true" sz="3321">
                  <a:solidFill>
                    <a:srgbClr val="000000"/>
                  </a:solidFill>
                  <a:latin typeface="Arial Nova Condensed Bold"/>
                  <a:ea typeface="Arial Nova Condensed Bold"/>
                  <a:cs typeface="Arial Nova Condensed Bold"/>
                  <a:sym typeface="Arial Nova Condensed Bold"/>
                </a:rPr>
                <a:t>Facilitez contact avec un avocat</a:t>
              </a:r>
              <a:r>
                <a:rPr lang="en-US" sz="3321">
                  <a:solidFill>
                    <a:srgbClr val="000000"/>
                  </a:solidFill>
                  <a:latin typeface="Arial Nova Condensed"/>
                  <a:ea typeface="Arial Nova Condensed"/>
                  <a:cs typeface="Arial Nova Condensed"/>
                  <a:sym typeface="Arial Nova Condensed"/>
                </a:rPr>
                <a:t> - Le client peut ne pas parler à un avocat immédiatement : les avocats sont des gens occupés. Le personnel de soutien juridique est là pour vous aider en prenant vos informations et en les communiquant aux avocats.</a:t>
              </a:r>
            </a:p>
            <a:p>
              <a:pPr algn="l" marL="717190" indent="-358595" lvl="1">
                <a:lnSpc>
                  <a:spcPts val="4584"/>
                </a:lnSpc>
                <a:buFont typeface="Arial"/>
                <a:buChar char="•"/>
              </a:pPr>
              <a:r>
                <a:rPr lang="en-US" b="true" sz="3321">
                  <a:solidFill>
                    <a:srgbClr val="000000"/>
                  </a:solidFill>
                  <a:latin typeface="Arial Nova Condensed Bold"/>
                  <a:ea typeface="Arial Nova Condensed Bold"/>
                  <a:cs typeface="Arial Nova Condensed Bold"/>
                  <a:sym typeface="Arial Nova Condensed Bold"/>
                </a:rPr>
                <a:t>Expliquez à quoi vous attendre lors d'une consultation avec un avocat</a:t>
              </a:r>
            </a:p>
            <a:p>
              <a:pPr algn="l" marL="717190" indent="-358595" lvl="1">
                <a:lnSpc>
                  <a:spcPts val="4584"/>
                </a:lnSpc>
                <a:buFont typeface="Arial"/>
                <a:buChar char="•"/>
              </a:pPr>
              <a:r>
                <a:rPr lang="en-US" b="true" sz="3321">
                  <a:solidFill>
                    <a:srgbClr val="000000"/>
                  </a:solidFill>
                  <a:latin typeface="Arial Nova Condensed Bold"/>
                  <a:ea typeface="Arial Nova Condensed Bold"/>
                  <a:cs typeface="Arial Nova Condensed Bold"/>
                  <a:sym typeface="Arial Nova Condensed Bold"/>
                </a:rPr>
                <a:t>Accompagnez les personnes dans le choix d'un avocat  </a:t>
              </a:r>
            </a:p>
          </p:txBody>
        </p:sp>
      </p:grpSp>
      <p:grpSp>
        <p:nvGrpSpPr>
          <p:cNvPr name="Group 15" id="15"/>
          <p:cNvGrpSpPr/>
          <p:nvPr/>
        </p:nvGrpSpPr>
        <p:grpSpPr>
          <a:xfrm rot="0">
            <a:off x="15537401" y="-1303500"/>
            <a:ext cx="3767531" cy="4123759"/>
            <a:chOff x="0" y="0"/>
            <a:chExt cx="5023375" cy="5498345"/>
          </a:xfrm>
        </p:grpSpPr>
        <p:grpSp>
          <p:nvGrpSpPr>
            <p:cNvPr name="Group 16" id="16"/>
            <p:cNvGrpSpPr/>
            <p:nvPr/>
          </p:nvGrpSpPr>
          <p:grpSpPr>
            <a:xfrm rot="-104776">
              <a:off x="297380" y="1759711"/>
              <a:ext cx="4032000" cy="3678054"/>
              <a:chOff x="0" y="0"/>
              <a:chExt cx="893117" cy="814716"/>
            </a:xfrm>
          </p:grpSpPr>
          <p:sp>
            <p:nvSpPr>
              <p:cNvPr name="Freeform 17" id="17"/>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8" id="18"/>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9" id="19"/>
            <p:cNvGrpSpPr/>
            <p:nvPr/>
          </p:nvGrpSpPr>
          <p:grpSpPr>
            <a:xfrm rot="-162844">
              <a:off x="84820" y="93399"/>
              <a:ext cx="4032000" cy="3678054"/>
              <a:chOff x="0" y="0"/>
              <a:chExt cx="893117" cy="814716"/>
            </a:xfrm>
          </p:grpSpPr>
          <p:sp>
            <p:nvSpPr>
              <p:cNvPr name="Freeform 20" id="2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1" id="2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2" id="22"/>
            <p:cNvGrpSpPr/>
            <p:nvPr/>
          </p:nvGrpSpPr>
          <p:grpSpPr>
            <a:xfrm rot="10629642">
              <a:off x="902754" y="1722687"/>
              <a:ext cx="4032000" cy="3678054"/>
              <a:chOff x="0" y="0"/>
              <a:chExt cx="893117" cy="814716"/>
            </a:xfrm>
          </p:grpSpPr>
          <p:sp>
            <p:nvSpPr>
              <p:cNvPr name="Freeform 23" id="2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4" id="2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41.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302002"/>
            <a:ext cx="12998152" cy="1181420"/>
            <a:chOff x="0" y="0"/>
            <a:chExt cx="17330870" cy="1575227"/>
          </a:xfrm>
        </p:grpSpPr>
        <p:sp>
          <p:nvSpPr>
            <p:cNvPr name="Freeform 6" id="6"/>
            <p:cNvSpPr/>
            <p:nvPr/>
          </p:nvSpPr>
          <p:spPr>
            <a:xfrm flipH="false" flipV="false" rot="0">
              <a:off x="0" y="0"/>
              <a:ext cx="17330869" cy="1575227"/>
            </a:xfrm>
            <a:custGeom>
              <a:avLst/>
              <a:gdLst/>
              <a:ahLst/>
              <a:cxnLst/>
              <a:rect r="r" b="b" t="t" l="l"/>
              <a:pathLst>
                <a:path h="1575227" w="17330869">
                  <a:moveTo>
                    <a:pt x="0" y="0"/>
                  </a:moveTo>
                  <a:lnTo>
                    <a:pt x="17330869" y="0"/>
                  </a:lnTo>
                  <a:lnTo>
                    <a:pt x="17330869"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7330870"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Mise en relation avec des avocats </a:t>
              </a:r>
            </a:p>
          </p:txBody>
        </p:sp>
      </p:grpSp>
      <p:grpSp>
        <p:nvGrpSpPr>
          <p:cNvPr name="Group 8" id="8"/>
          <p:cNvGrpSpPr/>
          <p:nvPr/>
        </p:nvGrpSpPr>
        <p:grpSpPr>
          <a:xfrm rot="0">
            <a:off x="1572549" y="1651892"/>
            <a:ext cx="14380895" cy="894151"/>
            <a:chOff x="0" y="0"/>
            <a:chExt cx="19174527" cy="1192202"/>
          </a:xfrm>
        </p:grpSpPr>
        <p:sp>
          <p:nvSpPr>
            <p:cNvPr name="Freeform 9" id="9"/>
            <p:cNvSpPr/>
            <p:nvPr/>
          </p:nvSpPr>
          <p:spPr>
            <a:xfrm flipH="false" flipV="false" rot="0">
              <a:off x="0" y="0"/>
              <a:ext cx="19174527" cy="1192202"/>
            </a:xfrm>
            <a:custGeom>
              <a:avLst/>
              <a:gdLst/>
              <a:ahLst/>
              <a:cxnLst/>
              <a:rect r="r" b="b" t="t" l="l"/>
              <a:pathLst>
                <a:path h="1192202" w="19174527">
                  <a:moveTo>
                    <a:pt x="0" y="0"/>
                  </a:moveTo>
                  <a:lnTo>
                    <a:pt x="19174527" y="0"/>
                  </a:lnTo>
                  <a:lnTo>
                    <a:pt x="19174527" y="1192202"/>
                  </a:lnTo>
                  <a:lnTo>
                    <a:pt x="0" y="1192202"/>
                  </a:lnTo>
                  <a:close/>
                </a:path>
              </a:pathLst>
            </a:custGeom>
            <a:solidFill>
              <a:srgbClr val="000000">
                <a:alpha val="0"/>
              </a:srgbClr>
            </a:solidFill>
          </p:spPr>
        </p:sp>
        <p:sp>
          <p:nvSpPr>
            <p:cNvPr name="TextBox 10" id="10"/>
            <p:cNvSpPr txBox="true"/>
            <p:nvPr/>
          </p:nvSpPr>
          <p:spPr>
            <a:xfrm>
              <a:off x="0" y="-200025"/>
              <a:ext cx="19174527" cy="1392227"/>
            </a:xfrm>
            <a:prstGeom prst="rect">
              <a:avLst/>
            </a:prstGeom>
          </p:spPr>
          <p:txBody>
            <a:bodyPr anchor="t" rtlCol="false" tIns="0" lIns="0" bIns="0" rIns="0"/>
            <a:lstStyle/>
            <a:p>
              <a:pPr algn="l" marL="0" indent="0" lvl="0">
                <a:lnSpc>
                  <a:spcPts val="8181"/>
                </a:lnSpc>
              </a:pPr>
              <a:r>
                <a:rPr lang="en-US" b="true" sz="5000">
                  <a:solidFill>
                    <a:srgbClr val="F9B57D"/>
                  </a:solidFill>
                  <a:latin typeface="Arial Nova Condensed Bold"/>
                  <a:ea typeface="Arial Nova Condensed Bold"/>
                  <a:cs typeface="Arial Nova Condensed Bold"/>
                  <a:sym typeface="Arial Nova Condensed Bold"/>
                </a:rPr>
                <a:t>Collaborer avec l'avocat et accompagner les clients </a:t>
              </a:r>
            </a:p>
          </p:txBody>
        </p:sp>
      </p:grpSp>
      <p:grpSp>
        <p:nvGrpSpPr>
          <p:cNvPr name="Group 11" id="11"/>
          <p:cNvGrpSpPr/>
          <p:nvPr/>
        </p:nvGrpSpPr>
        <p:grpSpPr>
          <a:xfrm rot="0">
            <a:off x="1028700" y="2991709"/>
            <a:ext cx="16230600" cy="6753993"/>
            <a:chOff x="0" y="0"/>
            <a:chExt cx="21640800" cy="9005324"/>
          </a:xfrm>
        </p:grpSpPr>
        <p:sp>
          <p:nvSpPr>
            <p:cNvPr name="Freeform 12" id="12"/>
            <p:cNvSpPr/>
            <p:nvPr/>
          </p:nvSpPr>
          <p:spPr>
            <a:xfrm flipH="false" flipV="false" rot="0">
              <a:off x="18454" y="19194"/>
              <a:ext cx="21603893" cy="8966925"/>
            </a:xfrm>
            <a:custGeom>
              <a:avLst/>
              <a:gdLst/>
              <a:ahLst/>
              <a:cxnLst/>
              <a:rect r="r" b="b" t="t" l="l"/>
              <a:pathLst>
                <a:path h="8966925" w="21603893">
                  <a:moveTo>
                    <a:pt x="0" y="0"/>
                  </a:moveTo>
                  <a:lnTo>
                    <a:pt x="21603893" y="0"/>
                  </a:lnTo>
                  <a:lnTo>
                    <a:pt x="21603893" y="8966925"/>
                  </a:lnTo>
                  <a:lnTo>
                    <a:pt x="0" y="8966925"/>
                  </a:lnTo>
                  <a:close/>
                </a:path>
              </a:pathLst>
            </a:custGeom>
            <a:solidFill>
              <a:srgbClr val="FFFFFF"/>
            </a:solidFill>
          </p:spPr>
        </p:sp>
        <p:sp>
          <p:nvSpPr>
            <p:cNvPr name="Freeform 13" id="13"/>
            <p:cNvSpPr/>
            <p:nvPr/>
          </p:nvSpPr>
          <p:spPr>
            <a:xfrm flipH="false" flipV="false" rot="0">
              <a:off x="0" y="0"/>
              <a:ext cx="21640802" cy="9005313"/>
            </a:xfrm>
            <a:custGeom>
              <a:avLst/>
              <a:gdLst/>
              <a:ahLst/>
              <a:cxnLst/>
              <a:rect r="r" b="b" t="t" l="l"/>
              <a:pathLst>
                <a:path h="9005313" w="21640802">
                  <a:moveTo>
                    <a:pt x="18454" y="0"/>
                  </a:moveTo>
                  <a:lnTo>
                    <a:pt x="21622347" y="0"/>
                  </a:lnTo>
                  <a:cubicBezTo>
                    <a:pt x="21632557" y="0"/>
                    <a:pt x="21640802" y="8573"/>
                    <a:pt x="21640802" y="19194"/>
                  </a:cubicBezTo>
                  <a:lnTo>
                    <a:pt x="21640802" y="8986119"/>
                  </a:lnTo>
                  <a:cubicBezTo>
                    <a:pt x="21640802" y="8996740"/>
                    <a:pt x="21632557" y="9005313"/>
                    <a:pt x="21622347" y="9005313"/>
                  </a:cubicBezTo>
                  <a:lnTo>
                    <a:pt x="18454" y="9005313"/>
                  </a:lnTo>
                  <a:cubicBezTo>
                    <a:pt x="8243" y="9005313"/>
                    <a:pt x="0" y="8996740"/>
                    <a:pt x="0" y="8986119"/>
                  </a:cubicBezTo>
                  <a:lnTo>
                    <a:pt x="0" y="19194"/>
                  </a:lnTo>
                  <a:cubicBezTo>
                    <a:pt x="0" y="8573"/>
                    <a:pt x="8243" y="0"/>
                    <a:pt x="18454" y="0"/>
                  </a:cubicBezTo>
                  <a:moveTo>
                    <a:pt x="18454" y="38387"/>
                  </a:moveTo>
                  <a:lnTo>
                    <a:pt x="18454" y="19194"/>
                  </a:lnTo>
                  <a:lnTo>
                    <a:pt x="36909" y="19194"/>
                  </a:lnTo>
                  <a:lnTo>
                    <a:pt x="36909" y="8986119"/>
                  </a:lnTo>
                  <a:lnTo>
                    <a:pt x="18454" y="8986119"/>
                  </a:lnTo>
                  <a:lnTo>
                    <a:pt x="18454" y="8966926"/>
                  </a:lnTo>
                  <a:lnTo>
                    <a:pt x="21622347" y="8966926"/>
                  </a:lnTo>
                  <a:lnTo>
                    <a:pt x="21622347" y="8986119"/>
                  </a:lnTo>
                  <a:lnTo>
                    <a:pt x="21603892" y="8986119"/>
                  </a:lnTo>
                  <a:lnTo>
                    <a:pt x="21603892" y="19194"/>
                  </a:lnTo>
                  <a:lnTo>
                    <a:pt x="21622347" y="19194"/>
                  </a:lnTo>
                  <a:lnTo>
                    <a:pt x="21622347" y="38387"/>
                  </a:lnTo>
                  <a:lnTo>
                    <a:pt x="18454" y="38387"/>
                  </a:lnTo>
                  <a:close/>
                </a:path>
              </a:pathLst>
            </a:custGeom>
            <a:solidFill>
              <a:srgbClr val="FFFFFF"/>
            </a:solidFill>
          </p:spPr>
        </p:sp>
        <p:sp>
          <p:nvSpPr>
            <p:cNvPr name="TextBox 14" id="14"/>
            <p:cNvSpPr txBox="true"/>
            <p:nvPr/>
          </p:nvSpPr>
          <p:spPr>
            <a:xfrm>
              <a:off x="0" y="-47625"/>
              <a:ext cx="21640800" cy="9052949"/>
            </a:xfrm>
            <a:prstGeom prst="rect">
              <a:avLst/>
            </a:prstGeom>
          </p:spPr>
          <p:txBody>
            <a:bodyPr anchor="t" rtlCol="false" tIns="50800" lIns="50800" bIns="50800" rIns="50800"/>
            <a:lstStyle/>
            <a:p>
              <a:pPr algn="l" marL="0" indent="0" lvl="0">
                <a:lnSpc>
                  <a:spcPts val="3794"/>
                </a:lnSpc>
              </a:pPr>
              <a:r>
                <a:rPr lang="en-US" sz="2749">
                  <a:solidFill>
                    <a:srgbClr val="000000"/>
                  </a:solidFill>
                  <a:latin typeface="Arial Nova Condensed"/>
                  <a:ea typeface="Arial Nova Condensed"/>
                  <a:cs typeface="Arial Nova Condensed"/>
                  <a:sym typeface="Arial Nova Condensed"/>
                </a:rPr>
                <a:t>En tant que parajuriste, vous pouvez aider la personne à préparer sa rencontre avec l'avocat en suivant les conseils suivants :</a:t>
              </a:r>
            </a:p>
            <a:p>
              <a:pPr algn="l" marL="0" indent="0" lvl="0">
                <a:lnSpc>
                  <a:spcPts val="3794"/>
                </a:lnSpc>
              </a:pPr>
              <a:r>
                <a:rPr lang="en-US" sz="2749">
                  <a:solidFill>
                    <a:srgbClr val="000000"/>
                  </a:solidFill>
                  <a:latin typeface="Arial Nova Condensed"/>
                  <a:ea typeface="Arial Nova Condensed"/>
                  <a:cs typeface="Arial Nova Condensed"/>
                  <a:sym typeface="Arial Nova Condensed"/>
                </a:rPr>
                <a:t>Recherchez et aidez à rassembler les éléments du dossier </a:t>
              </a:r>
            </a:p>
            <a:p>
              <a:pPr algn="l" marL="0" indent="0" lvl="0">
                <a:lnSpc>
                  <a:spcPts val="3794"/>
                </a:lnSpc>
              </a:pPr>
              <a:r>
                <a:rPr lang="en-US" sz="2749">
                  <a:solidFill>
                    <a:srgbClr val="000000"/>
                  </a:solidFill>
                  <a:latin typeface="Arial Nova Condensed"/>
                  <a:ea typeface="Arial Nova Condensed"/>
                  <a:cs typeface="Arial Nova Condensed"/>
                  <a:sym typeface="Arial Nova Condensed"/>
                </a:rPr>
                <a:t>Organisez-vous : Essayez de raconter la situation de manière claire et complète. Vous pouvez aider la personne</a:t>
              </a:r>
            </a:p>
            <a:p>
              <a:pPr algn="l" marL="0" indent="0" lvl="0">
                <a:lnSpc>
                  <a:spcPts val="3794"/>
                </a:lnSpc>
              </a:pPr>
              <a:r>
                <a:rPr lang="en-US" sz="2749">
                  <a:solidFill>
                    <a:srgbClr val="000000"/>
                  </a:solidFill>
                  <a:latin typeface="Arial Nova Condensed"/>
                  <a:ea typeface="Arial Nova Condensed"/>
                  <a:cs typeface="Arial Nova Condensed"/>
                  <a:sym typeface="Arial Nova Condensed"/>
                </a:rPr>
                <a:t>Notez tout ce qui s'est passé, du début à la fin, par ordre chronologique, en indiquant même les dates et les faits. Ne confiez pas à votre pauvre avocat une surcharge d'informations éparses qu'il devra trier lui-même</a:t>
              </a:r>
            </a:p>
            <a:p>
              <a:pPr algn="l" marL="0" indent="0" lvl="0">
                <a:lnSpc>
                  <a:spcPts val="3794"/>
                </a:lnSpc>
              </a:pPr>
              <a:r>
                <a:rPr lang="en-US" sz="2749">
                  <a:solidFill>
                    <a:srgbClr val="000000"/>
                  </a:solidFill>
                  <a:latin typeface="Arial Nova Condensed"/>
                  <a:ea typeface="Arial Nova Condensed"/>
                  <a:cs typeface="Arial Nova Condensed"/>
                  <a:sym typeface="Arial Nova Condensed"/>
                </a:rPr>
                <a:t>Donnez des détails précis (noms, dates et incidents exacts) et des informations factuelles pour produire une vision très claire</a:t>
              </a:r>
            </a:p>
            <a:p>
              <a:pPr algn="l" marL="593722" indent="-296861" lvl="1">
                <a:lnSpc>
                  <a:spcPts val="3794"/>
                </a:lnSpc>
                <a:buFont typeface="Arial"/>
                <a:buChar char="•"/>
              </a:pPr>
              <a:r>
                <a:rPr lang="en-US" sz="2749">
                  <a:solidFill>
                    <a:srgbClr val="000000"/>
                  </a:solidFill>
                  <a:latin typeface="Arial Nova Condensed"/>
                  <a:ea typeface="Arial Nova Condensed"/>
                  <a:cs typeface="Arial Nova Condensed"/>
                  <a:sym typeface="Arial Nova Condensed"/>
                </a:rPr>
                <a:t>Préparez les documents</a:t>
              </a:r>
            </a:p>
            <a:p>
              <a:pPr algn="l" marL="593722" indent="-296861" lvl="1">
                <a:lnSpc>
                  <a:spcPts val="3794"/>
                </a:lnSpc>
                <a:buFont typeface="Arial"/>
                <a:buChar char="•"/>
              </a:pPr>
              <a:r>
                <a:rPr lang="en-US" sz="2749">
                  <a:solidFill>
                    <a:srgbClr val="000000"/>
                  </a:solidFill>
                  <a:latin typeface="Arial Nova Condensed"/>
                  <a:ea typeface="Arial Nova Condensed"/>
                  <a:cs typeface="Arial Nova Condensed"/>
                  <a:sym typeface="Arial Nova Condensed"/>
                </a:rPr>
                <a:t>Soyez honnête et ne mentez pas</a:t>
              </a:r>
            </a:p>
            <a:p>
              <a:pPr algn="l" marL="593722" indent="-296861" lvl="1">
                <a:lnSpc>
                  <a:spcPts val="3794"/>
                </a:lnSpc>
                <a:buFont typeface="Arial"/>
                <a:buChar char="•"/>
              </a:pPr>
              <a:r>
                <a:rPr lang="en-US" sz="2749">
                  <a:solidFill>
                    <a:srgbClr val="000000"/>
                  </a:solidFill>
                  <a:latin typeface="Arial Nova Condensed"/>
                  <a:ea typeface="Arial Nova Condensed"/>
                  <a:cs typeface="Arial Nova Condensed"/>
                  <a:sym typeface="Arial Nova Condensed"/>
                </a:rPr>
                <a:t>Aidez à répondre aux questions spécifiques de l'avocat </a:t>
              </a:r>
            </a:p>
            <a:p>
              <a:pPr algn="l" marL="593722" indent="-296861" lvl="1">
                <a:lnSpc>
                  <a:spcPts val="3794"/>
                </a:lnSpc>
                <a:buFont typeface="Arial"/>
                <a:buChar char="•"/>
              </a:pPr>
              <a:r>
                <a:rPr lang="en-US" sz="2749">
                  <a:solidFill>
                    <a:srgbClr val="000000"/>
                  </a:solidFill>
                  <a:latin typeface="Arial Nova Condensed"/>
                  <a:ea typeface="Arial Nova Condensed"/>
                  <a:cs typeface="Arial Nova Condensed"/>
                  <a:sym typeface="Arial Nova Condensed"/>
                </a:rPr>
                <a:t>Posez des questions et aidez à clarifier </a:t>
              </a:r>
            </a:p>
            <a:p>
              <a:pPr algn="l" marL="593722" indent="-296861" lvl="1">
                <a:lnSpc>
                  <a:spcPts val="3794"/>
                </a:lnSpc>
                <a:buFont typeface="Arial"/>
                <a:buChar char="•"/>
              </a:pPr>
              <a:r>
                <a:rPr lang="en-US" sz="2749">
                  <a:solidFill>
                    <a:srgbClr val="000000"/>
                  </a:solidFill>
                  <a:latin typeface="Arial Nova Condensed"/>
                  <a:ea typeface="Arial Nova Condensed"/>
                  <a:cs typeface="Arial Nova Condensed"/>
                  <a:sym typeface="Arial Nova Condensed"/>
                </a:rPr>
                <a:t>Tenez l'avocat informé </a:t>
              </a:r>
            </a:p>
            <a:p>
              <a:pPr algn="l" marL="593722" indent="-296861" lvl="1">
                <a:lnSpc>
                  <a:spcPts val="3794"/>
                </a:lnSpc>
                <a:buFont typeface="Arial"/>
                <a:buChar char="•"/>
              </a:pPr>
              <a:r>
                <a:rPr lang="en-US" sz="2749">
                  <a:solidFill>
                    <a:srgbClr val="000000"/>
                  </a:solidFill>
                  <a:latin typeface="Arial Nova Condensed"/>
                  <a:ea typeface="Arial Nova Condensed"/>
                  <a:cs typeface="Arial Nova Condensed"/>
                  <a:sym typeface="Arial Nova Condensed"/>
                </a:rPr>
                <a:t>Ayez une liste de questions à portée de main</a:t>
              </a:r>
            </a:p>
          </p:txBody>
        </p:sp>
      </p:grpSp>
      <p:grpSp>
        <p:nvGrpSpPr>
          <p:cNvPr name="Group 15" id="15"/>
          <p:cNvGrpSpPr/>
          <p:nvPr/>
        </p:nvGrpSpPr>
        <p:grpSpPr>
          <a:xfrm rot="0">
            <a:off x="15537401" y="-1303500"/>
            <a:ext cx="3767531" cy="4123759"/>
            <a:chOff x="0" y="0"/>
            <a:chExt cx="5023375" cy="5498345"/>
          </a:xfrm>
        </p:grpSpPr>
        <p:grpSp>
          <p:nvGrpSpPr>
            <p:cNvPr name="Group 16" id="16"/>
            <p:cNvGrpSpPr/>
            <p:nvPr/>
          </p:nvGrpSpPr>
          <p:grpSpPr>
            <a:xfrm rot="-104776">
              <a:off x="297380" y="1759711"/>
              <a:ext cx="4032000" cy="3678054"/>
              <a:chOff x="0" y="0"/>
              <a:chExt cx="893117" cy="814716"/>
            </a:xfrm>
          </p:grpSpPr>
          <p:sp>
            <p:nvSpPr>
              <p:cNvPr name="Freeform 17" id="17"/>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8" id="18"/>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9" id="19"/>
            <p:cNvGrpSpPr/>
            <p:nvPr/>
          </p:nvGrpSpPr>
          <p:grpSpPr>
            <a:xfrm rot="-162844">
              <a:off x="84820" y="93399"/>
              <a:ext cx="4032000" cy="3678054"/>
              <a:chOff x="0" y="0"/>
              <a:chExt cx="893117" cy="814716"/>
            </a:xfrm>
          </p:grpSpPr>
          <p:sp>
            <p:nvSpPr>
              <p:cNvPr name="Freeform 20" id="20"/>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1" id="21"/>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2" id="22"/>
            <p:cNvGrpSpPr/>
            <p:nvPr/>
          </p:nvGrpSpPr>
          <p:grpSpPr>
            <a:xfrm rot="10629642">
              <a:off x="902754" y="1722687"/>
              <a:ext cx="4032000" cy="3678054"/>
              <a:chOff x="0" y="0"/>
              <a:chExt cx="893117" cy="814716"/>
            </a:xfrm>
          </p:grpSpPr>
          <p:sp>
            <p:nvSpPr>
              <p:cNvPr name="Freeform 23" id="23"/>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4" id="24"/>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42.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2031507" cy="1181420"/>
            <a:chOff x="0" y="0"/>
            <a:chExt cx="16042009" cy="1575227"/>
          </a:xfrm>
        </p:grpSpPr>
        <p:sp>
          <p:nvSpPr>
            <p:cNvPr name="Freeform 6" id="6"/>
            <p:cNvSpPr/>
            <p:nvPr/>
          </p:nvSpPr>
          <p:spPr>
            <a:xfrm flipH="false" flipV="false" rot="0">
              <a:off x="0" y="0"/>
              <a:ext cx="16042008" cy="1575227"/>
            </a:xfrm>
            <a:custGeom>
              <a:avLst/>
              <a:gdLst/>
              <a:ahLst/>
              <a:cxnLst/>
              <a:rect r="r" b="b" t="t" l="l"/>
              <a:pathLst>
                <a:path h="1575227" w="16042008">
                  <a:moveTo>
                    <a:pt x="0" y="0"/>
                  </a:moveTo>
                  <a:lnTo>
                    <a:pt x="16042008" y="0"/>
                  </a:lnTo>
                  <a:lnTo>
                    <a:pt x="16042008"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6042009"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Mise en relation avec des avocats </a:t>
              </a:r>
            </a:p>
          </p:txBody>
        </p:sp>
      </p:grpSp>
      <p:grpSp>
        <p:nvGrpSpPr>
          <p:cNvPr name="Group 8" id="8"/>
          <p:cNvGrpSpPr/>
          <p:nvPr/>
        </p:nvGrpSpPr>
        <p:grpSpPr>
          <a:xfrm rot="0">
            <a:off x="1479371" y="2859051"/>
            <a:ext cx="16152222" cy="6811330"/>
            <a:chOff x="0" y="0"/>
            <a:chExt cx="21536297" cy="9081774"/>
          </a:xfrm>
        </p:grpSpPr>
        <p:sp>
          <p:nvSpPr>
            <p:cNvPr name="Freeform 9" id="9"/>
            <p:cNvSpPr/>
            <p:nvPr/>
          </p:nvSpPr>
          <p:spPr>
            <a:xfrm flipH="false" flipV="false" rot="0">
              <a:off x="0" y="0"/>
              <a:ext cx="21536296" cy="9081774"/>
            </a:xfrm>
            <a:custGeom>
              <a:avLst/>
              <a:gdLst/>
              <a:ahLst/>
              <a:cxnLst/>
              <a:rect r="r" b="b" t="t" l="l"/>
              <a:pathLst>
                <a:path h="9081774" w="21536296">
                  <a:moveTo>
                    <a:pt x="0" y="0"/>
                  </a:moveTo>
                  <a:lnTo>
                    <a:pt x="21536296" y="0"/>
                  </a:lnTo>
                  <a:lnTo>
                    <a:pt x="21536296" y="9081774"/>
                  </a:lnTo>
                  <a:lnTo>
                    <a:pt x="0" y="9081774"/>
                  </a:lnTo>
                  <a:close/>
                </a:path>
              </a:pathLst>
            </a:custGeom>
            <a:solidFill>
              <a:srgbClr val="000000">
                <a:alpha val="0"/>
              </a:srgbClr>
            </a:solidFill>
          </p:spPr>
        </p:sp>
        <p:sp>
          <p:nvSpPr>
            <p:cNvPr name="TextBox 10" id="10"/>
            <p:cNvSpPr txBox="true"/>
            <p:nvPr/>
          </p:nvSpPr>
          <p:spPr>
            <a:xfrm>
              <a:off x="0" y="-47625"/>
              <a:ext cx="21536297" cy="9129399"/>
            </a:xfrm>
            <a:prstGeom prst="rect">
              <a:avLst/>
            </a:prstGeom>
          </p:spPr>
          <p:txBody>
            <a:bodyPr anchor="t" rtlCol="false" tIns="0" lIns="0" bIns="0" rIns="0"/>
            <a:lstStyle/>
            <a:p>
              <a:pPr algn="l" marL="0" indent="0" lvl="0">
                <a:lnSpc>
                  <a:spcPts val="3863"/>
                </a:lnSpc>
              </a:pPr>
            </a:p>
            <a:p>
              <a:pPr algn="l" marL="0" indent="0" lvl="0">
                <a:lnSpc>
                  <a:spcPts val="3863"/>
                </a:lnSpc>
              </a:pPr>
              <a:r>
                <a:rPr lang="en-US" sz="2799">
                  <a:solidFill>
                    <a:srgbClr val="000000"/>
                  </a:solidFill>
                  <a:latin typeface="Arial Nova Condensed"/>
                  <a:ea typeface="Arial Nova Condensed"/>
                  <a:cs typeface="Arial Nova Condensed"/>
                  <a:sym typeface="Arial Nova Condensed"/>
                </a:rPr>
                <a:t>Demandez l’aide d’un avocat lorsque vous traitez des questions juridiques complexes ou en lien avec des tribunaux. </a:t>
              </a:r>
            </a:p>
            <a:p>
              <a:pPr algn="l" marL="0" indent="0" lvl="0">
                <a:lnSpc>
                  <a:spcPts val="3863"/>
                </a:lnSpc>
              </a:pPr>
              <a:r>
                <a:rPr lang="en-US" sz="2799">
                  <a:solidFill>
                    <a:srgbClr val="000000"/>
                  </a:solidFill>
                  <a:latin typeface="Arial Nova Condensed"/>
                  <a:ea typeface="Arial Nova Condensed"/>
                  <a:cs typeface="Arial Nova Condensed"/>
                  <a:sym typeface="Arial Nova Condensed"/>
                </a:rPr>
                <a:t>Précisez si l'avocat propose ses services à titre bénévole ou non. S'il attend une rémunération, précisez dès le départ le montant et la source de celle-ci. </a:t>
              </a:r>
            </a:p>
            <a:p>
              <a:pPr algn="l" marL="0" indent="0" lvl="0">
                <a:lnSpc>
                  <a:spcPts val="3863"/>
                </a:lnSpc>
              </a:pPr>
              <a:r>
                <a:rPr lang="en-US" sz="2799">
                  <a:solidFill>
                    <a:srgbClr val="000000"/>
                  </a:solidFill>
                  <a:latin typeface="Arial Nova Condensed"/>
                  <a:ea typeface="Arial Nova Condensed"/>
                  <a:cs typeface="Arial Nova Condensed"/>
                  <a:sym typeface="Arial Nova Condensed"/>
                </a:rPr>
                <a:t>Lisez et comprenez votre dossier et les domaines dans lesquels vous avez besoin du soutien d'un avocat. Préparez une liste de questions. </a:t>
              </a:r>
            </a:p>
            <a:p>
              <a:pPr algn="l" marL="0" indent="0" lvl="0">
                <a:lnSpc>
                  <a:spcPts val="3863"/>
                </a:lnSpc>
              </a:pPr>
              <a:r>
                <a:rPr lang="en-US" sz="2799">
                  <a:solidFill>
                    <a:srgbClr val="000000"/>
                  </a:solidFill>
                  <a:latin typeface="Arial Nova Condensed"/>
                  <a:ea typeface="Arial Nova Condensed"/>
                  <a:cs typeface="Arial Nova Condensed"/>
                  <a:sym typeface="Arial Nova Condensed"/>
                </a:rPr>
                <a:t>Demandez l'aide d'un avocat spécialisé dans votre dossier. S'il s'agit d'une question d'enregistrement de réfugié, faites appel à un avocat spécialisé en droit humanitaire.  </a:t>
              </a:r>
            </a:p>
            <a:p>
              <a:pPr algn="l" marL="0" indent="0" lvl="0">
                <a:lnSpc>
                  <a:spcPts val="3863"/>
                </a:lnSpc>
              </a:pPr>
              <a:r>
                <a:rPr lang="en-US" sz="2799">
                  <a:solidFill>
                    <a:srgbClr val="000000"/>
                  </a:solidFill>
                  <a:latin typeface="Arial Nova Condensed"/>
                  <a:ea typeface="Arial Nova Condensed"/>
                  <a:cs typeface="Arial Nova Condensed"/>
                  <a:sym typeface="Arial Nova Condensed"/>
                </a:rPr>
                <a:t>Emportez avec vous tous les documents pertinents pour l’affaire. </a:t>
              </a:r>
            </a:p>
            <a:p>
              <a:pPr algn="l" marL="0" indent="0" lvl="0">
                <a:lnSpc>
                  <a:spcPts val="3863"/>
                </a:lnSpc>
              </a:pPr>
              <a:r>
                <a:rPr lang="en-US" sz="2799">
                  <a:solidFill>
                    <a:srgbClr val="000000"/>
                  </a:solidFill>
                  <a:latin typeface="Arial Nova Condensed"/>
                  <a:ea typeface="Arial Nova Condensed"/>
                  <a:cs typeface="Arial Nova Condensed"/>
                  <a:sym typeface="Arial Nova Condensed"/>
                </a:rPr>
                <a:t>Soyez honnête et sincère. N'oubliez pas que l'avocat assiste votre client. </a:t>
              </a:r>
            </a:p>
            <a:p>
              <a:pPr algn="l" marL="0" indent="0" lvl="0">
                <a:lnSpc>
                  <a:spcPts val="3863"/>
                </a:lnSpc>
              </a:pPr>
              <a:r>
                <a:rPr lang="en-US" sz="2799">
                  <a:solidFill>
                    <a:srgbClr val="000000"/>
                  </a:solidFill>
                  <a:latin typeface="Arial Nova Condensed"/>
                  <a:ea typeface="Arial Nova Condensed"/>
                  <a:cs typeface="Arial Nova Condensed"/>
                  <a:sym typeface="Arial Nova Condensed"/>
                </a:rPr>
                <a:t>Tenez l’avocat informé de tout développement dans l’affaire. </a:t>
              </a:r>
            </a:p>
            <a:p>
              <a:pPr algn="l" marL="0" indent="0" lvl="0">
                <a:lnSpc>
                  <a:spcPts val="3863"/>
                </a:lnSpc>
              </a:pPr>
              <a:r>
                <a:rPr lang="en-US" sz="2799">
                  <a:solidFill>
                    <a:srgbClr val="000000"/>
                  </a:solidFill>
                  <a:latin typeface="Arial Nova Condensed"/>
                  <a:ea typeface="Arial Nova Condensed"/>
                  <a:cs typeface="Arial Nova Condensed"/>
                  <a:sym typeface="Arial Nova Condensed"/>
                </a:rPr>
                <a:t>Tenez le client informé des discussions et des conseils de l'avocat à tout moment. N'acceptez pas les conseils de l'avocat sans consulter le client au préalable. </a:t>
              </a:r>
            </a:p>
          </p:txBody>
        </p:sp>
      </p:grpSp>
      <p:grpSp>
        <p:nvGrpSpPr>
          <p:cNvPr name="Group 11" id="11"/>
          <p:cNvGrpSpPr/>
          <p:nvPr/>
        </p:nvGrpSpPr>
        <p:grpSpPr>
          <a:xfrm rot="0">
            <a:off x="1479371" y="2210120"/>
            <a:ext cx="12305828" cy="894151"/>
            <a:chOff x="0" y="0"/>
            <a:chExt cx="16407771" cy="1192202"/>
          </a:xfrm>
        </p:grpSpPr>
        <p:sp>
          <p:nvSpPr>
            <p:cNvPr name="Freeform 12" id="12"/>
            <p:cNvSpPr/>
            <p:nvPr/>
          </p:nvSpPr>
          <p:spPr>
            <a:xfrm flipH="false" flipV="false" rot="0">
              <a:off x="0" y="0"/>
              <a:ext cx="16407771" cy="1192202"/>
            </a:xfrm>
            <a:custGeom>
              <a:avLst/>
              <a:gdLst/>
              <a:ahLst/>
              <a:cxnLst/>
              <a:rect r="r" b="b" t="t" l="l"/>
              <a:pathLst>
                <a:path h="1192202" w="16407771">
                  <a:moveTo>
                    <a:pt x="0" y="0"/>
                  </a:moveTo>
                  <a:lnTo>
                    <a:pt x="16407771" y="0"/>
                  </a:lnTo>
                  <a:lnTo>
                    <a:pt x="16407771" y="1192202"/>
                  </a:lnTo>
                  <a:lnTo>
                    <a:pt x="0" y="1192202"/>
                  </a:lnTo>
                  <a:close/>
                </a:path>
              </a:pathLst>
            </a:custGeom>
            <a:solidFill>
              <a:srgbClr val="000000">
                <a:alpha val="0"/>
              </a:srgbClr>
            </a:solidFill>
          </p:spPr>
        </p:sp>
        <p:sp>
          <p:nvSpPr>
            <p:cNvPr name="TextBox 13" id="13"/>
            <p:cNvSpPr txBox="true"/>
            <p:nvPr/>
          </p:nvSpPr>
          <p:spPr>
            <a:xfrm>
              <a:off x="0" y="-200025"/>
              <a:ext cx="16407771" cy="1392227"/>
            </a:xfrm>
            <a:prstGeom prst="rect">
              <a:avLst/>
            </a:prstGeom>
          </p:spPr>
          <p:txBody>
            <a:bodyPr anchor="t" rtlCol="false" tIns="0" lIns="0" bIns="0" rIns="0"/>
            <a:lstStyle/>
            <a:p>
              <a:pPr algn="l" marL="0" indent="0" lvl="0">
                <a:lnSpc>
                  <a:spcPts val="8181"/>
                </a:lnSpc>
              </a:pPr>
              <a:r>
                <a:rPr lang="en-US" b="true" sz="5000">
                  <a:solidFill>
                    <a:srgbClr val="F9B57D"/>
                  </a:solidFill>
                  <a:latin typeface="Arial Nova Condensed Bold"/>
                  <a:ea typeface="Arial Nova Condensed Bold"/>
                  <a:cs typeface="Arial Nova Condensed Bold"/>
                  <a:sym typeface="Arial Nova Condensed Bold"/>
                </a:rPr>
                <a:t>Rencontre avec les avocats – Messages clés</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43.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9954263" cy="1181420"/>
            <a:chOff x="0" y="0"/>
            <a:chExt cx="13272350" cy="1575227"/>
          </a:xfrm>
        </p:grpSpPr>
        <p:sp>
          <p:nvSpPr>
            <p:cNvPr name="Freeform 6" id="6"/>
            <p:cNvSpPr/>
            <p:nvPr/>
          </p:nvSpPr>
          <p:spPr>
            <a:xfrm flipH="false" flipV="false" rot="0">
              <a:off x="0" y="0"/>
              <a:ext cx="13272351" cy="1575227"/>
            </a:xfrm>
            <a:custGeom>
              <a:avLst/>
              <a:gdLst/>
              <a:ahLst/>
              <a:cxnLst/>
              <a:rect r="r" b="b" t="t" l="l"/>
              <a:pathLst>
                <a:path h="1575227" w="13272351">
                  <a:moveTo>
                    <a:pt x="0" y="0"/>
                  </a:moveTo>
                  <a:lnTo>
                    <a:pt x="13272351" y="0"/>
                  </a:lnTo>
                  <a:lnTo>
                    <a:pt x="13272351"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3272350" cy="1765727"/>
            </a:xfrm>
            <a:prstGeom prst="rect">
              <a:avLst/>
            </a:prstGeom>
          </p:spPr>
          <p:txBody>
            <a:bodyPr anchor="t" rtlCol="false" tIns="0" lIns="0" bIns="0" rIns="0"/>
            <a:lstStyle/>
            <a:p>
              <a:pPr algn="ctr"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Support client et reporting</a:t>
              </a:r>
            </a:p>
          </p:txBody>
        </p:sp>
      </p:grpSp>
      <p:grpSp>
        <p:nvGrpSpPr>
          <p:cNvPr name="Group 8" id="8"/>
          <p:cNvGrpSpPr/>
          <p:nvPr/>
        </p:nvGrpSpPr>
        <p:grpSpPr>
          <a:xfrm rot="0">
            <a:off x="1930042" y="3426478"/>
            <a:ext cx="15329258" cy="4070025"/>
            <a:chOff x="0" y="0"/>
            <a:chExt cx="20439010" cy="5426700"/>
          </a:xfrm>
        </p:grpSpPr>
        <p:sp>
          <p:nvSpPr>
            <p:cNvPr name="Freeform 9" id="9"/>
            <p:cNvSpPr/>
            <p:nvPr/>
          </p:nvSpPr>
          <p:spPr>
            <a:xfrm flipH="false" flipV="false" rot="0">
              <a:off x="0" y="0"/>
              <a:ext cx="20439010" cy="5426710"/>
            </a:xfrm>
            <a:custGeom>
              <a:avLst/>
              <a:gdLst/>
              <a:ahLst/>
              <a:cxnLst/>
              <a:rect r="r" b="b" t="t" l="l"/>
              <a:pathLst>
                <a:path h="5426710" w="20439010">
                  <a:moveTo>
                    <a:pt x="0" y="0"/>
                  </a:moveTo>
                  <a:lnTo>
                    <a:pt x="20439010" y="0"/>
                  </a:lnTo>
                  <a:lnTo>
                    <a:pt x="20439010" y="5426710"/>
                  </a:lnTo>
                  <a:lnTo>
                    <a:pt x="0" y="5426710"/>
                  </a:lnTo>
                  <a:close/>
                </a:path>
              </a:pathLst>
            </a:custGeom>
            <a:solidFill>
              <a:srgbClr val="FFFFFF"/>
            </a:solidFill>
          </p:spPr>
        </p:sp>
        <p:sp>
          <p:nvSpPr>
            <p:cNvPr name="TextBox 10" id="10"/>
            <p:cNvSpPr txBox="true"/>
            <p:nvPr/>
          </p:nvSpPr>
          <p:spPr>
            <a:xfrm>
              <a:off x="0" y="0"/>
              <a:ext cx="20439010" cy="5426700"/>
            </a:xfrm>
            <a:prstGeom prst="rect">
              <a:avLst/>
            </a:prstGeom>
          </p:spPr>
          <p:txBody>
            <a:bodyPr anchor="t" rtlCol="false" tIns="50800" lIns="50800" bIns="50800" rIns="50800"/>
            <a:lstStyle/>
            <a:p>
              <a:pPr algn="just" marL="0" indent="0" lvl="0">
                <a:lnSpc>
                  <a:spcPts val="4679"/>
                </a:lnSpc>
              </a:pPr>
            </a:p>
            <a:p>
              <a:pPr algn="just" marL="0" indent="0" lvl="0">
                <a:lnSpc>
                  <a:spcPts val="4679"/>
                </a:lnSpc>
              </a:pPr>
              <a:r>
                <a:rPr lang="en-US" sz="3899">
                  <a:solidFill>
                    <a:srgbClr val="000000"/>
                  </a:solidFill>
                  <a:latin typeface="Arial Nova Condensed"/>
                  <a:ea typeface="Arial Nova Condensed"/>
                  <a:cs typeface="Arial Nova Condensed"/>
                  <a:sym typeface="Arial Nova Condensed"/>
                </a:rPr>
                <a:t>En tant que parajuriste, vous devrez accompagner le client, l'aider à rédiger sa question et sa déclaration, et l'aider à comprendre le processus. Les exemples ci-dessus illustrent comment accompagner une personne que vous avez orientée vers un avocat. L'orientation vers un avocat n'est pas la fin, mais le début d'un long accompagnement tout au long du processus !</a:t>
              </a:r>
            </a:p>
          </p:txBody>
        </p:sp>
      </p:grpSp>
      <p:grpSp>
        <p:nvGrpSpPr>
          <p:cNvPr name="Group 11" id="11"/>
          <p:cNvGrpSpPr/>
          <p:nvPr/>
        </p:nvGrpSpPr>
        <p:grpSpPr>
          <a:xfrm rot="0">
            <a:off x="2242334" y="2532327"/>
            <a:ext cx="8423927" cy="894151"/>
            <a:chOff x="0" y="0"/>
            <a:chExt cx="11231903" cy="1192202"/>
          </a:xfrm>
        </p:grpSpPr>
        <p:sp>
          <p:nvSpPr>
            <p:cNvPr name="Freeform 12" id="12"/>
            <p:cNvSpPr/>
            <p:nvPr/>
          </p:nvSpPr>
          <p:spPr>
            <a:xfrm flipH="false" flipV="false" rot="0">
              <a:off x="0" y="0"/>
              <a:ext cx="11231903" cy="1192202"/>
            </a:xfrm>
            <a:custGeom>
              <a:avLst/>
              <a:gdLst/>
              <a:ahLst/>
              <a:cxnLst/>
              <a:rect r="r" b="b" t="t" l="l"/>
              <a:pathLst>
                <a:path h="1192202" w="11231903">
                  <a:moveTo>
                    <a:pt x="0" y="0"/>
                  </a:moveTo>
                  <a:lnTo>
                    <a:pt x="11231903" y="0"/>
                  </a:lnTo>
                  <a:lnTo>
                    <a:pt x="11231903" y="1192202"/>
                  </a:lnTo>
                  <a:lnTo>
                    <a:pt x="0" y="1192202"/>
                  </a:lnTo>
                  <a:close/>
                </a:path>
              </a:pathLst>
            </a:custGeom>
            <a:solidFill>
              <a:srgbClr val="000000">
                <a:alpha val="0"/>
              </a:srgbClr>
            </a:solidFill>
          </p:spPr>
        </p:sp>
        <p:sp>
          <p:nvSpPr>
            <p:cNvPr name="TextBox 13" id="13"/>
            <p:cNvSpPr txBox="true"/>
            <p:nvPr/>
          </p:nvSpPr>
          <p:spPr>
            <a:xfrm>
              <a:off x="0" y="-200025"/>
              <a:ext cx="11231903" cy="1392227"/>
            </a:xfrm>
            <a:prstGeom prst="rect">
              <a:avLst/>
            </a:prstGeom>
          </p:spPr>
          <p:txBody>
            <a:bodyPr anchor="t" rtlCol="false" tIns="0" lIns="0" bIns="0" rIns="0"/>
            <a:lstStyle/>
            <a:p>
              <a:pPr algn="l" marL="0" indent="0" lvl="0">
                <a:lnSpc>
                  <a:spcPts val="8181"/>
                </a:lnSpc>
              </a:pPr>
              <a:r>
                <a:rPr lang="en-US" b="true" sz="5000">
                  <a:solidFill>
                    <a:srgbClr val="F9B57D"/>
                  </a:solidFill>
                  <a:latin typeface="Arial Nova Condensed Bold"/>
                  <a:ea typeface="Arial Nova Condensed Bold"/>
                  <a:cs typeface="Arial Nova Condensed Bold"/>
                  <a:sym typeface="Arial Nova Condensed Bold"/>
                </a:rPr>
                <a:t>Collaborer avec des avocats</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sp>
        <p:nvSpPr>
          <p:cNvPr name="TextBox 5" id="5"/>
          <p:cNvSpPr txBox="true"/>
          <p:nvPr/>
        </p:nvSpPr>
        <p:spPr>
          <a:xfrm rot="0">
            <a:off x="1028700" y="1181100"/>
            <a:ext cx="9367347" cy="2384412"/>
          </a:xfrm>
          <a:prstGeom prst="rect">
            <a:avLst/>
          </a:prstGeom>
        </p:spPr>
        <p:txBody>
          <a:bodyPr anchor="t" rtlCol="false" tIns="0" lIns="0" bIns="0" rIns="0">
            <a:spAutoFit/>
          </a:bodyPr>
          <a:lstStyle/>
          <a:p>
            <a:pPr algn="l" marL="0" indent="0" lvl="0">
              <a:lnSpc>
                <a:spcPts val="9239"/>
              </a:lnSpc>
            </a:pPr>
            <a:r>
              <a:rPr lang="en-US" b="true" sz="8969">
                <a:solidFill>
                  <a:srgbClr val="004AAD"/>
                </a:solidFill>
                <a:latin typeface="Arial Nova Condensed Bold"/>
                <a:ea typeface="Arial Nova Condensed Bold"/>
                <a:cs typeface="Arial Nova Condensed Bold"/>
                <a:sym typeface="Arial Nova Condensed Bold"/>
              </a:rPr>
              <a:t>Merci pour votre attention ! </a:t>
            </a:r>
          </a:p>
        </p:txBody>
      </p:sp>
      <p:sp>
        <p:nvSpPr>
          <p:cNvPr name="TextBox 6" id="6"/>
          <p:cNvSpPr txBox="true"/>
          <p:nvPr/>
        </p:nvSpPr>
        <p:spPr>
          <a:xfrm rot="0">
            <a:off x="1028700" y="4637771"/>
            <a:ext cx="9367347" cy="3267593"/>
          </a:xfrm>
          <a:prstGeom prst="rect">
            <a:avLst/>
          </a:prstGeom>
        </p:spPr>
        <p:txBody>
          <a:bodyPr anchor="t" rtlCol="false" tIns="0" lIns="0" bIns="0" rIns="0">
            <a:spAutoFit/>
          </a:bodyPr>
          <a:lstStyle/>
          <a:p>
            <a:pPr algn="l" marL="0" indent="0" lvl="0">
              <a:lnSpc>
                <a:spcPts val="6386"/>
              </a:lnSpc>
            </a:pPr>
            <a:r>
              <a:rPr lang="en-US" b="true" sz="6200">
                <a:solidFill>
                  <a:srgbClr val="4E5FA7"/>
                </a:solidFill>
                <a:latin typeface="Arial Nova Condensed Bold"/>
                <a:ea typeface="Arial Nova Condensed Bold"/>
                <a:cs typeface="Arial Nova Condensed Bold"/>
                <a:sym typeface="Arial Nova Condensed Bold"/>
              </a:rPr>
              <a:t>Des questions, des commentaires ou besoin  d'informations complémentaires ? </a:t>
            </a:r>
          </a:p>
        </p:txBody>
      </p:sp>
      <p:sp>
        <p:nvSpPr>
          <p:cNvPr name="Freeform 7" id="7"/>
          <p:cNvSpPr/>
          <p:nvPr/>
        </p:nvSpPr>
        <p:spPr>
          <a:xfrm flipH="false" flipV="false" rot="125426">
            <a:off x="10911780" y="2182826"/>
            <a:ext cx="6347520" cy="5921347"/>
          </a:xfrm>
          <a:custGeom>
            <a:avLst/>
            <a:gdLst/>
            <a:ahLst/>
            <a:cxnLst/>
            <a:rect r="r" b="b" t="t" l="l"/>
            <a:pathLst>
              <a:path h="5921347" w="6347520">
                <a:moveTo>
                  <a:pt x="0" y="0"/>
                </a:moveTo>
                <a:lnTo>
                  <a:pt x="6347520" y="0"/>
                </a:lnTo>
                <a:lnTo>
                  <a:pt x="6347520" y="5921348"/>
                </a:lnTo>
                <a:lnTo>
                  <a:pt x="0" y="59213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4975093" cy="1181161"/>
            <a:chOff x="0" y="0"/>
            <a:chExt cx="19966790" cy="1574882"/>
          </a:xfrm>
        </p:grpSpPr>
        <p:sp>
          <p:nvSpPr>
            <p:cNvPr name="Freeform 6" id="6"/>
            <p:cNvSpPr/>
            <p:nvPr/>
          </p:nvSpPr>
          <p:spPr>
            <a:xfrm flipH="false" flipV="false" rot="0">
              <a:off x="0" y="0"/>
              <a:ext cx="19966791" cy="1574882"/>
            </a:xfrm>
            <a:custGeom>
              <a:avLst/>
              <a:gdLst/>
              <a:ahLst/>
              <a:cxnLst/>
              <a:rect r="r" b="b" t="t" l="l"/>
              <a:pathLst>
                <a:path h="1574882" w="19966791">
                  <a:moveTo>
                    <a:pt x="0" y="0"/>
                  </a:moveTo>
                  <a:lnTo>
                    <a:pt x="19966791" y="0"/>
                  </a:lnTo>
                  <a:lnTo>
                    <a:pt x="19966791" y="1574882"/>
                  </a:lnTo>
                  <a:lnTo>
                    <a:pt x="0" y="1574882"/>
                  </a:lnTo>
                  <a:close/>
                </a:path>
              </a:pathLst>
            </a:custGeom>
            <a:solidFill>
              <a:srgbClr val="000000">
                <a:alpha val="0"/>
              </a:srgbClr>
            </a:solidFill>
            <a:ln cap="sq">
              <a:noFill/>
              <a:prstDash val="solid"/>
              <a:miter/>
            </a:ln>
          </p:spPr>
        </p:sp>
        <p:sp>
          <p:nvSpPr>
            <p:cNvPr name="TextBox 7" id="7"/>
            <p:cNvSpPr txBox="true"/>
            <p:nvPr/>
          </p:nvSpPr>
          <p:spPr>
            <a:xfrm>
              <a:off x="0" y="-180975"/>
              <a:ext cx="19966790" cy="1755857"/>
            </a:xfrm>
            <a:prstGeom prst="rect">
              <a:avLst/>
            </a:prstGeom>
          </p:spPr>
          <p:txBody>
            <a:bodyPr anchor="t" rtlCol="false" tIns="0" lIns="0" bIns="0" rIns="0"/>
            <a:lstStyle/>
            <a:p>
              <a:pPr algn="l" marL="0" indent="0" lvl="0">
                <a:lnSpc>
                  <a:spcPts val="9933"/>
                </a:lnSpc>
                <a:spcBef>
                  <a:spcPct val="0"/>
                </a:spcBef>
              </a:pPr>
              <a:r>
                <a:rPr lang="en-US" b="true" sz="6622" strike="noStrike" u="none">
                  <a:solidFill>
                    <a:srgbClr val="4E5FA7"/>
                  </a:solidFill>
                  <a:latin typeface="Arial Nova Condensed Bold"/>
                  <a:ea typeface="Arial Nova Condensed Bold"/>
                  <a:cs typeface="Arial Nova Condensed Bold"/>
                  <a:sym typeface="Arial Nova Condensed Bold"/>
                </a:rPr>
                <a:t>Conformité et considérations éthiques</a:t>
              </a:r>
            </a:p>
          </p:txBody>
        </p:sp>
      </p:grpSp>
      <p:grpSp>
        <p:nvGrpSpPr>
          <p:cNvPr name="Group 8" id="8"/>
          <p:cNvGrpSpPr/>
          <p:nvPr/>
        </p:nvGrpSpPr>
        <p:grpSpPr>
          <a:xfrm rot="0">
            <a:off x="1028700" y="3234884"/>
            <a:ext cx="16230600" cy="5962140"/>
            <a:chOff x="0" y="0"/>
            <a:chExt cx="21640800" cy="7949520"/>
          </a:xfrm>
        </p:grpSpPr>
        <p:sp>
          <p:nvSpPr>
            <p:cNvPr name="Freeform 9" id="9"/>
            <p:cNvSpPr/>
            <p:nvPr/>
          </p:nvSpPr>
          <p:spPr>
            <a:xfrm flipH="false" flipV="false" rot="0">
              <a:off x="0" y="0"/>
              <a:ext cx="21640800" cy="7949520"/>
            </a:xfrm>
            <a:custGeom>
              <a:avLst/>
              <a:gdLst/>
              <a:ahLst/>
              <a:cxnLst/>
              <a:rect r="r" b="b" t="t" l="l"/>
              <a:pathLst>
                <a:path h="7949520" w="21640800">
                  <a:moveTo>
                    <a:pt x="0" y="0"/>
                  </a:moveTo>
                  <a:lnTo>
                    <a:pt x="21640800" y="0"/>
                  </a:lnTo>
                  <a:lnTo>
                    <a:pt x="21640800" y="7949520"/>
                  </a:lnTo>
                  <a:lnTo>
                    <a:pt x="0" y="7949520"/>
                  </a:lnTo>
                  <a:close/>
                </a:path>
              </a:pathLst>
            </a:custGeom>
            <a:solidFill>
              <a:srgbClr val="000000">
                <a:alpha val="0"/>
              </a:srgbClr>
            </a:solidFill>
          </p:spPr>
        </p:sp>
        <p:sp>
          <p:nvSpPr>
            <p:cNvPr name="TextBox 10" id="10"/>
            <p:cNvSpPr txBox="true"/>
            <p:nvPr/>
          </p:nvSpPr>
          <p:spPr>
            <a:xfrm>
              <a:off x="0" y="0"/>
              <a:ext cx="21640800" cy="7949520"/>
            </a:xfrm>
            <a:prstGeom prst="rect">
              <a:avLst/>
            </a:prstGeom>
          </p:spPr>
          <p:txBody>
            <a:bodyPr anchor="t" rtlCol="false" tIns="0" lIns="0" bIns="0" rIns="0"/>
            <a:lstStyle/>
            <a:p>
              <a:pPr algn="just" marL="768873" indent="-384437" lvl="1">
                <a:lnSpc>
                  <a:spcPts val="4273"/>
                </a:lnSpc>
                <a:buFont typeface="Arial"/>
                <a:buChar char="•"/>
              </a:pPr>
              <a:r>
                <a:rPr lang="en-US" b="true" sz="3561">
                  <a:solidFill>
                    <a:srgbClr val="000000"/>
                  </a:solidFill>
                  <a:latin typeface="Arial Nova Condensed Bold"/>
                  <a:ea typeface="Arial Nova Condensed Bold"/>
                  <a:cs typeface="Arial Nova Condensed Bold"/>
                  <a:sym typeface="Arial Nova Condensed Bold"/>
                </a:rPr>
                <a:t>La neutralité</a:t>
              </a:r>
              <a:r>
                <a:rPr lang="en-US" sz="3561">
                  <a:solidFill>
                    <a:srgbClr val="000000"/>
                  </a:solidFill>
                  <a:latin typeface="Arial Nova Condensed"/>
                  <a:ea typeface="Arial Nova Condensed"/>
                  <a:cs typeface="Arial Nova Condensed"/>
                  <a:sym typeface="Arial Nova Condensed"/>
                </a:rPr>
                <a:t> est probablement l’une des premières normes éthiques que les parajuristes devraient respecter.</a:t>
              </a:r>
            </a:p>
            <a:p>
              <a:pPr algn="just" marL="768873" indent="-384437" lvl="1">
                <a:lnSpc>
                  <a:spcPts val="4273"/>
                </a:lnSpc>
                <a:buFont typeface="Arial"/>
                <a:buChar char="•"/>
              </a:pPr>
              <a:r>
                <a:rPr lang="en-US" b="true" sz="3561">
                  <a:solidFill>
                    <a:srgbClr val="000000"/>
                  </a:solidFill>
                  <a:latin typeface="Arial Nova Condensed Bold"/>
                  <a:ea typeface="Arial Nova Condensed Bold"/>
                  <a:cs typeface="Arial Nova Condensed Bold"/>
                  <a:sym typeface="Arial Nova Condensed Bold"/>
                </a:rPr>
                <a:t>Neutralité des parajuristes</a:t>
              </a:r>
              <a:r>
                <a:rPr lang="en-US" sz="3561">
                  <a:solidFill>
                    <a:srgbClr val="000000"/>
                  </a:solidFill>
                  <a:latin typeface="Arial Nova Condensed"/>
                  <a:ea typeface="Arial Nova Condensed"/>
                  <a:cs typeface="Arial Nova Condensed"/>
                  <a:sym typeface="Arial Nova Condensed"/>
                </a:rPr>
                <a:t> : Expliquez qu'un parajuriste ne doit pas être perçu comme étant au service d'une autorité politique ou d'un groupe local. De telles affiliations, même perçues comme telles, compromettent la crédibilité et l'impartialité de vos services.</a:t>
              </a:r>
            </a:p>
            <a:p>
              <a:pPr algn="just" marL="768873" indent="-384437" lvl="1">
                <a:lnSpc>
                  <a:spcPts val="4273"/>
                </a:lnSpc>
                <a:buFont typeface="Arial"/>
                <a:buChar char="•"/>
              </a:pPr>
              <a:r>
                <a:rPr lang="en-US" sz="3561">
                  <a:solidFill>
                    <a:srgbClr val="000000"/>
                  </a:solidFill>
                  <a:latin typeface="Arial Nova Condensed"/>
                  <a:ea typeface="Arial Nova Condensed"/>
                  <a:cs typeface="Arial Nova Condensed"/>
                  <a:sym typeface="Arial Nova Condensed"/>
                </a:rPr>
                <a:t>La neutralité politique et l’équité peuvent être renforcées par l’</a:t>
              </a:r>
              <a:r>
                <a:rPr lang="en-US" b="true" sz="3561">
                  <a:solidFill>
                    <a:srgbClr val="000000"/>
                  </a:solidFill>
                  <a:latin typeface="Arial Nova Condensed Bold"/>
                  <a:ea typeface="Arial Nova Condensed Bold"/>
                  <a:cs typeface="Arial Nova Condensed Bold"/>
                  <a:sym typeface="Arial Nova Condensed Bold"/>
                </a:rPr>
                <a:t>élaboration d’un code d’éthique. </a:t>
              </a:r>
            </a:p>
            <a:p>
              <a:pPr algn="just" marL="768873" indent="-384437" lvl="1">
                <a:lnSpc>
                  <a:spcPts val="4273"/>
                </a:lnSpc>
                <a:buFont typeface="Arial"/>
                <a:buChar char="•"/>
              </a:pPr>
              <a:r>
                <a:rPr lang="en-US" sz="3561">
                  <a:solidFill>
                    <a:srgbClr val="000000"/>
                  </a:solidFill>
                  <a:latin typeface="Arial Nova Condensed"/>
                  <a:ea typeface="Arial Nova Condensed"/>
                  <a:cs typeface="Arial Nova Condensed"/>
                  <a:sym typeface="Arial Nova Condensed"/>
                </a:rPr>
                <a:t>Un code d’éthique intègre des codes de conduite liés à la prestation de services, à l’acceptation de cadeaux et à d’autres dilemmes éthiques auxquels les parajuristes peuvent être confrontés. </a:t>
              </a:r>
            </a:p>
          </p:txBody>
        </p:sp>
      </p:grpSp>
      <p:grpSp>
        <p:nvGrpSpPr>
          <p:cNvPr name="Group 11" id="11"/>
          <p:cNvGrpSpPr/>
          <p:nvPr/>
        </p:nvGrpSpPr>
        <p:grpSpPr>
          <a:xfrm rot="0">
            <a:off x="2185134" y="2209861"/>
            <a:ext cx="3361181" cy="894151"/>
            <a:chOff x="0" y="0"/>
            <a:chExt cx="4481574" cy="1192202"/>
          </a:xfrm>
        </p:grpSpPr>
        <p:sp>
          <p:nvSpPr>
            <p:cNvPr name="Freeform 12" id="12"/>
            <p:cNvSpPr/>
            <p:nvPr/>
          </p:nvSpPr>
          <p:spPr>
            <a:xfrm flipH="false" flipV="false" rot="0">
              <a:off x="0" y="0"/>
              <a:ext cx="4481574" cy="1192202"/>
            </a:xfrm>
            <a:custGeom>
              <a:avLst/>
              <a:gdLst/>
              <a:ahLst/>
              <a:cxnLst/>
              <a:rect r="r" b="b" t="t" l="l"/>
              <a:pathLst>
                <a:path h="1192202" w="4481574">
                  <a:moveTo>
                    <a:pt x="0" y="0"/>
                  </a:moveTo>
                  <a:lnTo>
                    <a:pt x="4481574" y="0"/>
                  </a:lnTo>
                  <a:lnTo>
                    <a:pt x="4481574" y="1192202"/>
                  </a:lnTo>
                  <a:lnTo>
                    <a:pt x="0" y="1192202"/>
                  </a:lnTo>
                  <a:close/>
                </a:path>
              </a:pathLst>
            </a:custGeom>
            <a:solidFill>
              <a:srgbClr val="000000">
                <a:alpha val="0"/>
              </a:srgbClr>
            </a:solidFill>
          </p:spPr>
        </p:sp>
        <p:sp>
          <p:nvSpPr>
            <p:cNvPr name="TextBox 13" id="13"/>
            <p:cNvSpPr txBox="true"/>
            <p:nvPr/>
          </p:nvSpPr>
          <p:spPr>
            <a:xfrm>
              <a:off x="0" y="-200025"/>
              <a:ext cx="4481574" cy="1392227"/>
            </a:xfrm>
            <a:prstGeom prst="rect">
              <a:avLst/>
            </a:prstGeom>
          </p:spPr>
          <p:txBody>
            <a:bodyPr anchor="t" rtlCol="false" tIns="0" lIns="0" bIns="0" rIns="0"/>
            <a:lstStyle/>
            <a:p>
              <a:pPr algn="l" marL="0" indent="0" lvl="0">
                <a:lnSpc>
                  <a:spcPts val="8181"/>
                </a:lnSpc>
              </a:pPr>
              <a:r>
                <a:rPr lang="en-US" b="true" sz="5000">
                  <a:solidFill>
                    <a:srgbClr val="F9B57D"/>
                  </a:solidFill>
                  <a:latin typeface="Arial Nova Condensed Bold"/>
                  <a:ea typeface="Arial Nova Condensed Bold"/>
                  <a:cs typeface="Arial Nova Condensed Bold"/>
                  <a:sym typeface="Arial Nova Condensed Bold"/>
                </a:rPr>
                <a:t>Neutralité</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697355" y="758379"/>
            <a:ext cx="15125358" cy="1181420"/>
            <a:chOff x="0" y="0"/>
            <a:chExt cx="20167144" cy="1575227"/>
          </a:xfrm>
        </p:grpSpPr>
        <p:sp>
          <p:nvSpPr>
            <p:cNvPr name="Freeform 6" id="6"/>
            <p:cNvSpPr/>
            <p:nvPr/>
          </p:nvSpPr>
          <p:spPr>
            <a:xfrm flipH="false" flipV="false" rot="0">
              <a:off x="0" y="0"/>
              <a:ext cx="20167144" cy="1575227"/>
            </a:xfrm>
            <a:custGeom>
              <a:avLst/>
              <a:gdLst/>
              <a:ahLst/>
              <a:cxnLst/>
              <a:rect r="r" b="b" t="t" l="l"/>
              <a:pathLst>
                <a:path h="1575227" w="20167144">
                  <a:moveTo>
                    <a:pt x="0" y="0"/>
                  </a:moveTo>
                  <a:lnTo>
                    <a:pt x="20167144" y="0"/>
                  </a:lnTo>
                  <a:lnTo>
                    <a:pt x="20167144"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20167144"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Conformité et considérations éthiques</a:t>
              </a:r>
            </a:p>
          </p:txBody>
        </p:sp>
      </p:grpSp>
      <p:grpSp>
        <p:nvGrpSpPr>
          <p:cNvPr name="Group 8" id="8"/>
          <p:cNvGrpSpPr/>
          <p:nvPr/>
        </p:nvGrpSpPr>
        <p:grpSpPr>
          <a:xfrm rot="0">
            <a:off x="1889098" y="2629627"/>
            <a:ext cx="15370202" cy="7100850"/>
            <a:chOff x="0" y="0"/>
            <a:chExt cx="20493602" cy="9467801"/>
          </a:xfrm>
        </p:grpSpPr>
        <p:sp>
          <p:nvSpPr>
            <p:cNvPr name="Freeform 9" id="9"/>
            <p:cNvSpPr/>
            <p:nvPr/>
          </p:nvSpPr>
          <p:spPr>
            <a:xfrm flipH="false" flipV="false" rot="0">
              <a:off x="0" y="0"/>
              <a:ext cx="20493602" cy="9467851"/>
            </a:xfrm>
            <a:custGeom>
              <a:avLst/>
              <a:gdLst/>
              <a:ahLst/>
              <a:cxnLst/>
              <a:rect r="r" b="b" t="t" l="l"/>
              <a:pathLst>
                <a:path h="9467851" w="20493602">
                  <a:moveTo>
                    <a:pt x="0" y="0"/>
                  </a:moveTo>
                  <a:lnTo>
                    <a:pt x="20493602" y="0"/>
                  </a:lnTo>
                  <a:lnTo>
                    <a:pt x="20493602" y="9467851"/>
                  </a:lnTo>
                  <a:lnTo>
                    <a:pt x="0" y="9467851"/>
                  </a:lnTo>
                  <a:close/>
                </a:path>
              </a:pathLst>
            </a:custGeom>
            <a:solidFill>
              <a:srgbClr val="FFFFFF"/>
            </a:solidFill>
          </p:spPr>
        </p:sp>
        <p:sp>
          <p:nvSpPr>
            <p:cNvPr name="TextBox 10" id="10"/>
            <p:cNvSpPr txBox="true"/>
            <p:nvPr/>
          </p:nvSpPr>
          <p:spPr>
            <a:xfrm>
              <a:off x="0" y="0"/>
              <a:ext cx="20493602" cy="9467801"/>
            </a:xfrm>
            <a:prstGeom prst="rect">
              <a:avLst/>
            </a:prstGeom>
          </p:spPr>
          <p:txBody>
            <a:bodyPr anchor="t" rtlCol="false" tIns="50800" lIns="50800" bIns="50800" rIns="50800"/>
            <a:lstStyle/>
            <a:p>
              <a:pPr algn="just" marL="0" indent="0" lvl="0">
                <a:lnSpc>
                  <a:spcPts val="3723"/>
                </a:lnSpc>
              </a:pPr>
            </a:p>
            <a:p>
              <a:pPr algn="just" marL="0" indent="0" lvl="0">
                <a:lnSpc>
                  <a:spcPts val="3723"/>
                </a:lnSpc>
              </a:pPr>
              <a:r>
                <a:rPr lang="en-US" b="true" sz="3102">
                  <a:solidFill>
                    <a:srgbClr val="000000"/>
                  </a:solidFill>
                  <a:latin typeface="Arial Nova Condensed Bold"/>
                  <a:ea typeface="Arial Nova Condensed Bold"/>
                  <a:cs typeface="Arial Nova Condensed Bold"/>
                  <a:sym typeface="Arial Nova Condensed Bold"/>
                </a:rPr>
                <a:t>En Afrique du Sud,</a:t>
              </a:r>
              <a:r>
                <a:rPr lang="en-US" sz="3102">
                  <a:solidFill>
                    <a:srgbClr val="000000"/>
                  </a:solidFill>
                  <a:latin typeface="Arial Nova Condensed"/>
                  <a:ea typeface="Arial Nova Condensed"/>
                  <a:cs typeface="Arial Nova Condensed"/>
                  <a:sym typeface="Arial Nova Condensed"/>
                </a:rPr>
                <a:t> pendant l'apartheid, les autorités tribales traditionnelles collaboraient sous certaines formes avec les autorités de l'apartheid. À ses débuts, le mouvement parajuridique était associé au nouveau parti révolutionnaire, le Congrès national africain. Cette association politique n'était pas idéale, donnant lieu à des intimidations et, dans certains cas, à des préjudices envers les parajuristes à l'approche des premières élections démocratiques du pays. </a:t>
              </a:r>
            </a:p>
            <a:p>
              <a:pPr algn="just" marL="0" indent="0" lvl="0">
                <a:lnSpc>
                  <a:spcPts val="4281"/>
                </a:lnSpc>
              </a:pPr>
            </a:p>
            <a:p>
              <a:pPr algn="just" marL="0" indent="0" lvl="0">
                <a:lnSpc>
                  <a:spcPts val="3723"/>
                </a:lnSpc>
              </a:pPr>
              <a:r>
                <a:rPr lang="en-US" b="true" sz="3102">
                  <a:solidFill>
                    <a:srgbClr val="000000"/>
                  </a:solidFill>
                  <a:latin typeface="Arial Nova Condensed Bold"/>
                  <a:ea typeface="Arial Nova Condensed Bold"/>
                  <a:cs typeface="Arial Nova Condensed Bold"/>
                  <a:sym typeface="Arial Nova Condensed Bold"/>
                </a:rPr>
                <a:t>En Hongrie,</a:t>
              </a:r>
              <a:r>
                <a:rPr lang="en-US" sz="3102">
                  <a:solidFill>
                    <a:srgbClr val="000000"/>
                  </a:solidFill>
                  <a:latin typeface="Arial Nova Condensed"/>
                  <a:ea typeface="Arial Nova Condensed"/>
                  <a:cs typeface="Arial Nova Condensed"/>
                  <a:sym typeface="Arial Nova Condensed"/>
                </a:rPr>
                <a:t> la formation des parajuristes d’origine rom a posé un autre défi. Ayant subi des années de discrimination de la part des communautés non-Roms, ces parajuristes ont d'abord éprouvé des difficultés à faire preuve d'impartialité face aux problèmes des communautés Roms et ont refusé de fournir des services à d’autres clients. </a:t>
              </a:r>
            </a:p>
            <a:p>
              <a:pPr algn="just" marL="0" indent="0" lvl="0">
                <a:lnSpc>
                  <a:spcPts val="3723"/>
                </a:lnSpc>
              </a:pPr>
            </a:p>
            <a:p>
              <a:pPr algn="just" marL="0" indent="0" lvl="0">
                <a:lnSpc>
                  <a:spcPts val="3723"/>
                </a:lnSpc>
              </a:pPr>
              <a:r>
                <a:rPr lang="en-US" sz="3102">
                  <a:solidFill>
                    <a:srgbClr val="000000"/>
                  </a:solidFill>
                  <a:latin typeface="Arial Nova Condensed"/>
                  <a:ea typeface="Arial Nova Condensed"/>
                  <a:cs typeface="Arial Nova Condensed"/>
                  <a:sym typeface="Arial Nova Condensed"/>
                </a:rPr>
                <a:t>Source: Open Society Foundation, Parajuristes communautaires, Guide du praticien, 2010. </a:t>
              </a:r>
            </a:p>
          </p:txBody>
        </p:sp>
      </p:grpSp>
      <p:grpSp>
        <p:nvGrpSpPr>
          <p:cNvPr name="Group 11" id="11"/>
          <p:cNvGrpSpPr/>
          <p:nvPr/>
        </p:nvGrpSpPr>
        <p:grpSpPr>
          <a:xfrm rot="0">
            <a:off x="1889098" y="2081444"/>
            <a:ext cx="6574384" cy="894151"/>
            <a:chOff x="0" y="0"/>
            <a:chExt cx="8765845" cy="1192202"/>
          </a:xfrm>
        </p:grpSpPr>
        <p:sp>
          <p:nvSpPr>
            <p:cNvPr name="Freeform 12" id="12"/>
            <p:cNvSpPr/>
            <p:nvPr/>
          </p:nvSpPr>
          <p:spPr>
            <a:xfrm flipH="false" flipV="false" rot="0">
              <a:off x="0" y="0"/>
              <a:ext cx="8765845" cy="1192202"/>
            </a:xfrm>
            <a:custGeom>
              <a:avLst/>
              <a:gdLst/>
              <a:ahLst/>
              <a:cxnLst/>
              <a:rect r="r" b="b" t="t" l="l"/>
              <a:pathLst>
                <a:path h="1192202" w="8765845">
                  <a:moveTo>
                    <a:pt x="0" y="0"/>
                  </a:moveTo>
                  <a:lnTo>
                    <a:pt x="8765845" y="0"/>
                  </a:lnTo>
                  <a:lnTo>
                    <a:pt x="8765845" y="1192202"/>
                  </a:lnTo>
                  <a:lnTo>
                    <a:pt x="0" y="1192202"/>
                  </a:lnTo>
                  <a:close/>
                </a:path>
              </a:pathLst>
            </a:custGeom>
            <a:solidFill>
              <a:srgbClr val="000000">
                <a:alpha val="0"/>
              </a:srgbClr>
            </a:solidFill>
          </p:spPr>
        </p:sp>
        <p:sp>
          <p:nvSpPr>
            <p:cNvPr name="TextBox 13" id="13"/>
            <p:cNvSpPr txBox="true"/>
            <p:nvPr/>
          </p:nvSpPr>
          <p:spPr>
            <a:xfrm>
              <a:off x="0" y="-200025"/>
              <a:ext cx="8765845" cy="1392227"/>
            </a:xfrm>
            <a:prstGeom prst="rect">
              <a:avLst/>
            </a:prstGeom>
          </p:spPr>
          <p:txBody>
            <a:bodyPr anchor="t" rtlCol="false" tIns="0" lIns="0" bIns="0" rIns="0"/>
            <a:lstStyle/>
            <a:p>
              <a:pPr algn="just" marL="0" indent="0" lvl="0">
                <a:lnSpc>
                  <a:spcPts val="8181"/>
                </a:lnSpc>
              </a:pPr>
              <a:r>
                <a:rPr lang="en-US" b="true" sz="5000">
                  <a:solidFill>
                    <a:srgbClr val="F9B57D"/>
                  </a:solidFill>
                  <a:latin typeface="Arial Nova Condensed Bold"/>
                  <a:ea typeface="Arial Nova Condensed Bold"/>
                  <a:cs typeface="Arial Nova Condensed Bold"/>
                  <a:sym typeface="Arial Nova Condensed Bold"/>
                </a:rPr>
                <a:t>Neutralité - Exemples</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
        <p:nvSpPr>
          <p:cNvPr name="Freeform 24" id="24"/>
          <p:cNvSpPr/>
          <p:nvPr/>
        </p:nvSpPr>
        <p:spPr>
          <a:xfrm flipH="false" flipV="false" rot="0">
            <a:off x="0" y="0"/>
            <a:ext cx="1697355" cy="10287000"/>
          </a:xfrm>
          <a:custGeom>
            <a:avLst/>
            <a:gdLst/>
            <a:ahLst/>
            <a:cxnLst/>
            <a:rect r="r" b="b" t="t" l="l"/>
            <a:pathLst>
              <a:path h="10287000" w="1697355">
                <a:moveTo>
                  <a:pt x="0" y="0"/>
                </a:moveTo>
                <a:lnTo>
                  <a:pt x="1697355" y="0"/>
                </a:lnTo>
                <a:lnTo>
                  <a:pt x="1697355" y="10287000"/>
                </a:lnTo>
                <a:lnTo>
                  <a:pt x="0" y="102870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4508701" cy="1181420"/>
            <a:chOff x="0" y="0"/>
            <a:chExt cx="19344934" cy="1575227"/>
          </a:xfrm>
        </p:grpSpPr>
        <p:sp>
          <p:nvSpPr>
            <p:cNvPr name="Freeform 6" id="6"/>
            <p:cNvSpPr/>
            <p:nvPr/>
          </p:nvSpPr>
          <p:spPr>
            <a:xfrm flipH="false" flipV="false" rot="0">
              <a:off x="0" y="0"/>
              <a:ext cx="19344934" cy="1575227"/>
            </a:xfrm>
            <a:custGeom>
              <a:avLst/>
              <a:gdLst/>
              <a:ahLst/>
              <a:cxnLst/>
              <a:rect r="r" b="b" t="t" l="l"/>
              <a:pathLst>
                <a:path h="1575227" w="19344934">
                  <a:moveTo>
                    <a:pt x="0" y="0"/>
                  </a:moveTo>
                  <a:lnTo>
                    <a:pt x="19344934" y="0"/>
                  </a:lnTo>
                  <a:lnTo>
                    <a:pt x="19344934"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19344934"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Conformité et considérations éthiques</a:t>
              </a:r>
            </a:p>
          </p:txBody>
        </p:sp>
      </p:grpSp>
      <p:grpSp>
        <p:nvGrpSpPr>
          <p:cNvPr name="Group 8" id="8"/>
          <p:cNvGrpSpPr/>
          <p:nvPr/>
        </p:nvGrpSpPr>
        <p:grpSpPr>
          <a:xfrm rot="0">
            <a:off x="1028700" y="3540778"/>
            <a:ext cx="16230600" cy="5467370"/>
            <a:chOff x="0" y="0"/>
            <a:chExt cx="21640800" cy="7289826"/>
          </a:xfrm>
        </p:grpSpPr>
        <p:sp>
          <p:nvSpPr>
            <p:cNvPr name="Freeform 9" id="9"/>
            <p:cNvSpPr/>
            <p:nvPr/>
          </p:nvSpPr>
          <p:spPr>
            <a:xfrm flipH="false" flipV="false" rot="0">
              <a:off x="0" y="0"/>
              <a:ext cx="21640800" cy="7289826"/>
            </a:xfrm>
            <a:custGeom>
              <a:avLst/>
              <a:gdLst/>
              <a:ahLst/>
              <a:cxnLst/>
              <a:rect r="r" b="b" t="t" l="l"/>
              <a:pathLst>
                <a:path h="7289826" w="21640800">
                  <a:moveTo>
                    <a:pt x="0" y="0"/>
                  </a:moveTo>
                  <a:lnTo>
                    <a:pt x="21640800" y="0"/>
                  </a:lnTo>
                  <a:lnTo>
                    <a:pt x="21640800" y="7289826"/>
                  </a:lnTo>
                  <a:lnTo>
                    <a:pt x="0" y="7289826"/>
                  </a:lnTo>
                  <a:close/>
                </a:path>
              </a:pathLst>
            </a:custGeom>
            <a:solidFill>
              <a:srgbClr val="000000">
                <a:alpha val="0"/>
              </a:srgbClr>
            </a:solidFill>
          </p:spPr>
        </p:sp>
        <p:sp>
          <p:nvSpPr>
            <p:cNvPr name="TextBox 10" id="10"/>
            <p:cNvSpPr txBox="true"/>
            <p:nvPr/>
          </p:nvSpPr>
          <p:spPr>
            <a:xfrm>
              <a:off x="0" y="-57150"/>
              <a:ext cx="21640800" cy="7346976"/>
            </a:xfrm>
            <a:prstGeom prst="rect">
              <a:avLst/>
            </a:prstGeom>
          </p:spPr>
          <p:txBody>
            <a:bodyPr anchor="t" rtlCol="false" tIns="0" lIns="0" bIns="0" rIns="0"/>
            <a:lstStyle/>
            <a:p>
              <a:pPr algn="l" marL="0" indent="0" lvl="0">
                <a:lnSpc>
                  <a:spcPts val="4037"/>
                </a:lnSpc>
              </a:pPr>
              <a:r>
                <a:rPr lang="en-US" b="true" sz="2925">
                  <a:solidFill>
                    <a:srgbClr val="000000"/>
                  </a:solidFill>
                  <a:latin typeface="Arial Nova Condensed Bold"/>
                  <a:ea typeface="Arial Nova Condensed Bold"/>
                  <a:cs typeface="Arial Nova Condensed Bold"/>
                  <a:sym typeface="Arial Nova Condensed Bold"/>
                </a:rPr>
                <a:t>Confidentialité des clients en pratique – Comment garantir la confidentialité en tant que parajuriste</a:t>
              </a:r>
            </a:p>
            <a:p>
              <a:pPr algn="l" marL="0" indent="0" lvl="0">
                <a:lnSpc>
                  <a:spcPts val="4037"/>
                </a:lnSpc>
              </a:pPr>
            </a:p>
            <a:p>
              <a:pPr algn="l" marL="0" indent="0" lvl="0">
                <a:lnSpc>
                  <a:spcPts val="4037"/>
                </a:lnSpc>
              </a:pPr>
              <a:r>
                <a:rPr lang="en-US" sz="2925">
                  <a:solidFill>
                    <a:srgbClr val="000000"/>
                  </a:solidFill>
                  <a:latin typeface="Arial Nova Condensed"/>
                  <a:ea typeface="Arial Nova Condensed"/>
                  <a:cs typeface="Arial Nova Condensed"/>
                  <a:sym typeface="Arial Nova Condensed"/>
                </a:rPr>
                <a:t>Gardez les dossiers, les registres, les classeurs et les relevés hors de portée des autres personnes. </a:t>
              </a:r>
            </a:p>
            <a:p>
              <a:pPr algn="l" marL="0" indent="0" lvl="0">
                <a:lnSpc>
                  <a:spcPts val="4037"/>
                </a:lnSpc>
              </a:pPr>
              <a:r>
                <a:rPr lang="en-US" sz="2925">
                  <a:solidFill>
                    <a:srgbClr val="000000"/>
                  </a:solidFill>
                  <a:latin typeface="Arial Nova Condensed"/>
                  <a:ea typeface="Arial Nova Condensed"/>
                  <a:cs typeface="Arial Nova Condensed"/>
                  <a:sym typeface="Arial Nova Condensed"/>
                </a:rPr>
                <a:t>Demandez le consentement du client avant de permettre à une tierce personne d’entendre son histoire. </a:t>
              </a:r>
            </a:p>
            <a:p>
              <a:pPr algn="l" marL="0" indent="0" lvl="0">
                <a:lnSpc>
                  <a:spcPts val="4037"/>
                </a:lnSpc>
              </a:pPr>
              <a:r>
                <a:rPr lang="en-US" sz="2925">
                  <a:solidFill>
                    <a:srgbClr val="000000"/>
                  </a:solidFill>
                  <a:latin typeface="Arial Nova Condensed"/>
                  <a:ea typeface="Arial Nova Condensed"/>
                  <a:cs typeface="Arial Nova Condensed"/>
                  <a:sym typeface="Arial Nova Condensed"/>
                </a:rPr>
                <a:t>Demandez aux visiteurs de sortir du bureau lorsque vous parlez à des clients ou à d’autres personnes impliquées dans une affaire. </a:t>
              </a:r>
            </a:p>
            <a:p>
              <a:pPr algn="l" marL="0" indent="0" lvl="0">
                <a:lnSpc>
                  <a:spcPts val="4037"/>
                </a:lnSpc>
              </a:pPr>
              <a:r>
                <a:rPr lang="en-US" sz="2925">
                  <a:solidFill>
                    <a:srgbClr val="000000"/>
                  </a:solidFill>
                  <a:latin typeface="Arial Nova Condensed"/>
                  <a:ea typeface="Arial Nova Condensed"/>
                  <a:cs typeface="Arial Nova Condensed"/>
                  <a:sym typeface="Arial Nova Condensed"/>
                </a:rPr>
                <a:t>Même les membres de votre famille proche ou votre conjoint ne peuvent pas lire ni accéder aux dossiers de vos clients. Ne discutez pas de votre dossier avec d'autres personnes, sauf si ces personnes possèdent les connaissances nécessaires, comme des experts en droit coutumier. Même lorsque vous discutez d'un dossier avec des experts, ne mentionnez pas le nom du client ni même son adresse. </a:t>
              </a:r>
            </a:p>
          </p:txBody>
        </p:sp>
      </p:grpSp>
      <p:grpSp>
        <p:nvGrpSpPr>
          <p:cNvPr name="Group 11" id="11"/>
          <p:cNvGrpSpPr/>
          <p:nvPr/>
        </p:nvGrpSpPr>
        <p:grpSpPr>
          <a:xfrm rot="0">
            <a:off x="1511986" y="2373183"/>
            <a:ext cx="12067172" cy="894151"/>
            <a:chOff x="0" y="0"/>
            <a:chExt cx="16089563" cy="1192202"/>
          </a:xfrm>
        </p:grpSpPr>
        <p:sp>
          <p:nvSpPr>
            <p:cNvPr name="Freeform 12" id="12"/>
            <p:cNvSpPr/>
            <p:nvPr/>
          </p:nvSpPr>
          <p:spPr>
            <a:xfrm flipH="false" flipV="false" rot="0">
              <a:off x="0" y="0"/>
              <a:ext cx="16089562" cy="1192202"/>
            </a:xfrm>
            <a:custGeom>
              <a:avLst/>
              <a:gdLst/>
              <a:ahLst/>
              <a:cxnLst/>
              <a:rect r="r" b="b" t="t" l="l"/>
              <a:pathLst>
                <a:path h="1192202" w="16089562">
                  <a:moveTo>
                    <a:pt x="0" y="0"/>
                  </a:moveTo>
                  <a:lnTo>
                    <a:pt x="16089562" y="0"/>
                  </a:lnTo>
                  <a:lnTo>
                    <a:pt x="16089562" y="1192202"/>
                  </a:lnTo>
                  <a:lnTo>
                    <a:pt x="0" y="1192202"/>
                  </a:lnTo>
                  <a:close/>
                </a:path>
              </a:pathLst>
            </a:custGeom>
            <a:solidFill>
              <a:srgbClr val="000000">
                <a:alpha val="0"/>
              </a:srgbClr>
            </a:solidFill>
          </p:spPr>
        </p:sp>
        <p:sp>
          <p:nvSpPr>
            <p:cNvPr name="TextBox 13" id="13"/>
            <p:cNvSpPr txBox="true"/>
            <p:nvPr/>
          </p:nvSpPr>
          <p:spPr>
            <a:xfrm>
              <a:off x="0" y="-200025"/>
              <a:ext cx="16089563" cy="1392227"/>
            </a:xfrm>
            <a:prstGeom prst="rect">
              <a:avLst/>
            </a:prstGeom>
          </p:spPr>
          <p:txBody>
            <a:bodyPr anchor="t" rtlCol="false" tIns="0" lIns="0" bIns="0" rIns="0"/>
            <a:lstStyle/>
            <a:p>
              <a:pPr algn="just" marL="0" indent="0" lvl="0">
                <a:lnSpc>
                  <a:spcPts val="8181"/>
                </a:lnSpc>
              </a:pPr>
              <a:r>
                <a:rPr lang="en-US" b="true" sz="5000">
                  <a:solidFill>
                    <a:srgbClr val="F9B57D"/>
                  </a:solidFill>
                  <a:latin typeface="Arial Nova Condensed Bold"/>
                  <a:ea typeface="Arial Nova Condensed Bold"/>
                  <a:cs typeface="Arial Nova Condensed Bold"/>
                  <a:sym typeface="Arial Nova Condensed Bold"/>
                </a:rPr>
                <a:t>Normes éthiques et principes directeurs</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5052195" cy="1181420"/>
            <a:chOff x="0" y="0"/>
            <a:chExt cx="20069594" cy="1575227"/>
          </a:xfrm>
        </p:grpSpPr>
        <p:sp>
          <p:nvSpPr>
            <p:cNvPr name="Freeform 6" id="6"/>
            <p:cNvSpPr/>
            <p:nvPr/>
          </p:nvSpPr>
          <p:spPr>
            <a:xfrm flipH="false" flipV="false" rot="0">
              <a:off x="0" y="0"/>
              <a:ext cx="20069594" cy="1575227"/>
            </a:xfrm>
            <a:custGeom>
              <a:avLst/>
              <a:gdLst/>
              <a:ahLst/>
              <a:cxnLst/>
              <a:rect r="r" b="b" t="t" l="l"/>
              <a:pathLst>
                <a:path h="1575227" w="20069594">
                  <a:moveTo>
                    <a:pt x="0" y="0"/>
                  </a:moveTo>
                  <a:lnTo>
                    <a:pt x="20069594" y="0"/>
                  </a:lnTo>
                  <a:lnTo>
                    <a:pt x="20069594" y="1575227"/>
                  </a:lnTo>
                  <a:lnTo>
                    <a:pt x="0" y="1575227"/>
                  </a:lnTo>
                  <a:close/>
                </a:path>
              </a:pathLst>
            </a:custGeom>
            <a:solidFill>
              <a:srgbClr val="000000">
                <a:alpha val="0"/>
              </a:srgbClr>
            </a:solidFill>
            <a:ln cap="sq">
              <a:noFill/>
              <a:prstDash val="solid"/>
              <a:miter/>
            </a:ln>
          </p:spPr>
        </p:sp>
        <p:sp>
          <p:nvSpPr>
            <p:cNvPr name="TextBox 7" id="7"/>
            <p:cNvSpPr txBox="true"/>
            <p:nvPr/>
          </p:nvSpPr>
          <p:spPr>
            <a:xfrm>
              <a:off x="0" y="-190500"/>
              <a:ext cx="20069594" cy="1765727"/>
            </a:xfrm>
            <a:prstGeom prst="rect">
              <a:avLst/>
            </a:prstGeom>
          </p:spPr>
          <p:txBody>
            <a:bodyPr anchor="t" rtlCol="false" tIns="0" lIns="0" bIns="0" rIns="0"/>
            <a:lstStyle/>
            <a:p>
              <a:pPr algn="l" marL="0" indent="0" lvl="0">
                <a:lnSpc>
                  <a:spcPts val="9900"/>
                </a:lnSpc>
                <a:spcBef>
                  <a:spcPct val="0"/>
                </a:spcBef>
              </a:pPr>
              <a:r>
                <a:rPr lang="en-US" b="true" sz="6600" strike="noStrike" u="none">
                  <a:solidFill>
                    <a:srgbClr val="4E5FA7"/>
                  </a:solidFill>
                  <a:latin typeface="Arial Nova Condensed Bold"/>
                  <a:ea typeface="Arial Nova Condensed Bold"/>
                  <a:cs typeface="Arial Nova Condensed Bold"/>
                  <a:sym typeface="Arial Nova Condensed Bold"/>
                </a:rPr>
                <a:t>Activité 1 : Examiner les modèles d'éthique</a:t>
              </a:r>
            </a:p>
          </p:txBody>
        </p:sp>
      </p:grpSp>
      <p:grpSp>
        <p:nvGrpSpPr>
          <p:cNvPr name="Group 8" id="8"/>
          <p:cNvGrpSpPr/>
          <p:nvPr/>
        </p:nvGrpSpPr>
        <p:grpSpPr>
          <a:xfrm rot="0">
            <a:off x="1028700" y="2268237"/>
            <a:ext cx="16230600" cy="5750525"/>
            <a:chOff x="0" y="0"/>
            <a:chExt cx="21640800" cy="7667367"/>
          </a:xfrm>
        </p:grpSpPr>
        <p:sp>
          <p:nvSpPr>
            <p:cNvPr name="Freeform 9" id="9"/>
            <p:cNvSpPr/>
            <p:nvPr/>
          </p:nvSpPr>
          <p:spPr>
            <a:xfrm flipH="false" flipV="false" rot="0">
              <a:off x="15091" y="9080"/>
              <a:ext cx="21610618" cy="7649237"/>
            </a:xfrm>
            <a:custGeom>
              <a:avLst/>
              <a:gdLst/>
              <a:ahLst/>
              <a:cxnLst/>
              <a:rect r="r" b="b" t="t" l="l"/>
              <a:pathLst>
                <a:path h="7649237" w="21610618">
                  <a:moveTo>
                    <a:pt x="0" y="0"/>
                  </a:moveTo>
                  <a:lnTo>
                    <a:pt x="21610618" y="0"/>
                  </a:lnTo>
                  <a:lnTo>
                    <a:pt x="21610618" y="7649237"/>
                  </a:lnTo>
                  <a:lnTo>
                    <a:pt x="0" y="7649237"/>
                  </a:lnTo>
                  <a:close/>
                </a:path>
              </a:pathLst>
            </a:custGeom>
            <a:solidFill>
              <a:srgbClr val="FFFFFF"/>
            </a:solidFill>
          </p:spPr>
        </p:sp>
        <p:sp>
          <p:nvSpPr>
            <p:cNvPr name="Freeform 10" id="10"/>
            <p:cNvSpPr/>
            <p:nvPr/>
          </p:nvSpPr>
          <p:spPr>
            <a:xfrm flipH="false" flipV="false" rot="0">
              <a:off x="0" y="0"/>
              <a:ext cx="21640800" cy="7667410"/>
            </a:xfrm>
            <a:custGeom>
              <a:avLst/>
              <a:gdLst/>
              <a:ahLst/>
              <a:cxnLst/>
              <a:rect r="r" b="b" t="t" l="l"/>
              <a:pathLst>
                <a:path h="7667410" w="21640800">
                  <a:moveTo>
                    <a:pt x="15091" y="0"/>
                  </a:moveTo>
                  <a:lnTo>
                    <a:pt x="21625709" y="0"/>
                  </a:lnTo>
                  <a:cubicBezTo>
                    <a:pt x="21634010" y="0"/>
                    <a:pt x="21640800" y="4086"/>
                    <a:pt x="21640800" y="9080"/>
                  </a:cubicBezTo>
                  <a:lnTo>
                    <a:pt x="21640800" y="7658317"/>
                  </a:lnTo>
                  <a:cubicBezTo>
                    <a:pt x="21640800" y="7663311"/>
                    <a:pt x="21634010" y="7667410"/>
                    <a:pt x="21625709" y="7667410"/>
                  </a:cubicBezTo>
                  <a:lnTo>
                    <a:pt x="15091" y="7667410"/>
                  </a:lnTo>
                  <a:cubicBezTo>
                    <a:pt x="6791" y="7667410"/>
                    <a:pt x="0" y="7663311"/>
                    <a:pt x="0" y="7658317"/>
                  </a:cubicBezTo>
                  <a:lnTo>
                    <a:pt x="0" y="9080"/>
                  </a:lnTo>
                  <a:cubicBezTo>
                    <a:pt x="0" y="4086"/>
                    <a:pt x="6791" y="0"/>
                    <a:pt x="15091" y="0"/>
                  </a:cubicBezTo>
                  <a:moveTo>
                    <a:pt x="15091" y="18160"/>
                  </a:moveTo>
                  <a:lnTo>
                    <a:pt x="15091" y="9080"/>
                  </a:lnTo>
                  <a:lnTo>
                    <a:pt x="30182" y="9080"/>
                  </a:lnTo>
                  <a:lnTo>
                    <a:pt x="30182" y="7658317"/>
                  </a:lnTo>
                  <a:lnTo>
                    <a:pt x="15091" y="7658317"/>
                  </a:lnTo>
                  <a:lnTo>
                    <a:pt x="15091" y="7649238"/>
                  </a:lnTo>
                  <a:lnTo>
                    <a:pt x="21625709" y="7649238"/>
                  </a:lnTo>
                  <a:lnTo>
                    <a:pt x="21625709" y="7658317"/>
                  </a:lnTo>
                  <a:lnTo>
                    <a:pt x="21610617" y="7658317"/>
                  </a:lnTo>
                  <a:lnTo>
                    <a:pt x="21610617" y="9080"/>
                  </a:lnTo>
                  <a:lnTo>
                    <a:pt x="21625709" y="9080"/>
                  </a:lnTo>
                  <a:lnTo>
                    <a:pt x="21625709" y="18160"/>
                  </a:lnTo>
                  <a:lnTo>
                    <a:pt x="15091" y="18160"/>
                  </a:lnTo>
                  <a:close/>
                </a:path>
              </a:pathLst>
            </a:custGeom>
            <a:solidFill>
              <a:srgbClr val="FFFFFF"/>
            </a:solidFill>
          </p:spPr>
        </p:sp>
        <p:sp>
          <p:nvSpPr>
            <p:cNvPr name="TextBox 11" id="11"/>
            <p:cNvSpPr txBox="true"/>
            <p:nvPr/>
          </p:nvSpPr>
          <p:spPr>
            <a:xfrm>
              <a:off x="0" y="-57150"/>
              <a:ext cx="21640800" cy="7724517"/>
            </a:xfrm>
            <a:prstGeom prst="rect">
              <a:avLst/>
            </a:prstGeom>
          </p:spPr>
          <p:txBody>
            <a:bodyPr anchor="t" rtlCol="false" tIns="50800" lIns="50800" bIns="50800" rIns="50800"/>
            <a:lstStyle/>
            <a:p>
              <a:pPr algn="l" marL="0" indent="0" lvl="0">
                <a:lnSpc>
                  <a:spcPts val="4112"/>
                </a:lnSpc>
              </a:pPr>
              <a:r>
                <a:rPr lang="en-US" b="true" sz="2980">
                  <a:solidFill>
                    <a:srgbClr val="F9B428"/>
                  </a:solidFill>
                  <a:latin typeface="Arial Nova Condensed Bold"/>
                  <a:ea typeface="Arial Nova Condensed Bold"/>
                  <a:cs typeface="Arial Nova Condensed Bold"/>
                  <a:sym typeface="Arial Nova Condensed Bold"/>
                </a:rPr>
                <a:t> Durée : 20 minutes  </a:t>
              </a:r>
            </a:p>
            <a:p>
              <a:pPr algn="l" marL="0" indent="0" lvl="0">
                <a:lnSpc>
                  <a:spcPts val="4112"/>
                </a:lnSpc>
              </a:pPr>
              <a:r>
                <a:rPr lang="en-US" sz="2980">
                  <a:solidFill>
                    <a:srgbClr val="000000"/>
                  </a:solidFill>
                  <a:latin typeface="Arial Nova Condensed"/>
                  <a:ea typeface="Arial Nova Condensed"/>
                  <a:cs typeface="Arial Nova Condensed"/>
                  <a:sym typeface="Arial Nova Condensed"/>
                </a:rPr>
                <a:t>Répartissez les participants en petits groupes (3 à 5 personnes par groupe). Donnez à chaque groupe un scénario lié à un ou plusieurs principes éthiques (exemples ci-dessous) : </a:t>
              </a:r>
            </a:p>
            <a:p>
              <a:pPr algn="l" marL="0" indent="0" lvl="0">
                <a:lnSpc>
                  <a:spcPts val="4112"/>
                </a:lnSpc>
              </a:pPr>
              <a:r>
                <a:rPr lang="en-US" sz="2980">
                  <a:solidFill>
                    <a:srgbClr val="000000"/>
                  </a:solidFill>
                  <a:latin typeface="Arial Nova Condensed"/>
                  <a:ea typeface="Arial Nova Condensed"/>
                  <a:cs typeface="Arial Nova Condensed"/>
                  <a:sym typeface="Arial Nova Condensed"/>
                </a:rPr>
                <a:t>1 : Un client vous offre un cadeau en échange de la priorité accordée à son dossier.</a:t>
              </a:r>
            </a:p>
            <a:p>
              <a:pPr algn="l" marL="0" indent="0" lvl="0">
                <a:lnSpc>
                  <a:spcPts val="4112"/>
                </a:lnSpc>
              </a:pPr>
              <a:r>
                <a:rPr lang="en-US" sz="2980">
                  <a:solidFill>
                    <a:srgbClr val="000000"/>
                  </a:solidFill>
                  <a:latin typeface="Arial Nova Condensed"/>
                  <a:ea typeface="Arial Nova Condensed"/>
                  <a:cs typeface="Arial Nova Condensed"/>
                  <a:sym typeface="Arial Nova Condensed"/>
                </a:rPr>
                <a:t>2 : Vous entendez un collègue discuter du cas d’un client dans un espace public.</a:t>
              </a:r>
            </a:p>
            <a:p>
              <a:pPr algn="l" marL="0" indent="0" lvl="0">
                <a:lnSpc>
                  <a:spcPts val="4112"/>
                </a:lnSpc>
              </a:pPr>
              <a:r>
                <a:rPr lang="en-US" sz="2980">
                  <a:solidFill>
                    <a:srgbClr val="000000"/>
                  </a:solidFill>
                  <a:latin typeface="Arial Nova Condensed"/>
                  <a:ea typeface="Arial Nova Condensed"/>
                  <a:cs typeface="Arial Nova Condensed"/>
                  <a:sym typeface="Arial Nova Condensed"/>
                </a:rPr>
                <a:t>3 : Un client demande des services, mais ses convictions politiques s'opposent directement aux vôtres.</a:t>
              </a:r>
            </a:p>
            <a:p>
              <a:pPr algn="l" marL="0" indent="0" lvl="0">
                <a:lnSpc>
                  <a:spcPts val="4112"/>
                </a:lnSpc>
              </a:pPr>
            </a:p>
            <a:p>
              <a:pPr algn="l" marL="0" indent="0" lvl="0">
                <a:lnSpc>
                  <a:spcPts val="4112"/>
                </a:lnSpc>
              </a:pPr>
              <a:r>
                <a:rPr lang="en-US" sz="2980">
                  <a:solidFill>
                    <a:srgbClr val="000000"/>
                  </a:solidFill>
                  <a:latin typeface="Arial Nova Condensed"/>
                  <a:ea typeface="Arial Nova Condensed"/>
                  <a:cs typeface="Arial Nova Condensed"/>
                  <a:sym typeface="Arial Nova Condensed"/>
                </a:rPr>
                <a:t>Questions au groupe :</a:t>
              </a:r>
            </a:p>
            <a:p>
              <a:pPr algn="l" marL="0" indent="0" lvl="0">
                <a:lnSpc>
                  <a:spcPts val="4112"/>
                </a:lnSpc>
              </a:pPr>
              <a:r>
                <a:rPr lang="en-US" sz="2980">
                  <a:solidFill>
                    <a:srgbClr val="000000"/>
                  </a:solidFill>
                  <a:latin typeface="Arial Nova Condensed"/>
                  <a:ea typeface="Arial Nova Condensed"/>
                  <a:cs typeface="Arial Nova Condensed"/>
                  <a:sym typeface="Arial Nova Condensed"/>
                </a:rPr>
                <a:t>Quel(s) principe(s) éthique(s) s’appliquent dans cette situation ?</a:t>
              </a:r>
            </a:p>
            <a:p>
              <a:pPr algn="l" marL="0" indent="0" lvl="0">
                <a:lnSpc>
                  <a:spcPts val="4112"/>
                </a:lnSpc>
              </a:pPr>
              <a:r>
                <a:rPr lang="en-US" sz="2980">
                  <a:solidFill>
                    <a:srgbClr val="000000"/>
                  </a:solidFill>
                  <a:latin typeface="Arial Nova Condensed"/>
                  <a:ea typeface="Arial Nova Condensed"/>
                  <a:cs typeface="Arial Nova Condensed"/>
                  <a:sym typeface="Arial Nova Condensed"/>
                </a:rPr>
                <a:t>Comment le parajuriste doit-il réagir pour garantir le respect du code de déontologie ?</a:t>
              </a:r>
            </a:p>
          </p:txBody>
        </p:sp>
      </p:grpSp>
      <p:sp>
        <p:nvSpPr>
          <p:cNvPr name="Freeform 12" id="12"/>
          <p:cNvSpPr/>
          <p:nvPr/>
        </p:nvSpPr>
        <p:spPr>
          <a:xfrm flipH="false" flipV="false" rot="0">
            <a:off x="11909395" y="7985272"/>
            <a:ext cx="6097294" cy="2301728"/>
          </a:xfrm>
          <a:custGeom>
            <a:avLst/>
            <a:gdLst/>
            <a:ahLst/>
            <a:cxnLst/>
            <a:rect r="r" b="b" t="t" l="l"/>
            <a:pathLst>
              <a:path h="2301728" w="6097294">
                <a:moveTo>
                  <a:pt x="0" y="0"/>
                </a:moveTo>
                <a:lnTo>
                  <a:pt x="6097294" y="0"/>
                </a:lnTo>
                <a:lnTo>
                  <a:pt x="6097294" y="2301728"/>
                </a:lnTo>
                <a:lnTo>
                  <a:pt x="0" y="2301728"/>
                </a:lnTo>
                <a:lnTo>
                  <a:pt x="0" y="0"/>
                </a:lnTo>
                <a:close/>
              </a:path>
            </a:pathLst>
          </a:custGeom>
          <a:blipFill>
            <a:blip r:embed="rId3"/>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p:cSld>
    <p:bg>
      <p:bgPr>
        <a:solidFill>
          <a:srgbClr val="FCFCFC"/>
        </a:solidFill>
      </p:bgPr>
    </p:bg>
    <p:spTree>
      <p:nvGrpSpPr>
        <p:cNvPr id="1" name=""/>
        <p:cNvGrpSpPr/>
        <p:nvPr/>
      </p:nvGrpSpPr>
      <p:grpSpPr>
        <a:xfrm>
          <a:off x="0" y="0"/>
          <a:ext cx="0" cy="0"/>
          <a:chOff x="0" y="0"/>
          <a:chExt cx="0" cy="0"/>
        </a:xfrm>
      </p:grpSpPr>
      <p:grpSp>
        <p:nvGrpSpPr>
          <p:cNvPr name="Group 2" id="2"/>
          <p:cNvGrpSpPr/>
          <p:nvPr/>
        </p:nvGrpSpPr>
        <p:grpSpPr>
          <a:xfrm rot="0">
            <a:off x="-339357" y="-316594"/>
            <a:ext cx="18966714" cy="10920189"/>
            <a:chOff x="0" y="0"/>
            <a:chExt cx="4995349" cy="2876099"/>
          </a:xfrm>
        </p:grpSpPr>
        <p:sp>
          <p:nvSpPr>
            <p:cNvPr name="Freeform 3" id="3"/>
            <p:cNvSpPr/>
            <p:nvPr/>
          </p:nvSpPr>
          <p:spPr>
            <a:xfrm flipH="false" flipV="false" rot="0">
              <a:off x="0" y="0"/>
              <a:ext cx="4995349" cy="2876099"/>
            </a:xfrm>
            <a:custGeom>
              <a:avLst/>
              <a:gdLst/>
              <a:ahLst/>
              <a:cxnLst/>
              <a:rect r="r" b="b" t="t" l="l"/>
              <a:pathLst>
                <a:path h="2876099" w="4995349">
                  <a:moveTo>
                    <a:pt x="0" y="0"/>
                  </a:moveTo>
                  <a:lnTo>
                    <a:pt x="4995349" y="0"/>
                  </a:lnTo>
                  <a:lnTo>
                    <a:pt x="4995349" y="2876099"/>
                  </a:lnTo>
                  <a:lnTo>
                    <a:pt x="0" y="2876099"/>
                  </a:lnTo>
                  <a:close/>
                </a:path>
              </a:pathLst>
            </a:custGeom>
            <a:solidFill>
              <a:srgbClr val="000000">
                <a:alpha val="0"/>
              </a:srgbClr>
            </a:solidFill>
            <a:ln w="552450" cap="sq">
              <a:solidFill>
                <a:srgbClr val="F9B57D"/>
              </a:solidFill>
              <a:prstDash val="solid"/>
              <a:miter/>
            </a:ln>
          </p:spPr>
        </p:sp>
        <p:sp>
          <p:nvSpPr>
            <p:cNvPr name="TextBox 4" id="4"/>
            <p:cNvSpPr txBox="true"/>
            <p:nvPr/>
          </p:nvSpPr>
          <p:spPr>
            <a:xfrm>
              <a:off x="0" y="-38100"/>
              <a:ext cx="4995349" cy="2914199"/>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1028700" y="1028700"/>
            <a:ext cx="14596989" cy="1055830"/>
            <a:chOff x="0" y="0"/>
            <a:chExt cx="19462652" cy="1407774"/>
          </a:xfrm>
        </p:grpSpPr>
        <p:sp>
          <p:nvSpPr>
            <p:cNvPr name="Freeform 6" id="6"/>
            <p:cNvSpPr/>
            <p:nvPr/>
          </p:nvSpPr>
          <p:spPr>
            <a:xfrm flipH="false" flipV="false" rot="0">
              <a:off x="0" y="0"/>
              <a:ext cx="19462652" cy="1407774"/>
            </a:xfrm>
            <a:custGeom>
              <a:avLst/>
              <a:gdLst/>
              <a:ahLst/>
              <a:cxnLst/>
              <a:rect r="r" b="b" t="t" l="l"/>
              <a:pathLst>
                <a:path h="1407774" w="19462652">
                  <a:moveTo>
                    <a:pt x="0" y="0"/>
                  </a:moveTo>
                  <a:lnTo>
                    <a:pt x="19462652" y="0"/>
                  </a:lnTo>
                  <a:lnTo>
                    <a:pt x="19462652" y="1407774"/>
                  </a:lnTo>
                  <a:lnTo>
                    <a:pt x="0" y="1407774"/>
                  </a:lnTo>
                  <a:close/>
                </a:path>
              </a:pathLst>
            </a:custGeom>
            <a:solidFill>
              <a:srgbClr val="000000">
                <a:alpha val="0"/>
              </a:srgbClr>
            </a:solidFill>
            <a:ln cap="sq">
              <a:noFill/>
              <a:prstDash val="solid"/>
              <a:miter/>
            </a:ln>
          </p:spPr>
        </p:sp>
        <p:sp>
          <p:nvSpPr>
            <p:cNvPr name="TextBox 7" id="7"/>
            <p:cNvSpPr txBox="true"/>
            <p:nvPr/>
          </p:nvSpPr>
          <p:spPr>
            <a:xfrm>
              <a:off x="0" y="-161925"/>
              <a:ext cx="19462652" cy="1569699"/>
            </a:xfrm>
            <a:prstGeom prst="rect">
              <a:avLst/>
            </a:prstGeom>
          </p:spPr>
          <p:txBody>
            <a:bodyPr anchor="t" rtlCol="false" tIns="0" lIns="0" bIns="0" rIns="0"/>
            <a:lstStyle/>
            <a:p>
              <a:pPr algn="l" marL="0" indent="0" lvl="0">
                <a:lnSpc>
                  <a:spcPts val="8887"/>
                </a:lnSpc>
                <a:spcBef>
                  <a:spcPct val="0"/>
                </a:spcBef>
              </a:pPr>
              <a:r>
                <a:rPr lang="en-US" b="true" sz="5925" strike="noStrike" u="none">
                  <a:solidFill>
                    <a:srgbClr val="4E5FA7"/>
                  </a:solidFill>
                  <a:latin typeface="Arial Nova Condensed Bold"/>
                  <a:ea typeface="Arial Nova Condensed Bold"/>
                  <a:cs typeface="Arial Nova Condensed Bold"/>
                  <a:sym typeface="Arial Nova Condensed Bold"/>
                </a:rPr>
                <a:t>Conformité et considérations éthiques</a:t>
              </a:r>
            </a:p>
          </p:txBody>
        </p:sp>
      </p:grpSp>
      <p:grpSp>
        <p:nvGrpSpPr>
          <p:cNvPr name="Group 8" id="8"/>
          <p:cNvGrpSpPr/>
          <p:nvPr/>
        </p:nvGrpSpPr>
        <p:grpSpPr>
          <a:xfrm rot="0">
            <a:off x="1028700" y="3254369"/>
            <a:ext cx="16230600" cy="5526941"/>
            <a:chOff x="0" y="0"/>
            <a:chExt cx="21640800" cy="7369255"/>
          </a:xfrm>
        </p:grpSpPr>
        <p:sp>
          <p:nvSpPr>
            <p:cNvPr name="Freeform 9" id="9"/>
            <p:cNvSpPr/>
            <p:nvPr/>
          </p:nvSpPr>
          <p:spPr>
            <a:xfrm flipH="false" flipV="false" rot="0">
              <a:off x="0" y="0"/>
              <a:ext cx="21640800" cy="7369255"/>
            </a:xfrm>
            <a:custGeom>
              <a:avLst/>
              <a:gdLst/>
              <a:ahLst/>
              <a:cxnLst/>
              <a:rect r="r" b="b" t="t" l="l"/>
              <a:pathLst>
                <a:path h="7369255" w="21640800">
                  <a:moveTo>
                    <a:pt x="0" y="0"/>
                  </a:moveTo>
                  <a:lnTo>
                    <a:pt x="21640800" y="0"/>
                  </a:lnTo>
                  <a:lnTo>
                    <a:pt x="21640800" y="7369255"/>
                  </a:lnTo>
                  <a:lnTo>
                    <a:pt x="0" y="7369255"/>
                  </a:lnTo>
                  <a:close/>
                </a:path>
              </a:pathLst>
            </a:custGeom>
            <a:solidFill>
              <a:srgbClr val="000000">
                <a:alpha val="0"/>
              </a:srgbClr>
            </a:solidFill>
          </p:spPr>
        </p:sp>
        <p:sp>
          <p:nvSpPr>
            <p:cNvPr name="TextBox 10" id="10"/>
            <p:cNvSpPr txBox="true"/>
            <p:nvPr/>
          </p:nvSpPr>
          <p:spPr>
            <a:xfrm>
              <a:off x="0" y="0"/>
              <a:ext cx="21640800" cy="7369255"/>
            </a:xfrm>
            <a:prstGeom prst="rect">
              <a:avLst/>
            </a:prstGeom>
          </p:spPr>
          <p:txBody>
            <a:bodyPr anchor="t" rtlCol="false" tIns="0" lIns="0" bIns="0" rIns="0"/>
            <a:lstStyle/>
            <a:p>
              <a:pPr algn="just">
                <a:lnSpc>
                  <a:spcPts val="3893"/>
                </a:lnSpc>
              </a:pPr>
              <a:r>
                <a:rPr lang="en-US" b="true" sz="3244">
                  <a:solidFill>
                    <a:srgbClr val="000000"/>
                  </a:solidFill>
                  <a:latin typeface="Arial Nova Condensed Bold"/>
                  <a:ea typeface="Arial Nova Condensed Bold"/>
                  <a:cs typeface="Arial Nova Condensed Bold"/>
                  <a:sym typeface="Arial Nova Condensed Bold"/>
                </a:rPr>
                <a:t>L</a:t>
              </a:r>
              <a:r>
                <a:rPr lang="en-US" b="true" sz="3244">
                  <a:solidFill>
                    <a:srgbClr val="000000"/>
                  </a:solidFill>
                  <a:latin typeface="Arial Nova Condensed Bold"/>
                  <a:ea typeface="Arial Nova Condensed Bold"/>
                  <a:cs typeface="Arial Nova Condensed Bold"/>
                  <a:sym typeface="Arial Nova Condensed Bold"/>
                </a:rPr>
                <a:t>’argent des clients :  </a:t>
              </a:r>
            </a:p>
            <a:p>
              <a:pPr algn="just" marL="0" indent="0" lvl="0">
                <a:lnSpc>
                  <a:spcPts val="3428"/>
                </a:lnSpc>
              </a:pPr>
            </a:p>
            <a:p>
              <a:pPr algn="just">
                <a:lnSpc>
                  <a:spcPts val="3893"/>
                </a:lnSpc>
              </a:pPr>
              <a:r>
                <a:rPr lang="en-US" b="true" sz="3244">
                  <a:solidFill>
                    <a:srgbClr val="000000"/>
                  </a:solidFill>
                  <a:latin typeface="Arial Nova Condensed Bold"/>
                  <a:ea typeface="Arial Nova Condensed Bold"/>
                  <a:cs typeface="Arial Nova Condensed Bold"/>
                  <a:sym typeface="Arial Nova Condensed Bold"/>
                </a:rPr>
                <a:t>RÈGLE ET PRINCIPE : </a:t>
              </a:r>
            </a:p>
            <a:p>
              <a:pPr algn="just">
                <a:lnSpc>
                  <a:spcPts val="3893"/>
                </a:lnSpc>
              </a:pPr>
              <a:r>
                <a:rPr lang="en-US" sz="3244">
                  <a:solidFill>
                    <a:srgbClr val="000000"/>
                  </a:solidFill>
                  <a:latin typeface="Arial Nova Condensed"/>
                  <a:ea typeface="Arial Nova Condensed"/>
                  <a:cs typeface="Arial Nova Condensed"/>
                  <a:sym typeface="Arial Nova Condensed"/>
                </a:rPr>
                <a:t>En tant que parajuriste, vous ne devez généralement pas manipuler l'argent de vos clients, car les services fournis sont gratuits. Si une affaire implique des transactions financières, celles-ci ne doivent pas passer par le parajuriste et vous ne devez pas y être impliqué. Toutefois, dans des circonstances exceptionnelles, lorsque le client vous confie de l'argent (par exemple, pour couvrir les frais d'une procédure judiciaire où vous agissez en son nom),</a:t>
              </a:r>
            </a:p>
            <a:p>
              <a:pPr algn="just" marL="0" indent="0" lvl="0">
                <a:lnSpc>
                  <a:spcPts val="3707"/>
                </a:lnSpc>
              </a:pPr>
            </a:p>
            <a:p>
              <a:pPr algn="just" marL="840931" indent="-280310" lvl="2">
                <a:lnSpc>
                  <a:spcPts val="3893"/>
                </a:lnSpc>
                <a:buFont typeface="Arial"/>
                <a:buChar char="⚬"/>
              </a:pPr>
              <a:r>
                <a:rPr lang="en-US" b="true" sz="3244">
                  <a:solidFill>
                    <a:srgbClr val="F9B428"/>
                  </a:solidFill>
                  <a:latin typeface="Arial Nova Condensed Bold"/>
                  <a:ea typeface="Arial Nova Condensed Bold"/>
                  <a:cs typeface="Arial Nova Condensed Bold"/>
                  <a:sym typeface="Arial Nova Condensed Bold"/>
                </a:rPr>
                <a:t>Si cela se produit, que devez-vous faire ?</a:t>
              </a:r>
            </a:p>
            <a:p>
              <a:pPr algn="just" marL="840931" indent="-280310" lvl="2">
                <a:lnSpc>
                  <a:spcPts val="3893"/>
                </a:lnSpc>
                <a:buFont typeface="Arial"/>
                <a:buChar char="⚬"/>
              </a:pPr>
              <a:r>
                <a:rPr lang="en-US" b="true" sz="3244">
                  <a:solidFill>
                    <a:srgbClr val="F9B428"/>
                  </a:solidFill>
                  <a:latin typeface="Arial Nova Condensed Bold"/>
                  <a:ea typeface="Arial Nova Condensed Bold"/>
                  <a:cs typeface="Arial Nova Condensed Bold"/>
                  <a:sym typeface="Arial Nova Condensed Bold"/>
                </a:rPr>
                <a:t>Quelle est la meilleure pratique pour gérer de manière exceptionnelle l’argent des clients ?</a:t>
              </a:r>
            </a:p>
          </p:txBody>
        </p:sp>
      </p:grpSp>
      <p:grpSp>
        <p:nvGrpSpPr>
          <p:cNvPr name="Group 11" id="11"/>
          <p:cNvGrpSpPr/>
          <p:nvPr/>
        </p:nvGrpSpPr>
        <p:grpSpPr>
          <a:xfrm rot="0">
            <a:off x="1028700" y="2084530"/>
            <a:ext cx="13240150" cy="850489"/>
            <a:chOff x="0" y="0"/>
            <a:chExt cx="17653533" cy="1133985"/>
          </a:xfrm>
        </p:grpSpPr>
        <p:sp>
          <p:nvSpPr>
            <p:cNvPr name="Freeform 12" id="12"/>
            <p:cNvSpPr/>
            <p:nvPr/>
          </p:nvSpPr>
          <p:spPr>
            <a:xfrm flipH="false" flipV="false" rot="0">
              <a:off x="0" y="0"/>
              <a:ext cx="17653533" cy="1133985"/>
            </a:xfrm>
            <a:custGeom>
              <a:avLst/>
              <a:gdLst/>
              <a:ahLst/>
              <a:cxnLst/>
              <a:rect r="r" b="b" t="t" l="l"/>
              <a:pathLst>
                <a:path h="1133985" w="17653533">
                  <a:moveTo>
                    <a:pt x="0" y="0"/>
                  </a:moveTo>
                  <a:lnTo>
                    <a:pt x="17653533" y="0"/>
                  </a:lnTo>
                  <a:lnTo>
                    <a:pt x="17653533" y="1133985"/>
                  </a:lnTo>
                  <a:lnTo>
                    <a:pt x="0" y="1133985"/>
                  </a:lnTo>
                  <a:close/>
                </a:path>
              </a:pathLst>
            </a:custGeom>
            <a:solidFill>
              <a:srgbClr val="000000">
                <a:alpha val="0"/>
              </a:srgbClr>
            </a:solidFill>
          </p:spPr>
        </p:sp>
        <p:sp>
          <p:nvSpPr>
            <p:cNvPr name="TextBox 13" id="13"/>
            <p:cNvSpPr txBox="true"/>
            <p:nvPr/>
          </p:nvSpPr>
          <p:spPr>
            <a:xfrm>
              <a:off x="0" y="-171450"/>
              <a:ext cx="17653533" cy="1305435"/>
            </a:xfrm>
            <a:prstGeom prst="rect">
              <a:avLst/>
            </a:prstGeom>
          </p:spPr>
          <p:txBody>
            <a:bodyPr anchor="t" rtlCol="false" tIns="0" lIns="0" bIns="0" rIns="0"/>
            <a:lstStyle/>
            <a:p>
              <a:pPr algn="just" marL="0" indent="0" lvl="0">
                <a:lnSpc>
                  <a:spcPts val="7199"/>
                </a:lnSpc>
              </a:pPr>
              <a:r>
                <a:rPr lang="en-US" b="true" sz="4400">
                  <a:solidFill>
                    <a:srgbClr val="F9B57D"/>
                  </a:solidFill>
                  <a:latin typeface="Arial Nova Condensed Bold"/>
                  <a:ea typeface="Arial Nova Condensed Bold"/>
                  <a:cs typeface="Arial Nova Condensed Bold"/>
                  <a:sym typeface="Arial Nova Condensed Bold"/>
                </a:rPr>
                <a:t>Normes éthiques et principes directeurs</a:t>
              </a:r>
            </a:p>
          </p:txBody>
        </p:sp>
      </p:grpSp>
      <p:grpSp>
        <p:nvGrpSpPr>
          <p:cNvPr name="Group 14" id="14"/>
          <p:cNvGrpSpPr/>
          <p:nvPr/>
        </p:nvGrpSpPr>
        <p:grpSpPr>
          <a:xfrm rot="0">
            <a:off x="15537401" y="-1303500"/>
            <a:ext cx="3767531" cy="4123759"/>
            <a:chOff x="0" y="0"/>
            <a:chExt cx="5023375" cy="5498345"/>
          </a:xfrm>
        </p:grpSpPr>
        <p:grpSp>
          <p:nvGrpSpPr>
            <p:cNvPr name="Group 15" id="15"/>
            <p:cNvGrpSpPr/>
            <p:nvPr/>
          </p:nvGrpSpPr>
          <p:grpSpPr>
            <a:xfrm rot="-104776">
              <a:off x="297380" y="1759711"/>
              <a:ext cx="4032000" cy="3678054"/>
              <a:chOff x="0" y="0"/>
              <a:chExt cx="893117" cy="814716"/>
            </a:xfrm>
          </p:grpSpPr>
          <p:sp>
            <p:nvSpPr>
              <p:cNvPr name="Freeform 16" id="16"/>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49C4E"/>
              </a:solidFill>
            </p:spPr>
          </p:sp>
          <p:sp>
            <p:nvSpPr>
              <p:cNvPr name="TextBox 17" id="17"/>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18" id="18"/>
            <p:cNvGrpSpPr/>
            <p:nvPr/>
          </p:nvGrpSpPr>
          <p:grpSpPr>
            <a:xfrm rot="-162844">
              <a:off x="84820" y="93399"/>
              <a:ext cx="4032000" cy="3678054"/>
              <a:chOff x="0" y="0"/>
              <a:chExt cx="893117" cy="814716"/>
            </a:xfrm>
          </p:grpSpPr>
          <p:sp>
            <p:nvSpPr>
              <p:cNvPr name="Freeform 19" id="19"/>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DA7A7"/>
              </a:solidFill>
            </p:spPr>
          </p:sp>
          <p:sp>
            <p:nvSpPr>
              <p:cNvPr name="TextBox 20" id="20"/>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nvGrpSpPr>
            <p:cNvPr name="Group 21" id="21"/>
            <p:cNvGrpSpPr/>
            <p:nvPr/>
          </p:nvGrpSpPr>
          <p:grpSpPr>
            <a:xfrm rot="10629642">
              <a:off x="902754" y="1722687"/>
              <a:ext cx="4032000" cy="3678054"/>
              <a:chOff x="0" y="0"/>
              <a:chExt cx="893117" cy="814716"/>
            </a:xfrm>
          </p:grpSpPr>
          <p:sp>
            <p:nvSpPr>
              <p:cNvPr name="Freeform 22" id="22"/>
              <p:cNvSpPr/>
              <p:nvPr/>
            </p:nvSpPr>
            <p:spPr>
              <a:xfrm flipH="false" flipV="false" rot="0">
                <a:off x="0" y="0"/>
                <a:ext cx="893117" cy="814716"/>
              </a:xfrm>
              <a:custGeom>
                <a:avLst/>
                <a:gdLst/>
                <a:ahLst/>
                <a:cxnLst/>
                <a:rect r="r" b="b" t="t" l="l"/>
                <a:pathLst>
                  <a:path h="814716" w="893117">
                    <a:moveTo>
                      <a:pt x="446559" y="0"/>
                    </a:moveTo>
                    <a:lnTo>
                      <a:pt x="893117" y="814716"/>
                    </a:lnTo>
                    <a:lnTo>
                      <a:pt x="0" y="814716"/>
                    </a:lnTo>
                    <a:lnTo>
                      <a:pt x="446559" y="0"/>
                    </a:lnTo>
                    <a:close/>
                  </a:path>
                </a:pathLst>
              </a:custGeom>
              <a:solidFill>
                <a:srgbClr val="EEC394"/>
              </a:solidFill>
            </p:spPr>
          </p:sp>
          <p:sp>
            <p:nvSpPr>
              <p:cNvPr name="TextBox 23" id="23"/>
              <p:cNvSpPr txBox="true"/>
              <p:nvPr/>
            </p:nvSpPr>
            <p:spPr>
              <a:xfrm>
                <a:off x="139550" y="349686"/>
                <a:ext cx="614018" cy="406836"/>
              </a:xfrm>
              <a:prstGeom prst="rect">
                <a:avLst/>
              </a:prstGeom>
            </p:spPr>
            <p:txBody>
              <a:bodyPr anchor="ctr" rtlCol="false" tIns="50800" lIns="50800" bIns="50800" rIns="50800"/>
              <a:lstStyle/>
              <a:p>
                <a:pPr algn="ctr">
                  <a:lnSpc>
                    <a:spcPts val="2029"/>
                  </a:lnSpc>
                </a:pPr>
              </a:p>
            </p:txBody>
          </p:sp>
        </p:gr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DAGhhTPBIkU</dc:identifier>
  <dcterms:modified xsi:type="dcterms:W3CDTF">2011-08-01T06:04:30Z</dcterms:modified>
  <cp:revision>1</cp:revision>
  <dc:title>Paralegal Training Curriculum _USE THE LAW_MODULE 1.2</dc:title>
</cp:coreProperties>
</file>