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0287000"/>
  <p:notesSz cx="6858000" cy="9144000"/>
  <p:embeddedFontLst>
    <p:embeddedFont>
      <p:font typeface="Arial Nova Condensed Bold" charset="1" panose="020B0806020202020204"/>
      <p:regular r:id="rId50"/>
    </p:embeddedFont>
    <p:embeddedFont>
      <p:font typeface="Arial Nova Condensed" charset="1" panose="020B0506020202020204"/>
      <p:regular r:id="rId51"/>
    </p:embeddedFont>
    <p:embeddedFont>
      <p:font typeface="Calibri (MS)" charset="1" panose="020F0502020204030204"/>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notesMasters/notesMaster1.xml" Type="http://schemas.openxmlformats.org/officeDocument/2006/relationships/notesMaster"/><Relationship Id="rId53" Target="theme/theme2.xml" Type="http://schemas.openxmlformats.org/officeDocument/2006/relationships/theme"/><Relationship Id="rId54" Target="notesSlides/notesSlide1.xml" Type="http://schemas.openxmlformats.org/officeDocument/2006/relationships/notesSlide"/><Relationship Id="rId55" Target="notesSlides/notesSlide2.xml" Type="http://schemas.openxmlformats.org/officeDocument/2006/relationships/notesSlide"/><Relationship Id="rId56" Target="notesSlides/notesSlide3.xml" Type="http://schemas.openxmlformats.org/officeDocument/2006/relationships/notesSlide"/><Relationship Id="rId57" Target="notesSlides/notesSlide4.xml" Type="http://schemas.openxmlformats.org/officeDocument/2006/relationships/notesSlide"/><Relationship Id="rId58" Target="notesSlides/notesSlide5.xml" Type="http://schemas.openxmlformats.org/officeDocument/2006/relationships/notesSlide"/><Relationship Id="rId59" Target="notesSlides/notesSlide6.xml" Type="http://schemas.openxmlformats.org/officeDocument/2006/relationships/notesSlide"/><Relationship Id="rId6" Target="slides/slide1.xml" Type="http://schemas.openxmlformats.org/officeDocument/2006/relationships/slide"/><Relationship Id="rId60" Target="notesSlides/notesSlide7.xml" Type="http://schemas.openxmlformats.org/officeDocument/2006/relationships/notesSlide"/><Relationship Id="rId61" Target="notesSlides/notesSlide8.xml" Type="http://schemas.openxmlformats.org/officeDocument/2006/relationships/notesSlide"/><Relationship Id="rId62" Target="fonts/font62.fntdata" Type="http://schemas.openxmlformats.org/officeDocument/2006/relationships/font"/><Relationship Id="rId63" Target="notesSlides/notesSlide9.xml" Type="http://schemas.openxmlformats.org/officeDocument/2006/relationships/notesSlide"/><Relationship Id="rId64" Target="notesSlides/notesSlide10.xml" Type="http://schemas.openxmlformats.org/officeDocument/2006/relationships/notesSlide"/><Relationship Id="rId65" Target="notesSlides/notesSlide11.xml" Type="http://schemas.openxmlformats.org/officeDocument/2006/relationships/notesSlide"/><Relationship Id="rId66" Target="notesSlides/notesSlide12.xml" Type="http://schemas.openxmlformats.org/officeDocument/2006/relationships/notesSlide"/><Relationship Id="rId67" Target="notesSlides/notesSlide13.xml" Type="http://schemas.openxmlformats.org/officeDocument/2006/relationships/notesSlide"/><Relationship Id="rId68" Target="notesSlides/notesSlide14.xml" Type="http://schemas.openxmlformats.org/officeDocument/2006/relationships/notesSlide"/><Relationship Id="rId69" Target="notesSlides/notesSlide15.xml" Type="http://schemas.openxmlformats.org/officeDocument/2006/relationships/notesSlide"/><Relationship Id="rId7" Target="slides/slide2.xml" Type="http://schemas.openxmlformats.org/officeDocument/2006/relationships/slide"/><Relationship Id="rId70" Target="notesSlides/notesSlide16.xml" Type="http://schemas.openxmlformats.org/officeDocument/2006/relationships/notesSlide"/><Relationship Id="rId71" Target="notesSlides/notesSlide17.xml" Type="http://schemas.openxmlformats.org/officeDocument/2006/relationships/notesSlide"/><Relationship Id="rId72" Target="notesSlides/notesSlide18.xml" Type="http://schemas.openxmlformats.org/officeDocument/2006/relationships/notesSlide"/><Relationship Id="rId73" Target="notesSlides/notesSlide19.xml" Type="http://schemas.openxmlformats.org/officeDocument/2006/relationships/notesSlide"/><Relationship Id="rId74" Target="notesSlides/notesSlide20.xml" Type="http://schemas.openxmlformats.org/officeDocument/2006/relationships/notesSlide"/><Relationship Id="rId75" Target="notesSlides/notesSlide21.xml" Type="http://schemas.openxmlformats.org/officeDocument/2006/relationships/notesSlide"/><Relationship Id="rId76" Target="notesSlides/notesSlide22.xml" Type="http://schemas.openxmlformats.org/officeDocument/2006/relationships/notesSlide"/><Relationship Id="rId77" Target="notesSlides/notesSlide23.xml" Type="http://schemas.openxmlformats.org/officeDocument/2006/relationships/notesSlide"/><Relationship Id="rId78" Target="notesSlides/notesSlide24.xml" Type="http://schemas.openxmlformats.org/officeDocument/2006/relationships/notesSlide"/><Relationship Id="rId79" Target="notesSlides/notesSlide25.xml" Type="http://schemas.openxmlformats.org/officeDocument/2006/relationships/notesSlide"/><Relationship Id="rId8" Target="slides/slide3.xml" Type="http://schemas.openxmlformats.org/officeDocument/2006/relationships/slide"/><Relationship Id="rId80" Target="notesSlides/notesSlide26.xml" Type="http://schemas.openxmlformats.org/officeDocument/2006/relationships/notesSlide"/><Relationship Id="rId81" Target="notesSlides/notesSlide27.xml" Type="http://schemas.openxmlformats.org/officeDocument/2006/relationships/notesSlide"/><Relationship Id="rId82" Target="notesSlides/notesSlide28.xml" Type="http://schemas.openxmlformats.org/officeDocument/2006/relationships/notesSlide"/><Relationship Id="rId83" Target="notesSlides/notesSlide29.xml" Type="http://schemas.openxmlformats.org/officeDocument/2006/relationships/notesSlide"/><Relationship Id="rId84" Target="notesSlides/notesSlide30.xml" Type="http://schemas.openxmlformats.org/officeDocument/2006/relationships/notesSlide"/><Relationship Id="rId85" Target="notesSlides/notesSlide31.xml" Type="http://schemas.openxmlformats.org/officeDocument/2006/relationships/notesSlide"/><Relationship Id="rId86" Target="notesSlides/notesSlide32.xml" Type="http://schemas.openxmlformats.org/officeDocument/2006/relationships/notesSlide"/><Relationship Id="rId87" Target="notesSlides/notesSlide33.xml" Type="http://schemas.openxmlformats.org/officeDocument/2006/relationships/notesSlide"/><Relationship Id="rId88" Target="notesSlides/notesSlide34.xml" Type="http://schemas.openxmlformats.org/officeDocument/2006/relationships/notesSlide"/><Relationship Id="rId89" Target="notesSlides/notesSlide35.xml" Type="http://schemas.openxmlformats.org/officeDocument/2006/relationships/notesSlide"/><Relationship Id="rId9" Target="slides/slide4.xml" Type="http://schemas.openxmlformats.org/officeDocument/2006/relationships/slide"/><Relationship Id="rId90" Target="notesSlides/notesSlide36.xml" Type="http://schemas.openxmlformats.org/officeDocument/2006/relationships/notesSlide"/><Relationship Id="rId91" Target="notesSlides/notesSlide37.xml" Type="http://schemas.openxmlformats.org/officeDocument/2006/relationships/notesSlide"/><Relationship Id="rId92" Target="notesSlides/notesSlide38.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Accuracy: These documents serve as the foundation for legal relationships, transactions, and proceedings. They must be, therefore, well-drafted documents incorporating clarity, certainty, and enforceability to the rights and obligations of the contracting parties. Well-drafted legal documents are a necessity — they mitigate risks, resolve disputes, and achieve the desired outcomes outlined in the documents. A draft of a legal document needs to be comprehensive, but not encumbered with extraneous language, and customized to a specific task. Slight inaccuracies can cast doubt on an entire document, meaning a contract could be considered void. </a:t>
            </a:r>
          </a:p>
          <a:p>
            <a:r>
              <a:rPr lang="en-US"/>
              <a:t>Content consistency: At the same time, it should be consistent with other related documents. Even a minor error can have major effects. </a:t>
            </a:r>
          </a:p>
          <a:p>
            <a:r>
              <a:rPr lang="en-US"/>
              <a:t>Consistency and formatting are also imperative. Some documents need to comply with specific formats or content requirements to be valid. </a:t>
            </a:r>
          </a:p>
          <a:p>
            <a:r>
              <a:rPr lang="en-US"/>
              <a:t>Legal documents aren’t (and shouldn’t be) drafted in a vacuum. That means there are multiple sets of eyes on a document and multiple versions to manage. Wrangling feedback from numerous sources, while maintaining a coordinated draft can be a double whammy of time and accuracy issues.</a:t>
            </a:r>
          </a:p>
          <a:p>
            <a:r>
              <a:rPr lang="en-US"/>
              <a:t>Digging deeper without the rabbit holes: Sometimes, lawyers’ expertise and intuition tell them to dig deeper when preparing legal documents. Whether they’re searching for a document, a clause, or a precedent, finding the right information quickly can be difficult.</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enhance participants’ understanding of the importance of accuracy, consistency, and clarity in legal document drafting. Participants will identify errors and inconsistencies in a sample document and suggest corrections.</a:t>
            </a:r>
          </a:p>
          <a:p>
            <a:r>
              <a:rPr lang="en-US"/>
              <a:t>Provide each group (or individual) with a copy of a sample legal document with intentional errors and inconsistencies (e.g., missing parties, conflicting terms, unclear language, incorrect formatting, or legal inaccuracies).</a:t>
            </a:r>
          </a:p>
          <a:p>
            <a:r>
              <a:rPr lang="en-US"/>
              <a:t>Ask participants to review the document and identify errors or inconsistencies. These may include: missing or mismatched parties, ambiguous or conflicting terms, incorrect formatting or omitted sections (e.g., lack of signature blocks), failure to reference related documents.</a:t>
            </a:r>
          </a:p>
          <a:p>
            <a:r>
              <a:rPr lang="en-US"/>
              <a:t>Gather participants to share their findings and corrections</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taking statements is also a major legal activity which this time can be part of paralegal direct activities. It is important because it:</a:t>
            </a:r>
          </a:p>
          <a:p>
            <a:r>
              <a:rPr lang="en-US"/>
              <a:t> </a:t>
            </a:r>
          </a:p>
          <a:p>
            <a:r>
              <a:rPr lang="en-US"/>
              <a:t>Becomes a record of the client’s case, and helps the paralegal understand the case better.</a:t>
            </a:r>
          </a:p>
          <a:p>
            <a:r>
              <a:rPr lang="en-US"/>
              <a:t>Highlights the legal issues that the client is facing, and the solutions that they expect to receive from the paralegal.  </a:t>
            </a:r>
          </a:p>
          <a:p>
            <a:r>
              <a:rPr lang="en-US"/>
              <a:t>Helps the paralegal, client and other actors to follow up or support the case, including supporting referrals and case conferencing.  </a:t>
            </a:r>
          </a:p>
          <a:p>
            <a:r>
              <a:rPr lang="en-US"/>
              <a:t>Supports reporting on the clients seen, and the services provided by the paralegal. </a:t>
            </a:r>
          </a:p>
          <a:p>
            <a:r>
              <a:rPr lang="en-US"/>
              <a:t> </a:t>
            </a:r>
          </a:p>
          <a:p>
            <a:r>
              <a:rPr lang="en-US"/>
              <a:t>The statement is recorded on a case sheet, which is a standard question sheet, and kept in the customer's file. You will do all your work on the case using the information you wrote down in the first statement, so it's very important that you write accurate and complete information.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example, in the case of a complaint about unpaid wages, you need to know what work the client was doing and what wages were supposed to be paid, as well as the name and address of the employer. For a pension claim, you need the client's age and current income.</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do we report? </a:t>
            </a:r>
          </a:p>
          <a:p>
            <a:r>
              <a:rPr lang="en-US"/>
              <a:t>Reporting should be done for the following reasons:</a:t>
            </a:r>
          </a:p>
          <a:p>
            <a:r>
              <a:rPr lang="en-US"/>
              <a:t>To document and track cases shared with referral partners.</a:t>
            </a:r>
          </a:p>
          <a:p>
            <a:r>
              <a:rPr lang="en-US"/>
              <a:t>To develop a database of the interventions undertaken. The database can be in hard copy files or electronic. </a:t>
            </a:r>
          </a:p>
          <a:p>
            <a:r>
              <a:rPr lang="en-US"/>
              <a:t>To capture patterns and trends of human rights violations over a period of time.</a:t>
            </a:r>
          </a:p>
          <a:p>
            <a:r>
              <a:rPr lang="en-US"/>
              <a:t>To document the results achieved </a:t>
            </a:r>
          </a:p>
          <a:p>
            <a:r>
              <a:rPr lang="en-US"/>
              <a:t>To share the reports with stakeholders and partners. </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report? </a:t>
            </a:r>
          </a:p>
          <a:p>
            <a:r>
              <a:rPr lang="en-US"/>
              <a:t>The reporting skills assist the paralegal to track and document the entire intervention process for future reference and follow up with referral partners. </a:t>
            </a:r>
          </a:p>
          <a:p>
            <a:r>
              <a:rPr lang="en-US"/>
              <a:t>At the conclusion of a case, a client follow-up interview should be held to determine whether they know the law and how it was used to resolve their justice challenge.  The feedback from clients is documented, analyzed, and reported as impact brought by legal empowerment work of paralegals.</a:t>
            </a:r>
          </a:p>
          <a:p>
            <a:r>
              <a:rPr lang="en-US"/>
              <a:t>The periodic reports are filed and saved electronically so that there is a database of all the actions taken by the paralegals. </a:t>
            </a:r>
          </a:p>
          <a:p>
            <a:r>
              <a:rPr lang="en-US"/>
              <a:t>The system to report comprised of different steps : </a:t>
            </a:r>
          </a:p>
          <a:p>
            <a:r>
              <a:rPr lang="en-US"/>
              <a:t>Tool to report daily activity: those tools   to report for each activity have been provided and will continue to be provided as part of the technical support.</a:t>
            </a:r>
          </a:p>
          <a:p>
            <a:r>
              <a:rPr lang="en-US"/>
              <a:t>Database to fill in monthly so that all information put into the tools are compiled together in one document – this can be an Excel file. </a:t>
            </a:r>
          </a:p>
          <a:p>
            <a:r>
              <a:rPr lang="en-US"/>
              <a:t>Note that at the beginning, this activity will be supported by the IRC/INGO staff and you will be more and more trained into this reporting activity during the coaching session and regular meeting.</a:t>
            </a:r>
          </a:p>
          <a:p>
            <a:r>
              <a:rPr lang="en-US"/>
              <a:t>Report writing : developing a short report template to help you always organize the main conclusion in the same way will be useful and the IRC staff will initially do it with you and then empower you to do it.</a:t>
            </a:r>
          </a:p>
          <a:p>
            <a:r>
              <a:rPr lang="en-US"/>
              <a:t>Paralegals should report on: </a:t>
            </a:r>
          </a:p>
          <a:p>
            <a:r>
              <a:rPr lang="en-US"/>
              <a:t>Information dissemination </a:t>
            </a:r>
          </a:p>
          <a:p>
            <a:r>
              <a:rPr lang="en-US"/>
              <a:t>Protection and legal issues observed within communities. </a:t>
            </a:r>
          </a:p>
          <a:p>
            <a:r>
              <a:rPr lang="en-US"/>
              <a:t>Referrals On Legal assistance and legal case management</a:t>
            </a:r>
          </a:p>
          <a:p>
            <a:r>
              <a:rPr lang="en-US"/>
              <a:t> </a:t>
            </a:r>
          </a:p>
          <a:p>
            <a:r>
              <a:rPr lang="en-US"/>
              <a:t/>
            </a:r>
          </a:p>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Paralegals work with protection/legal confidential information which can be sensitive. Data protection is therefore paramount to their work. </a:t>
            </a:r>
          </a:p>
          <a:p>
            <a:r>
              <a:rPr lang="en-US"/>
              <a:t>Explain that different factors can make data and information sensitive: </a:t>
            </a:r>
          </a:p>
          <a:p>
            <a:r>
              <a:rPr lang="en-US"/>
              <a:t>Contextual: Depends on operational context, levels of aggregation, etc. Same data may not be sensitive in one context but may be in another. (e.g., ethnicity data in South Sudan (where conflict is along ethnic lines) vs. Honduras (where there is no ethnicity dimension to the conflict. What may not constitute sensitive data and information in one context may be sensitive in another). </a:t>
            </a:r>
          </a:p>
          <a:p>
            <a:r>
              <a:rPr lang="en-US"/>
              <a:t>Temporal: Data may not be sensitive now, but can become so later in the future, depending on changes in the situation.... </a:t>
            </a:r>
          </a:p>
          <a:p>
            <a:r>
              <a:rPr lang="en-US"/>
              <a:t>Relational: One data piece in and of itself may not be sensitive, but it can become so when it is combined with other data. Think about how data may be combined resulting in potential harm or increased sensitivity. </a:t>
            </a:r>
          </a:p>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Technical measures </a:t>
            </a:r>
          </a:p>
          <a:p>
            <a:r>
              <a:rPr lang="en-US"/>
              <a:t>Changing passwords.  </a:t>
            </a:r>
          </a:p>
          <a:p>
            <a:r>
              <a:rPr lang="en-US"/>
              <a:t>File encryption. </a:t>
            </a:r>
          </a:p>
          <a:p>
            <a:r>
              <a:rPr lang="en-US"/>
              <a:t>Data coding, pseudonymization, and anonymization. </a:t>
            </a:r>
          </a:p>
          <a:p>
            <a:r>
              <a:rPr lang="en-US"/>
              <a:t>Offsite servers. </a:t>
            </a:r>
          </a:p>
          <a:p>
            <a:r>
              <a:rPr lang="en-US"/>
              <a:t>Classification systems tailored to sensitivity levels.  </a:t>
            </a:r>
          </a:p>
          <a:p>
            <a:r>
              <a:rPr lang="en-US"/>
              <a:t>Organizational measures </a:t>
            </a:r>
          </a:p>
          <a:p>
            <a:r>
              <a:rPr lang="en-US"/>
              <a:t>Privacy Impact Assessments (PIA) and Data Protection Impact Assessments (DPIA) </a:t>
            </a:r>
          </a:p>
          <a:p>
            <a:r>
              <a:rPr lang="en-US"/>
              <a:t>Data sharing agreements Policies on data-handling and storage</a:t>
            </a:r>
          </a:p>
          <a:p>
            <a:r>
              <a:rPr lang="en-US"/>
              <a:t>Data-sharing protocols (and standard templates)</a:t>
            </a:r>
          </a:p>
          <a:p>
            <a:r>
              <a:rPr lang="en-US"/>
              <a:t>SOPs, checklists, and guidance</a:t>
            </a:r>
          </a:p>
          <a:p>
            <a:r>
              <a:rPr lang="en-US"/>
              <a:t>Governance mechanisms for accountability in responsible data management</a:t>
            </a:r>
          </a:p>
          <a:p>
            <a:r>
              <a:rPr lang="en-US"/>
              <a:t>Staff capacity</a:t>
            </a:r>
          </a:p>
          <a:p>
            <a:r>
              <a:rPr lang="en-US"/>
              <a:t>Codes of conduct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meetings important? </a:t>
            </a:r>
          </a:p>
          <a:p>
            <a:r>
              <a:rPr lang="en-US"/>
              <a:t>Meetings can be in person or digital. They are important because they:</a:t>
            </a:r>
          </a:p>
          <a:p>
            <a:r>
              <a:rPr lang="en-US"/>
              <a:t>Help paralegals and other stakeholders share ideas, experiences and lessons learnt in their work. This improves the quality of programmes and services provided t the community or to clients.   </a:t>
            </a:r>
          </a:p>
          <a:p>
            <a:r>
              <a:rPr lang="en-US"/>
              <a:t>Facilitate collective decision making, based on participation of all relevant stakeholders in a matter. </a:t>
            </a:r>
          </a:p>
          <a:p>
            <a:r>
              <a:rPr lang="en-US"/>
              <a:t>Build team relationships and program synergies. </a:t>
            </a:r>
          </a:p>
          <a:p>
            <a:r>
              <a:rPr lang="en-US"/>
              <a:t>Facilitate community ownership and sustainability of paralegal programmes. </a:t>
            </a:r>
          </a:p>
          <a:p>
            <a:r>
              <a:rPr lang="en-US"/>
              <a:t>Facilitate joint review of programmes, that could include paralegals, community members and other stakeholders.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Planning for the meeting:</a:t>
            </a:r>
          </a:p>
          <a:p>
            <a:r>
              <a:rPr lang="en-US"/>
              <a:t>Develop and communicate the meeting agenda in advance. Ensure that all intended participants, including those online, have been notified.  </a:t>
            </a:r>
          </a:p>
          <a:p>
            <a:r>
              <a:rPr lang="en-US"/>
              <a:t>Propose and confirm the meeting venue and time with the participants. Choose a time and venue that is convenient for most of the participants.    </a:t>
            </a:r>
          </a:p>
          <a:p>
            <a:r>
              <a:rPr lang="en-US"/>
              <a:t>If the meeting is preceded by an earlier meeting, circulate the resolutions of the previous meeting in advance. </a:t>
            </a:r>
          </a:p>
          <a:p>
            <a:r>
              <a:rPr lang="en-US"/>
              <a:t>Ensure that the logistical preparations for the meeting are in place, and enough for the targeted participants. (Chairs, refreshments, etc)</a:t>
            </a:r>
          </a:p>
          <a:p>
            <a:r>
              <a:rPr lang="en-US"/>
              <a:t>Where you have invited other facilitators or partners to the meeting, make sure that they are available and ready to join the meeting. If possible, ask them to share a copy of their presentations ahead of the meeting. </a:t>
            </a:r>
          </a:p>
          <a:p>
            <a:r>
              <a:rPr lang="en-US"/>
              <a:t>Facilitate joint review of programmes, that could include paralegals, community members and other stakeholders. </a:t>
            </a:r>
          </a:p>
          <a:p>
            <a:r>
              <a:rPr lang="en-US"/>
              <a:t/>
            </a:r>
          </a:p>
          <a:p>
            <a:r>
              <a:rPr lang="en-US"/>
              <a:t>Understand the needs of the participants ahead of the meeting and make the necessary accommodations. e,g translators, access provisions for Persons With Disabilities,  generators in case of power failures, etc). </a:t>
            </a:r>
          </a:p>
          <a:p>
            <a:r>
              <a:rPr lang="en-US"/>
              <a:t>Obtain the necessary security clearances, in areas where security clearance is a requirement for engagement with displaced populations.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Facilitating the meeting </a:t>
            </a:r>
          </a:p>
          <a:p>
            <a:r>
              <a:rPr lang="en-US"/>
              <a:t>Introduce the purpose of the meeting, and the members.</a:t>
            </a:r>
          </a:p>
          <a:p>
            <a:r>
              <a:rPr lang="en-US"/>
              <a:t>Appoint a secretary to take a record of the meeting </a:t>
            </a:r>
          </a:p>
          <a:p>
            <a:r>
              <a:rPr lang="en-US"/>
              <a:t>Everyone should have a chance to freely speak on the agenda items. Do not allow members to interrupt each other. </a:t>
            </a:r>
          </a:p>
          <a:p>
            <a:r>
              <a:rPr lang="en-US"/>
              <a:t>Be conscious of gender and other biases that may limit full participation of members. </a:t>
            </a:r>
          </a:p>
          <a:p>
            <a:r>
              <a:rPr lang="en-US"/>
              <a:t>Allow questions and discussions. </a:t>
            </a:r>
          </a:p>
          <a:p>
            <a:r>
              <a:rPr lang="en-US"/>
              <a:t>Determine the time to be allocated to each agenda item. Time management is important. </a:t>
            </a:r>
          </a:p>
          <a:p>
            <a:r>
              <a:rPr lang="en-US"/>
              <a:t>Allow questions and discussions </a:t>
            </a:r>
          </a:p>
          <a:p>
            <a:r>
              <a:rPr lang="en-US"/>
              <a:t>Reach a decision by consensus if possible and vote only if necessary.</a:t>
            </a:r>
          </a:p>
          <a:p>
            <a:r>
              <a:rPr lang="en-US"/>
              <a:t>Ask the secretary to summarize the resolutions for each of the agenda items. </a:t>
            </a:r>
          </a:p>
          <a:p>
            <a:r>
              <a:rPr lang="en-US"/>
              <a:t>Agree on the date, venue and agenda for the next meeting.</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you make a phone call, you need to make sure you clearly understand what the problem is, and what you hope to get out of the call. In other words, you need to prepare yourself properly before making the phone call.</a:t>
            </a:r>
          </a:p>
          <a:p>
            <a:r>
              <a:rPr lang="en-US"/>
              <a:t> </a:t>
            </a:r>
          </a:p>
          <a:p>
            <a:r>
              <a:rPr lang="en-US"/>
              <a:t>Always introduce yourself to the caller. Tell them you're calling on behalf of your client. </a:t>
            </a:r>
          </a:p>
          <a:p>
            <a:r>
              <a:rPr lang="en-US"/>
              <a:t>Always write down the name of the person you're talking to, as well as the date and time of the phone call.</a:t>
            </a:r>
          </a:p>
          <a:p>
            <a:r>
              <a:rPr lang="en-US"/>
              <a:t>Never change your client's story. You should only say what your client has told you. If you don't know how to respond, say that you need to talk to your client and that you'll call back.</a:t>
            </a:r>
          </a:p>
          <a:p>
            <a:r>
              <a:rPr lang="en-US"/>
              <a:t>Be polite but firm about your client's rights, and never lose your temper on the phone. Try not to get into an argument over the phone, as you may say things that could harm your client or your future relationship with the caller.</a:t>
            </a:r>
          </a:p>
          <a:p>
            <a:r>
              <a:rPr lang="en-US"/>
              <a:t>Take rough notes while you're on the phone, then write them down in more detail as soon as you've finished. It's not always possible to remember everything that's said on the phone. You may have to remember the details later, in a trial.</a:t>
            </a:r>
          </a:p>
          <a:p>
            <a:r>
              <a:rPr lang="en-US"/>
              <a:t>If you reach an agreement with the other person, you must confirm this agreement in a letter addressed to that person.</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Mariam story :</a:t>
            </a:r>
          </a:p>
          <a:p>
            <a:r>
              <a:rPr lang="en-US"/>
              <a:t>Mariam is a 35 year old Internally displaced woman, living in  the refugee camp. She is one the biggest farmers in the camp, and supplies food to markets, schools and health centers in the camp. She is the eldest child in a family of seven, and she has five children of her own. Her husband abandoned her. </a:t>
            </a:r>
          </a:p>
          <a:p>
            <a:r>
              <a:rPr lang="en-US"/>
              <a:t/>
            </a:r>
          </a:p>
          <a:p>
            <a:r>
              <a:rPr lang="en-US"/>
              <a:t>Her neighbor’s cows keep entering her farm and destroying her crops. She reported to the village elder, who wrote to the neighbor about the animals, but the neighbor has not complied. She wants the paralegal to help her report the matter to the police, and to recover the cost of the damage caused by the animals.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1.As paralegal you need to explain to the person referred (see below) : What to expect from interactions with a lawyer or law firm :</a:t>
            </a:r>
          </a:p>
          <a:p>
            <a:r>
              <a:rPr lang="en-US"/>
              <a:t>You May Not Speak to a Lawyer Right Away: Lawyers are busy people. They attend court hearings, depositions, mediations, conferences, and client meetings, and they draft all kinds of briefs, pleadings, and agreements. Chances are, when you contact a law firm, you will initially speak with the legal support staff, such as a legal assistant. The legal support staff is there to help you by taking your information and communicating that information to the attorneys.</a:t>
            </a:r>
          </a:p>
          <a:p>
            <a:r>
              <a:rPr lang="en-US"/>
              <a:t>What to Anticipate in a Lawyer Consultation: During your consultation, you can expect to go over the specifics of your case, explore your legal options, and discuss any potential obstacles. The attorney will likely pose targeted questions pertaining to your situation to assess if they can represent you effectively. This meeting also provides an opportunity for you to ask your prepared questions and determine if the lawyer is the right match for your needs.</a:t>
            </a:r>
          </a:p>
          <a:p>
            <a:r>
              <a:rPr lang="en-US"/>
              <a:t>The Lawyer May Not Be Able to Take Your Case: Every law firm is different. Some law firms are busier than others. A good attorney will limit the number of cases they take so that the law firm can give each case the time and attention it deserves. Sometimes, when you contact a law firm, you will provide information about your case, only to find out that the attorneys are unable to take your case based on their current caseload. In most instances, the law firm can give you referrals to other law firms that practice the same type of law. If you believe you have a valid claim, you should continue to seek representation.</a:t>
            </a:r>
          </a:p>
          <a:p>
            <a:r>
              <a:rPr lang="en-US"/>
              <a:t>Choosing your lawyer : Lawyer are very few in some context and lawyer ready to support pro bono or referred by NGO are not many and therefor there is often not many choice to select your lawyer. But usually it means that those lawyers are more sensitive to the situation and wish to help, therefore they might be more trained, sensitive. </a:t>
            </a:r>
          </a:p>
          <a:p>
            <a:r>
              <a:rPr lang="en-US"/>
              <a:t>In specific case where the client can have the choice between several lawyers, here are some tips on what to look at :  It is best to hire an attorney who specializes in the specific field of law you need help in. The more experience a lawyer has, the more skilled he or she becomes. If you speak with a lawyer but have a feeling that he or she may not fully understand the field of law, it is best to keep looking until you find a lawyer you trust.</a:t>
            </a:r>
          </a:p>
          <a:p>
            <a:r>
              <a:rPr lang="en-US"/>
              <a:t> </a:t>
            </a:r>
          </a:p>
          <a:p>
            <a:r>
              <a:rPr lang="en-US"/>
              <a:t>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a few tips on how to help prepare for the meeting with the lawyer : </a:t>
            </a:r>
          </a:p>
          <a:p>
            <a:r>
              <a:rPr lang="en-US"/>
              <a:t>Research the Elements of the Case: Each type of legal claim has specific elements that must be proven to win the case. If you research the elements of the type of case you want to bring, it can help you communicate with the lawyer and convey the most important information.(ex: testimony; documents…)</a:t>
            </a:r>
          </a:p>
          <a:p>
            <a:r>
              <a:rPr lang="en-US"/>
              <a:t>Get organized : Try to create a clear, comprehensive story of the situation. You can help the person  write down everything that took place, from start to finish, in chronological order, even by putting dates and facts. Don't dump an overload of scattered information on your poor lawyer to sort out themselves. </a:t>
            </a:r>
          </a:p>
          <a:p>
            <a:r>
              <a:rPr lang="en-US"/>
              <a:t>Be detailed : Seemingly frivolous details like the weather may, at first, seem dismissible. But in the eyes of the law, every detail matters; every variable has the potential to help your case. As paralegal you can support by being the lawyer's eyes and ears, so they are looking at the whole (and most importantly, accurate) picture. Give specifics (names, dates, and exact incidents) and factual information to produce that crystal clear view.</a:t>
            </a:r>
          </a:p>
          <a:p>
            <a:r>
              <a:rPr lang="en-US"/>
              <a:t>Have the Documents Ready: Lawyers often need to see documents to understand the case. For example, if you are calling about an inheritance problem, the lawyer will probably need to see a copy of the decedent’s will or trust. Prepare your document.</a:t>
            </a:r>
          </a:p>
          <a:p>
            <a:r>
              <a:rPr lang="en-US"/>
              <a:t> </a:t>
            </a:r>
          </a:p>
          <a:p>
            <a:r>
              <a:rPr lang="en-US"/>
              <a:t>Be honest : Plain and simple: Don't lie. Remember that paralegal, the case and the lawyer are on the same team. The lawyer cannot share confidential information with anyone unless you give them permission to do so. When you start omitting relevant facts or adding fictitious information to your story, it will only hurt the client. This will help them give  the right advice and guidance to ensure the best possible outcome.</a:t>
            </a:r>
          </a:p>
          <a:p>
            <a:r>
              <a:rPr lang="en-US"/>
              <a:t>Help Answer the Lawyer’s Specific Questions: When the client contact a lawyer, they are going to ask  very specific questions to determine what type of elements are present in the case. If a lawyer (or the lawyer’s support staff) asks specific question, the lawyer needs that information in order to determine whether the case is viable. Try to stick to answering those specific questions. If the lawyer determines they can represent you, you will have the opportunity to go into further detail.</a:t>
            </a:r>
          </a:p>
          <a:p>
            <a:r>
              <a:rPr lang="en-US"/>
              <a:t>Ask and Help to clarify : Lawyer may use a lot of jargon and get the clien confused. As paralegal you can help the client to understand and simplify it for him. If, as paralegal you are also confused or unsure, always feel free to ask for clarification. The law can get confusing, and this is not the time to guess at meanings or pretend to understand legalese. Just let your lawyer know, and they should do their best to explain things in layman's terms. Always make sure that the person understand all the details, it is the lawyer responsibility to make sure its client understand, but as paralegal you can also support and play a key role. </a:t>
            </a:r>
          </a:p>
          <a:p>
            <a:r>
              <a:rPr lang="en-US"/>
              <a:t>Keep the lawyer informed : Things are bound to change. And when they do, it's imperative to update the lawyer. Each small detail or development can dramatically change the legal situation—for better or for worse. Some legal situations may take a longer time to resolve so it's best to keep in contact with the lawyer as new relevant updates pop up.</a:t>
            </a:r>
          </a:p>
          <a:p>
            <a:r>
              <a:rPr lang="en-US"/>
              <a:t>Have a List of Questions at Hand: As paralegal the client may have questions or identify questions that the client/case have. You can help them list the questions.  Attorneys generally cannot give  legal advice without fully analyzing the facts of the situation, which takes time. Most attorneys are very busy and will not have time to respond to every question they receive. To maximize the benefits of the consultation, come prepared with a list of questions for the attorney. These could include inquiries about their experience, fee structure, and potential outcomes for your case. It’s also important to ask about their communication approach and the frequency of updates the client can anticipate regarding the case’s progress.</a:t>
            </a:r>
          </a:p>
          <a:p>
            <a:r>
              <a:rPr lang="en-US"/>
              <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 client offers you a gift in exchange for prioritizing their case.</a:t>
            </a:r>
          </a:p>
          <a:p>
            <a:r>
              <a:rPr lang="en-US"/>
              <a:t>Ethical Focus: Conflict of interest, honesty/integrity.</a:t>
            </a:r>
          </a:p>
          <a:p>
            <a:r>
              <a:rPr lang="en-US"/>
              <a:t>2:You overhear a colleague discussing a client’s case in a public space.</a:t>
            </a:r>
          </a:p>
          <a:p>
            <a:r>
              <a:rPr lang="en-US"/>
              <a:t>Ethical Focus: Confidentiality.</a:t>
            </a:r>
          </a:p>
          <a:p>
            <a:r>
              <a:rPr lang="en-US"/>
              <a:t>3:A client requests services, but their political beliefs directly oppose yours.</a:t>
            </a:r>
          </a:p>
          <a:p>
            <a:r>
              <a:rPr lang="en-US"/>
              <a:t>Ethical Focus: Non-discrimination, independence.</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67028" y="8049431"/>
            <a:ext cx="9426381" cy="1623694"/>
          </a:xfrm>
          <a:prstGeom prst="rect">
            <a:avLst/>
          </a:prstGeom>
        </p:spPr>
        <p:txBody>
          <a:bodyPr anchor="t" rtlCol="false" tIns="0" lIns="0" bIns="0" rIns="0">
            <a:spAutoFit/>
          </a:bodyPr>
          <a:lstStyle/>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Include Country Name</a:t>
            </a:r>
          </a:p>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Date of Training  </a:t>
            </a:r>
          </a:p>
        </p:txBody>
      </p:sp>
      <p:sp>
        <p:nvSpPr>
          <p:cNvPr name="TextBox 6" id="6"/>
          <p:cNvSpPr txBox="true"/>
          <p:nvPr/>
        </p:nvSpPr>
        <p:spPr>
          <a:xfrm rot="0">
            <a:off x="5367028" y="3227387"/>
            <a:ext cx="10999532" cy="2432050"/>
          </a:xfrm>
          <a:prstGeom prst="rect">
            <a:avLst/>
          </a:prstGeom>
        </p:spPr>
        <p:txBody>
          <a:bodyPr anchor="t" rtlCol="false" tIns="0" lIns="0" bIns="0" rIns="0">
            <a:spAutoFit/>
          </a:bodyPr>
          <a:lstStyle/>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Module 1.2: USE THE LAW</a:t>
            </a:r>
          </a:p>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Administrative Competencies</a:t>
            </a:r>
          </a:p>
        </p:txBody>
      </p:sp>
      <p:sp>
        <p:nvSpPr>
          <p:cNvPr name="TextBox 7" id="7"/>
          <p:cNvSpPr txBox="true"/>
          <p:nvPr/>
        </p:nvSpPr>
        <p:spPr>
          <a:xfrm rot="0">
            <a:off x="5367028" y="1323731"/>
            <a:ext cx="10999532" cy="1193800"/>
          </a:xfrm>
          <a:prstGeom prst="rect">
            <a:avLst/>
          </a:prstGeom>
        </p:spPr>
        <p:txBody>
          <a:bodyPr anchor="t" rtlCol="false" tIns="0" lIns="0" bIns="0" rIns="0">
            <a:spAutoFit/>
          </a:bodyPr>
          <a:lstStyle/>
          <a:p>
            <a:pPr algn="ctr">
              <a:lnSpc>
                <a:spcPts val="9799"/>
              </a:lnSpc>
            </a:pPr>
            <a:r>
              <a:rPr lang="en-US" sz="6999" b="true">
                <a:solidFill>
                  <a:srgbClr val="8A2B21"/>
                </a:solidFill>
                <a:latin typeface="Arial Nova Condensed Bold"/>
                <a:ea typeface="Arial Nova Condensed Bold"/>
                <a:cs typeface="Arial Nova Condensed Bold"/>
                <a:sym typeface="Arial Nova Condensed Bold"/>
              </a:rPr>
              <a:t>Paralegal Training Curriculum </a:t>
            </a:r>
          </a:p>
        </p:txBody>
      </p:sp>
      <p:grpSp>
        <p:nvGrpSpPr>
          <p:cNvPr name="Group 8" id="8"/>
          <p:cNvGrpSpPr/>
          <p:nvPr/>
        </p:nvGrpSpPr>
        <p:grpSpPr>
          <a:xfrm rot="0">
            <a:off x="304190" y="2974336"/>
            <a:ext cx="4338328" cy="4338328"/>
            <a:chOff x="0" y="0"/>
            <a:chExt cx="5784438" cy="5784438"/>
          </a:xfrm>
        </p:grpSpPr>
        <p:sp>
          <p:nvSpPr>
            <p:cNvPr name="Freeform 9" id="9"/>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2"/>
              <a:stretch>
                <a:fillRect l="0" t="0" r="0" b="0"/>
              </a:stretch>
            </a:blipFill>
          </p:spPr>
        </p:sp>
        <p:grpSp>
          <p:nvGrpSpPr>
            <p:cNvPr name="Group 10" id="10"/>
            <p:cNvGrpSpPr/>
            <p:nvPr/>
          </p:nvGrpSpPr>
          <p:grpSpPr>
            <a:xfrm rot="-82274">
              <a:off x="3275397" y="3651419"/>
              <a:ext cx="376427" cy="1094852"/>
              <a:chOff x="0" y="0"/>
              <a:chExt cx="167590" cy="487441"/>
            </a:xfrm>
          </p:grpSpPr>
          <p:sp>
            <p:nvSpPr>
              <p:cNvPr name="Freeform 11" id="11"/>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2" id="12"/>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3" id="13"/>
            <p:cNvGrpSpPr/>
            <p:nvPr/>
          </p:nvGrpSpPr>
          <p:grpSpPr>
            <a:xfrm rot="219085">
              <a:off x="2337181" y="3034693"/>
              <a:ext cx="513401" cy="731935"/>
              <a:chOff x="0" y="0"/>
              <a:chExt cx="228572" cy="325866"/>
            </a:xfrm>
          </p:grpSpPr>
          <p:sp>
            <p:nvSpPr>
              <p:cNvPr name="Freeform 14" id="14"/>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5" id="15"/>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16" id="16"/>
            <p:cNvGrpSpPr/>
            <p:nvPr/>
          </p:nvGrpSpPr>
          <p:grpSpPr>
            <a:xfrm rot="-6029727">
              <a:off x="2776906" y="3841119"/>
              <a:ext cx="1032579" cy="715453"/>
              <a:chOff x="0" y="0"/>
              <a:chExt cx="1183014" cy="819686"/>
            </a:xfrm>
          </p:grpSpPr>
          <p:sp>
            <p:nvSpPr>
              <p:cNvPr name="Freeform 17" id="17"/>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8" id="18"/>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19" id="19"/>
            <p:cNvGrpSpPr/>
            <p:nvPr/>
          </p:nvGrpSpPr>
          <p:grpSpPr>
            <a:xfrm rot="1834293">
              <a:off x="2942136" y="3296552"/>
              <a:ext cx="793531" cy="728397"/>
              <a:chOff x="0" y="0"/>
              <a:chExt cx="857157" cy="786801"/>
            </a:xfrm>
          </p:grpSpPr>
          <p:sp>
            <p:nvSpPr>
              <p:cNvPr name="Freeform 20" id="20"/>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1" id="21"/>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2" id="22"/>
            <p:cNvGrpSpPr/>
            <p:nvPr/>
          </p:nvGrpSpPr>
          <p:grpSpPr>
            <a:xfrm rot="-3104318">
              <a:off x="3032687" y="3357839"/>
              <a:ext cx="683383" cy="689172"/>
              <a:chOff x="0" y="0"/>
              <a:chExt cx="812800" cy="819686"/>
            </a:xfrm>
          </p:grpSpPr>
          <p:sp>
            <p:nvSpPr>
              <p:cNvPr name="Freeform 23" id="23"/>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4" id="24"/>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25" id="25"/>
            <p:cNvGrpSpPr/>
            <p:nvPr/>
          </p:nvGrpSpPr>
          <p:grpSpPr>
            <a:xfrm rot="8100000">
              <a:off x="3206979" y="3111954"/>
              <a:ext cx="660475" cy="637391"/>
              <a:chOff x="0" y="0"/>
              <a:chExt cx="812800" cy="784391"/>
            </a:xfrm>
          </p:grpSpPr>
          <p:sp>
            <p:nvSpPr>
              <p:cNvPr name="Freeform 26" id="26"/>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F7E5DD"/>
              </a:solidFill>
            </p:spPr>
          </p:sp>
          <p:sp>
            <p:nvSpPr>
              <p:cNvPr name="TextBox 27" id="27"/>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28" id="28"/>
            <p:cNvGrpSpPr/>
            <p:nvPr/>
          </p:nvGrpSpPr>
          <p:grpSpPr>
            <a:xfrm rot="-330013">
              <a:off x="3593295" y="2679071"/>
              <a:ext cx="441596" cy="1135911"/>
              <a:chOff x="0" y="0"/>
              <a:chExt cx="196604" cy="505721"/>
            </a:xfrm>
          </p:grpSpPr>
          <p:sp>
            <p:nvSpPr>
              <p:cNvPr name="Freeform 29" id="29"/>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30" id="30"/>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31" id="31"/>
            <p:cNvGrpSpPr/>
            <p:nvPr/>
          </p:nvGrpSpPr>
          <p:grpSpPr>
            <a:xfrm rot="-5760379">
              <a:off x="2637248" y="2889299"/>
              <a:ext cx="1032579" cy="715453"/>
              <a:chOff x="0" y="0"/>
              <a:chExt cx="1183014" cy="819686"/>
            </a:xfrm>
          </p:grpSpPr>
          <p:sp>
            <p:nvSpPr>
              <p:cNvPr name="Freeform 32" id="32"/>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3" id="33"/>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34" id="34"/>
            <p:cNvGrpSpPr/>
            <p:nvPr/>
          </p:nvGrpSpPr>
          <p:grpSpPr>
            <a:xfrm rot="-9588189">
              <a:off x="3042490" y="2396247"/>
              <a:ext cx="759122" cy="715453"/>
              <a:chOff x="0" y="0"/>
              <a:chExt cx="869717" cy="819686"/>
            </a:xfrm>
          </p:grpSpPr>
          <p:sp>
            <p:nvSpPr>
              <p:cNvPr name="Freeform 35" id="35"/>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6" id="36"/>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37" id="37"/>
            <p:cNvGrpSpPr/>
            <p:nvPr/>
          </p:nvGrpSpPr>
          <p:grpSpPr>
            <a:xfrm rot="8100000">
              <a:off x="2709751" y="2016881"/>
              <a:ext cx="673086" cy="715453"/>
              <a:chOff x="0" y="0"/>
              <a:chExt cx="771147" cy="819686"/>
            </a:xfrm>
          </p:grpSpPr>
          <p:sp>
            <p:nvSpPr>
              <p:cNvPr name="Freeform 38" id="38"/>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9" id="39"/>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40" id="40"/>
            <p:cNvGrpSpPr/>
            <p:nvPr/>
          </p:nvGrpSpPr>
          <p:grpSpPr>
            <a:xfrm rot="7608942">
              <a:off x="1579540" y="3600495"/>
              <a:ext cx="1960532" cy="613926"/>
              <a:chOff x="0" y="0"/>
              <a:chExt cx="1855007" cy="580881"/>
            </a:xfrm>
          </p:grpSpPr>
          <p:sp>
            <p:nvSpPr>
              <p:cNvPr name="Freeform 41" id="41"/>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2" id="42"/>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3" id="43"/>
            <p:cNvGrpSpPr/>
            <p:nvPr/>
          </p:nvGrpSpPr>
          <p:grpSpPr>
            <a:xfrm rot="1170035">
              <a:off x="3079194" y="2135931"/>
              <a:ext cx="501528" cy="644421"/>
              <a:chOff x="0" y="0"/>
              <a:chExt cx="223286" cy="286904"/>
            </a:xfrm>
          </p:grpSpPr>
          <p:sp>
            <p:nvSpPr>
              <p:cNvPr name="Freeform 44" id="44"/>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5" id="45"/>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46" id="46"/>
            <p:cNvGrpSpPr/>
            <p:nvPr/>
          </p:nvGrpSpPr>
          <p:grpSpPr>
            <a:xfrm rot="1321693">
              <a:off x="2830845" y="2829295"/>
              <a:ext cx="801374" cy="620398"/>
              <a:chOff x="0" y="0"/>
              <a:chExt cx="902259" cy="698500"/>
            </a:xfrm>
          </p:grpSpPr>
          <p:sp>
            <p:nvSpPr>
              <p:cNvPr name="Freeform 47" id="47"/>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8" id="48"/>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49" id="49"/>
            <p:cNvGrpSpPr/>
            <p:nvPr/>
          </p:nvGrpSpPr>
          <p:grpSpPr>
            <a:xfrm rot="-10340987">
              <a:off x="2277656" y="3762709"/>
              <a:ext cx="984099" cy="1173036"/>
              <a:chOff x="0" y="0"/>
              <a:chExt cx="812800" cy="968850"/>
            </a:xfrm>
          </p:grpSpPr>
          <p:sp>
            <p:nvSpPr>
              <p:cNvPr name="Freeform 50" id="50"/>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1" id="51"/>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2" id="52"/>
            <p:cNvGrpSpPr/>
            <p:nvPr/>
          </p:nvGrpSpPr>
          <p:grpSpPr>
            <a:xfrm rot="5282025">
              <a:off x="2508232" y="4584165"/>
              <a:ext cx="441596" cy="990434"/>
              <a:chOff x="0" y="0"/>
              <a:chExt cx="196604" cy="440953"/>
            </a:xfrm>
          </p:grpSpPr>
          <p:sp>
            <p:nvSpPr>
              <p:cNvPr name="Freeform 53" id="53"/>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4" id="54"/>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55" id="55"/>
            <p:cNvGrpSpPr/>
            <p:nvPr/>
          </p:nvGrpSpPr>
          <p:grpSpPr>
            <a:xfrm rot="8100000">
              <a:off x="2766554" y="1552040"/>
              <a:ext cx="819875" cy="715453"/>
              <a:chOff x="0" y="0"/>
              <a:chExt cx="939321" cy="819686"/>
            </a:xfrm>
          </p:grpSpPr>
          <p:sp>
            <p:nvSpPr>
              <p:cNvPr name="Freeform 56" id="56"/>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7" id="57"/>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58" id="58"/>
            <p:cNvGrpSpPr/>
            <p:nvPr/>
          </p:nvGrpSpPr>
          <p:grpSpPr>
            <a:xfrm rot="-7973139">
              <a:off x="2027838" y="2191277"/>
              <a:ext cx="1127557" cy="522622"/>
              <a:chOff x="0" y="0"/>
              <a:chExt cx="1292928" cy="599271"/>
            </a:xfrm>
          </p:grpSpPr>
          <p:sp>
            <p:nvSpPr>
              <p:cNvPr name="Freeform 59" id="59"/>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60" id="60"/>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61" id="61"/>
            <p:cNvGrpSpPr/>
            <p:nvPr/>
          </p:nvGrpSpPr>
          <p:grpSpPr>
            <a:xfrm rot="6265777">
              <a:off x="2938518" y="1390833"/>
              <a:ext cx="673086" cy="715453"/>
              <a:chOff x="0" y="0"/>
              <a:chExt cx="771147" cy="819686"/>
            </a:xfrm>
          </p:grpSpPr>
          <p:sp>
            <p:nvSpPr>
              <p:cNvPr name="Freeform 62" id="62"/>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3" id="63"/>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64" id="64"/>
            <p:cNvGrpSpPr/>
            <p:nvPr/>
          </p:nvGrpSpPr>
          <p:grpSpPr>
            <a:xfrm rot="5477873">
              <a:off x="3008675" y="1612532"/>
              <a:ext cx="713579" cy="622338"/>
              <a:chOff x="0" y="0"/>
              <a:chExt cx="817539" cy="713005"/>
            </a:xfrm>
          </p:grpSpPr>
          <p:sp>
            <p:nvSpPr>
              <p:cNvPr name="Freeform 65" id="65"/>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6" id="66"/>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67" id="67"/>
            <p:cNvGrpSpPr/>
            <p:nvPr/>
          </p:nvGrpSpPr>
          <p:grpSpPr>
            <a:xfrm rot="-4823993">
              <a:off x="3498514" y="2191417"/>
              <a:ext cx="441596" cy="137472"/>
              <a:chOff x="0" y="0"/>
              <a:chExt cx="196604" cy="61204"/>
            </a:xfrm>
          </p:grpSpPr>
          <p:sp>
            <p:nvSpPr>
              <p:cNvPr name="Freeform 68" id="68"/>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9" id="69"/>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70" id="70"/>
            <p:cNvGrpSpPr/>
            <p:nvPr/>
          </p:nvGrpSpPr>
          <p:grpSpPr>
            <a:xfrm rot="5607156">
              <a:off x="1895267" y="1926519"/>
              <a:ext cx="711230" cy="333239"/>
              <a:chOff x="0" y="0"/>
              <a:chExt cx="800767" cy="375191"/>
            </a:xfrm>
          </p:grpSpPr>
          <p:sp>
            <p:nvSpPr>
              <p:cNvPr name="Freeform 71" id="71"/>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2" id="72"/>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3" id="73"/>
            <p:cNvSpPr txBox="true"/>
            <p:nvPr/>
          </p:nvSpPr>
          <p:spPr>
            <a:xfrm rot="0">
              <a:off x="1441713" y="1568945"/>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Arial Nova Condensed"/>
                  <a:ea typeface="Arial Nova Condensed"/>
                  <a:cs typeface="Arial Nova Condensed"/>
                  <a:sym typeface="Arial Nova Condensed"/>
                </a:rPr>
                <a:t>Know</a:t>
              </a:r>
            </a:p>
          </p:txBody>
        </p:sp>
        <p:sp>
          <p:nvSpPr>
            <p:cNvPr name="TextBox 74" id="74"/>
            <p:cNvSpPr txBox="true"/>
            <p:nvPr/>
          </p:nvSpPr>
          <p:spPr>
            <a:xfrm rot="0">
              <a:off x="2276983" y="1316156"/>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Arial Nova Condensed"/>
                  <a:ea typeface="Arial Nova Condensed"/>
                  <a:cs typeface="Arial Nova Condensed"/>
                  <a:sym typeface="Arial Nova Condensed"/>
                </a:rPr>
                <a:t>Use</a:t>
              </a:r>
            </a:p>
          </p:txBody>
        </p:sp>
        <p:sp>
          <p:nvSpPr>
            <p:cNvPr name="TextBox 75" id="75"/>
            <p:cNvSpPr txBox="true"/>
            <p:nvPr/>
          </p:nvSpPr>
          <p:spPr>
            <a:xfrm rot="0">
              <a:off x="2926771" y="1695340"/>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Arial Nova Condensed"/>
                  <a:ea typeface="Arial Nova Condensed"/>
                  <a:cs typeface="Arial Nova Condensed"/>
                  <a:sym typeface="Arial Nova Condensed"/>
                </a:rPr>
                <a:t>Shape</a:t>
              </a:r>
            </a:p>
          </p:txBody>
        </p:sp>
        <p:sp>
          <p:nvSpPr>
            <p:cNvPr name="TextBox 76" id="76"/>
            <p:cNvSpPr txBox="true"/>
            <p:nvPr/>
          </p:nvSpPr>
          <p:spPr>
            <a:xfrm rot="0">
              <a:off x="3719312" y="1580303"/>
              <a:ext cx="1030598" cy="281364"/>
            </a:xfrm>
            <a:prstGeom prst="rect">
              <a:avLst/>
            </a:prstGeom>
          </p:spPr>
          <p:txBody>
            <a:bodyPr anchor="t" rtlCol="false" tIns="0" lIns="0" bIns="0" rIns="0">
              <a:spAutoFit/>
            </a:bodyPr>
            <a:lstStyle/>
            <a:p>
              <a:pPr algn="ctr">
                <a:lnSpc>
                  <a:spcPts val="1752"/>
                </a:lnSpc>
              </a:pPr>
              <a:r>
                <a:rPr lang="en-US" sz="1251">
                  <a:solidFill>
                    <a:srgbClr val="000000"/>
                  </a:solidFill>
                  <a:latin typeface="Arial Nova Condensed"/>
                  <a:ea typeface="Arial Nova Condensed"/>
                  <a:cs typeface="Arial Nova Condensed"/>
                  <a:sym typeface="Arial Nova Condensed"/>
                </a:rPr>
                <a:t>The Law</a:t>
              </a:r>
            </a:p>
          </p:txBody>
        </p:sp>
      </p:grpSp>
      <p:sp>
        <p:nvSpPr>
          <p:cNvPr name="Freeform 77" id="77"/>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3"/>
            <a:stretch>
              <a:fillRect l="0" t="0" r="0" b="0"/>
            </a:stretch>
          </a:blipFill>
        </p:spPr>
      </p:sp>
      <p:sp>
        <p:nvSpPr>
          <p:cNvPr name="Freeform 78" id="78"/>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4"/>
            <a:stretch>
              <a:fillRect l="0" t="0" r="0" b="0"/>
            </a:stretch>
          </a:blipFill>
        </p:spPr>
      </p:sp>
      <p:grpSp>
        <p:nvGrpSpPr>
          <p:cNvPr name="Group 79" id="79"/>
          <p:cNvGrpSpPr/>
          <p:nvPr/>
        </p:nvGrpSpPr>
        <p:grpSpPr>
          <a:xfrm rot="0">
            <a:off x="13681863" y="6284914"/>
            <a:ext cx="4606137" cy="3474407"/>
            <a:chOff x="0" y="0"/>
            <a:chExt cx="6141516" cy="4632542"/>
          </a:xfrm>
        </p:grpSpPr>
        <p:sp>
          <p:nvSpPr>
            <p:cNvPr name="Freeform 80" id="80"/>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5">
                <a:alphaModFix amt="65000"/>
              </a:blip>
              <a:stretch>
                <a:fillRect l="0" t="0" r="0" b="0"/>
              </a:stretch>
            </a:blipFill>
            <a:ln cap="sq">
              <a:noFill/>
              <a:prstDash val="solid"/>
              <a:miter/>
            </a:ln>
          </p:spPr>
        </p:sp>
        <p:sp>
          <p:nvSpPr>
            <p:cNvPr name="Freeform 81" id="81"/>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2" id="82"/>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8">
                <a:extLst>
                  <a:ext uri="{96DAC541-7B7A-43D3-8B79-37D633B846F1}">
                    <asvg:svgBlip xmlns:asvg="http://schemas.microsoft.com/office/drawing/2016/SVG/main" r:embed="rId9"/>
                  </a:ext>
                </a:extLst>
              </a:blip>
              <a:stretch>
                <a:fillRect l="-21001" t="-2455" r="0" b="0"/>
              </a:stretch>
            </a:blipFill>
          </p:spPr>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754166" cy="1181420"/>
            <a:chOff x="0" y="0"/>
            <a:chExt cx="19672222" cy="1575227"/>
          </a:xfrm>
        </p:grpSpPr>
        <p:sp>
          <p:nvSpPr>
            <p:cNvPr name="Freeform 6" id="6"/>
            <p:cNvSpPr/>
            <p:nvPr/>
          </p:nvSpPr>
          <p:spPr>
            <a:xfrm flipH="false" flipV="false" rot="0">
              <a:off x="0" y="0"/>
              <a:ext cx="19672221" cy="1575227"/>
            </a:xfrm>
            <a:custGeom>
              <a:avLst/>
              <a:gdLst/>
              <a:ahLst/>
              <a:cxnLst/>
              <a:rect r="r" b="b" t="t" l="l"/>
              <a:pathLst>
                <a:path h="1575227" w="19672221">
                  <a:moveTo>
                    <a:pt x="0" y="0"/>
                  </a:moveTo>
                  <a:lnTo>
                    <a:pt x="19672221" y="0"/>
                  </a:lnTo>
                  <a:lnTo>
                    <a:pt x="196722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67222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028700" y="3177590"/>
            <a:ext cx="16230600" cy="6637000"/>
            <a:chOff x="0" y="0"/>
            <a:chExt cx="21640800" cy="8849333"/>
          </a:xfrm>
        </p:grpSpPr>
        <p:sp>
          <p:nvSpPr>
            <p:cNvPr name="Freeform 9" id="9"/>
            <p:cNvSpPr/>
            <p:nvPr/>
          </p:nvSpPr>
          <p:spPr>
            <a:xfrm flipH="false" flipV="false" rot="0">
              <a:off x="0" y="0"/>
              <a:ext cx="21640800" cy="8849333"/>
            </a:xfrm>
            <a:custGeom>
              <a:avLst/>
              <a:gdLst/>
              <a:ahLst/>
              <a:cxnLst/>
              <a:rect r="r" b="b" t="t" l="l"/>
              <a:pathLst>
                <a:path h="8849333" w="21640800">
                  <a:moveTo>
                    <a:pt x="0" y="0"/>
                  </a:moveTo>
                  <a:lnTo>
                    <a:pt x="21640800" y="0"/>
                  </a:lnTo>
                  <a:lnTo>
                    <a:pt x="21640800" y="8849333"/>
                  </a:lnTo>
                  <a:lnTo>
                    <a:pt x="0" y="8849333"/>
                  </a:lnTo>
                  <a:close/>
                </a:path>
              </a:pathLst>
            </a:custGeom>
            <a:solidFill>
              <a:srgbClr val="000000">
                <a:alpha val="0"/>
              </a:srgbClr>
            </a:solidFill>
          </p:spPr>
        </p:sp>
        <p:sp>
          <p:nvSpPr>
            <p:cNvPr name="TextBox 10" id="10"/>
            <p:cNvSpPr txBox="true"/>
            <p:nvPr/>
          </p:nvSpPr>
          <p:spPr>
            <a:xfrm>
              <a:off x="0" y="0"/>
              <a:ext cx="21640800" cy="8849333"/>
            </a:xfrm>
            <a:prstGeom prst="rect">
              <a:avLst/>
            </a:prstGeom>
          </p:spPr>
          <p:txBody>
            <a:bodyPr anchor="t" rtlCol="false" tIns="0" lIns="0" bIns="0" rIns="0"/>
            <a:lstStyle/>
            <a:p>
              <a:pPr algn="just">
                <a:lnSpc>
                  <a:spcPts val="3840"/>
                </a:lnSpc>
              </a:pPr>
              <a:r>
                <a:rPr lang="en-US" sz="3200">
                  <a:solidFill>
                    <a:srgbClr val="000000"/>
                  </a:solidFill>
                  <a:latin typeface="Arial Nova Condensed"/>
                  <a:ea typeface="Arial Nova Condensed"/>
                  <a:cs typeface="Arial Nova Condensed"/>
                  <a:sym typeface="Arial Nova Condensed"/>
                </a:rPr>
                <a:t>The paralegal should:</a:t>
              </a:r>
            </a:p>
            <a:p>
              <a:pPr algn="just" marL="816927" indent="-272309" lvl="2">
                <a:lnSpc>
                  <a:spcPts val="3719"/>
                </a:lnSpc>
                <a:buFont typeface="Arial"/>
                <a:buChar char="⚬"/>
              </a:pPr>
              <a:r>
                <a:rPr lang="en-US" sz="3099">
                  <a:solidFill>
                    <a:srgbClr val="000000"/>
                  </a:solidFill>
                  <a:latin typeface="Arial Nova Condensed"/>
                  <a:ea typeface="Arial Nova Condensed"/>
                  <a:cs typeface="Arial Nova Condensed"/>
                  <a:sym typeface="Arial Nova Condensed"/>
                </a:rPr>
                <a:t> </a:t>
              </a:r>
              <a:r>
                <a:rPr lang="en-US" b="true" sz="3099">
                  <a:solidFill>
                    <a:srgbClr val="000000"/>
                  </a:solidFill>
                  <a:latin typeface="Arial Nova Condensed Bold"/>
                  <a:ea typeface="Arial Nova Condensed Bold"/>
                  <a:cs typeface="Arial Nova Condensed Bold"/>
                  <a:sym typeface="Arial Nova Condensed Bold"/>
                </a:rPr>
                <a:t>Use a sealed envelope</a:t>
              </a:r>
              <a:r>
                <a:rPr lang="en-US" sz="3099">
                  <a:solidFill>
                    <a:srgbClr val="000000"/>
                  </a:solidFill>
                  <a:latin typeface="Arial Nova Condensed"/>
                  <a:ea typeface="Arial Nova Condensed"/>
                  <a:cs typeface="Arial Nova Condensed"/>
                  <a:sym typeface="Arial Nova Condensed"/>
                </a:rPr>
                <a:t>: Place the client’s money in a separate envelope, seal it immediately, and clearly write the client’s name on it.</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Hand over promptly</a:t>
              </a:r>
              <a:r>
                <a:rPr lang="en-US" sz="3099">
                  <a:solidFill>
                    <a:srgbClr val="000000"/>
                  </a:solidFill>
                  <a:latin typeface="Arial Nova Condensed"/>
                  <a:ea typeface="Arial Nova Condensed"/>
                  <a:cs typeface="Arial Nova Condensed"/>
                  <a:sym typeface="Arial Nova Condensed"/>
                </a:rPr>
                <a:t>: Deliver the money directly to the appropriate party or office without delay.</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Document the transaction</a:t>
              </a:r>
              <a:r>
                <a:rPr lang="en-US" sz="3099">
                  <a:solidFill>
                    <a:srgbClr val="000000"/>
                  </a:solidFill>
                  <a:latin typeface="Arial Nova Condensed"/>
                  <a:ea typeface="Arial Nova Condensed"/>
                  <a:cs typeface="Arial Nova Condensed"/>
                  <a:sym typeface="Arial Nova Condensed"/>
                </a:rPr>
                <a:t>: Issue a receipt or record for the client when receiving or delivering money.</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Obtain client confirmation</a:t>
              </a:r>
              <a:r>
                <a:rPr lang="en-US" sz="3099">
                  <a:solidFill>
                    <a:srgbClr val="000000"/>
                  </a:solidFill>
                  <a:latin typeface="Arial Nova Condensed"/>
                  <a:ea typeface="Arial Nova Condensed"/>
                  <a:cs typeface="Arial Nova Condensed"/>
                  <a:sym typeface="Arial Nova Condensed"/>
                </a:rPr>
                <a:t>: Ensure the client signs a receipt or acknowledgment upon receiving or collecting the money.</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Minimize handling time</a:t>
              </a:r>
              <a:r>
                <a:rPr lang="en-US" sz="3099">
                  <a:solidFill>
                    <a:srgbClr val="000000"/>
                  </a:solidFill>
                  <a:latin typeface="Arial Nova Condensed"/>
                  <a:ea typeface="Arial Nova Condensed"/>
                  <a:cs typeface="Arial Nova Condensed"/>
                  <a:sym typeface="Arial Nova Condensed"/>
                </a:rPr>
                <a:t>: Do not keep client money longer than necessary to avoid risks or temptations.</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Follow up</a:t>
              </a:r>
              <a:r>
                <a:rPr lang="en-US" sz="3099">
                  <a:solidFill>
                    <a:srgbClr val="000000"/>
                  </a:solidFill>
                  <a:latin typeface="Arial Nova Condensed"/>
                  <a:ea typeface="Arial Nova Condensed"/>
                  <a:cs typeface="Arial Nova Condensed"/>
                  <a:sym typeface="Arial Nova Condensed"/>
                </a:rPr>
                <a:t>: If the client does not collect the money promptly, contact them to arrange for its retrieval.</a:t>
              </a:r>
            </a:p>
            <a:p>
              <a:pPr algn="just" marL="816927" indent="-272309" lvl="2">
                <a:lnSpc>
                  <a:spcPts val="3719"/>
                </a:lnSpc>
                <a:buFont typeface="Arial"/>
                <a:buChar char="⚬"/>
              </a:pPr>
              <a:r>
                <a:rPr lang="en-US" b="true" sz="3099">
                  <a:solidFill>
                    <a:srgbClr val="000000"/>
                  </a:solidFill>
                  <a:latin typeface="Arial Nova Condensed Bold"/>
                  <a:ea typeface="Arial Nova Condensed Bold"/>
                  <a:cs typeface="Arial Nova Condensed Bold"/>
                  <a:sym typeface="Arial Nova Condensed Bold"/>
                </a:rPr>
                <a:t>Adhere to policy</a:t>
              </a:r>
              <a:r>
                <a:rPr lang="en-US" sz="3099">
                  <a:solidFill>
                    <a:srgbClr val="000000"/>
                  </a:solidFill>
                  <a:latin typeface="Arial Nova Condensed"/>
                  <a:ea typeface="Arial Nova Condensed"/>
                  <a:cs typeface="Arial Nova Condensed"/>
                  <a:sym typeface="Arial Nova Condensed"/>
                </a:rPr>
                <a:t>: Misuse of client money is strictly prohibited and can result in disciplinary action. it is against the policy of any organization and you can be arrested for it</a:t>
              </a:r>
            </a:p>
          </p:txBody>
        </p:sp>
      </p:grpSp>
      <p:grpSp>
        <p:nvGrpSpPr>
          <p:cNvPr name="Group 11" id="11"/>
          <p:cNvGrpSpPr/>
          <p:nvPr/>
        </p:nvGrpSpPr>
        <p:grpSpPr>
          <a:xfrm rot="0">
            <a:off x="1536897" y="2102718"/>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Ethical standards  and guiding principles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398009" y="2189713"/>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6</a:t>
            </a:r>
          </a:p>
        </p:txBody>
      </p:sp>
      <p:sp>
        <p:nvSpPr>
          <p:cNvPr name="TextBox 15" id="15"/>
          <p:cNvSpPr txBox="true"/>
          <p:nvPr/>
        </p:nvSpPr>
        <p:spPr>
          <a:xfrm rot="0">
            <a:off x="1398009" y="3516785"/>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CLIENT SUPPORT &amp; REPORTING</a:t>
            </a:r>
          </a:p>
        </p:txBody>
      </p:sp>
      <p:sp>
        <p:nvSpPr>
          <p:cNvPr name="Freeform 16" id="16"/>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59402" y="1028700"/>
            <a:ext cx="11355747" cy="1074018"/>
            <a:chOff x="0" y="0"/>
            <a:chExt cx="15140996" cy="1432024"/>
          </a:xfrm>
        </p:grpSpPr>
        <p:sp>
          <p:nvSpPr>
            <p:cNvPr name="Freeform 6" id="6"/>
            <p:cNvSpPr/>
            <p:nvPr/>
          </p:nvSpPr>
          <p:spPr>
            <a:xfrm flipH="false" flipV="false" rot="0">
              <a:off x="0" y="0"/>
              <a:ext cx="15140997" cy="1432024"/>
            </a:xfrm>
            <a:custGeom>
              <a:avLst/>
              <a:gdLst/>
              <a:ahLst/>
              <a:cxnLst/>
              <a:rect r="r" b="b" t="t" l="l"/>
              <a:pathLst>
                <a:path h="1432024" w="15140997">
                  <a:moveTo>
                    <a:pt x="0" y="0"/>
                  </a:moveTo>
                  <a:lnTo>
                    <a:pt x="15140997" y="0"/>
                  </a:lnTo>
                  <a:lnTo>
                    <a:pt x="15140997"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15140996" cy="1612999"/>
            </a:xfrm>
            <a:prstGeom prst="rect">
              <a:avLst/>
            </a:prstGeom>
          </p:spPr>
          <p:txBody>
            <a:bodyPr anchor="t" rtlCol="false" tIns="0" lIns="0" bIns="0" rIns="0"/>
            <a:lstStyle/>
            <a:p>
              <a:pPr algn="l" marL="0" indent="0" lvl="0">
                <a:lnSpc>
                  <a:spcPts val="9000"/>
                </a:lnSpc>
                <a:spcBef>
                  <a:spcPct val="0"/>
                </a:spcBef>
              </a:pPr>
              <a:r>
                <a:rPr lang="en-US" b="true" sz="60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38100"/>
              <a:ext cx="4437869" cy="3007968"/>
            </a:xfrm>
            <a:prstGeom prst="rect">
              <a:avLst/>
            </a:prstGeom>
          </p:spPr>
          <p:txBody>
            <a:bodyPr anchor="ctr" rtlCol="false" tIns="0" lIns="0" bIns="0" rIns="0"/>
            <a:lstStyle/>
            <a:p>
              <a:pPr algn="ctr">
                <a:lnSpc>
                  <a:spcPts val="4968"/>
                </a:lnSpc>
              </a:pPr>
              <a:r>
                <a:rPr lang="en-US" sz="4600">
                  <a:solidFill>
                    <a:srgbClr val="FFFFFF"/>
                  </a:solidFill>
                  <a:latin typeface="Calibri (MS)"/>
                  <a:ea typeface="Calibri (MS)"/>
                  <a:cs typeface="Calibri (MS)"/>
                  <a:sym typeface="Calibri (MS)"/>
                </a:rPr>
                <a:t>Taking a statement</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59402" y="2520316"/>
            <a:ext cx="8463647" cy="7098721"/>
            <a:chOff x="0" y="0"/>
            <a:chExt cx="11284863" cy="9464962"/>
          </a:xfrm>
        </p:grpSpPr>
        <p:sp>
          <p:nvSpPr>
            <p:cNvPr name="Freeform 22" id="22"/>
            <p:cNvSpPr/>
            <p:nvPr/>
          </p:nvSpPr>
          <p:spPr>
            <a:xfrm flipH="false" flipV="false" rot="0">
              <a:off x="0" y="0"/>
              <a:ext cx="10052891" cy="9464962"/>
            </a:xfrm>
            <a:custGeom>
              <a:avLst/>
              <a:gdLst/>
              <a:ahLst/>
              <a:cxnLst/>
              <a:rect r="r" b="b" t="t" l="l"/>
              <a:pathLst>
                <a:path h="9464962" w="10052891">
                  <a:moveTo>
                    <a:pt x="0" y="0"/>
                  </a:moveTo>
                  <a:lnTo>
                    <a:pt x="10052891" y="0"/>
                  </a:lnTo>
                  <a:lnTo>
                    <a:pt x="10052891" y="9464962"/>
                  </a:lnTo>
                  <a:lnTo>
                    <a:pt x="0" y="9464962"/>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23" id="23"/>
            <p:cNvSpPr txBox="true"/>
            <p:nvPr/>
          </p:nvSpPr>
          <p:spPr>
            <a:xfrm rot="0">
              <a:off x="1809690" y="1033550"/>
              <a:ext cx="9475173"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Drafting Legal Documents</a:t>
              </a:r>
            </a:p>
          </p:txBody>
        </p:sp>
        <p:sp>
          <p:nvSpPr>
            <p:cNvPr name="TextBox 24" id="24"/>
            <p:cNvSpPr txBox="true"/>
            <p:nvPr/>
          </p:nvSpPr>
          <p:spPr>
            <a:xfrm rot="0">
              <a:off x="1809690" y="4109334"/>
              <a:ext cx="7146288"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Taking a Statement</a:t>
              </a:r>
            </a:p>
          </p:txBody>
        </p:sp>
        <p:sp>
          <p:nvSpPr>
            <p:cNvPr name="TextBox 25" id="25"/>
            <p:cNvSpPr txBox="true"/>
            <p:nvPr/>
          </p:nvSpPr>
          <p:spPr>
            <a:xfrm rot="0">
              <a:off x="1809690" y="7184428"/>
              <a:ext cx="9082437"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Report on paralegal work</a:t>
              </a: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380080" cy="1181420"/>
            <a:chOff x="0" y="0"/>
            <a:chExt cx="15173439" cy="1575227"/>
          </a:xfrm>
        </p:grpSpPr>
        <p:sp>
          <p:nvSpPr>
            <p:cNvPr name="Freeform 6" id="6"/>
            <p:cNvSpPr/>
            <p:nvPr/>
          </p:nvSpPr>
          <p:spPr>
            <a:xfrm flipH="false" flipV="false" rot="0">
              <a:off x="0" y="0"/>
              <a:ext cx="15173440" cy="1575227"/>
            </a:xfrm>
            <a:custGeom>
              <a:avLst/>
              <a:gdLst/>
              <a:ahLst/>
              <a:cxnLst/>
              <a:rect r="r" b="b" t="t" l="l"/>
              <a:pathLst>
                <a:path h="1575227" w="15173440">
                  <a:moveTo>
                    <a:pt x="0" y="0"/>
                  </a:moveTo>
                  <a:lnTo>
                    <a:pt x="15173440" y="0"/>
                  </a:lnTo>
                  <a:lnTo>
                    <a:pt x="1517344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7343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566958"/>
            <a:ext cx="16230600" cy="5787871"/>
            <a:chOff x="0" y="0"/>
            <a:chExt cx="21640800" cy="7717161"/>
          </a:xfrm>
        </p:grpSpPr>
        <p:sp>
          <p:nvSpPr>
            <p:cNvPr name="Freeform 9" id="9"/>
            <p:cNvSpPr/>
            <p:nvPr/>
          </p:nvSpPr>
          <p:spPr>
            <a:xfrm flipH="false" flipV="false" rot="0">
              <a:off x="0" y="0"/>
              <a:ext cx="21640800" cy="7717161"/>
            </a:xfrm>
            <a:custGeom>
              <a:avLst/>
              <a:gdLst/>
              <a:ahLst/>
              <a:cxnLst/>
              <a:rect r="r" b="b" t="t" l="l"/>
              <a:pathLst>
                <a:path h="7717161" w="21640800">
                  <a:moveTo>
                    <a:pt x="0" y="0"/>
                  </a:moveTo>
                  <a:lnTo>
                    <a:pt x="21640800" y="0"/>
                  </a:lnTo>
                  <a:lnTo>
                    <a:pt x="21640800" y="7717161"/>
                  </a:lnTo>
                  <a:lnTo>
                    <a:pt x="0" y="7717161"/>
                  </a:lnTo>
                  <a:close/>
                </a:path>
              </a:pathLst>
            </a:custGeom>
            <a:solidFill>
              <a:srgbClr val="000000">
                <a:alpha val="0"/>
              </a:srgbClr>
            </a:solidFill>
          </p:spPr>
        </p:sp>
        <p:sp>
          <p:nvSpPr>
            <p:cNvPr name="TextBox 10" id="10"/>
            <p:cNvSpPr txBox="true"/>
            <p:nvPr/>
          </p:nvSpPr>
          <p:spPr>
            <a:xfrm>
              <a:off x="0" y="-66675"/>
              <a:ext cx="21640800" cy="7783836"/>
            </a:xfrm>
            <a:prstGeom prst="rect">
              <a:avLst/>
            </a:prstGeom>
          </p:spPr>
          <p:txBody>
            <a:bodyPr anchor="t" rtlCol="false" tIns="0" lIns="0" bIns="0" rIns="0"/>
            <a:lstStyle/>
            <a:p>
              <a:pPr algn="l">
                <a:lnSpc>
                  <a:spcPts val="5795"/>
                </a:lnSpc>
              </a:pPr>
              <a:r>
                <a:rPr lang="en-US" sz="4200" b="true">
                  <a:solidFill>
                    <a:srgbClr val="C00000"/>
                  </a:solidFill>
                  <a:latin typeface="Arial Nova Condensed Bold"/>
                  <a:ea typeface="Arial Nova Condensed Bold"/>
                  <a:cs typeface="Arial Nova Condensed Bold"/>
                  <a:sym typeface="Arial Nova Condensed Bold"/>
                </a:rPr>
                <a:t> </a:t>
              </a:r>
              <a:r>
                <a:rPr lang="en-US" sz="4200">
                  <a:solidFill>
                    <a:srgbClr val="000000"/>
                  </a:solidFill>
                  <a:latin typeface="Arial Nova Condensed"/>
                  <a:ea typeface="Arial Nova Condensed"/>
                  <a:cs typeface="Arial Nova Condensed"/>
                  <a:sym typeface="Arial Nova Condensed"/>
                </a:rPr>
                <a:t>While it is not a core duty for community paralegals, they may be asked to support with drafting and translating of routine legal documents. </a:t>
              </a:r>
            </a:p>
            <a:p>
              <a:pPr algn="l">
                <a:lnSpc>
                  <a:spcPts val="5795"/>
                </a:lnSpc>
              </a:pPr>
              <a:r>
                <a:rPr lang="en-US" sz="4200">
                  <a:solidFill>
                    <a:srgbClr val="000000"/>
                  </a:solidFill>
                  <a:latin typeface="Arial Nova Condensed"/>
                  <a:ea typeface="Arial Nova Condensed"/>
                  <a:cs typeface="Arial Nova Condensed"/>
                  <a:sym typeface="Arial Nova Condensed"/>
                </a:rPr>
                <a:t>These include: </a:t>
              </a:r>
            </a:p>
            <a:p>
              <a:pPr algn="just" marL="506727" indent="-253364" lvl="1">
                <a:lnSpc>
                  <a:spcPts val="5039"/>
                </a:lnSpc>
                <a:buFont typeface="Arial"/>
                <a:buChar char="•"/>
              </a:pPr>
              <a:r>
                <a:rPr lang="en-US" sz="4199">
                  <a:solidFill>
                    <a:srgbClr val="000000"/>
                  </a:solidFill>
                  <a:latin typeface="Arial Nova Condensed"/>
                  <a:ea typeface="Arial Nova Condensed"/>
                  <a:cs typeface="Arial Nova Condensed"/>
                  <a:sym typeface="Arial Nova Condensed"/>
                </a:rPr>
                <a:t>Contracts and agreements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Demand and response letters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Legal opinions on simple legal issues and disputes</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Wills and estate planning documents.</a:t>
              </a:r>
            </a:p>
            <a:p>
              <a:pPr algn="just" marL="506194" indent="-253097"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Other non court legal documents. </a:t>
              </a:r>
            </a:p>
          </p:txBody>
        </p:sp>
      </p:grpSp>
      <p:grpSp>
        <p:nvGrpSpPr>
          <p:cNvPr name="Group 11" id="11"/>
          <p:cNvGrpSpPr/>
          <p:nvPr/>
        </p:nvGrpSpPr>
        <p:grpSpPr>
          <a:xfrm rot="0">
            <a:off x="1470528" y="2395014"/>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Drafting legal documents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203348" cy="1181420"/>
            <a:chOff x="0" y="0"/>
            <a:chExt cx="14937798" cy="1575227"/>
          </a:xfrm>
        </p:grpSpPr>
        <p:sp>
          <p:nvSpPr>
            <p:cNvPr name="Freeform 6" id="6"/>
            <p:cNvSpPr/>
            <p:nvPr/>
          </p:nvSpPr>
          <p:spPr>
            <a:xfrm flipH="false" flipV="false" rot="0">
              <a:off x="0" y="0"/>
              <a:ext cx="14937798" cy="1575227"/>
            </a:xfrm>
            <a:custGeom>
              <a:avLst/>
              <a:gdLst/>
              <a:ahLst/>
              <a:cxnLst/>
              <a:rect r="r" b="b" t="t" l="l"/>
              <a:pathLst>
                <a:path h="1575227" w="14937798">
                  <a:moveTo>
                    <a:pt x="0" y="0"/>
                  </a:moveTo>
                  <a:lnTo>
                    <a:pt x="14937798" y="0"/>
                  </a:lnTo>
                  <a:lnTo>
                    <a:pt x="1493779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37798"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055207"/>
            <a:ext cx="16230600" cy="6830581"/>
            <a:chOff x="0" y="0"/>
            <a:chExt cx="21640800" cy="9107441"/>
          </a:xfrm>
        </p:grpSpPr>
        <p:sp>
          <p:nvSpPr>
            <p:cNvPr name="Freeform 9" id="9"/>
            <p:cNvSpPr/>
            <p:nvPr/>
          </p:nvSpPr>
          <p:spPr>
            <a:xfrm flipH="false" flipV="false" rot="0">
              <a:off x="0" y="0"/>
              <a:ext cx="21640800" cy="9107441"/>
            </a:xfrm>
            <a:custGeom>
              <a:avLst/>
              <a:gdLst/>
              <a:ahLst/>
              <a:cxnLst/>
              <a:rect r="r" b="b" t="t" l="l"/>
              <a:pathLst>
                <a:path h="9107441" w="21640800">
                  <a:moveTo>
                    <a:pt x="0" y="0"/>
                  </a:moveTo>
                  <a:lnTo>
                    <a:pt x="21640800" y="0"/>
                  </a:lnTo>
                  <a:lnTo>
                    <a:pt x="21640800" y="9107441"/>
                  </a:lnTo>
                  <a:lnTo>
                    <a:pt x="0" y="9107441"/>
                  </a:lnTo>
                  <a:close/>
                </a:path>
              </a:pathLst>
            </a:custGeom>
            <a:solidFill>
              <a:srgbClr val="000000">
                <a:alpha val="0"/>
              </a:srgbClr>
            </a:solidFill>
          </p:spPr>
        </p:sp>
        <p:sp>
          <p:nvSpPr>
            <p:cNvPr name="TextBox 10" id="10"/>
            <p:cNvSpPr txBox="true"/>
            <p:nvPr/>
          </p:nvSpPr>
          <p:spPr>
            <a:xfrm>
              <a:off x="0" y="-38100"/>
              <a:ext cx="21640800" cy="9145541"/>
            </a:xfrm>
            <a:prstGeom prst="rect">
              <a:avLst/>
            </a:prstGeom>
          </p:spPr>
          <p:txBody>
            <a:bodyPr anchor="t" rtlCol="false" tIns="0" lIns="0" bIns="0" rIns="0"/>
            <a:lstStyle/>
            <a:p>
              <a:pPr algn="l">
                <a:lnSpc>
                  <a:spcPts val="2621"/>
                </a:lnSpc>
              </a:pPr>
              <a:r>
                <a:rPr lang="en-US" b="true" sz="1899">
                  <a:solidFill>
                    <a:srgbClr val="C00000"/>
                  </a:solidFill>
                  <a:latin typeface="Arial Nova Condensed Bold"/>
                  <a:ea typeface="Arial Nova Condensed Bold"/>
                  <a:cs typeface="Arial Nova Condensed Bold"/>
                  <a:sym typeface="Arial Nova Condensed Bold"/>
                </a:rPr>
                <a:t> </a:t>
              </a:r>
            </a:p>
            <a:p>
              <a:pPr algn="just">
                <a:lnSpc>
                  <a:spcPts val="2279"/>
                </a:lnSpc>
              </a:pPr>
              <a:r>
                <a:rPr lang="en-US" sz="1899">
                  <a:solidFill>
                    <a:srgbClr val="000000"/>
                  </a:solidFill>
                  <a:latin typeface="Arial Nova Condensed"/>
                  <a:ea typeface="Arial Nova Condensed"/>
                  <a:cs typeface="Arial Nova Condensed"/>
                  <a:sym typeface="Arial Nova Condensed"/>
                </a:rPr>
                <a:t> </a:t>
              </a:r>
            </a:p>
            <a:p>
              <a:pPr algn="just" marL="410210" indent="-205105"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Outline the purpose and scope of the document; identify parties involved and define their roles and responsibilities; and list the desired outcomes. </a:t>
              </a:r>
            </a:p>
            <a:p>
              <a:pPr algn="just" marL="410210" indent="-205105"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Research on relevant laws and legal principles on the subject matter. </a:t>
              </a:r>
            </a:p>
            <a:p>
              <a:pPr algn="just" marL="410210" indent="-205105"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If it is an agreement, create an outline for the document to include definitions, parties, terms, rights and obligations, enforcement provisions, and signatures. </a:t>
              </a:r>
            </a:p>
            <a:p>
              <a:pPr algn="just" marL="410210" indent="-205105"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If it is a demand letter, create an outline of paragraphs for heading, introduction of subject matter, clients’ demand, demand to comply, sanction for not complying, and signature. </a:t>
              </a:r>
            </a:p>
            <a:p>
              <a:pPr algn="just" marL="410210" indent="-205105"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For wills and other routine legal documents, always use a template of a previous document. Ask your supervisor to get you templates. </a:t>
              </a:r>
            </a:p>
            <a:p>
              <a:pPr algn="just" marL="409778" indent="-204889" lvl="1">
                <a:lnSpc>
                  <a:spcPts val="4079"/>
                </a:lnSpc>
                <a:buAutoNum type="arabicPeriod" startAt="1"/>
              </a:pPr>
              <a:r>
                <a:rPr lang="en-US" sz="3399">
                  <a:solidFill>
                    <a:srgbClr val="000000"/>
                  </a:solidFill>
                  <a:latin typeface="Arial Nova Condensed"/>
                  <a:ea typeface="Arial Nova Condensed"/>
                  <a:cs typeface="Arial Nova Condensed"/>
                  <a:sym typeface="Arial Nova Condensed"/>
                </a:rPr>
                <a:t>Use plain language wherever possible, define technical terms, and ensure that the intended meaning is unambiguous. Legal documents must be accurate, clear and detailed. </a:t>
              </a:r>
            </a:p>
            <a:p>
              <a:pPr algn="just" marL="410210" indent="-205105" lvl="1">
                <a:lnSpc>
                  <a:spcPts val="4079"/>
                </a:lnSpc>
              </a:pPr>
            </a:p>
          </p:txBody>
        </p:sp>
      </p:grpSp>
      <p:grpSp>
        <p:nvGrpSpPr>
          <p:cNvPr name="Group 11" id="11"/>
          <p:cNvGrpSpPr/>
          <p:nvPr/>
        </p:nvGrpSpPr>
        <p:grpSpPr>
          <a:xfrm rot="0">
            <a:off x="1483401" y="2373184"/>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How to draft a legal document.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22869" cy="1181420"/>
            <a:chOff x="0" y="0"/>
            <a:chExt cx="14830492" cy="1575227"/>
          </a:xfrm>
        </p:grpSpPr>
        <p:sp>
          <p:nvSpPr>
            <p:cNvPr name="Freeform 6" id="6"/>
            <p:cNvSpPr/>
            <p:nvPr/>
          </p:nvSpPr>
          <p:spPr>
            <a:xfrm flipH="false" flipV="false" rot="0">
              <a:off x="0" y="0"/>
              <a:ext cx="14830492" cy="1575227"/>
            </a:xfrm>
            <a:custGeom>
              <a:avLst/>
              <a:gdLst/>
              <a:ahLst/>
              <a:cxnLst/>
              <a:rect r="r" b="b" t="t" l="l"/>
              <a:pathLst>
                <a:path h="1575227" w="14830492">
                  <a:moveTo>
                    <a:pt x="0" y="0"/>
                  </a:moveTo>
                  <a:lnTo>
                    <a:pt x="14830492" y="0"/>
                  </a:lnTo>
                  <a:lnTo>
                    <a:pt x="1483049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3049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2996867"/>
            <a:ext cx="16230600" cy="6743339"/>
            <a:chOff x="0" y="0"/>
            <a:chExt cx="21640800" cy="8991118"/>
          </a:xfrm>
        </p:grpSpPr>
        <p:sp>
          <p:nvSpPr>
            <p:cNvPr name="Freeform 9" id="9"/>
            <p:cNvSpPr/>
            <p:nvPr/>
          </p:nvSpPr>
          <p:spPr>
            <a:xfrm flipH="false" flipV="false" rot="0">
              <a:off x="0" y="0"/>
              <a:ext cx="21640800" cy="8991119"/>
            </a:xfrm>
            <a:custGeom>
              <a:avLst/>
              <a:gdLst/>
              <a:ahLst/>
              <a:cxnLst/>
              <a:rect r="r" b="b" t="t" l="l"/>
              <a:pathLst>
                <a:path h="8991119" w="21640800">
                  <a:moveTo>
                    <a:pt x="0" y="0"/>
                  </a:moveTo>
                  <a:lnTo>
                    <a:pt x="21640800" y="0"/>
                  </a:lnTo>
                  <a:lnTo>
                    <a:pt x="21640800" y="8991119"/>
                  </a:lnTo>
                  <a:lnTo>
                    <a:pt x="0" y="8991119"/>
                  </a:lnTo>
                  <a:close/>
                </a:path>
              </a:pathLst>
            </a:custGeom>
            <a:solidFill>
              <a:srgbClr val="000000">
                <a:alpha val="0"/>
              </a:srgbClr>
            </a:solidFill>
          </p:spPr>
        </p:sp>
        <p:sp>
          <p:nvSpPr>
            <p:cNvPr name="TextBox 10" id="10"/>
            <p:cNvSpPr txBox="true"/>
            <p:nvPr/>
          </p:nvSpPr>
          <p:spPr>
            <a:xfrm>
              <a:off x="0" y="-28575"/>
              <a:ext cx="21640800" cy="9019693"/>
            </a:xfrm>
            <a:prstGeom prst="rect">
              <a:avLst/>
            </a:prstGeom>
          </p:spPr>
          <p:txBody>
            <a:bodyPr anchor="t" rtlCol="false" tIns="0" lIns="0" bIns="0" rIns="0"/>
            <a:lstStyle/>
            <a:p>
              <a:pPr algn="l">
                <a:lnSpc>
                  <a:spcPts val="2483"/>
                </a:lnSpc>
              </a:pPr>
              <a:r>
                <a:rPr lang="en-US" b="true" sz="1800">
                  <a:solidFill>
                    <a:srgbClr val="C00000"/>
                  </a:solidFill>
                  <a:latin typeface="Arial Nova Condensed Bold"/>
                  <a:ea typeface="Arial Nova Condensed Bold"/>
                  <a:cs typeface="Arial Nova Condensed Bold"/>
                  <a:sym typeface="Arial Nova Condensed Bold"/>
                </a:rPr>
                <a:t> </a:t>
              </a:r>
            </a:p>
            <a:p>
              <a:pPr algn="just">
                <a:lnSpc>
                  <a:spcPts val="2160"/>
                </a:lnSpc>
              </a:pPr>
              <a:r>
                <a:rPr lang="en-US" sz="1800">
                  <a:solidFill>
                    <a:srgbClr val="000000"/>
                  </a:solidFill>
                  <a:latin typeface="Arial Nova Condensed"/>
                  <a:ea typeface="Arial Nova Condensed"/>
                  <a:cs typeface="Arial Nova Condensed"/>
                  <a:sym typeface="Arial Nova Condensed"/>
                </a:rPr>
                <a:t> </a:t>
              </a:r>
            </a:p>
            <a:p>
              <a:pPr algn="just" marL="446404" indent="-223202" lvl="1">
                <a:lnSpc>
                  <a:spcPts val="4439"/>
                </a:lnSpc>
                <a:buAutoNum type="arabicPeriod" startAt="1"/>
              </a:pPr>
              <a:r>
                <a:rPr lang="en-US" sz="3699">
                  <a:solidFill>
                    <a:srgbClr val="000000"/>
                  </a:solidFill>
                  <a:latin typeface="Arial Nova Condensed"/>
                  <a:ea typeface="Arial Nova Condensed"/>
                  <a:cs typeface="Arial Nova Condensed"/>
                  <a:sym typeface="Arial Nova Condensed"/>
                </a:rPr>
                <a:t>Ensure that the document complies with any legal formalities or requirements applicable to such documents. This may include signatures, notarization or witnesses. </a:t>
              </a:r>
            </a:p>
            <a:p>
              <a:pPr algn="just" marL="446404" indent="-223202" lvl="1">
                <a:lnSpc>
                  <a:spcPts val="4439"/>
                </a:lnSpc>
                <a:buAutoNum type="arabicPeriod" startAt="1"/>
              </a:pPr>
              <a:r>
                <a:rPr lang="en-US" sz="3699">
                  <a:solidFill>
                    <a:srgbClr val="000000"/>
                  </a:solidFill>
                  <a:latin typeface="Arial Nova Condensed"/>
                  <a:ea typeface="Arial Nova Condensed"/>
                  <a:cs typeface="Arial Nova Condensed"/>
                  <a:sym typeface="Arial Nova Condensed"/>
                </a:rPr>
                <a:t>Review and revise the draft to remove errors and improve clarity.  </a:t>
              </a:r>
            </a:p>
            <a:p>
              <a:pPr algn="just" marL="446404" indent="-223202" lvl="1">
                <a:lnSpc>
                  <a:spcPts val="4439"/>
                </a:lnSpc>
                <a:buAutoNum type="arabicPeriod" startAt="1"/>
              </a:pPr>
              <a:r>
                <a:rPr lang="en-US" sz="3699">
                  <a:solidFill>
                    <a:srgbClr val="000000"/>
                  </a:solidFill>
                  <a:latin typeface="Arial Nova Condensed"/>
                  <a:ea typeface="Arial Nova Condensed"/>
                  <a:cs typeface="Arial Nova Condensed"/>
                  <a:sym typeface="Arial Nova Condensed"/>
                </a:rPr>
                <a:t>Seek the help of a lawyer when drafting specialized or non routine legal documents. </a:t>
              </a:r>
            </a:p>
            <a:p>
              <a:pPr algn="just" marL="445934" indent="-222967" lvl="1">
                <a:lnSpc>
                  <a:spcPts val="4439"/>
                </a:lnSpc>
                <a:buAutoNum type="arabicPeriod" startAt="1"/>
              </a:pPr>
              <a:r>
                <a:rPr lang="en-US" sz="3699">
                  <a:solidFill>
                    <a:srgbClr val="000000"/>
                  </a:solidFill>
                  <a:latin typeface="Arial Nova Condensed"/>
                  <a:ea typeface="Arial Nova Condensed"/>
                  <a:cs typeface="Arial Nova Condensed"/>
                  <a:sym typeface="Arial Nova Condensed"/>
                </a:rPr>
                <a:t>Where a legal document refers to or is part of another set of documents, make express reference to that other document and attach a copy of the other document where possible.   </a:t>
              </a:r>
            </a:p>
            <a:p>
              <a:pPr algn="just" marL="445934" indent="-222967" lvl="1">
                <a:lnSpc>
                  <a:spcPts val="4439"/>
                </a:lnSpc>
                <a:buAutoNum type="arabicPeriod" startAt="1"/>
              </a:pPr>
              <a:r>
                <a:rPr lang="en-US" sz="3699">
                  <a:solidFill>
                    <a:srgbClr val="000000"/>
                  </a:solidFill>
                  <a:latin typeface="Arial Nova Condensed"/>
                  <a:ea typeface="Arial Nova Condensed"/>
                  <a:cs typeface="Arial Nova Condensed"/>
                  <a:sym typeface="Arial Nova Condensed"/>
                </a:rPr>
                <a:t>Always retain a copy of the legal document that you have drafted, in case the original gets lost or is contested. </a:t>
              </a:r>
            </a:p>
            <a:p>
              <a:pPr algn="just">
                <a:lnSpc>
                  <a:spcPts val="3960"/>
                </a:lnSpc>
              </a:pPr>
            </a:p>
          </p:txBody>
        </p:sp>
      </p:grpSp>
      <p:grpSp>
        <p:nvGrpSpPr>
          <p:cNvPr name="Group 11" id="11"/>
          <p:cNvGrpSpPr/>
          <p:nvPr/>
        </p:nvGrpSpPr>
        <p:grpSpPr>
          <a:xfrm rot="0">
            <a:off x="1557063" y="2102718"/>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How to draft a legal document cont’d.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373691" cy="1181420"/>
            <a:chOff x="0" y="0"/>
            <a:chExt cx="15164921" cy="1575227"/>
          </a:xfrm>
        </p:grpSpPr>
        <p:sp>
          <p:nvSpPr>
            <p:cNvPr name="Freeform 6" id="6"/>
            <p:cNvSpPr/>
            <p:nvPr/>
          </p:nvSpPr>
          <p:spPr>
            <a:xfrm flipH="false" flipV="false" rot="0">
              <a:off x="0" y="0"/>
              <a:ext cx="15164921" cy="1575227"/>
            </a:xfrm>
            <a:custGeom>
              <a:avLst/>
              <a:gdLst/>
              <a:ahLst/>
              <a:cxnLst/>
              <a:rect r="r" b="b" t="t" l="l"/>
              <a:pathLst>
                <a:path h="1575227" w="15164921">
                  <a:moveTo>
                    <a:pt x="0" y="0"/>
                  </a:moveTo>
                  <a:lnTo>
                    <a:pt x="15164921" y="0"/>
                  </a:lnTo>
                  <a:lnTo>
                    <a:pt x="151649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64921"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192229"/>
            <a:ext cx="16230600" cy="6383447"/>
            <a:chOff x="0" y="0"/>
            <a:chExt cx="21640800" cy="8511263"/>
          </a:xfrm>
        </p:grpSpPr>
        <p:sp>
          <p:nvSpPr>
            <p:cNvPr name="Freeform 9" id="9"/>
            <p:cNvSpPr/>
            <p:nvPr/>
          </p:nvSpPr>
          <p:spPr>
            <a:xfrm flipH="false" flipV="false" rot="0">
              <a:off x="0" y="0"/>
              <a:ext cx="21640800" cy="8511281"/>
            </a:xfrm>
            <a:custGeom>
              <a:avLst/>
              <a:gdLst/>
              <a:ahLst/>
              <a:cxnLst/>
              <a:rect r="r" b="b" t="t" l="l"/>
              <a:pathLst>
                <a:path h="8511281" w="21640800">
                  <a:moveTo>
                    <a:pt x="0" y="0"/>
                  </a:moveTo>
                  <a:lnTo>
                    <a:pt x="21640800" y="0"/>
                  </a:lnTo>
                  <a:lnTo>
                    <a:pt x="21640800" y="8511281"/>
                  </a:lnTo>
                  <a:lnTo>
                    <a:pt x="0" y="8511281"/>
                  </a:lnTo>
                  <a:close/>
                </a:path>
              </a:pathLst>
            </a:custGeom>
            <a:solidFill>
              <a:srgbClr val="FFFFFF"/>
            </a:solidFill>
          </p:spPr>
        </p:sp>
        <p:sp>
          <p:nvSpPr>
            <p:cNvPr name="TextBox 10" id="10"/>
            <p:cNvSpPr txBox="true"/>
            <p:nvPr/>
          </p:nvSpPr>
          <p:spPr>
            <a:xfrm>
              <a:off x="0" y="0"/>
              <a:ext cx="21640800" cy="8511263"/>
            </a:xfrm>
            <a:prstGeom prst="rect">
              <a:avLst/>
            </a:prstGeom>
          </p:spPr>
          <p:txBody>
            <a:bodyPr anchor="t" rtlCol="false" tIns="50800" lIns="50800" bIns="50800" rIns="50800"/>
            <a:lstStyle/>
            <a:p>
              <a:pPr algn="just">
                <a:lnSpc>
                  <a:spcPts val="3960"/>
                </a:lnSpc>
              </a:pPr>
              <a:r>
                <a:rPr lang="en-US" b="true" sz="3300">
                  <a:solidFill>
                    <a:srgbClr val="000000"/>
                  </a:solidFill>
                  <a:latin typeface="Arial Nova Condensed Bold"/>
                  <a:ea typeface="Arial Nova Condensed Bold"/>
                  <a:cs typeface="Arial Nova Condensed Bold"/>
                  <a:sym typeface="Arial Nova Condensed Bold"/>
                </a:rPr>
                <a:t>  </a:t>
              </a:r>
              <a:r>
                <a:rPr lang="en-US" b="true" sz="3300">
                  <a:solidFill>
                    <a:srgbClr val="000000"/>
                  </a:solidFill>
                  <a:latin typeface="Arial Nova Condensed Bold"/>
                  <a:ea typeface="Arial Nova Condensed Bold"/>
                  <a:cs typeface="Arial Nova Condensed Bold"/>
                  <a:sym typeface="Arial Nova Condensed Bold"/>
                </a:rPr>
                <a:t>Key Elements of documents drafting:</a:t>
              </a:r>
            </a:p>
            <a:p>
              <a:pPr algn="just" marL="349885" indent="-174943" lvl="1">
                <a:lnSpc>
                  <a:spcPts val="3480"/>
                </a:lnSpc>
                <a:buFont typeface="Arial"/>
                <a:buChar char="•"/>
              </a:pPr>
              <a:r>
                <a:rPr lang="en-US" b="true" sz="2900">
                  <a:solidFill>
                    <a:srgbClr val="000000"/>
                  </a:solidFill>
                  <a:latin typeface="Arial Nova Condensed Bold"/>
                  <a:ea typeface="Arial Nova Condensed Bold"/>
                  <a:cs typeface="Arial Nova Condensed Bold"/>
                  <a:sym typeface="Arial Nova Condensed Bold"/>
                </a:rPr>
                <a:t>Accuracy: </a:t>
              </a:r>
              <a:r>
                <a:rPr lang="en-US" sz="2900">
                  <a:solidFill>
                    <a:srgbClr val="000000"/>
                  </a:solidFill>
                  <a:latin typeface="Arial Nova Condensed"/>
                  <a:ea typeface="Arial Nova Condensed"/>
                  <a:cs typeface="Arial Nova Condensed"/>
                  <a:sym typeface="Arial Nova Condensed"/>
                </a:rPr>
                <a:t>These documents serve as the foundation for legal relationships, transactions, and proceedings. They must be, therefore, well-drafted documents incorporating clarity, certainty, and enforceability to the rights and obligations of the contracting parties. </a:t>
              </a:r>
            </a:p>
            <a:p>
              <a:pPr algn="just" marL="349885" indent="-174943" lvl="1">
                <a:lnSpc>
                  <a:spcPts val="3480"/>
                </a:lnSpc>
                <a:buFont typeface="Arial"/>
                <a:buChar char="•"/>
              </a:pPr>
              <a:r>
                <a:rPr lang="en-US" b="true" sz="2900">
                  <a:solidFill>
                    <a:srgbClr val="000000"/>
                  </a:solidFill>
                  <a:latin typeface="Arial Nova Condensed Bold"/>
                  <a:ea typeface="Arial Nova Condensed Bold"/>
                  <a:cs typeface="Arial Nova Condensed Bold"/>
                  <a:sym typeface="Arial Nova Condensed Bold"/>
                </a:rPr>
                <a:t>Content consistency</a:t>
              </a:r>
              <a:r>
                <a:rPr lang="en-US" sz="2900">
                  <a:solidFill>
                    <a:srgbClr val="000000"/>
                  </a:solidFill>
                  <a:latin typeface="Arial Nova Condensed"/>
                  <a:ea typeface="Arial Nova Condensed"/>
                  <a:cs typeface="Arial Nova Condensed"/>
                  <a:sym typeface="Arial Nova Condensed"/>
                </a:rPr>
                <a:t>: At the same time, it should be consistent with other related documents. Even a minor error can have major effects. </a:t>
              </a:r>
            </a:p>
            <a:p>
              <a:pPr algn="just" marL="349885" indent="-174943" lvl="1">
                <a:lnSpc>
                  <a:spcPts val="3480"/>
                </a:lnSpc>
                <a:buFont typeface="Arial"/>
                <a:buChar char="•"/>
              </a:pPr>
              <a:r>
                <a:rPr lang="en-US" b="true" sz="2900">
                  <a:solidFill>
                    <a:srgbClr val="000000"/>
                  </a:solidFill>
                  <a:latin typeface="Arial Nova Condensed Bold"/>
                  <a:ea typeface="Arial Nova Condensed Bold"/>
                  <a:cs typeface="Arial Nova Condensed Bold"/>
                  <a:sym typeface="Arial Nova Condensed Bold"/>
                </a:rPr>
                <a:t>Consistency and formatting</a:t>
              </a:r>
              <a:r>
                <a:rPr lang="en-US" sz="2900">
                  <a:solidFill>
                    <a:srgbClr val="000000"/>
                  </a:solidFill>
                  <a:latin typeface="Arial Nova Condensed"/>
                  <a:ea typeface="Arial Nova Condensed"/>
                  <a:cs typeface="Arial Nova Condensed"/>
                  <a:sym typeface="Arial Nova Condensed"/>
                </a:rPr>
                <a:t> are also imperative. Some documents need to comply with specific formats or content requirements to be valid. </a:t>
              </a:r>
            </a:p>
            <a:p>
              <a:pPr algn="just" marL="349885" indent="-174943" lvl="1">
                <a:lnSpc>
                  <a:spcPts val="3480"/>
                </a:lnSpc>
                <a:buFont typeface="Arial"/>
                <a:buChar char="•"/>
              </a:pPr>
              <a:r>
                <a:rPr lang="en-US" b="true" sz="2900">
                  <a:solidFill>
                    <a:srgbClr val="000000"/>
                  </a:solidFill>
                  <a:latin typeface="Arial Nova Condensed Bold"/>
                  <a:ea typeface="Arial Nova Condensed Bold"/>
                  <a:cs typeface="Arial Nova Condensed Bold"/>
                  <a:sym typeface="Arial Nova Condensed Bold"/>
                </a:rPr>
                <a:t>Legal documents aren’t (and shouldn’t be) drafted in a vacuum</a:t>
              </a:r>
              <a:r>
                <a:rPr lang="en-US" sz="2900">
                  <a:solidFill>
                    <a:srgbClr val="000000"/>
                  </a:solidFill>
                  <a:latin typeface="Arial Nova Condensed"/>
                  <a:ea typeface="Arial Nova Condensed"/>
                  <a:cs typeface="Arial Nova Condensed"/>
                  <a:sym typeface="Arial Nova Condensed"/>
                </a:rPr>
                <a:t>. That means there are multiple sets of eyes on a document and multiple versions to manage.</a:t>
              </a:r>
            </a:p>
            <a:p>
              <a:pPr algn="just" marL="349885" indent="-174943" lvl="1">
                <a:lnSpc>
                  <a:spcPts val="3480"/>
                </a:lnSpc>
                <a:buFont typeface="Arial"/>
                <a:buChar char="•"/>
              </a:pPr>
              <a:r>
                <a:rPr lang="en-US" b="true" sz="2900">
                  <a:solidFill>
                    <a:srgbClr val="000000"/>
                  </a:solidFill>
                  <a:latin typeface="Arial Nova Condensed Bold"/>
                  <a:ea typeface="Arial Nova Condensed Bold"/>
                  <a:cs typeface="Arial Nova Condensed Bold"/>
                  <a:sym typeface="Arial Nova Condensed Bold"/>
                </a:rPr>
                <a:t>Digging deeper without the rabbit holes</a:t>
              </a:r>
              <a:r>
                <a:rPr lang="en-US" sz="2900">
                  <a:solidFill>
                    <a:srgbClr val="000000"/>
                  </a:solidFill>
                  <a:latin typeface="Arial Nova Condensed"/>
                  <a:ea typeface="Arial Nova Condensed"/>
                  <a:cs typeface="Arial Nova Condensed"/>
                  <a:sym typeface="Arial Nova Condensed"/>
                </a:rPr>
                <a:t>: Sometimes, lawyers’ expertise and intuition tell them to dig deeper when preparing legal documents. Whether they’re searching for a document, a clause, or a precedent, finding the right information quickly can be difficult.</a:t>
              </a:r>
            </a:p>
            <a:p>
              <a:pPr algn="just">
                <a:lnSpc>
                  <a:spcPts val="4002"/>
                </a:lnSpc>
              </a:pPr>
            </a:p>
          </p:txBody>
        </p:sp>
      </p:grpSp>
      <p:grpSp>
        <p:nvGrpSpPr>
          <p:cNvPr name="Group 11" id="11"/>
          <p:cNvGrpSpPr/>
          <p:nvPr/>
        </p:nvGrpSpPr>
        <p:grpSpPr>
          <a:xfrm rot="0">
            <a:off x="1536583" y="2254100"/>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Document drafting</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043660" cy="1181420"/>
            <a:chOff x="0" y="0"/>
            <a:chExt cx="18724880" cy="1575227"/>
          </a:xfrm>
        </p:grpSpPr>
        <p:sp>
          <p:nvSpPr>
            <p:cNvPr name="Freeform 6" id="6"/>
            <p:cNvSpPr/>
            <p:nvPr/>
          </p:nvSpPr>
          <p:spPr>
            <a:xfrm flipH="false" flipV="false" rot="0">
              <a:off x="0" y="0"/>
              <a:ext cx="18724880" cy="1575227"/>
            </a:xfrm>
            <a:custGeom>
              <a:avLst/>
              <a:gdLst/>
              <a:ahLst/>
              <a:cxnLst/>
              <a:rect r="r" b="b" t="t" l="l"/>
              <a:pathLst>
                <a:path h="1575227" w="18724880">
                  <a:moveTo>
                    <a:pt x="0" y="0"/>
                  </a:moveTo>
                  <a:lnTo>
                    <a:pt x="18724880" y="0"/>
                  </a:lnTo>
                  <a:lnTo>
                    <a:pt x="1872488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72488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2: Review a drafted document</a:t>
              </a:r>
            </a:p>
          </p:txBody>
        </p:sp>
      </p:grpSp>
      <p:grpSp>
        <p:nvGrpSpPr>
          <p:cNvPr name="Group 8" id="8"/>
          <p:cNvGrpSpPr/>
          <p:nvPr/>
        </p:nvGrpSpPr>
        <p:grpSpPr>
          <a:xfrm rot="0">
            <a:off x="1028700" y="2102718"/>
            <a:ext cx="16230600" cy="7715250"/>
            <a:chOff x="0" y="0"/>
            <a:chExt cx="21640800" cy="10287000"/>
          </a:xfrm>
        </p:grpSpPr>
        <p:sp>
          <p:nvSpPr>
            <p:cNvPr name="Freeform 9" id="9"/>
            <p:cNvSpPr/>
            <p:nvPr/>
          </p:nvSpPr>
          <p:spPr>
            <a:xfrm flipH="false" flipV="false" rot="0">
              <a:off x="15623" y="12700"/>
              <a:ext cx="21609623" cy="10261600"/>
            </a:xfrm>
            <a:custGeom>
              <a:avLst/>
              <a:gdLst/>
              <a:ahLst/>
              <a:cxnLst/>
              <a:rect r="r" b="b" t="t" l="l"/>
              <a:pathLst>
                <a:path h="10261600" w="21609623">
                  <a:moveTo>
                    <a:pt x="0" y="0"/>
                  </a:moveTo>
                  <a:lnTo>
                    <a:pt x="21609623" y="0"/>
                  </a:lnTo>
                  <a:lnTo>
                    <a:pt x="21609623" y="10261600"/>
                  </a:lnTo>
                  <a:lnTo>
                    <a:pt x="0" y="10261600"/>
                  </a:lnTo>
                  <a:close/>
                </a:path>
              </a:pathLst>
            </a:custGeom>
            <a:solidFill>
              <a:srgbClr val="FFFFFF"/>
            </a:solidFill>
          </p:spPr>
        </p:sp>
        <p:sp>
          <p:nvSpPr>
            <p:cNvPr name="Freeform 10" id="10"/>
            <p:cNvSpPr/>
            <p:nvPr/>
          </p:nvSpPr>
          <p:spPr>
            <a:xfrm flipH="false" flipV="false" rot="0">
              <a:off x="0" y="0"/>
              <a:ext cx="21640856" cy="10287000"/>
            </a:xfrm>
            <a:custGeom>
              <a:avLst/>
              <a:gdLst/>
              <a:ahLst/>
              <a:cxnLst/>
              <a:rect r="r" b="b" t="t" l="l"/>
              <a:pathLst>
                <a:path h="10287000" w="21640856">
                  <a:moveTo>
                    <a:pt x="15623" y="0"/>
                  </a:moveTo>
                  <a:lnTo>
                    <a:pt x="21625246" y="0"/>
                  </a:lnTo>
                  <a:cubicBezTo>
                    <a:pt x="21633839" y="0"/>
                    <a:pt x="21640856" y="5715"/>
                    <a:pt x="21640856" y="12700"/>
                  </a:cubicBezTo>
                  <a:lnTo>
                    <a:pt x="21640856" y="10274300"/>
                  </a:lnTo>
                  <a:cubicBezTo>
                    <a:pt x="21640856" y="10281285"/>
                    <a:pt x="21633839" y="10287000"/>
                    <a:pt x="21625246" y="10287000"/>
                  </a:cubicBezTo>
                  <a:lnTo>
                    <a:pt x="15623" y="10287000"/>
                  </a:lnTo>
                  <a:cubicBezTo>
                    <a:pt x="7030" y="10287000"/>
                    <a:pt x="0" y="10281285"/>
                    <a:pt x="0" y="10274300"/>
                  </a:cubicBezTo>
                  <a:lnTo>
                    <a:pt x="0" y="12700"/>
                  </a:lnTo>
                  <a:cubicBezTo>
                    <a:pt x="0" y="5715"/>
                    <a:pt x="7030" y="0"/>
                    <a:pt x="15623" y="0"/>
                  </a:cubicBezTo>
                  <a:moveTo>
                    <a:pt x="15623" y="25400"/>
                  </a:moveTo>
                  <a:lnTo>
                    <a:pt x="15623" y="12700"/>
                  </a:lnTo>
                  <a:lnTo>
                    <a:pt x="31245" y="12700"/>
                  </a:lnTo>
                  <a:lnTo>
                    <a:pt x="31245" y="10274300"/>
                  </a:lnTo>
                  <a:lnTo>
                    <a:pt x="15623" y="10274300"/>
                  </a:lnTo>
                  <a:lnTo>
                    <a:pt x="15623" y="10261600"/>
                  </a:lnTo>
                  <a:lnTo>
                    <a:pt x="21625246" y="10261600"/>
                  </a:lnTo>
                  <a:lnTo>
                    <a:pt x="21625246" y="10274300"/>
                  </a:lnTo>
                  <a:lnTo>
                    <a:pt x="21609624" y="10274300"/>
                  </a:lnTo>
                  <a:lnTo>
                    <a:pt x="21609624" y="12700"/>
                  </a:lnTo>
                  <a:lnTo>
                    <a:pt x="21625246" y="12700"/>
                  </a:lnTo>
                  <a:lnTo>
                    <a:pt x="21625246" y="25400"/>
                  </a:lnTo>
                  <a:lnTo>
                    <a:pt x="15623" y="25400"/>
                  </a:lnTo>
                  <a:close/>
                </a:path>
              </a:pathLst>
            </a:custGeom>
            <a:solidFill>
              <a:srgbClr val="FFFFFF"/>
            </a:solidFill>
          </p:spPr>
        </p:sp>
        <p:sp>
          <p:nvSpPr>
            <p:cNvPr name="TextBox 11" id="11"/>
            <p:cNvSpPr txBox="true"/>
            <p:nvPr/>
          </p:nvSpPr>
          <p:spPr>
            <a:xfrm>
              <a:off x="0" y="-57150"/>
              <a:ext cx="21640800" cy="10344150"/>
            </a:xfrm>
            <a:prstGeom prst="rect">
              <a:avLst/>
            </a:prstGeom>
          </p:spPr>
          <p:txBody>
            <a:bodyPr anchor="t" rtlCol="false" tIns="50800" lIns="50800" bIns="50800" rIns="50800"/>
            <a:lstStyle/>
            <a:p>
              <a:pPr algn="l">
                <a:lnSpc>
                  <a:spcPts val="4416"/>
                </a:lnSpc>
              </a:pPr>
              <a:r>
                <a:rPr lang="en-US" sz="3200" b="true">
                  <a:solidFill>
                    <a:srgbClr val="F9B428"/>
                  </a:solidFill>
                  <a:latin typeface="Arial Nova Condensed Bold"/>
                  <a:ea typeface="Arial Nova Condensed Bold"/>
                  <a:cs typeface="Arial Nova Condensed Bold"/>
                  <a:sym typeface="Arial Nova Condensed Bold"/>
                </a:rPr>
                <a:t> Activity: Contribute to legal document drafting                        </a:t>
              </a:r>
            </a:p>
            <a:p>
              <a:pPr algn="l">
                <a:lnSpc>
                  <a:spcPts val="4416"/>
                </a:lnSpc>
              </a:pPr>
              <a:r>
                <a:rPr lang="en-US" sz="3200" b="true">
                  <a:solidFill>
                    <a:srgbClr val="F9B428"/>
                  </a:solidFill>
                  <a:latin typeface="Arial Nova Condensed Bold"/>
                  <a:ea typeface="Arial Nova Condensed Bold"/>
                  <a:cs typeface="Arial Nova Condensed Bold"/>
                  <a:sym typeface="Arial Nova Condensed Bold"/>
                </a:rPr>
                <a:t>                                 </a:t>
              </a:r>
            </a:p>
            <a:p>
              <a:pPr algn="l">
                <a:lnSpc>
                  <a:spcPts val="4416"/>
                </a:lnSpc>
              </a:pPr>
              <a:r>
                <a:rPr lang="en-US" sz="3200" b="true">
                  <a:solidFill>
                    <a:srgbClr val="000000"/>
                  </a:solidFill>
                  <a:latin typeface="Arial Nova Condensed Bold"/>
                  <a:ea typeface="Arial Nova Condensed Bold"/>
                  <a:cs typeface="Arial Nova Condensed Bold"/>
                  <a:sym typeface="Arial Nova Condensed Bold"/>
                </a:rPr>
                <a:t>Time: </a:t>
              </a:r>
              <a:r>
                <a:rPr lang="en-US" sz="3200">
                  <a:solidFill>
                    <a:srgbClr val="000000"/>
                  </a:solidFill>
                  <a:latin typeface="Arial Nova Condensed"/>
                  <a:ea typeface="Arial Nova Condensed"/>
                  <a:cs typeface="Arial Nova Condensed"/>
                  <a:sym typeface="Arial Nova Condensed"/>
                </a:rPr>
                <a:t>30 minutes</a:t>
              </a:r>
              <a:r>
                <a:rPr lang="en-US" sz="3200" b="true">
                  <a:solidFill>
                    <a:srgbClr val="000000"/>
                  </a:solidFill>
                  <a:latin typeface="Arial Nova Condensed Bold"/>
                  <a:ea typeface="Arial Nova Condensed Bold"/>
                  <a:cs typeface="Arial Nova Condensed Bold"/>
                  <a:sym typeface="Arial Nova Condensed Bold"/>
                </a:rPr>
                <a:t> </a:t>
              </a:r>
            </a:p>
            <a:p>
              <a:pPr algn="just">
                <a:lnSpc>
                  <a:spcPts val="4416"/>
                </a:lnSpc>
              </a:pPr>
              <a:r>
                <a:rPr lang="en-US" sz="3200">
                  <a:solidFill>
                    <a:srgbClr val="000000"/>
                  </a:solidFill>
                  <a:latin typeface="Arial Nova Condensed"/>
                  <a:ea typeface="Arial Nova Condensed"/>
                  <a:cs typeface="Arial Nova Condensed"/>
                  <a:sym typeface="Arial Nova Condensed"/>
                </a:rPr>
                <a:t>1. identify errors and inconsistencies in a sample document and suggest corrections.</a:t>
              </a:r>
            </a:p>
            <a:p>
              <a:pPr algn="l">
                <a:lnSpc>
                  <a:spcPts val="4416"/>
                </a:lnSpc>
              </a:pPr>
              <a:r>
                <a:rPr lang="en-US" sz="3200">
                  <a:solidFill>
                    <a:srgbClr val="000000"/>
                  </a:solidFill>
                  <a:latin typeface="Arial Nova Condensed"/>
                  <a:ea typeface="Arial Nova Condensed"/>
                  <a:cs typeface="Arial Nova Condensed"/>
                  <a:sym typeface="Arial Nova Condensed"/>
                </a:rPr>
                <a:t>Tool: Each individual/group is provided with a copy of a sample legal document with intentional errors and inconsistencies (e.g., missing parties, conflicting terms, unclear language, incorrect formatting, or legal inaccuracies).</a:t>
              </a:r>
            </a:p>
            <a:p>
              <a:pPr algn="l">
                <a:lnSpc>
                  <a:spcPts val="4416"/>
                </a:lnSpc>
              </a:pPr>
              <a:r>
                <a:rPr lang="en-US" sz="3200">
                  <a:solidFill>
                    <a:srgbClr val="000000"/>
                  </a:solidFill>
                  <a:latin typeface="Arial Nova Condensed"/>
                  <a:ea typeface="Arial Nova Condensed"/>
                  <a:cs typeface="Arial Nova Condensed"/>
                  <a:sym typeface="Arial Nova Condensed"/>
                </a:rPr>
                <a:t>Task : review the document and identify errors or inconsistencies. </a:t>
              </a:r>
            </a:p>
            <a:p>
              <a:pPr algn="l">
                <a:lnSpc>
                  <a:spcPts val="4416"/>
                </a:lnSpc>
              </a:pPr>
              <a:r>
                <a:rPr lang="en-US" sz="3200">
                  <a:solidFill>
                    <a:srgbClr val="000000"/>
                  </a:solidFill>
                  <a:latin typeface="Arial Nova Condensed"/>
                  <a:ea typeface="Arial Nova Condensed"/>
                  <a:cs typeface="Arial Nova Condensed"/>
                  <a:sym typeface="Arial Nova Condensed"/>
                </a:rPr>
                <a:t>(i.e:missing or mismatched parties, ambiguous or conflicting terms, incorrect formatting or omitted sections (e.g., lack of signature blocks), failure to reference related documents.</a:t>
              </a:r>
            </a:p>
          </p:txBody>
        </p:sp>
      </p:grpSp>
      <p:sp>
        <p:nvSpPr>
          <p:cNvPr name="Freeform 12" id="12"/>
          <p:cNvSpPr/>
          <p:nvPr/>
        </p:nvSpPr>
        <p:spPr>
          <a:xfrm flipH="false" flipV="false" rot="0">
            <a:off x="11137010" y="7587501"/>
            <a:ext cx="7150990" cy="2699499"/>
          </a:xfrm>
          <a:custGeom>
            <a:avLst/>
            <a:gdLst/>
            <a:ahLst/>
            <a:cxnLst/>
            <a:rect r="r" b="b" t="t" l="l"/>
            <a:pathLst>
              <a:path h="2699499" w="7150990">
                <a:moveTo>
                  <a:pt x="0" y="0"/>
                </a:moveTo>
                <a:lnTo>
                  <a:pt x="7150990" y="0"/>
                </a:lnTo>
                <a:lnTo>
                  <a:pt x="7150990" y="2699499"/>
                </a:lnTo>
                <a:lnTo>
                  <a:pt x="0" y="2699499"/>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451882" cy="1181420"/>
            <a:chOff x="0" y="0"/>
            <a:chExt cx="16602509" cy="1575227"/>
          </a:xfrm>
        </p:grpSpPr>
        <p:sp>
          <p:nvSpPr>
            <p:cNvPr name="Freeform 6" id="6"/>
            <p:cNvSpPr/>
            <p:nvPr/>
          </p:nvSpPr>
          <p:spPr>
            <a:xfrm flipH="false" flipV="false" rot="0">
              <a:off x="0" y="0"/>
              <a:ext cx="16602509" cy="1575227"/>
            </a:xfrm>
            <a:custGeom>
              <a:avLst/>
              <a:gdLst/>
              <a:ahLst/>
              <a:cxnLst/>
              <a:rect r="r" b="b" t="t" l="l"/>
              <a:pathLst>
                <a:path h="1575227" w="16602509">
                  <a:moveTo>
                    <a:pt x="0" y="0"/>
                  </a:moveTo>
                  <a:lnTo>
                    <a:pt x="16602509" y="0"/>
                  </a:lnTo>
                  <a:lnTo>
                    <a:pt x="1660250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60250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325448"/>
            <a:ext cx="16230600" cy="6069871"/>
            <a:chOff x="0" y="0"/>
            <a:chExt cx="21640800" cy="8093161"/>
          </a:xfrm>
        </p:grpSpPr>
        <p:sp>
          <p:nvSpPr>
            <p:cNvPr name="Freeform 9" id="9"/>
            <p:cNvSpPr/>
            <p:nvPr/>
          </p:nvSpPr>
          <p:spPr>
            <a:xfrm flipH="false" flipV="false" rot="0">
              <a:off x="0" y="0"/>
              <a:ext cx="21640800" cy="8093161"/>
            </a:xfrm>
            <a:custGeom>
              <a:avLst/>
              <a:gdLst/>
              <a:ahLst/>
              <a:cxnLst/>
              <a:rect r="r" b="b" t="t" l="l"/>
              <a:pathLst>
                <a:path h="8093161" w="21640800">
                  <a:moveTo>
                    <a:pt x="0" y="0"/>
                  </a:moveTo>
                  <a:lnTo>
                    <a:pt x="21640800" y="0"/>
                  </a:lnTo>
                  <a:lnTo>
                    <a:pt x="21640800" y="8093161"/>
                  </a:lnTo>
                  <a:lnTo>
                    <a:pt x="0" y="8093161"/>
                  </a:lnTo>
                  <a:close/>
                </a:path>
              </a:pathLst>
            </a:custGeom>
            <a:solidFill>
              <a:srgbClr val="000000">
                <a:alpha val="0"/>
              </a:srgbClr>
            </a:solidFill>
          </p:spPr>
        </p:sp>
        <p:sp>
          <p:nvSpPr>
            <p:cNvPr name="TextBox 10" id="10"/>
            <p:cNvSpPr txBox="true"/>
            <p:nvPr/>
          </p:nvSpPr>
          <p:spPr>
            <a:xfrm>
              <a:off x="0" y="-57150"/>
              <a:ext cx="21640800" cy="8150311"/>
            </a:xfrm>
            <a:prstGeom prst="rect">
              <a:avLst/>
            </a:prstGeom>
          </p:spPr>
          <p:txBody>
            <a:bodyPr anchor="t" rtlCol="false" tIns="0" lIns="0" bIns="0" rIns="0"/>
            <a:lstStyle/>
            <a:p>
              <a:pPr algn="l">
                <a:lnSpc>
                  <a:spcPts val="4554"/>
                </a:lnSpc>
              </a:pPr>
              <a:r>
                <a:rPr lang="en-US" b="true" sz="3300">
                  <a:solidFill>
                    <a:srgbClr val="C00000"/>
                  </a:solidFill>
                  <a:latin typeface="Arial Nova Condensed Bold"/>
                  <a:ea typeface="Arial Nova Condensed Bold"/>
                  <a:cs typeface="Arial Nova Condensed Bold"/>
                  <a:sym typeface="Arial Nova Condensed Bold"/>
                </a:rPr>
                <a:t> </a:t>
              </a:r>
              <a:r>
                <a:rPr lang="en-US" sz="3300">
                  <a:solidFill>
                    <a:srgbClr val="000000"/>
                  </a:solidFill>
                  <a:latin typeface="Arial Nova Condensed"/>
                  <a:ea typeface="Arial Nova Condensed"/>
                  <a:cs typeface="Arial Nova Condensed"/>
                  <a:sym typeface="Arial Nova Condensed"/>
                </a:rPr>
                <a:t>A client’s statement is important in the work of a paralegal because it: </a:t>
              </a:r>
            </a:p>
            <a:p>
              <a:pPr algn="just" marL="398145" indent="-199072" lvl="1">
                <a:lnSpc>
                  <a:spcPts val="3960"/>
                </a:lnSpc>
                <a:buFont typeface="Arial"/>
                <a:buChar char="•"/>
              </a:pPr>
              <a:r>
                <a:rPr lang="en-US" sz="3300">
                  <a:solidFill>
                    <a:srgbClr val="000000"/>
                  </a:solidFill>
                  <a:latin typeface="Arial Nova Condensed"/>
                  <a:ea typeface="Arial Nova Condensed"/>
                  <a:cs typeface="Arial Nova Condensed"/>
                  <a:sym typeface="Arial Nova Condensed"/>
                </a:rPr>
                <a:t>Becomes a record of the client’s case, and helps the paralegal understand the case better.</a:t>
              </a:r>
            </a:p>
            <a:p>
              <a:pPr algn="just" marL="398145" indent="-199072" lvl="1">
                <a:lnSpc>
                  <a:spcPts val="3960"/>
                </a:lnSpc>
                <a:buFont typeface="Arial"/>
                <a:buChar char="•"/>
              </a:pPr>
              <a:r>
                <a:rPr lang="en-US" sz="3300">
                  <a:solidFill>
                    <a:srgbClr val="000000"/>
                  </a:solidFill>
                  <a:latin typeface="Arial Nova Condensed"/>
                  <a:ea typeface="Arial Nova Condensed"/>
                  <a:cs typeface="Arial Nova Condensed"/>
                  <a:sym typeface="Arial Nova Condensed"/>
                </a:rPr>
                <a:t>Highlights the legal issues that the client is facing, and the solutions that they expect to receive from the paralegal.  </a:t>
              </a:r>
            </a:p>
            <a:p>
              <a:pPr algn="just" marL="398145" indent="-199072" lvl="1">
                <a:lnSpc>
                  <a:spcPts val="3960"/>
                </a:lnSpc>
                <a:buFont typeface="Arial"/>
                <a:buChar char="•"/>
              </a:pPr>
              <a:r>
                <a:rPr lang="en-US" sz="3300">
                  <a:solidFill>
                    <a:srgbClr val="000000"/>
                  </a:solidFill>
                  <a:latin typeface="Arial Nova Condensed"/>
                  <a:ea typeface="Arial Nova Condensed"/>
                  <a:cs typeface="Arial Nova Condensed"/>
                  <a:sym typeface="Arial Nova Condensed"/>
                </a:rPr>
                <a:t>Helps the paralegal, client and other actors to follow up or support the case, including supporting referrals and  case conferencing.  </a:t>
              </a:r>
            </a:p>
            <a:p>
              <a:pPr algn="just" marL="398145" indent="-199072" lvl="1">
                <a:lnSpc>
                  <a:spcPts val="3960"/>
                </a:lnSpc>
                <a:buFont typeface="Arial"/>
                <a:buChar char="•"/>
              </a:pPr>
              <a:r>
                <a:rPr lang="en-US" sz="3300">
                  <a:solidFill>
                    <a:srgbClr val="000000"/>
                  </a:solidFill>
                  <a:latin typeface="Arial Nova Condensed"/>
                  <a:ea typeface="Arial Nova Condensed"/>
                  <a:cs typeface="Arial Nova Condensed"/>
                  <a:sym typeface="Arial Nova Condensed"/>
                </a:rPr>
                <a:t>Supports preparation of the report on the paralegals work, including number and type of clients seen, and nature of legal matters handled.  </a:t>
              </a:r>
            </a:p>
            <a:p>
              <a:pPr algn="just" marL="398145" indent="-199072" lvl="1">
                <a:lnSpc>
                  <a:spcPts val="3960"/>
                </a:lnSpc>
              </a:pPr>
            </a:p>
            <a:p>
              <a:pPr algn="just" marL="398145" indent="-199072" lvl="1">
                <a:lnSpc>
                  <a:spcPts val="3960"/>
                </a:lnSpc>
              </a:pPr>
              <a:r>
                <a:rPr lang="en-US" sz="3300">
                  <a:solidFill>
                    <a:srgbClr val="000000"/>
                  </a:solidFill>
                  <a:latin typeface="Arial Nova Condensed"/>
                  <a:ea typeface="Arial Nova Condensed"/>
                  <a:cs typeface="Arial Nova Condensed"/>
                  <a:sym typeface="Arial Nova Condensed"/>
                </a:rPr>
                <a:t>When taking a client’s statement, the paralegal is should also observe the ethical standards and guiding principles highlighted in slide no. 4 of the PPT</a:t>
              </a:r>
            </a:p>
            <a:p>
              <a:pPr algn="just">
                <a:lnSpc>
                  <a:spcPts val="3960"/>
                </a:lnSpc>
              </a:pPr>
            </a:p>
          </p:txBody>
        </p:sp>
      </p:grpSp>
      <p:grpSp>
        <p:nvGrpSpPr>
          <p:cNvPr name="Group 11" id="11"/>
          <p:cNvGrpSpPr/>
          <p:nvPr/>
        </p:nvGrpSpPr>
        <p:grpSpPr>
          <a:xfrm rot="0">
            <a:off x="1505906" y="2210120"/>
            <a:ext cx="7089457" cy="894149"/>
            <a:chOff x="0" y="0"/>
            <a:chExt cx="9452609" cy="1192199"/>
          </a:xfrm>
        </p:grpSpPr>
        <p:sp>
          <p:nvSpPr>
            <p:cNvPr name="Freeform 12" id="12"/>
            <p:cNvSpPr/>
            <p:nvPr/>
          </p:nvSpPr>
          <p:spPr>
            <a:xfrm flipH="false" flipV="false" rot="0">
              <a:off x="0" y="0"/>
              <a:ext cx="9452609" cy="1192199"/>
            </a:xfrm>
            <a:custGeom>
              <a:avLst/>
              <a:gdLst/>
              <a:ahLst/>
              <a:cxnLst/>
              <a:rect r="r" b="b" t="t" l="l"/>
              <a:pathLst>
                <a:path h="1192199" w="9452609">
                  <a:moveTo>
                    <a:pt x="0" y="0"/>
                  </a:moveTo>
                  <a:lnTo>
                    <a:pt x="9452609" y="0"/>
                  </a:lnTo>
                  <a:lnTo>
                    <a:pt x="9452609" y="1192199"/>
                  </a:lnTo>
                  <a:lnTo>
                    <a:pt x="0" y="1192199"/>
                  </a:lnTo>
                  <a:close/>
                </a:path>
              </a:pathLst>
            </a:custGeom>
            <a:solidFill>
              <a:srgbClr val="000000">
                <a:alpha val="0"/>
              </a:srgbClr>
            </a:solidFill>
          </p:spPr>
        </p:sp>
        <p:sp>
          <p:nvSpPr>
            <p:cNvPr name="TextBox 13" id="13"/>
            <p:cNvSpPr txBox="true"/>
            <p:nvPr/>
          </p:nvSpPr>
          <p:spPr>
            <a:xfrm>
              <a:off x="0" y="-200025"/>
              <a:ext cx="9452609"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Taking a client statement.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040177" cy="1181420"/>
            <a:chOff x="0" y="0"/>
            <a:chExt cx="14720236" cy="1575227"/>
          </a:xfrm>
        </p:grpSpPr>
        <p:sp>
          <p:nvSpPr>
            <p:cNvPr name="Freeform 6" id="6"/>
            <p:cNvSpPr/>
            <p:nvPr/>
          </p:nvSpPr>
          <p:spPr>
            <a:xfrm flipH="false" flipV="false" rot="0">
              <a:off x="0" y="0"/>
              <a:ext cx="14720236" cy="1575227"/>
            </a:xfrm>
            <a:custGeom>
              <a:avLst/>
              <a:gdLst/>
              <a:ahLst/>
              <a:cxnLst/>
              <a:rect r="r" b="b" t="t" l="l"/>
              <a:pathLst>
                <a:path h="1575227" w="14720236">
                  <a:moveTo>
                    <a:pt x="0" y="0"/>
                  </a:moveTo>
                  <a:lnTo>
                    <a:pt x="14720236" y="0"/>
                  </a:lnTo>
                  <a:lnTo>
                    <a:pt x="1472023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20236"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530948"/>
            <a:ext cx="16549838" cy="5671325"/>
            <a:chOff x="0" y="0"/>
            <a:chExt cx="22066451" cy="7561766"/>
          </a:xfrm>
        </p:grpSpPr>
        <p:sp>
          <p:nvSpPr>
            <p:cNvPr name="Freeform 9" id="9"/>
            <p:cNvSpPr/>
            <p:nvPr/>
          </p:nvSpPr>
          <p:spPr>
            <a:xfrm flipH="false" flipV="false" rot="0">
              <a:off x="0" y="0"/>
              <a:ext cx="22066450" cy="7561766"/>
            </a:xfrm>
            <a:custGeom>
              <a:avLst/>
              <a:gdLst/>
              <a:ahLst/>
              <a:cxnLst/>
              <a:rect r="r" b="b" t="t" l="l"/>
              <a:pathLst>
                <a:path h="7561766" w="22066450">
                  <a:moveTo>
                    <a:pt x="0" y="0"/>
                  </a:moveTo>
                  <a:lnTo>
                    <a:pt x="22066450" y="0"/>
                  </a:lnTo>
                  <a:lnTo>
                    <a:pt x="22066450" y="7561766"/>
                  </a:lnTo>
                  <a:lnTo>
                    <a:pt x="0" y="7561766"/>
                  </a:lnTo>
                  <a:close/>
                </a:path>
              </a:pathLst>
            </a:custGeom>
            <a:solidFill>
              <a:srgbClr val="000000">
                <a:alpha val="0"/>
              </a:srgbClr>
            </a:solidFill>
          </p:spPr>
        </p:sp>
        <p:sp>
          <p:nvSpPr>
            <p:cNvPr name="TextBox 10" id="10"/>
            <p:cNvSpPr txBox="true"/>
            <p:nvPr/>
          </p:nvSpPr>
          <p:spPr>
            <a:xfrm>
              <a:off x="0" y="-57150"/>
              <a:ext cx="22066451" cy="7618916"/>
            </a:xfrm>
            <a:prstGeom prst="rect">
              <a:avLst/>
            </a:prstGeom>
          </p:spPr>
          <p:txBody>
            <a:bodyPr anchor="t" rtlCol="false" tIns="0" lIns="0" bIns="0" rIns="0"/>
            <a:lstStyle/>
            <a:p>
              <a:pPr algn="l">
                <a:lnSpc>
                  <a:spcPts val="4967"/>
                </a:lnSpc>
              </a:pPr>
              <a:r>
                <a:rPr lang="en-US" b="true" sz="3599">
                  <a:solidFill>
                    <a:srgbClr val="C00000"/>
                  </a:solidFill>
                  <a:latin typeface="Arial Nova Condensed Bold"/>
                  <a:ea typeface="Arial Nova Condensed Bold"/>
                  <a:cs typeface="Arial Nova Condensed Bold"/>
                  <a:sym typeface="Arial Nova Condensed Bold"/>
                </a:rPr>
                <a:t> </a:t>
              </a:r>
              <a:r>
                <a:rPr lang="en-US" sz="3599">
                  <a:solidFill>
                    <a:srgbClr val="000000"/>
                  </a:solidFill>
                  <a:latin typeface="Arial Nova Condensed"/>
                  <a:ea typeface="Arial Nova Condensed"/>
                  <a:cs typeface="Arial Nova Condensed"/>
                  <a:sym typeface="Arial Nova Condensed"/>
                </a:rPr>
                <a:t>The client statement is composed of four parts:</a:t>
              </a:r>
            </a:p>
            <a:p>
              <a:pPr algn="just" marL="777238" indent="-388619"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The client’s personal data, including name, address, ID number and date of birth. </a:t>
              </a:r>
            </a:p>
            <a:p>
              <a:pPr algn="just" marL="777238" indent="-388619"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The problem description, and the support required by the client. </a:t>
              </a:r>
            </a:p>
            <a:p>
              <a:pPr algn="just" marL="777238" indent="-388619"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The advice the paralegal gave to the client, and what was agreed on as the best way forward between the paralegal and the client. </a:t>
              </a:r>
            </a:p>
            <a:p>
              <a:pPr algn="just" marL="777238" indent="-388619"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Measures that can be taken to help the client further where the client has multiple needs, or where the client requires additional support from other actors to conclude their case. An example could be where a client requires a birth certificate for a child before registering them for immunization or for school.</a:t>
              </a:r>
            </a:p>
          </p:txBody>
        </p:sp>
      </p:grpSp>
      <p:grpSp>
        <p:nvGrpSpPr>
          <p:cNvPr name="Group 11" id="11"/>
          <p:cNvGrpSpPr/>
          <p:nvPr/>
        </p:nvGrpSpPr>
        <p:grpSpPr>
          <a:xfrm rot="0">
            <a:off x="1559905" y="2423459"/>
            <a:ext cx="8759415" cy="894149"/>
            <a:chOff x="0" y="0"/>
            <a:chExt cx="11679220" cy="1192199"/>
          </a:xfrm>
        </p:grpSpPr>
        <p:sp>
          <p:nvSpPr>
            <p:cNvPr name="Freeform 12" id="12"/>
            <p:cNvSpPr/>
            <p:nvPr/>
          </p:nvSpPr>
          <p:spPr>
            <a:xfrm flipH="false" flipV="false" rot="0">
              <a:off x="0" y="0"/>
              <a:ext cx="11679220" cy="1192199"/>
            </a:xfrm>
            <a:custGeom>
              <a:avLst/>
              <a:gdLst/>
              <a:ahLst/>
              <a:cxnLst/>
              <a:rect r="r" b="b" t="t" l="l"/>
              <a:pathLst>
                <a:path h="1192199" w="11679220">
                  <a:moveTo>
                    <a:pt x="0" y="0"/>
                  </a:moveTo>
                  <a:lnTo>
                    <a:pt x="11679220" y="0"/>
                  </a:lnTo>
                  <a:lnTo>
                    <a:pt x="11679220" y="1192199"/>
                  </a:lnTo>
                  <a:lnTo>
                    <a:pt x="0" y="1192199"/>
                  </a:lnTo>
                  <a:close/>
                </a:path>
              </a:pathLst>
            </a:custGeom>
            <a:solidFill>
              <a:srgbClr val="000000">
                <a:alpha val="0"/>
              </a:srgbClr>
            </a:solidFill>
          </p:spPr>
        </p:sp>
        <p:sp>
          <p:nvSpPr>
            <p:cNvPr name="TextBox 13" id="13"/>
            <p:cNvSpPr txBox="true"/>
            <p:nvPr/>
          </p:nvSpPr>
          <p:spPr>
            <a:xfrm>
              <a:off x="0" y="-200025"/>
              <a:ext cx="11679220"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Taking a client statement cont’d.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a:lnSpc>
                <a:spcPts val="8240"/>
              </a:lnSpc>
            </a:pPr>
            <a:r>
              <a:rPr lang="en-US" sz="8000" b="true">
                <a:solidFill>
                  <a:srgbClr val="004AAD"/>
                </a:solidFill>
                <a:latin typeface="Arial Nova Condensed Bold"/>
                <a:ea typeface="Arial Nova Condensed Bold"/>
                <a:cs typeface="Arial Nova Condensed Bold"/>
                <a:sym typeface="Arial Nova Condensed Bold"/>
              </a:rPr>
              <a:t>Objectives </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13539" y="5910541"/>
            <a:ext cx="3998790" cy="254647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Develop a strong understanding of administrative procedures including knowledge of compliance with legal regulations and ethical standards.</a:t>
            </a:r>
            <a:r>
              <a:rPr lang="en-US" sz="2800" b="true">
                <a:solidFill>
                  <a:srgbClr val="004AAD"/>
                </a:solidFill>
                <a:latin typeface="Arial Nova Condensed Bold"/>
                <a:ea typeface="Arial Nova Condensed Bold"/>
                <a:cs typeface="Arial Nova Condensed Bold"/>
                <a:sym typeface="Arial Nova Condensed Bold"/>
              </a:rPr>
              <a:t> </a:t>
            </a:r>
          </a:p>
        </p:txBody>
      </p:sp>
      <p:sp>
        <p:nvSpPr>
          <p:cNvPr name="TextBox 27" id="27"/>
          <p:cNvSpPr txBox="true"/>
          <p:nvPr/>
        </p:nvSpPr>
        <p:spPr>
          <a:xfrm rot="0">
            <a:off x="7116280" y="5787915"/>
            <a:ext cx="4026675" cy="146062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Understand what legal documents community paralegals can draft and support with </a:t>
            </a:r>
          </a:p>
        </p:txBody>
      </p:sp>
      <p:sp>
        <p:nvSpPr>
          <p:cNvPr name="TextBox 28" id="28"/>
          <p:cNvSpPr txBox="true"/>
          <p:nvPr/>
        </p:nvSpPr>
        <p:spPr>
          <a:xfrm rot="0">
            <a:off x="12549367" y="5994226"/>
            <a:ext cx="4837016" cy="1460627"/>
          </a:xfrm>
          <a:prstGeom prst="rect">
            <a:avLst/>
          </a:prstGeom>
        </p:spPr>
        <p:txBody>
          <a:bodyPr anchor="t" rtlCol="false" tIns="0" lIns="0" bIns="0" rIns="0">
            <a:spAutoFit/>
          </a:bodyPr>
          <a:lstStyle/>
          <a:p>
            <a:pPr algn="ctr">
              <a:lnSpc>
                <a:spcPts val="2884"/>
              </a:lnSpc>
            </a:pPr>
            <a:r>
              <a:rPr lang="en-US" sz="2800" b="true">
                <a:solidFill>
                  <a:srgbClr val="004AAD"/>
                </a:solidFill>
                <a:latin typeface="Arial Nova Condensed Bold"/>
                <a:ea typeface="Arial Nova Condensed Bold"/>
                <a:cs typeface="Arial Nova Condensed Bold"/>
                <a:sym typeface="Arial Nova Condensed Bold"/>
              </a:rPr>
              <a:t>Understand how to organize meetings, and properly communicate including with lawyers</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050401" cy="1181420"/>
            <a:chOff x="0" y="0"/>
            <a:chExt cx="14733868" cy="1575227"/>
          </a:xfrm>
        </p:grpSpPr>
        <p:sp>
          <p:nvSpPr>
            <p:cNvPr name="Freeform 6" id="6"/>
            <p:cNvSpPr/>
            <p:nvPr/>
          </p:nvSpPr>
          <p:spPr>
            <a:xfrm flipH="false" flipV="false" rot="0">
              <a:off x="0" y="0"/>
              <a:ext cx="14733868" cy="1575227"/>
            </a:xfrm>
            <a:custGeom>
              <a:avLst/>
              <a:gdLst/>
              <a:ahLst/>
              <a:cxnLst/>
              <a:rect r="r" b="b" t="t" l="l"/>
              <a:pathLst>
                <a:path h="1575227" w="14733868">
                  <a:moveTo>
                    <a:pt x="0" y="0"/>
                  </a:moveTo>
                  <a:lnTo>
                    <a:pt x="14733868" y="0"/>
                  </a:lnTo>
                  <a:lnTo>
                    <a:pt x="1473386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33868"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138013"/>
            <a:ext cx="16230600" cy="6526703"/>
            <a:chOff x="0" y="0"/>
            <a:chExt cx="21640800" cy="8702271"/>
          </a:xfrm>
        </p:grpSpPr>
        <p:sp>
          <p:nvSpPr>
            <p:cNvPr name="Freeform 9" id="9"/>
            <p:cNvSpPr/>
            <p:nvPr/>
          </p:nvSpPr>
          <p:spPr>
            <a:xfrm flipH="false" flipV="false" rot="0">
              <a:off x="0" y="0"/>
              <a:ext cx="21640800" cy="8702271"/>
            </a:xfrm>
            <a:custGeom>
              <a:avLst/>
              <a:gdLst/>
              <a:ahLst/>
              <a:cxnLst/>
              <a:rect r="r" b="b" t="t" l="l"/>
              <a:pathLst>
                <a:path h="8702271" w="21640800">
                  <a:moveTo>
                    <a:pt x="0" y="0"/>
                  </a:moveTo>
                  <a:lnTo>
                    <a:pt x="21640800" y="0"/>
                  </a:lnTo>
                  <a:lnTo>
                    <a:pt x="21640800" y="8702271"/>
                  </a:lnTo>
                  <a:lnTo>
                    <a:pt x="0" y="8702271"/>
                  </a:lnTo>
                  <a:close/>
                </a:path>
              </a:pathLst>
            </a:custGeom>
            <a:solidFill>
              <a:srgbClr val="000000">
                <a:alpha val="0"/>
              </a:srgbClr>
            </a:solidFill>
          </p:spPr>
        </p:sp>
        <p:sp>
          <p:nvSpPr>
            <p:cNvPr name="TextBox 10" id="10"/>
            <p:cNvSpPr txBox="true"/>
            <p:nvPr/>
          </p:nvSpPr>
          <p:spPr>
            <a:xfrm>
              <a:off x="0" y="-47625"/>
              <a:ext cx="21640800" cy="8749896"/>
            </a:xfrm>
            <a:prstGeom prst="rect">
              <a:avLst/>
            </a:prstGeom>
          </p:spPr>
          <p:txBody>
            <a:bodyPr anchor="t" rtlCol="false" tIns="0" lIns="0" bIns="0" rIns="0"/>
            <a:lstStyle/>
            <a:p>
              <a:pPr algn="l">
                <a:lnSpc>
                  <a:spcPts val="4277"/>
                </a:lnSpc>
              </a:pPr>
              <a:r>
                <a:rPr lang="en-US" b="true" sz="3099">
                  <a:solidFill>
                    <a:srgbClr val="000000"/>
                  </a:solidFill>
                  <a:latin typeface="Arial Nova Condensed Bold"/>
                  <a:ea typeface="Arial Nova Condensed Bold"/>
                  <a:cs typeface="Arial Nova Condensed Bold"/>
                  <a:sym typeface="Arial Nova Condensed Bold"/>
                </a:rPr>
                <a:t>1. standard personal data. </a:t>
              </a:r>
              <a:r>
                <a:rPr lang="en-US" sz="3099">
                  <a:solidFill>
                    <a:srgbClr val="000000"/>
                  </a:solidFill>
                  <a:latin typeface="Arial Nova Condensed"/>
                  <a:ea typeface="Arial Nova Condensed"/>
                  <a:cs typeface="Arial Nova Condensed"/>
                  <a:sym typeface="Arial Nova Condensed"/>
                </a:rPr>
                <a:t>The most important details are as follows:</a:t>
              </a:r>
            </a:p>
            <a:p>
              <a:pPr algn="just" marL="374015" indent="-187007"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Full name - check spelling</a:t>
              </a:r>
            </a:p>
            <a:p>
              <a:pPr algn="just" marL="374015" indent="-187007"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Address - Check whether mail can be delivered to his address or not. If the person is homeless, ask for the address of a relative who has a fixed address.</a:t>
              </a:r>
            </a:p>
            <a:p>
              <a:pPr algn="just" marL="374015" indent="-187007"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ID number if possible - often useful for reference purposes.</a:t>
              </a:r>
            </a:p>
            <a:p>
              <a:pPr algn="just" marL="374015" indent="-187007" lvl="1">
                <a:lnSpc>
                  <a:spcPts val="4277"/>
                </a:lnSpc>
                <a:buFont typeface="Arial"/>
                <a:buChar char="•"/>
              </a:pPr>
              <a:r>
                <a:rPr lang="en-US" sz="3099">
                  <a:solidFill>
                    <a:srgbClr val="000000"/>
                  </a:solidFill>
                  <a:latin typeface="Arial Nova Condensed"/>
                  <a:ea typeface="Arial Nova Condensed"/>
                  <a:cs typeface="Arial Nova Condensed"/>
                  <a:sym typeface="Arial Nova Condensed"/>
                </a:rPr>
                <a:t>Age or date of birth - If the person doesn't know their age, then ask them if anything significant happened in the year they were born, such as a very bad drought that was recorded; this will give you an idea of the person's year of birth.</a:t>
              </a:r>
            </a:p>
            <a:p>
              <a:pPr algn="just" marL="374015" indent="-187007" lvl="1">
                <a:lnSpc>
                  <a:spcPts val="4277"/>
                </a:lnSpc>
              </a:pPr>
            </a:p>
            <a:p>
              <a:pPr algn="just" marL="374015" indent="-187007" lvl="1">
                <a:lnSpc>
                  <a:spcPts val="4277"/>
                </a:lnSpc>
              </a:pPr>
              <a:r>
                <a:rPr lang="en-US" sz="3099">
                  <a:solidFill>
                    <a:srgbClr val="000000"/>
                  </a:solidFill>
                  <a:latin typeface="Arial Nova Condensed"/>
                  <a:ea typeface="Arial Nova Condensed"/>
                  <a:cs typeface="Arial Nova Condensed"/>
                  <a:sym typeface="Arial Nova Condensed"/>
                </a:rPr>
                <a:t>2. </a:t>
              </a:r>
              <a:r>
                <a:rPr lang="en-US" b="true" sz="3099">
                  <a:solidFill>
                    <a:srgbClr val="000000"/>
                  </a:solidFill>
                  <a:latin typeface="Arial Nova Condensed Bold"/>
                  <a:ea typeface="Arial Nova Condensed Bold"/>
                  <a:cs typeface="Arial Nova Condensed Bold"/>
                  <a:sym typeface="Arial Nova Condensed Bold"/>
                </a:rPr>
                <a:t>Description and details of the problem</a:t>
              </a:r>
              <a:r>
                <a:rPr lang="en-US" sz="3099">
                  <a:solidFill>
                    <a:srgbClr val="000000"/>
                  </a:solidFill>
                  <a:latin typeface="Arial Nova Condensed"/>
                  <a:ea typeface="Arial Nova Condensed"/>
                  <a:cs typeface="Arial Nova Condensed"/>
                  <a:sym typeface="Arial Nova Condensed"/>
                </a:rPr>
                <a:t>: The details you need will vary according to the different types of problem. Make a note of all the important details. It may prove useful at a later stage. Write down all the details of the problem in the exact order of the dates when things happened.</a:t>
              </a:r>
            </a:p>
          </p:txBody>
        </p:sp>
      </p:grpSp>
      <p:grpSp>
        <p:nvGrpSpPr>
          <p:cNvPr name="Group 11" id="11"/>
          <p:cNvGrpSpPr/>
          <p:nvPr/>
        </p:nvGrpSpPr>
        <p:grpSpPr>
          <a:xfrm rot="0">
            <a:off x="1507484" y="2224814"/>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Example of info to take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38960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1: Taking a client statement </a:t>
              </a:r>
            </a:p>
          </p:txBody>
        </p:sp>
      </p:grpSp>
      <p:grpSp>
        <p:nvGrpSpPr>
          <p:cNvPr name="Group 8" id="8"/>
          <p:cNvGrpSpPr/>
          <p:nvPr/>
        </p:nvGrpSpPr>
        <p:grpSpPr>
          <a:xfrm rot="0">
            <a:off x="1028700" y="2173739"/>
            <a:ext cx="16230600" cy="7920229"/>
            <a:chOff x="0" y="0"/>
            <a:chExt cx="21640800" cy="10560305"/>
          </a:xfrm>
        </p:grpSpPr>
        <p:sp>
          <p:nvSpPr>
            <p:cNvPr name="Freeform 9" id="9"/>
            <p:cNvSpPr/>
            <p:nvPr/>
          </p:nvSpPr>
          <p:spPr>
            <a:xfrm flipH="false" flipV="false" rot="0">
              <a:off x="0" y="0"/>
              <a:ext cx="21640736" cy="10560304"/>
            </a:xfrm>
            <a:custGeom>
              <a:avLst/>
              <a:gdLst/>
              <a:ahLst/>
              <a:cxnLst/>
              <a:rect r="r" b="b" t="t" l="l"/>
              <a:pathLst>
                <a:path h="10560304" w="21640736">
                  <a:moveTo>
                    <a:pt x="0" y="0"/>
                  </a:moveTo>
                  <a:lnTo>
                    <a:pt x="21640736" y="0"/>
                  </a:lnTo>
                  <a:lnTo>
                    <a:pt x="21640736" y="10560304"/>
                  </a:lnTo>
                  <a:lnTo>
                    <a:pt x="0" y="10560304"/>
                  </a:lnTo>
                  <a:close/>
                </a:path>
              </a:pathLst>
            </a:custGeom>
            <a:solidFill>
              <a:srgbClr val="FFFFFF"/>
            </a:solidFill>
          </p:spPr>
        </p:sp>
        <p:sp>
          <p:nvSpPr>
            <p:cNvPr name="TextBox 10" id="10"/>
            <p:cNvSpPr txBox="true"/>
            <p:nvPr/>
          </p:nvSpPr>
          <p:spPr>
            <a:xfrm>
              <a:off x="0" y="-57150"/>
              <a:ext cx="21640800" cy="10617455"/>
            </a:xfrm>
            <a:prstGeom prst="rect">
              <a:avLst/>
            </a:prstGeom>
          </p:spPr>
          <p:txBody>
            <a:bodyPr anchor="t" rtlCol="false" tIns="50800" lIns="50800" bIns="50800" rIns="50800"/>
            <a:lstStyle/>
            <a:p>
              <a:pPr algn="l">
                <a:lnSpc>
                  <a:spcPts val="4140"/>
                </a:lnSpc>
              </a:pPr>
              <a:r>
                <a:rPr lang="en-US" b="true" sz="3000">
                  <a:solidFill>
                    <a:srgbClr val="F9B428"/>
                  </a:solidFill>
                  <a:latin typeface="Arial Nova Condensed Bold"/>
                  <a:ea typeface="Arial Nova Condensed Bold"/>
                  <a:cs typeface="Arial Nova Condensed Bold"/>
                  <a:sym typeface="Arial Nova Condensed Bold"/>
                </a:rPr>
                <a:t>Time: 20 min (Plenary Group Exercise)</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Participants to stand in a circle, with two chairs and a table at the centre.</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Ask another volunteer to be a client by the names of </a:t>
              </a:r>
              <a:r>
                <a:rPr lang="en-US" b="true" sz="3000">
                  <a:solidFill>
                    <a:srgbClr val="000000"/>
                  </a:solidFill>
                  <a:latin typeface="Arial Nova Condensed Bold"/>
                  <a:ea typeface="Arial Nova Condensed Bold"/>
                  <a:cs typeface="Arial Nova Condensed Bold"/>
                  <a:sym typeface="Arial Nova Condensed Bold"/>
                </a:rPr>
                <a:t>Mariam. </a:t>
              </a:r>
              <a:r>
                <a:rPr lang="en-US" sz="3000">
                  <a:solidFill>
                    <a:srgbClr val="000000"/>
                  </a:solidFill>
                  <a:latin typeface="Arial Nova Condensed"/>
                  <a:ea typeface="Arial Nova Condensed"/>
                  <a:cs typeface="Arial Nova Condensed"/>
                  <a:sym typeface="Arial Nova Condensed"/>
                </a:rPr>
                <a:t>She narrates the following story. </a:t>
              </a:r>
            </a:p>
            <a:p>
              <a:pPr algn="l" marL="361950" indent="-180975" lvl="1">
                <a:lnSpc>
                  <a:spcPts val="4140"/>
                </a:lnSpc>
              </a:pPr>
            </a:p>
            <a:p>
              <a:pPr algn="l" marL="361950" indent="-180975" lvl="1">
                <a:lnSpc>
                  <a:spcPts val="4140"/>
                </a:lnSpc>
              </a:pPr>
              <a:r>
                <a:rPr lang="en-US" sz="3000">
                  <a:solidFill>
                    <a:srgbClr val="000000"/>
                  </a:solidFill>
                  <a:latin typeface="Arial Nova Condensed"/>
                  <a:ea typeface="Arial Nova Condensed"/>
                  <a:cs typeface="Arial Nova Condensed"/>
                  <a:sym typeface="Arial Nova Condensed"/>
                </a:rPr>
                <a:t>‘Mariam is a 35 year old Internally displaced woman, living in  the refugee camp. She is one the biggest farmers in the camp, and supplies food to markets, schools and health centers in the camp. She is the eldest child in a family of seven, and she has five children of her own. Her husband abandoned her. </a:t>
              </a:r>
            </a:p>
            <a:p>
              <a:pPr algn="l" marL="361950" indent="-180975" lvl="1">
                <a:lnSpc>
                  <a:spcPts val="4140"/>
                </a:lnSpc>
              </a:pPr>
            </a:p>
            <a:p>
              <a:pPr algn="l" marL="361950" indent="-180975" lvl="1">
                <a:lnSpc>
                  <a:spcPts val="4140"/>
                </a:lnSpc>
              </a:pPr>
              <a:r>
                <a:rPr lang="en-US" sz="3000">
                  <a:solidFill>
                    <a:srgbClr val="000000"/>
                  </a:solidFill>
                  <a:latin typeface="Arial Nova Condensed"/>
                  <a:ea typeface="Arial Nova Condensed"/>
                  <a:cs typeface="Arial Nova Condensed"/>
                  <a:sym typeface="Arial Nova Condensed"/>
                </a:rPr>
                <a:t>Her neighbor’s cows keep entering her farm and destroying her crops. She reported to the village elder, who wrote to the neighbor about the animals, but the neighbor has not complied. She wants the paralegal to help her report the matter to the police, and to recover the cost of the damage caused by the animals. </a:t>
              </a:r>
            </a:p>
            <a:p>
              <a:pPr algn="l" marL="361950" indent="-180975" lvl="1">
                <a:lnSpc>
                  <a:spcPts val="4140"/>
                </a:lnSpc>
              </a:pPr>
            </a:p>
            <a:p>
              <a:pPr algn="l" marL="120650" indent="-60325" lvl="1">
                <a:lnSpc>
                  <a:spcPts val="1380"/>
                </a:lnSpc>
              </a:pPr>
              <a:r>
                <a:rPr lang="en-US" sz="1000">
                  <a:solidFill>
                    <a:srgbClr val="000000"/>
                  </a:solidFill>
                  <a:latin typeface="Arial Nova Condensed"/>
                  <a:ea typeface="Arial Nova Condensed"/>
                  <a:cs typeface="Arial Nova Condensed"/>
                  <a:sym typeface="Arial Nova Condensed"/>
                </a:rPr>
                <a:t> </a:t>
              </a:r>
            </a:p>
          </p:txBody>
        </p:sp>
      </p:grpSp>
      <p:sp>
        <p:nvSpPr>
          <p:cNvPr name="Freeform 11" id="11"/>
          <p:cNvSpPr/>
          <p:nvPr/>
        </p:nvSpPr>
        <p:spPr>
          <a:xfrm flipH="false" flipV="false" rot="0">
            <a:off x="6669784" y="7966109"/>
            <a:ext cx="6148057" cy="2320891"/>
          </a:xfrm>
          <a:custGeom>
            <a:avLst/>
            <a:gdLst/>
            <a:ahLst/>
            <a:cxnLst/>
            <a:rect r="r" b="b" t="t" l="l"/>
            <a:pathLst>
              <a:path h="2320891" w="6148057">
                <a:moveTo>
                  <a:pt x="0" y="0"/>
                </a:moveTo>
                <a:lnTo>
                  <a:pt x="6148057" y="0"/>
                </a:lnTo>
                <a:lnTo>
                  <a:pt x="6148057" y="2320891"/>
                </a:lnTo>
                <a:lnTo>
                  <a:pt x="0" y="2320891"/>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861665"/>
            <a:ext cx="16163896" cy="1181420"/>
            <a:chOff x="0" y="0"/>
            <a:chExt cx="21551861" cy="1575227"/>
          </a:xfrm>
        </p:grpSpPr>
        <p:sp>
          <p:nvSpPr>
            <p:cNvPr name="Freeform 6" id="6"/>
            <p:cNvSpPr/>
            <p:nvPr/>
          </p:nvSpPr>
          <p:spPr>
            <a:xfrm flipH="false" flipV="false" rot="0">
              <a:off x="0" y="0"/>
              <a:ext cx="21551861" cy="1575227"/>
            </a:xfrm>
            <a:custGeom>
              <a:avLst/>
              <a:gdLst/>
              <a:ahLst/>
              <a:cxnLst/>
              <a:rect r="r" b="b" t="t" l="l"/>
              <a:pathLst>
                <a:path h="1575227" w="21551861">
                  <a:moveTo>
                    <a:pt x="0" y="0"/>
                  </a:moveTo>
                  <a:lnTo>
                    <a:pt x="21551861" y="0"/>
                  </a:lnTo>
                  <a:lnTo>
                    <a:pt x="2155186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1551861"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1: Taking a client statement cont’d </a:t>
              </a:r>
            </a:p>
          </p:txBody>
        </p:sp>
      </p:grpSp>
      <p:grpSp>
        <p:nvGrpSpPr>
          <p:cNvPr name="Group 8" id="8"/>
          <p:cNvGrpSpPr/>
          <p:nvPr/>
        </p:nvGrpSpPr>
        <p:grpSpPr>
          <a:xfrm rot="0">
            <a:off x="1028700" y="2195593"/>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66675"/>
              <a:ext cx="19012464" cy="10626980"/>
            </a:xfrm>
            <a:prstGeom prst="rect">
              <a:avLst/>
            </a:prstGeom>
          </p:spPr>
          <p:txBody>
            <a:bodyPr anchor="t" rtlCol="false" tIns="50800" lIns="50800" bIns="50800" rIns="50800"/>
            <a:lstStyle/>
            <a:p>
              <a:pPr algn="l">
                <a:lnSpc>
                  <a:spcPts val="5243"/>
                </a:lnSpc>
              </a:pPr>
              <a:r>
                <a:rPr lang="en-US" b="true" sz="3799">
                  <a:solidFill>
                    <a:srgbClr val="F9B428"/>
                  </a:solidFill>
                  <a:latin typeface="Arial Nova Condensed Bold"/>
                  <a:ea typeface="Arial Nova Condensed Bold"/>
                  <a:cs typeface="Arial Nova Condensed Bold"/>
                  <a:sym typeface="Arial Nova Condensed Bold"/>
                </a:rPr>
                <a:t>Time: 20 min (Plenary Group Exercise)</a:t>
              </a:r>
            </a:p>
            <a:p>
              <a:pPr algn="l">
                <a:lnSpc>
                  <a:spcPts val="5243"/>
                </a:lnSpc>
              </a:pPr>
              <a:r>
                <a:rPr lang="en-US" b="true" sz="3799">
                  <a:solidFill>
                    <a:srgbClr val="000000"/>
                  </a:solidFill>
                  <a:latin typeface="Arial Nova Condensed Bold"/>
                  <a:ea typeface="Arial Nova Condensed Bold"/>
                  <a:cs typeface="Arial Nova Condensed Bold"/>
                  <a:sym typeface="Arial Nova Condensed Bold"/>
                </a:rPr>
                <a:t>INSTRUCTIONS: </a:t>
              </a:r>
            </a:p>
            <a:p>
              <a:pPr algn="l">
                <a:lnSpc>
                  <a:spcPts val="5243"/>
                </a:lnSpc>
              </a:pPr>
              <a:r>
                <a:rPr lang="en-US" sz="3799">
                  <a:solidFill>
                    <a:srgbClr val="000000"/>
                  </a:solidFill>
                  <a:latin typeface="Arial Nova Condensed"/>
                  <a:ea typeface="Arial Nova Condensed"/>
                  <a:cs typeface="Arial Nova Condensed"/>
                  <a:sym typeface="Arial Nova Condensed"/>
                </a:rPr>
                <a:t>Ask the participants to:</a:t>
              </a:r>
            </a:p>
            <a:p>
              <a:pPr algn="l" marL="458468" indent="-229234" lvl="1">
                <a:lnSpc>
                  <a:spcPts val="5243"/>
                </a:lnSpc>
                <a:buAutoNum type="arabicPeriod" startAt="1"/>
              </a:pPr>
              <a:r>
                <a:rPr lang="en-US" sz="3799">
                  <a:solidFill>
                    <a:srgbClr val="000000"/>
                  </a:solidFill>
                  <a:latin typeface="Arial Nova Condensed"/>
                  <a:ea typeface="Arial Nova Condensed"/>
                  <a:cs typeface="Arial Nova Condensed"/>
                  <a:sym typeface="Arial Nova Condensed"/>
                </a:rPr>
                <a:t>State what they would include in Mariam’s statement, and the reasons why. </a:t>
              </a:r>
            </a:p>
            <a:p>
              <a:pPr algn="l" marL="458468" indent="-229234" lvl="1">
                <a:lnSpc>
                  <a:spcPts val="5243"/>
                </a:lnSpc>
                <a:buAutoNum type="arabicPeriod" startAt="1"/>
              </a:pPr>
              <a:r>
                <a:rPr lang="en-US" sz="3799">
                  <a:solidFill>
                    <a:srgbClr val="000000"/>
                  </a:solidFill>
                  <a:latin typeface="Arial Nova Condensed"/>
                  <a:ea typeface="Arial Nova Condensed"/>
                  <a:cs typeface="Arial Nova Condensed"/>
                  <a:sym typeface="Arial Nova Condensed"/>
                </a:rPr>
                <a:t>State what they would disregard, and the reason why. </a:t>
              </a:r>
            </a:p>
            <a:p>
              <a:pPr algn="l" marL="458468" indent="-229234" lvl="1">
                <a:lnSpc>
                  <a:spcPts val="5243"/>
                </a:lnSpc>
                <a:buAutoNum type="arabicPeriod" startAt="1"/>
              </a:pPr>
              <a:r>
                <a:rPr lang="en-US" sz="3799">
                  <a:solidFill>
                    <a:srgbClr val="000000"/>
                  </a:solidFill>
                  <a:latin typeface="Arial Nova Condensed"/>
                  <a:ea typeface="Arial Nova Condensed"/>
                  <a:cs typeface="Arial Nova Condensed"/>
                  <a:sym typeface="Arial Nova Condensed"/>
                </a:rPr>
                <a:t>State what additional information / statements they would seek, as they support Mariam. </a:t>
              </a:r>
            </a:p>
            <a:p>
              <a:pPr algn="l" marL="458468" indent="-229234" lvl="1">
                <a:lnSpc>
                  <a:spcPts val="5243"/>
                </a:lnSpc>
              </a:pPr>
            </a:p>
            <a:p>
              <a:pPr algn="l" marL="458468" indent="-229234" lvl="1">
                <a:lnSpc>
                  <a:spcPts val="5243"/>
                </a:lnSpc>
              </a:pPr>
              <a:r>
                <a:rPr lang="en-US" sz="3799">
                  <a:solidFill>
                    <a:srgbClr val="000000"/>
                  </a:solidFill>
                  <a:latin typeface="Arial Nova Condensed"/>
                  <a:ea typeface="Arial Nova Condensed"/>
                  <a:cs typeface="Arial Nova Condensed"/>
                  <a:sym typeface="Arial Nova Condensed"/>
                </a:rPr>
                <a:t> </a:t>
              </a:r>
            </a:p>
          </p:txBody>
        </p:sp>
      </p:grpSp>
      <p:sp>
        <p:nvSpPr>
          <p:cNvPr name="Freeform 11" id="11"/>
          <p:cNvSpPr/>
          <p:nvPr/>
        </p:nvSpPr>
        <p:spPr>
          <a:xfrm flipH="false" flipV="false" rot="0">
            <a:off x="5348575" y="6948681"/>
            <a:ext cx="8843230" cy="3338319"/>
          </a:xfrm>
          <a:custGeom>
            <a:avLst/>
            <a:gdLst/>
            <a:ahLst/>
            <a:cxnLst/>
            <a:rect r="r" b="b" t="t" l="l"/>
            <a:pathLst>
              <a:path h="3338319" w="8843230">
                <a:moveTo>
                  <a:pt x="0" y="0"/>
                </a:moveTo>
                <a:lnTo>
                  <a:pt x="8843230" y="0"/>
                </a:lnTo>
                <a:lnTo>
                  <a:pt x="8843230" y="3338319"/>
                </a:lnTo>
                <a:lnTo>
                  <a:pt x="0" y="3338319"/>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327882"/>
            <a:ext cx="16230600" cy="6128117"/>
            <a:chOff x="0" y="0"/>
            <a:chExt cx="21640800" cy="8170822"/>
          </a:xfrm>
        </p:grpSpPr>
        <p:sp>
          <p:nvSpPr>
            <p:cNvPr name="Freeform 9" id="9"/>
            <p:cNvSpPr/>
            <p:nvPr/>
          </p:nvSpPr>
          <p:spPr>
            <a:xfrm flipH="false" flipV="false" rot="0">
              <a:off x="0" y="0"/>
              <a:ext cx="21640800" cy="8170822"/>
            </a:xfrm>
            <a:custGeom>
              <a:avLst/>
              <a:gdLst/>
              <a:ahLst/>
              <a:cxnLst/>
              <a:rect r="r" b="b" t="t" l="l"/>
              <a:pathLst>
                <a:path h="8170822" w="21640800">
                  <a:moveTo>
                    <a:pt x="0" y="0"/>
                  </a:moveTo>
                  <a:lnTo>
                    <a:pt x="21640800" y="0"/>
                  </a:lnTo>
                  <a:lnTo>
                    <a:pt x="21640800" y="8170822"/>
                  </a:lnTo>
                  <a:lnTo>
                    <a:pt x="0" y="8170822"/>
                  </a:lnTo>
                  <a:close/>
                </a:path>
              </a:pathLst>
            </a:custGeom>
            <a:solidFill>
              <a:srgbClr val="000000">
                <a:alpha val="0"/>
              </a:srgbClr>
            </a:solidFill>
          </p:spPr>
        </p:sp>
        <p:sp>
          <p:nvSpPr>
            <p:cNvPr name="TextBox 10" id="10"/>
            <p:cNvSpPr txBox="true"/>
            <p:nvPr/>
          </p:nvSpPr>
          <p:spPr>
            <a:xfrm>
              <a:off x="0" y="-66675"/>
              <a:ext cx="21640800" cy="8237497"/>
            </a:xfrm>
            <a:prstGeom prst="rect">
              <a:avLst/>
            </a:prstGeom>
          </p:spPr>
          <p:txBody>
            <a:bodyPr anchor="t" rtlCol="false" tIns="0" lIns="0" bIns="0" rIns="0"/>
            <a:lstStyle/>
            <a:p>
              <a:pPr algn="just" marL="482598" indent="-241299" lvl="1">
                <a:lnSpc>
                  <a:spcPts val="5519"/>
                </a:lnSpc>
                <a:buFont typeface="Arial"/>
                <a:buChar char="•"/>
              </a:pPr>
              <a:r>
                <a:rPr lang="en-US" sz="3999">
                  <a:solidFill>
                    <a:srgbClr val="000000"/>
                  </a:solidFill>
                  <a:latin typeface="Arial Nova Condensed"/>
                  <a:ea typeface="Arial Nova Condensed"/>
                  <a:cs typeface="Arial Nova Condensed"/>
                  <a:sym typeface="Arial Nova Condensed"/>
                </a:rPr>
                <a:t>Reporting is an important aspect of the work of community-based paralegals. </a:t>
              </a:r>
            </a:p>
            <a:p>
              <a:pPr algn="just" marL="482598" indent="-241299" lvl="1">
                <a:lnSpc>
                  <a:spcPts val="5519"/>
                </a:lnSpc>
                <a:buFont typeface="Arial"/>
                <a:buChar char="•"/>
              </a:pPr>
              <a:r>
                <a:rPr lang="en-US" sz="3999">
                  <a:solidFill>
                    <a:srgbClr val="000000"/>
                  </a:solidFill>
                  <a:latin typeface="Arial Nova Condensed"/>
                  <a:ea typeface="Arial Nova Condensed"/>
                  <a:cs typeface="Arial Nova Condensed"/>
                  <a:sym typeface="Arial Nova Condensed"/>
                </a:rPr>
                <a:t>It is a tool or method through which paralegals can </a:t>
              </a:r>
              <a:r>
                <a:rPr lang="en-US" b="true" sz="3999">
                  <a:solidFill>
                    <a:srgbClr val="000000"/>
                  </a:solidFill>
                  <a:latin typeface="Arial Nova Condensed Bold"/>
                  <a:ea typeface="Arial Nova Condensed Bold"/>
                  <a:cs typeface="Arial Nova Condensed Bold"/>
                  <a:sym typeface="Arial Nova Condensed Bold"/>
                </a:rPr>
                <a:t>monitor, record and assess their work”</a:t>
              </a:r>
            </a:p>
            <a:p>
              <a:pPr algn="just" marL="482598" indent="-241299" lvl="1">
                <a:lnSpc>
                  <a:spcPts val="5519"/>
                </a:lnSpc>
                <a:buFont typeface="Arial"/>
                <a:buChar char="•"/>
              </a:pPr>
              <a:r>
                <a:rPr lang="en-US" sz="3999">
                  <a:solidFill>
                    <a:srgbClr val="000000"/>
                  </a:solidFill>
                  <a:latin typeface="Arial Nova Condensed"/>
                  <a:ea typeface="Arial Nova Condensed"/>
                  <a:cs typeface="Arial Nova Condensed"/>
                  <a:sym typeface="Arial Nova Condensed"/>
                </a:rPr>
                <a:t>The reports ought to be written </a:t>
              </a:r>
              <a:r>
                <a:rPr lang="en-US" b="true" sz="3999">
                  <a:solidFill>
                    <a:srgbClr val="000000"/>
                  </a:solidFill>
                  <a:latin typeface="Arial Nova Condensed Bold"/>
                  <a:ea typeface="Arial Nova Condensed Bold"/>
                  <a:cs typeface="Arial Nova Condensed Bold"/>
                  <a:sym typeface="Arial Nova Condensed Bold"/>
                </a:rPr>
                <a:t>periodically </a:t>
              </a:r>
              <a:r>
                <a:rPr lang="en-US" sz="3999">
                  <a:solidFill>
                    <a:srgbClr val="000000"/>
                  </a:solidFill>
                  <a:latin typeface="Arial Nova Condensed"/>
                  <a:ea typeface="Arial Nova Condensed"/>
                  <a:cs typeface="Arial Nova Condensed"/>
                  <a:sym typeface="Arial Nova Condensed"/>
                </a:rPr>
                <a:t>i.e. monthly, quarterly, annually. </a:t>
              </a:r>
            </a:p>
            <a:p>
              <a:pPr algn="just" marL="482598" indent="-241299" lvl="1">
                <a:lnSpc>
                  <a:spcPts val="5519"/>
                </a:lnSpc>
                <a:buFont typeface="Arial"/>
                <a:buChar char="•"/>
              </a:pPr>
              <a:r>
                <a:rPr lang="en-US" sz="3999">
                  <a:solidFill>
                    <a:srgbClr val="000000"/>
                  </a:solidFill>
                  <a:latin typeface="Arial Nova Condensed"/>
                  <a:ea typeface="Arial Nova Condensed"/>
                  <a:cs typeface="Arial Nova Condensed"/>
                  <a:sym typeface="Arial Nova Condensed"/>
                </a:rPr>
                <a:t>The reports will </a:t>
              </a:r>
              <a:r>
                <a:rPr lang="en-US" b="true" sz="3999">
                  <a:solidFill>
                    <a:srgbClr val="000000"/>
                  </a:solidFill>
                  <a:latin typeface="Arial Nova Condensed Bold"/>
                  <a:ea typeface="Arial Nova Condensed Bold"/>
                  <a:cs typeface="Arial Nova Condensed Bold"/>
                  <a:sym typeface="Arial Nova Condensed Bold"/>
                </a:rPr>
                <a:t>reflect actions undertaken, highlights of cases, patterns and trends, achievements, impact, and challenges e</a:t>
              </a:r>
              <a:r>
                <a:rPr lang="en-US" sz="3999">
                  <a:solidFill>
                    <a:srgbClr val="000000"/>
                  </a:solidFill>
                  <a:latin typeface="Arial Nova Condensed"/>
                  <a:ea typeface="Arial Nova Condensed"/>
                  <a:cs typeface="Arial Nova Condensed"/>
                  <a:sym typeface="Arial Nova Condensed"/>
                </a:rPr>
                <a:t>ncountered. </a:t>
              </a:r>
            </a:p>
            <a:p>
              <a:pPr algn="just" marL="482598" indent="-241299" lvl="1">
                <a:lnSpc>
                  <a:spcPts val="5519"/>
                </a:lnSpc>
                <a:buFont typeface="Arial"/>
                <a:buChar char="•"/>
              </a:pPr>
              <a:r>
                <a:rPr lang="en-US" sz="3999">
                  <a:solidFill>
                    <a:srgbClr val="000000"/>
                  </a:solidFill>
                  <a:latin typeface="Arial Nova Condensed"/>
                  <a:ea typeface="Arial Nova Condensed"/>
                  <a:cs typeface="Arial Nova Condensed"/>
                  <a:sym typeface="Arial Nova Condensed"/>
                </a:rPr>
                <a:t>The reporting format should be simple for the paralegal to use with ease.</a:t>
              </a:r>
            </a:p>
            <a:p>
              <a:pPr algn="l" marL="482598" indent="-241299" lvl="1">
                <a:lnSpc>
                  <a:spcPts val="4799"/>
                </a:lnSpc>
              </a:pPr>
              <a:r>
                <a:rPr lang="en-US" sz="3999">
                  <a:solidFill>
                    <a:srgbClr val="000000"/>
                  </a:solidFill>
                  <a:latin typeface="Arial Nova Condensed"/>
                  <a:ea typeface="Arial Nova Condensed"/>
                  <a:cs typeface="Arial Nova Condensed"/>
                  <a:sym typeface="Arial Nova Condensed"/>
                </a:rPr>
                <a:t> </a:t>
              </a:r>
            </a:p>
            <a:p>
              <a:pPr algn="just" marL="482598" indent="-241299" lvl="1">
                <a:lnSpc>
                  <a:spcPts val="4799"/>
                </a:lnSpc>
              </a:pPr>
            </a:p>
          </p:txBody>
        </p:sp>
      </p:grpSp>
      <p:grpSp>
        <p:nvGrpSpPr>
          <p:cNvPr name="Group 11" id="11"/>
          <p:cNvGrpSpPr/>
          <p:nvPr/>
        </p:nvGrpSpPr>
        <p:grpSpPr>
          <a:xfrm rot="0">
            <a:off x="1499711" y="2210120"/>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Reporting</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492420"/>
            <a:ext cx="16230600" cy="6474051"/>
            <a:chOff x="0" y="0"/>
            <a:chExt cx="21640800" cy="8632068"/>
          </a:xfrm>
        </p:grpSpPr>
        <p:sp>
          <p:nvSpPr>
            <p:cNvPr name="Freeform 9" id="9"/>
            <p:cNvSpPr/>
            <p:nvPr/>
          </p:nvSpPr>
          <p:spPr>
            <a:xfrm flipH="false" flipV="false" rot="0">
              <a:off x="0" y="0"/>
              <a:ext cx="21640800" cy="8632068"/>
            </a:xfrm>
            <a:custGeom>
              <a:avLst/>
              <a:gdLst/>
              <a:ahLst/>
              <a:cxnLst/>
              <a:rect r="r" b="b" t="t" l="l"/>
              <a:pathLst>
                <a:path h="8632068" w="21640800">
                  <a:moveTo>
                    <a:pt x="0" y="0"/>
                  </a:moveTo>
                  <a:lnTo>
                    <a:pt x="21640800" y="0"/>
                  </a:lnTo>
                  <a:lnTo>
                    <a:pt x="21640800" y="8632068"/>
                  </a:lnTo>
                  <a:lnTo>
                    <a:pt x="0" y="8632068"/>
                  </a:lnTo>
                  <a:close/>
                </a:path>
              </a:pathLst>
            </a:custGeom>
            <a:solidFill>
              <a:srgbClr val="000000">
                <a:alpha val="0"/>
              </a:srgbClr>
            </a:solidFill>
          </p:spPr>
        </p:sp>
        <p:sp>
          <p:nvSpPr>
            <p:cNvPr name="TextBox 10" id="10"/>
            <p:cNvSpPr txBox="true"/>
            <p:nvPr/>
          </p:nvSpPr>
          <p:spPr>
            <a:xfrm>
              <a:off x="0" y="-66675"/>
              <a:ext cx="21640800" cy="8698743"/>
            </a:xfrm>
            <a:prstGeom prst="rect">
              <a:avLst/>
            </a:prstGeom>
          </p:spPr>
          <p:txBody>
            <a:bodyPr anchor="t" rtlCol="false" tIns="0" lIns="0" bIns="0" rIns="0"/>
            <a:lstStyle/>
            <a:p>
              <a:pPr algn="just">
                <a:lnSpc>
                  <a:spcPts val="5795"/>
                </a:lnSpc>
              </a:pPr>
              <a:r>
                <a:rPr lang="en-US" b="true" sz="4199">
                  <a:solidFill>
                    <a:srgbClr val="C00000"/>
                  </a:solidFill>
                  <a:latin typeface="Arial Nova Condensed Bold"/>
                  <a:ea typeface="Arial Nova Condensed Bold"/>
                  <a:cs typeface="Arial Nova Condensed Bold"/>
                  <a:sym typeface="Arial Nova Condensed Bold"/>
                </a:rPr>
                <a:t> </a:t>
              </a:r>
              <a:r>
                <a:rPr lang="en-US" sz="4199">
                  <a:solidFill>
                    <a:srgbClr val="000000"/>
                  </a:solidFill>
                  <a:latin typeface="Arial Nova Condensed"/>
                  <a:ea typeface="Arial Nova Condensed"/>
                  <a:cs typeface="Arial Nova Condensed"/>
                  <a:sym typeface="Arial Nova Condensed"/>
                </a:rPr>
                <a:t> To document and track cases shared with referral partners.</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To develop a database of the interventions undertaken. The database can be in hard copy files or electronic.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To capture patterns and trends of human rights violations over a period of time.</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To document the results achieved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To share the reports with stakeholders and partners. </a:t>
              </a:r>
            </a:p>
            <a:p>
              <a:pPr algn="l" marL="506727" indent="-253364" lvl="1">
                <a:lnSpc>
                  <a:spcPts val="5039"/>
                </a:lnSpc>
              </a:pPr>
              <a:r>
                <a:rPr lang="en-US" sz="4199">
                  <a:solidFill>
                    <a:srgbClr val="000000"/>
                  </a:solidFill>
                  <a:latin typeface="Arial Nova Condensed"/>
                  <a:ea typeface="Arial Nova Condensed"/>
                  <a:cs typeface="Arial Nova Condensed"/>
                  <a:sym typeface="Arial Nova Condensed"/>
                </a:rPr>
                <a:t> </a:t>
              </a:r>
            </a:p>
            <a:p>
              <a:pPr algn="just" marL="506727" indent="-253364" lvl="1">
                <a:lnSpc>
                  <a:spcPts val="5039"/>
                </a:lnSpc>
              </a:pPr>
            </a:p>
          </p:txBody>
        </p:sp>
      </p:grpSp>
      <p:grpSp>
        <p:nvGrpSpPr>
          <p:cNvPr name="Group 11" id="11"/>
          <p:cNvGrpSpPr/>
          <p:nvPr/>
        </p:nvGrpSpPr>
        <p:grpSpPr>
          <a:xfrm rot="0">
            <a:off x="1444045" y="2403762"/>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Why report?</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965697" cy="1181420"/>
            <a:chOff x="0" y="0"/>
            <a:chExt cx="14620930" cy="1575227"/>
          </a:xfrm>
        </p:grpSpPr>
        <p:sp>
          <p:nvSpPr>
            <p:cNvPr name="Freeform 6" id="6"/>
            <p:cNvSpPr/>
            <p:nvPr/>
          </p:nvSpPr>
          <p:spPr>
            <a:xfrm flipH="false" flipV="false" rot="0">
              <a:off x="0" y="0"/>
              <a:ext cx="14620929" cy="1575227"/>
            </a:xfrm>
            <a:custGeom>
              <a:avLst/>
              <a:gdLst/>
              <a:ahLst/>
              <a:cxnLst/>
              <a:rect r="r" b="b" t="t" l="l"/>
              <a:pathLst>
                <a:path h="1575227" w="14620929">
                  <a:moveTo>
                    <a:pt x="0" y="0"/>
                  </a:moveTo>
                  <a:lnTo>
                    <a:pt x="14620929" y="0"/>
                  </a:lnTo>
                  <a:lnTo>
                    <a:pt x="1462092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62093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232190"/>
            <a:ext cx="16230600" cy="6471438"/>
            <a:chOff x="0" y="0"/>
            <a:chExt cx="21640800" cy="8628584"/>
          </a:xfrm>
        </p:grpSpPr>
        <p:sp>
          <p:nvSpPr>
            <p:cNvPr name="Freeform 9" id="9"/>
            <p:cNvSpPr/>
            <p:nvPr/>
          </p:nvSpPr>
          <p:spPr>
            <a:xfrm flipH="false" flipV="false" rot="0">
              <a:off x="0" y="0"/>
              <a:ext cx="21640800" cy="8628584"/>
            </a:xfrm>
            <a:custGeom>
              <a:avLst/>
              <a:gdLst/>
              <a:ahLst/>
              <a:cxnLst/>
              <a:rect r="r" b="b" t="t" l="l"/>
              <a:pathLst>
                <a:path h="8628584" w="21640800">
                  <a:moveTo>
                    <a:pt x="0" y="0"/>
                  </a:moveTo>
                  <a:lnTo>
                    <a:pt x="21640800" y="0"/>
                  </a:lnTo>
                  <a:lnTo>
                    <a:pt x="21640800" y="8628584"/>
                  </a:lnTo>
                  <a:lnTo>
                    <a:pt x="0" y="8628584"/>
                  </a:lnTo>
                  <a:close/>
                </a:path>
              </a:pathLst>
            </a:custGeom>
            <a:solidFill>
              <a:srgbClr val="000000">
                <a:alpha val="0"/>
              </a:srgbClr>
            </a:solidFill>
          </p:spPr>
        </p:sp>
        <p:sp>
          <p:nvSpPr>
            <p:cNvPr name="TextBox 10" id="10"/>
            <p:cNvSpPr txBox="true"/>
            <p:nvPr/>
          </p:nvSpPr>
          <p:spPr>
            <a:xfrm>
              <a:off x="0" y="-57150"/>
              <a:ext cx="21640800" cy="8685734"/>
            </a:xfrm>
            <a:prstGeom prst="rect">
              <a:avLst/>
            </a:prstGeom>
          </p:spPr>
          <p:txBody>
            <a:bodyPr anchor="t" rtlCol="false" tIns="0" lIns="0" bIns="0" rIns="0"/>
            <a:lstStyle/>
            <a:p>
              <a:pPr algn="just" marL="410211" indent="-205105" lvl="1">
                <a:lnSpc>
                  <a:spcPts val="4692"/>
                </a:lnSpc>
                <a:buFont typeface="Arial"/>
                <a:buChar char="•"/>
              </a:pPr>
              <a:r>
                <a:rPr lang="en-US" sz="3400">
                  <a:solidFill>
                    <a:srgbClr val="000000"/>
                  </a:solidFill>
                  <a:latin typeface="Arial Nova Condensed"/>
                  <a:ea typeface="Arial Nova Condensed"/>
                  <a:cs typeface="Arial Nova Condensed"/>
                  <a:sym typeface="Arial Nova Condensed"/>
                </a:rPr>
                <a:t>The system to report comprised of different steps : </a:t>
              </a:r>
            </a:p>
            <a:p>
              <a:pPr algn="just" marL="410211" indent="-205105" lvl="1">
                <a:lnSpc>
                  <a:spcPts val="4692"/>
                </a:lnSpc>
                <a:buAutoNum type="romanLcPeriod" startAt="1"/>
              </a:pPr>
              <a:r>
                <a:rPr lang="en-US" sz="3400">
                  <a:solidFill>
                    <a:srgbClr val="000000"/>
                  </a:solidFill>
                  <a:latin typeface="Arial Nova Condensed"/>
                  <a:ea typeface="Arial Nova Condensed"/>
                  <a:cs typeface="Arial Nova Condensed"/>
                  <a:sym typeface="Arial Nova Condensed"/>
                </a:rPr>
                <a:t>Tool to report daily activities (i.e: awareness raising, legal case management, referral…)</a:t>
              </a:r>
            </a:p>
            <a:p>
              <a:pPr algn="just" marL="410211" indent="-205105" lvl="1">
                <a:lnSpc>
                  <a:spcPts val="4692"/>
                </a:lnSpc>
                <a:buAutoNum type="romanLcPeriod" startAt="1"/>
              </a:pPr>
              <a:r>
                <a:rPr lang="en-US" sz="3400">
                  <a:solidFill>
                    <a:srgbClr val="000000"/>
                  </a:solidFill>
                  <a:latin typeface="Arial Nova Condensed"/>
                  <a:ea typeface="Arial Nova Condensed"/>
                  <a:cs typeface="Arial Nova Condensed"/>
                  <a:sym typeface="Arial Nova Condensed"/>
                </a:rPr>
                <a:t>Database to fill in monthly so that all information put into the tools are compiled together in one document – this can be an Excel file</a:t>
              </a:r>
            </a:p>
            <a:p>
              <a:pPr algn="just" marL="410211" indent="-205105" lvl="1">
                <a:lnSpc>
                  <a:spcPts val="4692"/>
                </a:lnSpc>
                <a:buAutoNum type="romanLcPeriod" startAt="1"/>
              </a:pPr>
              <a:r>
                <a:rPr lang="en-US" sz="3400">
                  <a:solidFill>
                    <a:srgbClr val="000000"/>
                  </a:solidFill>
                  <a:latin typeface="Arial Nova Condensed"/>
                  <a:ea typeface="Arial Nova Condensed"/>
                  <a:cs typeface="Arial Nova Condensed"/>
                  <a:sym typeface="Arial Nova Condensed"/>
                </a:rPr>
                <a:t>Report writing : short and simplified template, coaching by the INGO</a:t>
              </a:r>
            </a:p>
            <a:p>
              <a:pPr algn="just" marL="410211" indent="-205105" lvl="1">
                <a:lnSpc>
                  <a:spcPts val="4692"/>
                </a:lnSpc>
              </a:pPr>
            </a:p>
            <a:p>
              <a:pPr algn="just" marL="410211" indent="-205105" lvl="1">
                <a:lnSpc>
                  <a:spcPts val="4692"/>
                </a:lnSpc>
                <a:buFont typeface="Arial"/>
                <a:buChar char="•"/>
              </a:pPr>
              <a:r>
                <a:rPr lang="en-US" sz="3400">
                  <a:solidFill>
                    <a:srgbClr val="000000"/>
                  </a:solidFill>
                  <a:latin typeface="Arial Nova Condensed"/>
                  <a:ea typeface="Arial Nova Condensed"/>
                  <a:cs typeface="Arial Nova Condensed"/>
                  <a:sym typeface="Arial Nova Condensed"/>
                </a:rPr>
                <a:t>Paralegals should report on: </a:t>
              </a:r>
            </a:p>
            <a:p>
              <a:pPr algn="l" marL="410211" indent="-205105" lvl="1">
                <a:lnSpc>
                  <a:spcPts val="4692"/>
                </a:lnSpc>
                <a:buFont typeface="Arial"/>
                <a:buChar char="•"/>
              </a:pPr>
              <a:r>
                <a:rPr lang="en-US" sz="3400">
                  <a:solidFill>
                    <a:srgbClr val="000000"/>
                  </a:solidFill>
                  <a:latin typeface="Arial Nova Condensed"/>
                  <a:ea typeface="Arial Nova Condensed"/>
                  <a:cs typeface="Arial Nova Condensed"/>
                  <a:sym typeface="Arial Nova Condensed"/>
                </a:rPr>
                <a:t>Information dissemination  &amp; legal advice </a:t>
              </a:r>
            </a:p>
            <a:p>
              <a:pPr algn="l" marL="410211" indent="-205105" lvl="1">
                <a:lnSpc>
                  <a:spcPts val="4692"/>
                </a:lnSpc>
                <a:buFont typeface="Arial"/>
                <a:buChar char="•"/>
              </a:pPr>
              <a:r>
                <a:rPr lang="en-US" sz="3400">
                  <a:solidFill>
                    <a:srgbClr val="000000"/>
                  </a:solidFill>
                  <a:latin typeface="Arial Nova Condensed"/>
                  <a:ea typeface="Arial Nova Condensed"/>
                  <a:cs typeface="Arial Nova Condensed"/>
                  <a:sym typeface="Arial Nova Condensed"/>
                </a:rPr>
                <a:t>Protection and legal issues observed within communities</a:t>
              </a:r>
            </a:p>
            <a:p>
              <a:pPr algn="l" marL="409779" indent="-204889" lvl="1">
                <a:lnSpc>
                  <a:spcPts val="4692"/>
                </a:lnSpc>
                <a:buFont typeface="Arial"/>
                <a:buChar char="•"/>
              </a:pPr>
              <a:r>
                <a:rPr lang="en-US" sz="3400">
                  <a:solidFill>
                    <a:srgbClr val="000000"/>
                  </a:solidFill>
                  <a:latin typeface="Arial Nova Condensed"/>
                  <a:ea typeface="Arial Nova Condensed"/>
                  <a:cs typeface="Arial Nova Condensed"/>
                  <a:sym typeface="Arial Nova Condensed"/>
                </a:rPr>
                <a:t>Referrals On Legal assistance and legal case management</a:t>
              </a:r>
            </a:p>
            <a:p>
              <a:pPr algn="just" marL="410211" indent="-205105" lvl="1">
                <a:lnSpc>
                  <a:spcPts val="4080"/>
                </a:lnSpc>
              </a:pPr>
            </a:p>
          </p:txBody>
        </p:sp>
      </p:grpSp>
      <p:grpSp>
        <p:nvGrpSpPr>
          <p:cNvPr name="Group 11" id="11"/>
          <p:cNvGrpSpPr/>
          <p:nvPr/>
        </p:nvGrpSpPr>
        <p:grpSpPr>
          <a:xfrm rot="0">
            <a:off x="1451015" y="2210120"/>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Reporting</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87427"/>
            <a:ext cx="13484367" cy="1181420"/>
            <a:chOff x="0" y="0"/>
            <a:chExt cx="17979156" cy="1575227"/>
          </a:xfrm>
        </p:grpSpPr>
        <p:sp>
          <p:nvSpPr>
            <p:cNvPr name="Freeform 6" id="6"/>
            <p:cNvSpPr/>
            <p:nvPr/>
          </p:nvSpPr>
          <p:spPr>
            <a:xfrm flipH="false" flipV="false" rot="0">
              <a:off x="0" y="0"/>
              <a:ext cx="17979157" cy="1575227"/>
            </a:xfrm>
            <a:custGeom>
              <a:avLst/>
              <a:gdLst/>
              <a:ahLst/>
              <a:cxnLst/>
              <a:rect r="r" b="b" t="t" l="l"/>
              <a:pathLst>
                <a:path h="1575227" w="17979157">
                  <a:moveTo>
                    <a:pt x="0" y="0"/>
                  </a:moveTo>
                  <a:lnTo>
                    <a:pt x="17979157" y="0"/>
                  </a:lnTo>
                  <a:lnTo>
                    <a:pt x="1797915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7979156"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2: Client support and reporting </a:t>
              </a:r>
            </a:p>
          </p:txBody>
        </p:sp>
      </p:grpSp>
      <p:grpSp>
        <p:nvGrpSpPr>
          <p:cNvPr name="Group 8" id="8"/>
          <p:cNvGrpSpPr/>
          <p:nvPr/>
        </p:nvGrpSpPr>
        <p:grpSpPr>
          <a:xfrm rot="0">
            <a:off x="1028700" y="2651775"/>
            <a:ext cx="16230600" cy="6736441"/>
            <a:chOff x="0" y="0"/>
            <a:chExt cx="21640800" cy="8981921"/>
          </a:xfrm>
        </p:grpSpPr>
        <p:sp>
          <p:nvSpPr>
            <p:cNvPr name="Freeform 9" id="9"/>
            <p:cNvSpPr/>
            <p:nvPr/>
          </p:nvSpPr>
          <p:spPr>
            <a:xfrm flipH="false" flipV="false" rot="0">
              <a:off x="0" y="0"/>
              <a:ext cx="21640736" cy="8981920"/>
            </a:xfrm>
            <a:custGeom>
              <a:avLst/>
              <a:gdLst/>
              <a:ahLst/>
              <a:cxnLst/>
              <a:rect r="r" b="b" t="t" l="l"/>
              <a:pathLst>
                <a:path h="8981920" w="21640736">
                  <a:moveTo>
                    <a:pt x="0" y="0"/>
                  </a:moveTo>
                  <a:lnTo>
                    <a:pt x="21640736" y="0"/>
                  </a:lnTo>
                  <a:lnTo>
                    <a:pt x="21640736" y="8981920"/>
                  </a:lnTo>
                  <a:lnTo>
                    <a:pt x="0" y="8981920"/>
                  </a:lnTo>
                  <a:close/>
                </a:path>
              </a:pathLst>
            </a:custGeom>
            <a:solidFill>
              <a:srgbClr val="FFFFFF"/>
            </a:solidFill>
          </p:spPr>
        </p:sp>
        <p:sp>
          <p:nvSpPr>
            <p:cNvPr name="TextBox 10" id="10"/>
            <p:cNvSpPr txBox="true"/>
            <p:nvPr/>
          </p:nvSpPr>
          <p:spPr>
            <a:xfrm>
              <a:off x="0" y="-57150"/>
              <a:ext cx="21640800" cy="9039071"/>
            </a:xfrm>
            <a:prstGeom prst="rect">
              <a:avLst/>
            </a:prstGeom>
          </p:spPr>
          <p:txBody>
            <a:bodyPr anchor="t" rtlCol="false" tIns="50800" lIns="50800" bIns="50800" rIns="50800"/>
            <a:lstStyle/>
            <a:p>
              <a:pPr algn="l">
                <a:lnSpc>
                  <a:spcPts val="4691"/>
                </a:lnSpc>
              </a:pPr>
              <a:r>
                <a:rPr lang="en-US" b="true" sz="3399">
                  <a:solidFill>
                    <a:srgbClr val="F9B428"/>
                  </a:solidFill>
                  <a:latin typeface="Arial Nova Condensed Bold"/>
                  <a:ea typeface="Arial Nova Condensed Bold"/>
                  <a:cs typeface="Arial Nova Condensed Bold"/>
                  <a:sym typeface="Arial Nova Condensed Bold"/>
                </a:rPr>
                <a:t>Activity: Community rights awareness sessions</a:t>
              </a:r>
            </a:p>
            <a:p>
              <a:pPr algn="l">
                <a:lnSpc>
                  <a:spcPts val="4001"/>
                </a:lnSpc>
              </a:pPr>
              <a:r>
                <a:rPr lang="en-US" b="true" sz="2899">
                  <a:solidFill>
                    <a:srgbClr val="000000"/>
                  </a:solidFill>
                  <a:latin typeface="Arial Nova Condensed Bold"/>
                  <a:ea typeface="Arial Nova Condensed Bold"/>
                  <a:cs typeface="Arial Nova Condensed Bold"/>
                  <a:sym typeface="Arial Nova Condensed Bold"/>
                </a:rPr>
                <a:t>Time: 30 mins </a:t>
              </a:r>
            </a:p>
            <a:p>
              <a:pPr algn="l" marL="349884" indent="-174942"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Participants to form three groups. </a:t>
              </a:r>
            </a:p>
            <a:p>
              <a:pPr algn="l" marL="349884" indent="-174942" lvl="1">
                <a:lnSpc>
                  <a:spcPts val="4001"/>
                </a:lnSpc>
                <a:buFont typeface="Arial"/>
                <a:buChar char="•"/>
              </a:pPr>
              <a:r>
                <a:rPr lang="en-US" sz="2899">
                  <a:solidFill>
                    <a:srgbClr val="000000"/>
                  </a:solidFill>
                  <a:latin typeface="Arial Nova Condensed"/>
                  <a:ea typeface="Arial Nova Condensed"/>
                  <a:cs typeface="Arial Nova Condensed"/>
                  <a:sym typeface="Arial Nova Condensed"/>
                </a:rPr>
                <a:t>Participants to listen to the following account of a community awareness session</a:t>
              </a:r>
            </a:p>
            <a:p>
              <a:pPr algn="l" marL="349884" indent="-174942" lvl="1">
                <a:lnSpc>
                  <a:spcPts val="4001"/>
                </a:lnSpc>
              </a:pPr>
            </a:p>
            <a:p>
              <a:pPr algn="l" marL="349516" indent="-174758" lvl="1">
                <a:lnSpc>
                  <a:spcPts val="4001"/>
                </a:lnSpc>
              </a:pPr>
              <a:r>
                <a:rPr lang="en-US" sz="2899">
                  <a:solidFill>
                    <a:srgbClr val="000000"/>
                  </a:solidFill>
                  <a:latin typeface="Arial Nova Condensed"/>
                  <a:ea typeface="Arial Nova Condensed"/>
                  <a:cs typeface="Arial Nova Condensed"/>
                  <a:sym typeface="Arial Nova Condensed"/>
                </a:rPr>
                <a:t>‘Concerned about the rising cases of GBV and in the community, the community paralegals organized a rights awareness session at the weekly market. Over 300 community members, including 100 women and girls, attended. However, some of the women and girls asked the paralegals to reach out to them at the borehole because they cannot speak freely at the market when the men are present. They also asked for more women paralegals as 7 of the 10 paralegals were men. Despite being a GBV session, the community also asked and were educated about how to acquire National IDs, the process of buying land, and court bail processes. 80 community members were registered for follow up legal support. Some of the village elders opposed the paralegals, saying that ‘they wanted to change their cultures’. </a:t>
              </a:r>
              <a:r>
                <a:rPr lang="en-US" sz="2899">
                  <a:solidFill>
                    <a:srgbClr val="000000"/>
                  </a:solidFill>
                  <a:latin typeface="Arial Nova Condensed"/>
                  <a:ea typeface="Arial Nova Condensed"/>
                  <a:cs typeface="Arial Nova Condensed"/>
                  <a:sym typeface="Arial Nova Condensed"/>
                </a:rPr>
                <a:t> </a:t>
              </a:r>
            </a:p>
          </p:txBody>
        </p:sp>
      </p:grpSp>
      <p:sp>
        <p:nvSpPr>
          <p:cNvPr name="Freeform 11" id="11"/>
          <p:cNvSpPr/>
          <p:nvPr/>
        </p:nvSpPr>
        <p:spPr>
          <a:xfrm flipH="false" flipV="false" rot="0">
            <a:off x="10723867" y="1842980"/>
            <a:ext cx="6535433" cy="2467126"/>
          </a:xfrm>
          <a:custGeom>
            <a:avLst/>
            <a:gdLst/>
            <a:ahLst/>
            <a:cxnLst/>
            <a:rect r="r" b="b" t="t" l="l"/>
            <a:pathLst>
              <a:path h="2467126" w="6535433">
                <a:moveTo>
                  <a:pt x="0" y="0"/>
                </a:moveTo>
                <a:lnTo>
                  <a:pt x="6535433" y="0"/>
                </a:lnTo>
                <a:lnTo>
                  <a:pt x="6535433" y="2467126"/>
                </a:lnTo>
                <a:lnTo>
                  <a:pt x="0" y="2467126"/>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794631" cy="1181420"/>
            <a:chOff x="0" y="0"/>
            <a:chExt cx="10392841" cy="1575227"/>
          </a:xfrm>
        </p:grpSpPr>
        <p:sp>
          <p:nvSpPr>
            <p:cNvPr name="Freeform 6" id="6"/>
            <p:cNvSpPr/>
            <p:nvPr/>
          </p:nvSpPr>
          <p:spPr>
            <a:xfrm flipH="false" flipV="false" rot="0">
              <a:off x="0" y="0"/>
              <a:ext cx="10392842" cy="1575227"/>
            </a:xfrm>
            <a:custGeom>
              <a:avLst/>
              <a:gdLst/>
              <a:ahLst/>
              <a:cxnLst/>
              <a:rect r="r" b="b" t="t" l="l"/>
              <a:pathLst>
                <a:path h="1575227" w="10392842">
                  <a:moveTo>
                    <a:pt x="0" y="0"/>
                  </a:moveTo>
                  <a:lnTo>
                    <a:pt x="10392842" y="0"/>
                  </a:lnTo>
                  <a:lnTo>
                    <a:pt x="1039284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0392841"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2: Reporting</a:t>
              </a:r>
            </a:p>
          </p:txBody>
        </p:sp>
      </p:grpSp>
      <p:grpSp>
        <p:nvGrpSpPr>
          <p:cNvPr name="Group 8" id="8"/>
          <p:cNvGrpSpPr/>
          <p:nvPr/>
        </p:nvGrpSpPr>
        <p:grpSpPr>
          <a:xfrm rot="0">
            <a:off x="1028700" y="2366771"/>
            <a:ext cx="16230600" cy="5225896"/>
            <a:chOff x="0" y="0"/>
            <a:chExt cx="21640800" cy="6967861"/>
          </a:xfrm>
        </p:grpSpPr>
        <p:sp>
          <p:nvSpPr>
            <p:cNvPr name="Freeform 9" id="9"/>
            <p:cNvSpPr/>
            <p:nvPr/>
          </p:nvSpPr>
          <p:spPr>
            <a:xfrm flipH="false" flipV="false" rot="0">
              <a:off x="0" y="0"/>
              <a:ext cx="21640736" cy="6967860"/>
            </a:xfrm>
            <a:custGeom>
              <a:avLst/>
              <a:gdLst/>
              <a:ahLst/>
              <a:cxnLst/>
              <a:rect r="r" b="b" t="t" l="l"/>
              <a:pathLst>
                <a:path h="6967860" w="21640736">
                  <a:moveTo>
                    <a:pt x="0" y="0"/>
                  </a:moveTo>
                  <a:lnTo>
                    <a:pt x="21640736" y="0"/>
                  </a:lnTo>
                  <a:lnTo>
                    <a:pt x="21640736" y="6967860"/>
                  </a:lnTo>
                  <a:lnTo>
                    <a:pt x="0" y="6967860"/>
                  </a:lnTo>
                  <a:close/>
                </a:path>
              </a:pathLst>
            </a:custGeom>
            <a:solidFill>
              <a:srgbClr val="FFFFFF"/>
            </a:solidFill>
          </p:spPr>
        </p:sp>
        <p:sp>
          <p:nvSpPr>
            <p:cNvPr name="TextBox 10" id="10"/>
            <p:cNvSpPr txBox="true"/>
            <p:nvPr/>
          </p:nvSpPr>
          <p:spPr>
            <a:xfrm>
              <a:off x="0" y="-66675"/>
              <a:ext cx="21640800" cy="7034536"/>
            </a:xfrm>
            <a:prstGeom prst="rect">
              <a:avLst/>
            </a:prstGeom>
          </p:spPr>
          <p:txBody>
            <a:bodyPr anchor="t" rtlCol="false" tIns="50800" lIns="50800" bIns="50800" rIns="50800"/>
            <a:lstStyle/>
            <a:p>
              <a:pPr algn="l">
                <a:lnSpc>
                  <a:spcPts val="5795"/>
                </a:lnSpc>
              </a:pPr>
              <a:r>
                <a:rPr lang="en-US" b="true" sz="4199">
                  <a:solidFill>
                    <a:srgbClr val="F9B428"/>
                  </a:solidFill>
                  <a:latin typeface="Arial Nova Condensed Bold"/>
                  <a:ea typeface="Arial Nova Condensed Bold"/>
                  <a:cs typeface="Arial Nova Condensed Bold"/>
                  <a:sym typeface="Arial Nova Condensed Bold"/>
                </a:rPr>
                <a:t>Time: 30 min </a:t>
              </a:r>
            </a:p>
            <a:p>
              <a:pPr algn="l">
                <a:lnSpc>
                  <a:spcPts val="5795"/>
                </a:lnSpc>
              </a:pPr>
            </a:p>
            <a:p>
              <a:pPr algn="l">
                <a:lnSpc>
                  <a:spcPts val="5795"/>
                </a:lnSpc>
              </a:pPr>
              <a:r>
                <a:rPr lang="en-US" b="true" sz="4199">
                  <a:solidFill>
                    <a:srgbClr val="F9B428"/>
                  </a:solidFill>
                  <a:latin typeface="Arial Nova Condensed Bold"/>
                  <a:ea typeface="Arial Nova Condensed Bold"/>
                  <a:cs typeface="Arial Nova Condensed Bold"/>
                  <a:sym typeface="Arial Nova Condensed Bold"/>
                </a:rPr>
                <a:t>INSTRUCTIONS</a:t>
              </a:r>
              <a:r>
                <a:rPr lang="en-US" b="true" sz="4199">
                  <a:solidFill>
                    <a:srgbClr val="FF9F00"/>
                  </a:solidFill>
                  <a:latin typeface="Arial Nova Condensed Bold"/>
                  <a:ea typeface="Arial Nova Condensed Bold"/>
                  <a:cs typeface="Arial Nova Condensed Bold"/>
                  <a:sym typeface="Arial Nova Condensed Bold"/>
                </a:rPr>
                <a:t>: </a:t>
              </a:r>
            </a:p>
            <a:p>
              <a:pPr algn="l">
                <a:lnSpc>
                  <a:spcPts val="5795"/>
                </a:lnSpc>
              </a:pPr>
              <a:r>
                <a:rPr lang="en-US" sz="4199">
                  <a:solidFill>
                    <a:srgbClr val="000000"/>
                  </a:solidFill>
                  <a:latin typeface="Arial Nova Condensed"/>
                  <a:ea typeface="Arial Nova Condensed"/>
                  <a:cs typeface="Arial Nova Condensed"/>
                  <a:sym typeface="Arial Nova Condensed"/>
                </a:rPr>
                <a:t>Ask each group to:</a:t>
              </a:r>
            </a:p>
            <a:p>
              <a:pPr algn="l" marL="506726" indent="-253363" lvl="1">
                <a:lnSpc>
                  <a:spcPts val="5795"/>
                </a:lnSpc>
                <a:buAutoNum type="arabicPeriod" startAt="1"/>
              </a:pPr>
              <a:r>
                <a:rPr lang="en-US" sz="4199">
                  <a:solidFill>
                    <a:srgbClr val="000000"/>
                  </a:solidFill>
                  <a:latin typeface="Arial Nova Condensed"/>
                  <a:ea typeface="Arial Nova Condensed"/>
                  <a:cs typeface="Arial Nova Condensed"/>
                  <a:sym typeface="Arial Nova Condensed"/>
                </a:rPr>
                <a:t>Prepare and present a summary report of the awareness session in the community. </a:t>
              </a:r>
            </a:p>
            <a:p>
              <a:pPr algn="l" marL="506726" indent="-253363" lvl="1">
                <a:lnSpc>
                  <a:spcPts val="5795"/>
                </a:lnSpc>
                <a:buAutoNum type="arabicPeriod" startAt="1"/>
              </a:pPr>
              <a:r>
                <a:rPr lang="en-US" sz="4199">
                  <a:solidFill>
                    <a:srgbClr val="000000"/>
                  </a:solidFill>
                  <a:latin typeface="Arial Nova Condensed"/>
                  <a:ea typeface="Arial Nova Condensed"/>
                  <a:cs typeface="Arial Nova Condensed"/>
                  <a:sym typeface="Arial Nova Condensed"/>
                </a:rPr>
                <a:t>Discuss what they included in the report, and why?  </a:t>
              </a:r>
            </a:p>
          </p:txBody>
        </p:sp>
      </p:grpSp>
      <p:sp>
        <p:nvSpPr>
          <p:cNvPr name="Freeform 11" id="11"/>
          <p:cNvSpPr/>
          <p:nvPr/>
        </p:nvSpPr>
        <p:spPr>
          <a:xfrm flipH="false" flipV="false" rot="0">
            <a:off x="10622147" y="7393141"/>
            <a:ext cx="7665853" cy="2893859"/>
          </a:xfrm>
          <a:custGeom>
            <a:avLst/>
            <a:gdLst/>
            <a:ahLst/>
            <a:cxnLst/>
            <a:rect r="r" b="b" t="t" l="l"/>
            <a:pathLst>
              <a:path h="2893859" w="7665853">
                <a:moveTo>
                  <a:pt x="0" y="0"/>
                </a:moveTo>
                <a:lnTo>
                  <a:pt x="7665853" y="0"/>
                </a:lnTo>
                <a:lnTo>
                  <a:pt x="7665853" y="2893859"/>
                </a:lnTo>
                <a:lnTo>
                  <a:pt x="0" y="2893859"/>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0491807" cy="1181420"/>
            <a:chOff x="0" y="0"/>
            <a:chExt cx="13989076" cy="1575227"/>
          </a:xfrm>
        </p:grpSpPr>
        <p:sp>
          <p:nvSpPr>
            <p:cNvPr name="Freeform 6" id="6"/>
            <p:cNvSpPr/>
            <p:nvPr/>
          </p:nvSpPr>
          <p:spPr>
            <a:xfrm flipH="false" flipV="false" rot="0">
              <a:off x="0" y="0"/>
              <a:ext cx="13989076" cy="1575227"/>
            </a:xfrm>
            <a:custGeom>
              <a:avLst/>
              <a:gdLst/>
              <a:ahLst/>
              <a:cxnLst/>
              <a:rect r="r" b="b" t="t" l="l"/>
              <a:pathLst>
                <a:path h="1575227" w="13989076">
                  <a:moveTo>
                    <a:pt x="0" y="0"/>
                  </a:moveTo>
                  <a:lnTo>
                    <a:pt x="13989076" y="0"/>
                  </a:lnTo>
                  <a:lnTo>
                    <a:pt x="1398907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3989076"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642531" y="1999428"/>
            <a:ext cx="13240150" cy="894149"/>
            <a:chOff x="0" y="0"/>
            <a:chExt cx="17653533" cy="1192199"/>
          </a:xfrm>
        </p:grpSpPr>
        <p:sp>
          <p:nvSpPr>
            <p:cNvPr name="Freeform 9" id="9"/>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0" id="10"/>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Data protection</a:t>
              </a:r>
            </a:p>
          </p:txBody>
        </p:sp>
      </p:grpSp>
      <p:grpSp>
        <p:nvGrpSpPr>
          <p:cNvPr name="Group 11" id="11"/>
          <p:cNvGrpSpPr/>
          <p:nvPr/>
        </p:nvGrpSpPr>
        <p:grpSpPr>
          <a:xfrm rot="0">
            <a:off x="1028700" y="2953207"/>
            <a:ext cx="16230600" cy="6928625"/>
            <a:chOff x="0" y="0"/>
            <a:chExt cx="21640800" cy="9238166"/>
          </a:xfrm>
        </p:grpSpPr>
        <p:sp>
          <p:nvSpPr>
            <p:cNvPr name="Freeform 12" id="12"/>
            <p:cNvSpPr/>
            <p:nvPr/>
          </p:nvSpPr>
          <p:spPr>
            <a:xfrm flipH="false" flipV="false" rot="0">
              <a:off x="0" y="0"/>
              <a:ext cx="21640800" cy="9238166"/>
            </a:xfrm>
            <a:custGeom>
              <a:avLst/>
              <a:gdLst/>
              <a:ahLst/>
              <a:cxnLst/>
              <a:rect r="r" b="b" t="t" l="l"/>
              <a:pathLst>
                <a:path h="9238166" w="21640800">
                  <a:moveTo>
                    <a:pt x="0" y="0"/>
                  </a:moveTo>
                  <a:lnTo>
                    <a:pt x="21640800" y="0"/>
                  </a:lnTo>
                  <a:lnTo>
                    <a:pt x="21640800" y="9238166"/>
                  </a:lnTo>
                  <a:lnTo>
                    <a:pt x="0" y="9238166"/>
                  </a:lnTo>
                  <a:close/>
                </a:path>
              </a:pathLst>
            </a:custGeom>
            <a:solidFill>
              <a:srgbClr val="000000">
                <a:alpha val="0"/>
              </a:srgbClr>
            </a:solidFill>
          </p:spPr>
        </p:sp>
        <p:sp>
          <p:nvSpPr>
            <p:cNvPr name="TextBox 13" id="13"/>
            <p:cNvSpPr txBox="true"/>
            <p:nvPr/>
          </p:nvSpPr>
          <p:spPr>
            <a:xfrm>
              <a:off x="0" y="-57150"/>
              <a:ext cx="21640800" cy="9295316"/>
            </a:xfrm>
            <a:prstGeom prst="rect">
              <a:avLst/>
            </a:prstGeom>
          </p:spPr>
          <p:txBody>
            <a:bodyPr anchor="t" rtlCol="false" tIns="0" lIns="0" bIns="0" rIns="0"/>
            <a:lstStyle/>
            <a:p>
              <a:pPr algn="just">
                <a:lnSpc>
                  <a:spcPts val="4967"/>
                </a:lnSpc>
              </a:pPr>
              <a:r>
                <a:rPr lang="en-US" b="true" sz="3599">
                  <a:solidFill>
                    <a:srgbClr val="000000"/>
                  </a:solidFill>
                  <a:latin typeface="Arial Nova Condensed Bold"/>
                  <a:ea typeface="Arial Nova Condensed Bold"/>
                  <a:cs typeface="Arial Nova Condensed Bold"/>
                  <a:sym typeface="Arial Nova Condensed Bold"/>
                </a:rPr>
                <a:t>Paralegals work with protection/legal confidential information which can be sensitive. Data protection is therefore paramount to their work. </a:t>
              </a:r>
            </a:p>
            <a:p>
              <a:pPr algn="just">
                <a:lnSpc>
                  <a:spcPts val="4967"/>
                </a:lnSpc>
              </a:pPr>
            </a:p>
            <a:p>
              <a:pPr algn="just">
                <a:lnSpc>
                  <a:spcPts val="4967"/>
                </a:lnSpc>
              </a:pPr>
              <a:r>
                <a:rPr lang="en-US" sz="3599">
                  <a:solidFill>
                    <a:srgbClr val="000000"/>
                  </a:solidFill>
                  <a:latin typeface="Arial Nova Condensed"/>
                  <a:ea typeface="Arial Nova Condensed"/>
                  <a:cs typeface="Arial Nova Condensed"/>
                  <a:sym typeface="Arial Nova Condensed"/>
                </a:rPr>
                <a:t>Different factors can make data and information sensitive: </a:t>
              </a:r>
            </a:p>
            <a:p>
              <a:pPr algn="just" marL="948688" indent="-316229" lvl="2">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Contextual:</a:t>
              </a:r>
              <a:r>
                <a:rPr lang="en-US" sz="3599">
                  <a:solidFill>
                    <a:srgbClr val="000000"/>
                  </a:solidFill>
                  <a:latin typeface="Arial Nova Condensed"/>
                  <a:ea typeface="Arial Nova Condensed"/>
                  <a:cs typeface="Arial Nova Condensed"/>
                  <a:sym typeface="Arial Nova Condensed"/>
                </a:rPr>
                <a:t> Depends on operational context, levels of aggregation,. (e.g., ethnicity data in South Sudan (where conflict is along ethnic lines) vs. Honduras (where there is no ethnicity dimension to the conflict. </a:t>
              </a:r>
            </a:p>
            <a:p>
              <a:pPr algn="just" marL="948688" indent="-316229" lvl="2">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Temporal:</a:t>
              </a:r>
              <a:r>
                <a:rPr lang="en-US" sz="3599">
                  <a:solidFill>
                    <a:srgbClr val="000000"/>
                  </a:solidFill>
                  <a:latin typeface="Arial Nova Condensed"/>
                  <a:ea typeface="Arial Nova Condensed"/>
                  <a:cs typeface="Arial Nova Condensed"/>
                  <a:sym typeface="Arial Nova Condensed"/>
                </a:rPr>
                <a:t> Data may not be sensitive now, but can become so later in the future, depending on changes in the situation.... </a:t>
              </a:r>
            </a:p>
            <a:p>
              <a:pPr algn="just" marL="948688" indent="-316229" lvl="2">
                <a:lnSpc>
                  <a:spcPts val="4967"/>
                </a:lnSpc>
                <a:buFont typeface="Arial"/>
                <a:buChar char="⚬"/>
              </a:pPr>
              <a:r>
                <a:rPr lang="en-US" b="true" sz="3599">
                  <a:solidFill>
                    <a:srgbClr val="000000"/>
                  </a:solidFill>
                  <a:latin typeface="Arial Nova Condensed Bold"/>
                  <a:ea typeface="Arial Nova Condensed Bold"/>
                  <a:cs typeface="Arial Nova Condensed Bold"/>
                  <a:sym typeface="Arial Nova Condensed Bold"/>
                </a:rPr>
                <a:t>Relational:</a:t>
              </a:r>
              <a:r>
                <a:rPr lang="en-US" sz="3599">
                  <a:solidFill>
                    <a:srgbClr val="000000"/>
                  </a:solidFill>
                  <a:latin typeface="Arial Nova Condensed"/>
                  <a:ea typeface="Arial Nova Condensed"/>
                  <a:cs typeface="Arial Nova Condensed"/>
                  <a:sym typeface="Arial Nova Condensed"/>
                </a:rPr>
                <a:t> One data piece in and of itself may not be sensitive, but it can become so when it is combined with other data.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09923" y="1028700"/>
            <a:ext cx="9824610" cy="1181420"/>
            <a:chOff x="0" y="0"/>
            <a:chExt cx="13099480" cy="1575227"/>
          </a:xfrm>
        </p:grpSpPr>
        <p:sp>
          <p:nvSpPr>
            <p:cNvPr name="Freeform 6" id="6"/>
            <p:cNvSpPr/>
            <p:nvPr/>
          </p:nvSpPr>
          <p:spPr>
            <a:xfrm flipH="false" flipV="false" rot="0">
              <a:off x="0" y="0"/>
              <a:ext cx="13099481" cy="1575227"/>
            </a:xfrm>
            <a:custGeom>
              <a:avLst/>
              <a:gdLst/>
              <a:ahLst/>
              <a:cxnLst/>
              <a:rect r="r" b="b" t="t" l="l"/>
              <a:pathLst>
                <a:path h="1575227" w="13099481">
                  <a:moveTo>
                    <a:pt x="0" y="0"/>
                  </a:moveTo>
                  <a:lnTo>
                    <a:pt x="13099481" y="0"/>
                  </a:lnTo>
                  <a:lnTo>
                    <a:pt x="1309948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309948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689386" y="2210120"/>
            <a:ext cx="13240150" cy="894149"/>
            <a:chOff x="0" y="0"/>
            <a:chExt cx="17653533" cy="1192199"/>
          </a:xfrm>
        </p:grpSpPr>
        <p:sp>
          <p:nvSpPr>
            <p:cNvPr name="Freeform 9" id="9"/>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0" id="10"/>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Data protection</a:t>
              </a:r>
            </a:p>
          </p:txBody>
        </p:sp>
      </p:grpSp>
      <p:sp>
        <p:nvSpPr>
          <p:cNvPr name="Freeform 11" id="11"/>
          <p:cNvSpPr/>
          <p:nvPr/>
        </p:nvSpPr>
        <p:spPr>
          <a:xfrm flipH="false" flipV="false" rot="0">
            <a:off x="10834533" y="2527962"/>
            <a:ext cx="6110931" cy="7201683"/>
          </a:xfrm>
          <a:custGeom>
            <a:avLst/>
            <a:gdLst/>
            <a:ahLst/>
            <a:cxnLst/>
            <a:rect r="r" b="b" t="t" l="l"/>
            <a:pathLst>
              <a:path h="7201683" w="6110931">
                <a:moveTo>
                  <a:pt x="0" y="0"/>
                </a:moveTo>
                <a:lnTo>
                  <a:pt x="6110931" y="0"/>
                </a:lnTo>
                <a:lnTo>
                  <a:pt x="6110931" y="7201683"/>
                </a:lnTo>
                <a:lnTo>
                  <a:pt x="0" y="7201683"/>
                </a:lnTo>
                <a:lnTo>
                  <a:pt x="0" y="0"/>
                </a:lnTo>
                <a:close/>
              </a:path>
            </a:pathLst>
          </a:custGeom>
          <a:blipFill>
            <a:blip r:embed="rId3"/>
            <a:stretch>
              <a:fillRect l="-3657" t="0" r="-7240" b="0"/>
            </a:stretch>
          </a:blipFill>
        </p:spPr>
      </p:sp>
      <p:grpSp>
        <p:nvGrpSpPr>
          <p:cNvPr name="Group 12" id="12"/>
          <p:cNvGrpSpPr/>
          <p:nvPr/>
        </p:nvGrpSpPr>
        <p:grpSpPr>
          <a:xfrm rot="0">
            <a:off x="1009923" y="3374091"/>
            <a:ext cx="9144000" cy="4574650"/>
            <a:chOff x="0" y="0"/>
            <a:chExt cx="12192000" cy="6099533"/>
          </a:xfrm>
        </p:grpSpPr>
        <p:sp>
          <p:nvSpPr>
            <p:cNvPr name="Freeform 13" id="13"/>
            <p:cNvSpPr/>
            <p:nvPr/>
          </p:nvSpPr>
          <p:spPr>
            <a:xfrm flipH="false" flipV="false" rot="0">
              <a:off x="0" y="0"/>
              <a:ext cx="12192000" cy="6099534"/>
            </a:xfrm>
            <a:custGeom>
              <a:avLst/>
              <a:gdLst/>
              <a:ahLst/>
              <a:cxnLst/>
              <a:rect r="r" b="b" t="t" l="l"/>
              <a:pathLst>
                <a:path h="6099534" w="12192000">
                  <a:moveTo>
                    <a:pt x="0" y="0"/>
                  </a:moveTo>
                  <a:lnTo>
                    <a:pt x="12192000" y="0"/>
                  </a:lnTo>
                  <a:lnTo>
                    <a:pt x="12192000" y="6099534"/>
                  </a:lnTo>
                  <a:lnTo>
                    <a:pt x="0" y="6099534"/>
                  </a:lnTo>
                  <a:close/>
                </a:path>
              </a:pathLst>
            </a:custGeom>
            <a:solidFill>
              <a:srgbClr val="000000">
                <a:alpha val="0"/>
              </a:srgbClr>
            </a:solidFill>
          </p:spPr>
        </p:sp>
        <p:sp>
          <p:nvSpPr>
            <p:cNvPr name="TextBox 14" id="14"/>
            <p:cNvSpPr txBox="true"/>
            <p:nvPr/>
          </p:nvSpPr>
          <p:spPr>
            <a:xfrm>
              <a:off x="0" y="-57150"/>
              <a:ext cx="12192000" cy="6156683"/>
            </a:xfrm>
            <a:prstGeom prst="rect">
              <a:avLst/>
            </a:prstGeom>
          </p:spPr>
          <p:txBody>
            <a:bodyPr anchor="t" rtlCol="false" tIns="0" lIns="0" bIns="0" rIns="0"/>
            <a:lstStyle/>
            <a:p>
              <a:pPr algn="just">
                <a:lnSpc>
                  <a:spcPts val="4416"/>
                </a:lnSpc>
              </a:pPr>
              <a:r>
                <a:rPr lang="en-US" sz="3200" b="true">
                  <a:solidFill>
                    <a:srgbClr val="000000"/>
                  </a:solidFill>
                  <a:latin typeface="Arial Nova Condensed Bold"/>
                  <a:ea typeface="Arial Nova Condensed Bold"/>
                  <a:cs typeface="Arial Nova Condensed Bold"/>
                  <a:sym typeface="Arial Nova Condensed Bold"/>
                </a:rPr>
                <a:t>Different type of datas : </a:t>
              </a:r>
            </a:p>
            <a:p>
              <a:pPr algn="just">
                <a:lnSpc>
                  <a:spcPts val="4416"/>
                </a:lnSpc>
              </a:pPr>
              <a:r>
                <a:rPr lang="en-US" sz="3200" b="true">
                  <a:solidFill>
                    <a:srgbClr val="000000"/>
                  </a:solidFill>
                  <a:latin typeface="Arial Nova Condensed Bold"/>
                  <a:ea typeface="Arial Nova Condensed Bold"/>
                  <a:cs typeface="Arial Nova Condensed Bold"/>
                  <a:sym typeface="Arial Nova Condensed Bold"/>
                </a:rPr>
                <a:t>Personal Identifiable Information (PII):</a:t>
              </a:r>
              <a:r>
                <a:rPr lang="en-US" sz="3200">
                  <a:solidFill>
                    <a:srgbClr val="000000"/>
                  </a:solidFill>
                  <a:latin typeface="Arial Nova Condensed"/>
                  <a:ea typeface="Arial Nova Condensed"/>
                  <a:cs typeface="Arial Nova Condensed"/>
                  <a:sym typeface="Arial Nova Condensed"/>
                </a:rPr>
                <a:t> which can lead to identification of an individual.</a:t>
              </a:r>
            </a:p>
            <a:p>
              <a:pPr algn="just" marL="386080" indent="-193040" lvl="1">
                <a:lnSpc>
                  <a:spcPts val="4416"/>
                </a:lnSpc>
                <a:buFont typeface="Arial"/>
                <a:buChar char="•"/>
              </a:pPr>
              <a:r>
                <a:rPr lang="en-US" b="true" sz="3200">
                  <a:solidFill>
                    <a:srgbClr val="000000"/>
                  </a:solidFill>
                  <a:latin typeface="Arial Nova Condensed Bold"/>
                  <a:ea typeface="Arial Nova Condensed Bold"/>
                  <a:cs typeface="Arial Nova Condensed Bold"/>
                  <a:sym typeface="Arial Nova Condensed Bold"/>
                </a:rPr>
                <a:t>Community identifiable information (CII):</a:t>
              </a:r>
              <a:r>
                <a:rPr lang="en-US" sz="3200">
                  <a:solidFill>
                    <a:srgbClr val="000000"/>
                  </a:solidFill>
                  <a:latin typeface="Arial Nova Condensed"/>
                  <a:ea typeface="Arial Nova Condensed"/>
                  <a:cs typeface="Arial Nova Condensed"/>
                  <a:sym typeface="Arial Nova Condensed"/>
                </a:rPr>
                <a:t> which can lead to identification of a community.</a:t>
              </a:r>
            </a:p>
            <a:p>
              <a:pPr algn="just" marL="386080" indent="-193040" lvl="1">
                <a:lnSpc>
                  <a:spcPts val="4416"/>
                </a:lnSpc>
                <a:buFont typeface="Arial"/>
                <a:buChar char="•"/>
              </a:pPr>
              <a:r>
                <a:rPr lang="en-US" b="true" sz="3200">
                  <a:solidFill>
                    <a:srgbClr val="000000"/>
                  </a:solidFill>
                  <a:latin typeface="Arial Nova Condensed Bold"/>
                  <a:ea typeface="Arial Nova Condensed Bold"/>
                  <a:cs typeface="Arial Nova Condensed Bold"/>
                  <a:sym typeface="Arial Nova Condensed Bold"/>
                </a:rPr>
                <a:t>Demographically identifiable information (DII):</a:t>
              </a:r>
              <a:r>
                <a:rPr lang="en-US" sz="3200">
                  <a:solidFill>
                    <a:srgbClr val="000000"/>
                  </a:solidFill>
                  <a:latin typeface="Arial Nova Condensed"/>
                  <a:ea typeface="Arial Nova Condensed"/>
                  <a:cs typeface="Arial Nova Condensed"/>
                  <a:sym typeface="Arial Nova Condensed"/>
                </a:rPr>
                <a:t> which can lead to identification of specific demographic entity.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
        <p:nvSpPr>
          <p:cNvPr name="TextBox 15" id="15"/>
          <p:cNvSpPr txBox="true"/>
          <p:nvPr/>
        </p:nvSpPr>
        <p:spPr>
          <a:xfrm rot="0">
            <a:off x="1398009" y="2189713"/>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5</a:t>
            </a:r>
          </a:p>
        </p:txBody>
      </p:sp>
      <p:sp>
        <p:nvSpPr>
          <p:cNvPr name="TextBox 16" id="16"/>
          <p:cNvSpPr txBox="true"/>
          <p:nvPr/>
        </p:nvSpPr>
        <p:spPr>
          <a:xfrm rot="0">
            <a:off x="1398009" y="3516785"/>
            <a:ext cx="7290009" cy="3298192"/>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COMPLIANCE &amp; ETHICAL CONSIDERATIONS</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8870917" cy="1074018"/>
            <a:chOff x="0" y="0"/>
            <a:chExt cx="11827890" cy="1432024"/>
          </a:xfrm>
        </p:grpSpPr>
        <p:sp>
          <p:nvSpPr>
            <p:cNvPr name="Freeform 6" id="6"/>
            <p:cNvSpPr/>
            <p:nvPr/>
          </p:nvSpPr>
          <p:spPr>
            <a:xfrm flipH="false" flipV="false" rot="0">
              <a:off x="0" y="0"/>
              <a:ext cx="11827890" cy="1432024"/>
            </a:xfrm>
            <a:custGeom>
              <a:avLst/>
              <a:gdLst/>
              <a:ahLst/>
              <a:cxnLst/>
              <a:rect r="r" b="b" t="t" l="l"/>
              <a:pathLst>
                <a:path h="1432024" w="11827890">
                  <a:moveTo>
                    <a:pt x="0" y="0"/>
                  </a:moveTo>
                  <a:lnTo>
                    <a:pt x="11827890" y="0"/>
                  </a:lnTo>
                  <a:lnTo>
                    <a:pt x="11827890"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11827890" cy="1612999"/>
            </a:xfrm>
            <a:prstGeom prst="rect">
              <a:avLst/>
            </a:prstGeom>
          </p:spPr>
          <p:txBody>
            <a:bodyPr anchor="t" rtlCol="false" tIns="0" lIns="0" bIns="0" rIns="0"/>
            <a:lstStyle/>
            <a:p>
              <a:pPr algn="l" marL="0" indent="0" lvl="0">
                <a:lnSpc>
                  <a:spcPts val="9000"/>
                </a:lnSpc>
                <a:spcBef>
                  <a:spcPct val="0"/>
                </a:spcBef>
              </a:pPr>
              <a:r>
                <a:rPr lang="en-US" b="true" sz="60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512417" y="2102718"/>
            <a:ext cx="7483548" cy="850489"/>
            <a:chOff x="0" y="0"/>
            <a:chExt cx="9978063" cy="1133985"/>
          </a:xfrm>
        </p:grpSpPr>
        <p:sp>
          <p:nvSpPr>
            <p:cNvPr name="Freeform 9" id="9"/>
            <p:cNvSpPr/>
            <p:nvPr/>
          </p:nvSpPr>
          <p:spPr>
            <a:xfrm flipH="false" flipV="false" rot="0">
              <a:off x="0" y="0"/>
              <a:ext cx="9978064" cy="1133985"/>
            </a:xfrm>
            <a:custGeom>
              <a:avLst/>
              <a:gdLst/>
              <a:ahLst/>
              <a:cxnLst/>
              <a:rect r="r" b="b" t="t" l="l"/>
              <a:pathLst>
                <a:path h="1133985" w="9978064">
                  <a:moveTo>
                    <a:pt x="0" y="0"/>
                  </a:moveTo>
                  <a:lnTo>
                    <a:pt x="9978064" y="0"/>
                  </a:lnTo>
                  <a:lnTo>
                    <a:pt x="9978064" y="1133985"/>
                  </a:lnTo>
                  <a:lnTo>
                    <a:pt x="0" y="1133985"/>
                  </a:lnTo>
                  <a:close/>
                </a:path>
              </a:pathLst>
            </a:custGeom>
            <a:solidFill>
              <a:srgbClr val="000000">
                <a:alpha val="0"/>
              </a:srgbClr>
            </a:solidFill>
          </p:spPr>
        </p:sp>
        <p:sp>
          <p:nvSpPr>
            <p:cNvPr name="TextBox 10" id="10"/>
            <p:cNvSpPr txBox="true"/>
            <p:nvPr/>
          </p:nvSpPr>
          <p:spPr>
            <a:xfrm>
              <a:off x="0" y="-180975"/>
              <a:ext cx="9978063" cy="1314960"/>
            </a:xfrm>
            <a:prstGeom prst="rect">
              <a:avLst/>
            </a:prstGeom>
          </p:spPr>
          <p:txBody>
            <a:bodyPr anchor="t" rtlCol="false" tIns="0" lIns="0" bIns="0" rIns="0"/>
            <a:lstStyle/>
            <a:p>
              <a:pPr algn="just">
                <a:lnSpc>
                  <a:spcPts val="7200"/>
                </a:lnSpc>
              </a:pPr>
              <a:r>
                <a:rPr lang="en-US" b="true" sz="4400">
                  <a:solidFill>
                    <a:srgbClr val="F9B57D"/>
                  </a:solidFill>
                  <a:latin typeface="Arial Nova Condensed Bold"/>
                  <a:ea typeface="Arial Nova Condensed Bold"/>
                  <a:cs typeface="Arial Nova Condensed Bold"/>
                  <a:sym typeface="Arial Nova Condensed Bold"/>
                </a:rPr>
                <a:t>How to ensure data protection</a:t>
              </a:r>
            </a:p>
          </p:txBody>
        </p:sp>
      </p:grpSp>
      <p:grpSp>
        <p:nvGrpSpPr>
          <p:cNvPr name="Group 11" id="11"/>
          <p:cNvGrpSpPr/>
          <p:nvPr/>
        </p:nvGrpSpPr>
        <p:grpSpPr>
          <a:xfrm rot="0">
            <a:off x="1512417" y="2953207"/>
            <a:ext cx="14508701" cy="7078405"/>
            <a:chOff x="0" y="0"/>
            <a:chExt cx="19344934" cy="9437873"/>
          </a:xfrm>
        </p:grpSpPr>
        <p:sp>
          <p:nvSpPr>
            <p:cNvPr name="Freeform 12" id="12"/>
            <p:cNvSpPr/>
            <p:nvPr/>
          </p:nvSpPr>
          <p:spPr>
            <a:xfrm flipH="false" flipV="false" rot="0">
              <a:off x="0" y="0"/>
              <a:ext cx="19344934" cy="9437873"/>
            </a:xfrm>
            <a:custGeom>
              <a:avLst/>
              <a:gdLst/>
              <a:ahLst/>
              <a:cxnLst/>
              <a:rect r="r" b="b" t="t" l="l"/>
              <a:pathLst>
                <a:path h="9437873" w="19344934">
                  <a:moveTo>
                    <a:pt x="0" y="0"/>
                  </a:moveTo>
                  <a:lnTo>
                    <a:pt x="19344934" y="0"/>
                  </a:lnTo>
                  <a:lnTo>
                    <a:pt x="19344934" y="9437873"/>
                  </a:lnTo>
                  <a:lnTo>
                    <a:pt x="0" y="9437873"/>
                  </a:lnTo>
                  <a:close/>
                </a:path>
              </a:pathLst>
            </a:custGeom>
            <a:solidFill>
              <a:srgbClr val="000000">
                <a:alpha val="0"/>
              </a:srgbClr>
            </a:solidFill>
          </p:spPr>
        </p:sp>
        <p:sp>
          <p:nvSpPr>
            <p:cNvPr name="TextBox 13" id="13"/>
            <p:cNvSpPr txBox="true"/>
            <p:nvPr/>
          </p:nvSpPr>
          <p:spPr>
            <a:xfrm>
              <a:off x="0" y="-57150"/>
              <a:ext cx="19344934" cy="9495023"/>
            </a:xfrm>
            <a:prstGeom prst="rect">
              <a:avLst/>
            </a:prstGeom>
          </p:spPr>
          <p:txBody>
            <a:bodyPr anchor="t" rtlCol="false" tIns="0" lIns="0" bIns="0" rIns="0"/>
            <a:lstStyle/>
            <a:p>
              <a:pPr algn="l">
                <a:lnSpc>
                  <a:spcPts val="4002"/>
                </a:lnSpc>
              </a:pPr>
              <a:r>
                <a:rPr lang="en-US" b="true" sz="2900">
                  <a:solidFill>
                    <a:srgbClr val="000000"/>
                  </a:solidFill>
                  <a:latin typeface="Arial Nova Condensed Bold"/>
                  <a:ea typeface="Arial Nova Condensed Bold"/>
                  <a:cs typeface="Arial Nova Condensed Bold"/>
                  <a:sym typeface="Arial Nova Condensed Bold"/>
                </a:rPr>
                <a:t>Technical measures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Changing passwords.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File encryption.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Data coding, pseudonymization, and anonymization.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Offsite servers.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Classification systems tailored to sensitivity levels.  </a:t>
              </a:r>
            </a:p>
            <a:p>
              <a:pPr algn="l">
                <a:lnSpc>
                  <a:spcPts val="4002"/>
                </a:lnSpc>
              </a:pPr>
            </a:p>
            <a:p>
              <a:pPr algn="l">
                <a:lnSpc>
                  <a:spcPts val="4002"/>
                </a:lnSpc>
              </a:pPr>
              <a:r>
                <a:rPr lang="en-US" b="true" sz="2900">
                  <a:solidFill>
                    <a:srgbClr val="000000"/>
                  </a:solidFill>
                  <a:latin typeface="Arial Nova Condensed Bold"/>
                  <a:ea typeface="Arial Nova Condensed Bold"/>
                  <a:cs typeface="Arial Nova Condensed Bold"/>
                  <a:sym typeface="Arial Nova Condensed Bold"/>
                </a:rPr>
                <a:t>Organizational measures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Privacy Impact Assessments (PIA) and Data Protection Impact Assessments (DPIA) </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Data sharing agreements Policies on data-handling and storage</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Data-sharing protocols (and standard templates)</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SOPs, checklists, and guidance</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Governance mechanisms for accountability in responsible data management</a:t>
              </a:r>
            </a:p>
            <a:p>
              <a:pPr algn="l" marL="349885" indent="-174943" lvl="1">
                <a:lnSpc>
                  <a:spcPts val="4002"/>
                </a:lnSpc>
                <a:buFont typeface="Arial"/>
                <a:buChar char="•"/>
              </a:pPr>
              <a:r>
                <a:rPr lang="en-US" sz="2900">
                  <a:solidFill>
                    <a:srgbClr val="000000"/>
                  </a:solidFill>
                  <a:latin typeface="Arial Nova Condensed"/>
                  <a:ea typeface="Arial Nova Condensed"/>
                  <a:cs typeface="Arial Nova Condensed"/>
                  <a:sym typeface="Arial Nova Condensed"/>
                </a:rPr>
                <a:t>Staff capacity &amp; Codes of conduct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398009" y="2189713"/>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7</a:t>
            </a:r>
          </a:p>
        </p:txBody>
      </p:sp>
      <p:sp>
        <p:nvSpPr>
          <p:cNvPr name="TextBox 15" id="15"/>
          <p:cNvSpPr txBox="true"/>
          <p:nvPr/>
        </p:nvSpPr>
        <p:spPr>
          <a:xfrm rot="0">
            <a:off x="1398009" y="3516785"/>
            <a:ext cx="7290009" cy="3298192"/>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ORGANIZING MEETINGS &amp; COMMUNICATION</a:t>
            </a:r>
          </a:p>
        </p:txBody>
      </p:sp>
      <p:sp>
        <p:nvSpPr>
          <p:cNvPr name="Freeform 16" id="16"/>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858999" cy="1181420"/>
            <a:chOff x="0" y="0"/>
            <a:chExt cx="19811999" cy="1575227"/>
          </a:xfrm>
        </p:grpSpPr>
        <p:sp>
          <p:nvSpPr>
            <p:cNvPr name="Freeform 6" id="6"/>
            <p:cNvSpPr/>
            <p:nvPr/>
          </p:nvSpPr>
          <p:spPr>
            <a:xfrm flipH="false" flipV="false" rot="0">
              <a:off x="0" y="0"/>
              <a:ext cx="19811998" cy="1575227"/>
            </a:xfrm>
            <a:custGeom>
              <a:avLst/>
              <a:gdLst/>
              <a:ahLst/>
              <a:cxnLst/>
              <a:rect r="r" b="b" t="t" l="l"/>
              <a:pathLst>
                <a:path h="1575227" w="19811998">
                  <a:moveTo>
                    <a:pt x="0" y="0"/>
                  </a:moveTo>
                  <a:lnTo>
                    <a:pt x="19811998" y="0"/>
                  </a:lnTo>
                  <a:lnTo>
                    <a:pt x="19811998" y="1575227"/>
                  </a:lnTo>
                  <a:lnTo>
                    <a:pt x="0" y="1575227"/>
                  </a:lnTo>
                  <a:close/>
                </a:path>
              </a:pathLst>
            </a:custGeom>
            <a:solidFill>
              <a:srgbClr val="000000">
                <a:alpha val="0"/>
              </a:srgbClr>
            </a:solidFill>
          </p:spPr>
        </p:sp>
        <p:sp>
          <p:nvSpPr>
            <p:cNvPr name="TextBox 7" id="7"/>
            <p:cNvSpPr txBox="true"/>
            <p:nvPr/>
          </p:nvSpPr>
          <p:spPr>
            <a:xfrm>
              <a:off x="0" y="-190500"/>
              <a:ext cx="19811999"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Organizing meetings and communications</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19050"/>
              <a:ext cx="4437869" cy="2988918"/>
            </a:xfrm>
            <a:prstGeom prst="rect">
              <a:avLst/>
            </a:prstGeom>
          </p:spPr>
          <p:txBody>
            <a:bodyPr anchor="ctr" rtlCol="false" tIns="0" lIns="0" bIns="0" rIns="0"/>
            <a:lstStyle/>
            <a:p>
              <a:pPr algn="ctr">
                <a:lnSpc>
                  <a:spcPts val="3888"/>
                </a:lnSpc>
              </a:pPr>
              <a:r>
                <a:rPr lang="en-US" sz="3600">
                  <a:solidFill>
                    <a:srgbClr val="FFFFFF"/>
                  </a:solidFill>
                  <a:latin typeface="Calibri (MS)"/>
                  <a:ea typeface="Calibri (MS)"/>
                  <a:cs typeface="Calibri (MS)"/>
                  <a:sym typeface="Calibri (MS)"/>
                </a:rPr>
                <a:t>Making phone calls</a:t>
              </a:r>
            </a:p>
          </p:txBody>
        </p:sp>
      </p:grpSp>
      <p:sp>
        <p:nvSpPr>
          <p:cNvPr name="Freeform 11" id="11"/>
          <p:cNvSpPr/>
          <p:nvPr/>
        </p:nvSpPr>
        <p:spPr>
          <a:xfrm flipH="false" flipV="false" rot="0">
            <a:off x="1353954" y="2452489"/>
            <a:ext cx="7539668" cy="7098721"/>
          </a:xfrm>
          <a:custGeom>
            <a:avLst/>
            <a:gdLst/>
            <a:ahLst/>
            <a:cxnLst/>
            <a:rect r="r" b="b" t="t" l="l"/>
            <a:pathLst>
              <a:path h="7098721" w="7539668">
                <a:moveTo>
                  <a:pt x="0" y="0"/>
                </a:moveTo>
                <a:lnTo>
                  <a:pt x="7539668" y="0"/>
                </a:lnTo>
                <a:lnTo>
                  <a:pt x="7539668" y="7098721"/>
                </a:lnTo>
                <a:lnTo>
                  <a:pt x="0" y="7098721"/>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12" id="12"/>
          <p:cNvSpPr txBox="true"/>
          <p:nvPr/>
        </p:nvSpPr>
        <p:spPr>
          <a:xfrm rot="0">
            <a:off x="2711221" y="3203839"/>
            <a:ext cx="8304655"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Organize &amp; facilitate Meetings</a:t>
            </a:r>
          </a:p>
        </p:txBody>
      </p:sp>
      <p:sp>
        <p:nvSpPr>
          <p:cNvPr name="TextBox 13" id="13"/>
          <p:cNvSpPr txBox="true"/>
          <p:nvPr/>
        </p:nvSpPr>
        <p:spPr>
          <a:xfrm rot="0">
            <a:off x="2711221" y="5510677"/>
            <a:ext cx="5359716"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Making phone calls</a:t>
            </a:r>
          </a:p>
        </p:txBody>
      </p:sp>
      <p:sp>
        <p:nvSpPr>
          <p:cNvPr name="TextBox 14" id="14"/>
          <p:cNvSpPr txBox="true"/>
          <p:nvPr/>
        </p:nvSpPr>
        <p:spPr>
          <a:xfrm rot="0">
            <a:off x="2711221" y="7816997"/>
            <a:ext cx="11604928"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Linking with Lawyers &amp; other stakeholders</a:t>
            </a:r>
          </a:p>
        </p:txBody>
      </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0"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36895" cy="1181420"/>
            <a:chOff x="0" y="0"/>
            <a:chExt cx="14849193" cy="1575227"/>
          </a:xfrm>
        </p:grpSpPr>
        <p:sp>
          <p:nvSpPr>
            <p:cNvPr name="Freeform 6" id="6"/>
            <p:cNvSpPr/>
            <p:nvPr/>
          </p:nvSpPr>
          <p:spPr>
            <a:xfrm flipH="false" flipV="false" rot="0">
              <a:off x="0" y="0"/>
              <a:ext cx="14849193" cy="1575227"/>
            </a:xfrm>
            <a:custGeom>
              <a:avLst/>
              <a:gdLst/>
              <a:ahLst/>
              <a:cxnLst/>
              <a:rect r="r" b="b" t="t" l="l"/>
              <a:pathLst>
                <a:path h="1575227" w="14849193">
                  <a:moveTo>
                    <a:pt x="0" y="0"/>
                  </a:moveTo>
                  <a:lnTo>
                    <a:pt x="14849193" y="0"/>
                  </a:lnTo>
                  <a:lnTo>
                    <a:pt x="1484919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49193"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Organize and facilitate meetings </a:t>
              </a:r>
            </a:p>
          </p:txBody>
        </p:sp>
      </p:grpSp>
      <p:grpSp>
        <p:nvGrpSpPr>
          <p:cNvPr name="Group 8" id="8"/>
          <p:cNvGrpSpPr/>
          <p:nvPr/>
        </p:nvGrpSpPr>
        <p:grpSpPr>
          <a:xfrm rot="0">
            <a:off x="1028700" y="3426478"/>
            <a:ext cx="16230600" cy="5997026"/>
            <a:chOff x="0" y="0"/>
            <a:chExt cx="21640800" cy="7996035"/>
          </a:xfrm>
        </p:grpSpPr>
        <p:sp>
          <p:nvSpPr>
            <p:cNvPr name="Freeform 9" id="9"/>
            <p:cNvSpPr/>
            <p:nvPr/>
          </p:nvSpPr>
          <p:spPr>
            <a:xfrm flipH="false" flipV="false" rot="0">
              <a:off x="0" y="0"/>
              <a:ext cx="21640800" cy="7996034"/>
            </a:xfrm>
            <a:custGeom>
              <a:avLst/>
              <a:gdLst/>
              <a:ahLst/>
              <a:cxnLst/>
              <a:rect r="r" b="b" t="t" l="l"/>
              <a:pathLst>
                <a:path h="7996034" w="21640800">
                  <a:moveTo>
                    <a:pt x="0" y="0"/>
                  </a:moveTo>
                  <a:lnTo>
                    <a:pt x="21640800" y="0"/>
                  </a:lnTo>
                  <a:lnTo>
                    <a:pt x="21640800" y="7996034"/>
                  </a:lnTo>
                  <a:lnTo>
                    <a:pt x="0" y="7996034"/>
                  </a:lnTo>
                  <a:close/>
                </a:path>
              </a:pathLst>
            </a:custGeom>
            <a:solidFill>
              <a:srgbClr val="000000">
                <a:alpha val="0"/>
              </a:srgbClr>
            </a:solidFill>
          </p:spPr>
        </p:sp>
        <p:sp>
          <p:nvSpPr>
            <p:cNvPr name="TextBox 10" id="10"/>
            <p:cNvSpPr txBox="true"/>
            <p:nvPr/>
          </p:nvSpPr>
          <p:spPr>
            <a:xfrm>
              <a:off x="0" y="-28575"/>
              <a:ext cx="21640800" cy="8024610"/>
            </a:xfrm>
            <a:prstGeom prst="rect">
              <a:avLst/>
            </a:prstGeom>
          </p:spPr>
          <p:txBody>
            <a:bodyPr anchor="t" rtlCol="false" tIns="0" lIns="0" bIns="0" rIns="0"/>
            <a:lstStyle/>
            <a:p>
              <a:pPr algn="l">
                <a:lnSpc>
                  <a:spcPts val="2483"/>
                </a:lnSpc>
              </a:pPr>
              <a:r>
                <a:rPr lang="en-US" sz="1800" b="true">
                  <a:solidFill>
                    <a:srgbClr val="C00000"/>
                  </a:solidFill>
                  <a:latin typeface="Arial Nova Condensed Bold"/>
                  <a:ea typeface="Arial Nova Condensed Bold"/>
                  <a:cs typeface="Arial Nova Condensed Bold"/>
                  <a:sym typeface="Arial Nova Condensed Bold"/>
                </a:rPr>
                <a:t> </a:t>
              </a:r>
            </a:p>
            <a:p>
              <a:pPr algn="just">
                <a:lnSpc>
                  <a:spcPts val="3960"/>
                </a:lnSpc>
              </a:pPr>
              <a:r>
                <a:rPr lang="en-US" sz="3300">
                  <a:solidFill>
                    <a:srgbClr val="040C28"/>
                  </a:solidFill>
                  <a:latin typeface="Arial Nova Condensed"/>
                  <a:ea typeface="Arial Nova Condensed"/>
                  <a:cs typeface="Arial Nova Condensed"/>
                  <a:sym typeface="Arial Nova Condensed"/>
                </a:rPr>
                <a:t>Meetings can be in person or digital. They are important because they:</a:t>
              </a:r>
            </a:p>
            <a:p>
              <a:pPr algn="just">
                <a:lnSpc>
                  <a:spcPts val="3960"/>
                </a:lnSpc>
              </a:pP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Help paralegals and other stakeholders share ideas, experiences and lessons learnt in their work. This improves the quality of programmes and services provided t the community or to clients.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Facilitate collective decision making, based on participation of all relevant stakeholders in a matter.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Build team relationships and program synergies.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Facilitate community ownership and sustainability of paralegal programmes.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Facilitate joint review of programes, that could include paralegals, community members and other stakeholders. </a:t>
              </a:r>
            </a:p>
          </p:txBody>
        </p:sp>
      </p:grpSp>
      <p:grpSp>
        <p:nvGrpSpPr>
          <p:cNvPr name="Group 11" id="11"/>
          <p:cNvGrpSpPr/>
          <p:nvPr/>
        </p:nvGrpSpPr>
        <p:grpSpPr>
          <a:xfrm rot="0">
            <a:off x="1623917" y="2395014"/>
            <a:ext cx="8522292" cy="894149"/>
            <a:chOff x="0" y="0"/>
            <a:chExt cx="11363056" cy="1192199"/>
          </a:xfrm>
        </p:grpSpPr>
        <p:sp>
          <p:nvSpPr>
            <p:cNvPr name="Freeform 12" id="12"/>
            <p:cNvSpPr/>
            <p:nvPr/>
          </p:nvSpPr>
          <p:spPr>
            <a:xfrm flipH="false" flipV="false" rot="0">
              <a:off x="0" y="0"/>
              <a:ext cx="11363056" cy="1192199"/>
            </a:xfrm>
            <a:custGeom>
              <a:avLst/>
              <a:gdLst/>
              <a:ahLst/>
              <a:cxnLst/>
              <a:rect r="r" b="b" t="t" l="l"/>
              <a:pathLst>
                <a:path h="1192199" w="11363056">
                  <a:moveTo>
                    <a:pt x="0" y="0"/>
                  </a:moveTo>
                  <a:lnTo>
                    <a:pt x="11363056" y="0"/>
                  </a:lnTo>
                  <a:lnTo>
                    <a:pt x="11363056" y="1192199"/>
                  </a:lnTo>
                  <a:lnTo>
                    <a:pt x="0" y="1192199"/>
                  </a:lnTo>
                  <a:close/>
                </a:path>
              </a:pathLst>
            </a:custGeom>
            <a:solidFill>
              <a:srgbClr val="000000">
                <a:alpha val="0"/>
              </a:srgbClr>
            </a:solidFill>
          </p:spPr>
        </p:sp>
        <p:sp>
          <p:nvSpPr>
            <p:cNvPr name="TextBox 13" id="13"/>
            <p:cNvSpPr txBox="true"/>
            <p:nvPr/>
          </p:nvSpPr>
          <p:spPr>
            <a:xfrm>
              <a:off x="0" y="-200025"/>
              <a:ext cx="11363056"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Why are meetings important?</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647700"/>
            <a:ext cx="11453420" cy="1181420"/>
            <a:chOff x="0" y="0"/>
            <a:chExt cx="15271227" cy="1575227"/>
          </a:xfrm>
        </p:grpSpPr>
        <p:sp>
          <p:nvSpPr>
            <p:cNvPr name="Freeform 6" id="6"/>
            <p:cNvSpPr/>
            <p:nvPr/>
          </p:nvSpPr>
          <p:spPr>
            <a:xfrm flipH="false" flipV="false" rot="0">
              <a:off x="0" y="0"/>
              <a:ext cx="15271226" cy="1575227"/>
            </a:xfrm>
            <a:custGeom>
              <a:avLst/>
              <a:gdLst/>
              <a:ahLst/>
              <a:cxnLst/>
              <a:rect r="r" b="b" t="t" l="l"/>
              <a:pathLst>
                <a:path h="1575227" w="15271226">
                  <a:moveTo>
                    <a:pt x="0" y="0"/>
                  </a:moveTo>
                  <a:lnTo>
                    <a:pt x="15271226" y="0"/>
                  </a:lnTo>
                  <a:lnTo>
                    <a:pt x="1527122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271227"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Organize and facilitate meetings </a:t>
              </a:r>
            </a:p>
          </p:txBody>
        </p:sp>
      </p:grpSp>
      <p:grpSp>
        <p:nvGrpSpPr>
          <p:cNvPr name="Group 8" id="8"/>
          <p:cNvGrpSpPr/>
          <p:nvPr/>
        </p:nvGrpSpPr>
        <p:grpSpPr>
          <a:xfrm rot="0">
            <a:off x="1028700" y="2820259"/>
            <a:ext cx="16230600" cy="7012689"/>
            <a:chOff x="0" y="0"/>
            <a:chExt cx="21640800" cy="9350252"/>
          </a:xfrm>
        </p:grpSpPr>
        <p:sp>
          <p:nvSpPr>
            <p:cNvPr name="Freeform 9" id="9"/>
            <p:cNvSpPr/>
            <p:nvPr/>
          </p:nvSpPr>
          <p:spPr>
            <a:xfrm flipH="false" flipV="false" rot="0">
              <a:off x="0" y="0"/>
              <a:ext cx="21640800" cy="9350252"/>
            </a:xfrm>
            <a:custGeom>
              <a:avLst/>
              <a:gdLst/>
              <a:ahLst/>
              <a:cxnLst/>
              <a:rect r="r" b="b" t="t" l="l"/>
              <a:pathLst>
                <a:path h="9350252" w="21640800">
                  <a:moveTo>
                    <a:pt x="0" y="0"/>
                  </a:moveTo>
                  <a:lnTo>
                    <a:pt x="21640800" y="0"/>
                  </a:lnTo>
                  <a:lnTo>
                    <a:pt x="21640800" y="9350252"/>
                  </a:lnTo>
                  <a:lnTo>
                    <a:pt x="0" y="9350252"/>
                  </a:lnTo>
                  <a:close/>
                </a:path>
              </a:pathLst>
            </a:custGeom>
            <a:solidFill>
              <a:srgbClr val="000000">
                <a:alpha val="0"/>
              </a:srgbClr>
            </a:solidFill>
          </p:spPr>
        </p:sp>
        <p:sp>
          <p:nvSpPr>
            <p:cNvPr name="TextBox 10" id="10"/>
            <p:cNvSpPr txBox="true"/>
            <p:nvPr/>
          </p:nvSpPr>
          <p:spPr>
            <a:xfrm>
              <a:off x="0" y="-28575"/>
              <a:ext cx="21640800" cy="9378827"/>
            </a:xfrm>
            <a:prstGeom prst="rect">
              <a:avLst/>
            </a:prstGeom>
          </p:spPr>
          <p:txBody>
            <a:bodyPr anchor="t" rtlCol="false" tIns="0" lIns="0" bIns="0" rIns="0"/>
            <a:lstStyle/>
            <a:p>
              <a:pPr algn="l">
                <a:lnSpc>
                  <a:spcPts val="2483"/>
                </a:lnSpc>
              </a:pPr>
              <a:r>
                <a:rPr lang="en-US" sz="1800" b="true">
                  <a:solidFill>
                    <a:srgbClr val="C00000"/>
                  </a:solidFill>
                  <a:latin typeface="Arial Nova Condensed Bold"/>
                  <a:ea typeface="Arial Nova Condensed Bold"/>
                  <a:cs typeface="Arial Nova Condensed Bold"/>
                  <a:sym typeface="Arial Nova Condensed Bold"/>
                </a:rPr>
                <a:t>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Develop and communicate the meeting agenda in advance. Ensure that all intended participants have been notified.  </a:t>
              </a:r>
            </a:p>
            <a:p>
              <a:pPr algn="just" marL="397726" indent="-198863"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Propose and confirm the meeting venue and time with the participants. Choose a time and venue that is convenient for most of the participants.</a:t>
              </a:r>
            </a:p>
            <a:p>
              <a:pPr algn="just" marL="397726" indent="-198863"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Ensure inclusive access and participation (persons with disability; translator...)</a:t>
              </a:r>
              <a:r>
                <a:rPr lang="en-US" sz="3300">
                  <a:solidFill>
                    <a:srgbClr val="040C28"/>
                  </a:solidFill>
                  <a:latin typeface="Arial Nova Condensed"/>
                  <a:ea typeface="Arial Nova Condensed"/>
                  <a:cs typeface="Arial Nova Condensed"/>
                  <a:sym typeface="Arial Nova Condensed"/>
                </a:rPr>
                <a:t>    </a:t>
              </a:r>
            </a:p>
            <a:p>
              <a:pPr algn="just" marL="397726" indent="-198863"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Ensure that the logistical preparations for the meeting are in place, and enough for the targeted participants. (Chairs, refreshments, generator in case of power failure.. etc)</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Where you have invited other facilitators or partners to the meeting, make sure that they are available and ready to join the meeting. If possible, ask them to share a copy of their presentations ahead of the meeting.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Facilitate joint review of programes, that could include paralegals, community members and other stakeholders. </a:t>
              </a:r>
            </a:p>
          </p:txBody>
        </p:sp>
      </p:grpSp>
      <p:grpSp>
        <p:nvGrpSpPr>
          <p:cNvPr name="Group 11" id="11"/>
          <p:cNvGrpSpPr/>
          <p:nvPr/>
        </p:nvGrpSpPr>
        <p:grpSpPr>
          <a:xfrm rot="0">
            <a:off x="1577811" y="1899445"/>
            <a:ext cx="6458350" cy="894149"/>
            <a:chOff x="0" y="0"/>
            <a:chExt cx="8611133" cy="1192199"/>
          </a:xfrm>
        </p:grpSpPr>
        <p:sp>
          <p:nvSpPr>
            <p:cNvPr name="Freeform 12" id="12"/>
            <p:cNvSpPr/>
            <p:nvPr/>
          </p:nvSpPr>
          <p:spPr>
            <a:xfrm flipH="false" flipV="false" rot="0">
              <a:off x="0" y="0"/>
              <a:ext cx="8611133" cy="1192199"/>
            </a:xfrm>
            <a:custGeom>
              <a:avLst/>
              <a:gdLst/>
              <a:ahLst/>
              <a:cxnLst/>
              <a:rect r="r" b="b" t="t" l="l"/>
              <a:pathLst>
                <a:path h="1192199" w="8611133">
                  <a:moveTo>
                    <a:pt x="0" y="0"/>
                  </a:moveTo>
                  <a:lnTo>
                    <a:pt x="8611133" y="0"/>
                  </a:lnTo>
                  <a:lnTo>
                    <a:pt x="8611133" y="1192199"/>
                  </a:lnTo>
                  <a:lnTo>
                    <a:pt x="0" y="1192199"/>
                  </a:lnTo>
                  <a:close/>
                </a:path>
              </a:pathLst>
            </a:custGeom>
            <a:solidFill>
              <a:srgbClr val="000000">
                <a:alpha val="0"/>
              </a:srgbClr>
            </a:solidFill>
          </p:spPr>
        </p:sp>
        <p:sp>
          <p:nvSpPr>
            <p:cNvPr name="TextBox 13" id="13"/>
            <p:cNvSpPr txBox="true"/>
            <p:nvPr/>
          </p:nvSpPr>
          <p:spPr>
            <a:xfrm>
              <a:off x="0" y="-200025"/>
              <a:ext cx="8611133"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Planning for the meeting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453420" cy="1181420"/>
            <a:chOff x="0" y="0"/>
            <a:chExt cx="15271227" cy="1575227"/>
          </a:xfrm>
        </p:grpSpPr>
        <p:sp>
          <p:nvSpPr>
            <p:cNvPr name="Freeform 6" id="6"/>
            <p:cNvSpPr/>
            <p:nvPr/>
          </p:nvSpPr>
          <p:spPr>
            <a:xfrm flipH="false" flipV="false" rot="0">
              <a:off x="0" y="0"/>
              <a:ext cx="15271226" cy="1575227"/>
            </a:xfrm>
            <a:custGeom>
              <a:avLst/>
              <a:gdLst/>
              <a:ahLst/>
              <a:cxnLst/>
              <a:rect r="r" b="b" t="t" l="l"/>
              <a:pathLst>
                <a:path h="1575227" w="15271226">
                  <a:moveTo>
                    <a:pt x="0" y="0"/>
                  </a:moveTo>
                  <a:lnTo>
                    <a:pt x="15271226" y="0"/>
                  </a:lnTo>
                  <a:lnTo>
                    <a:pt x="1527122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271227"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Organize and facilitate meetings </a:t>
              </a:r>
            </a:p>
          </p:txBody>
        </p:sp>
      </p:grpSp>
      <p:grpSp>
        <p:nvGrpSpPr>
          <p:cNvPr name="Group 8" id="8"/>
          <p:cNvGrpSpPr/>
          <p:nvPr/>
        </p:nvGrpSpPr>
        <p:grpSpPr>
          <a:xfrm rot="0">
            <a:off x="1028700" y="3426478"/>
            <a:ext cx="16230600" cy="6254369"/>
            <a:chOff x="0" y="0"/>
            <a:chExt cx="21640800" cy="8339158"/>
          </a:xfrm>
        </p:grpSpPr>
        <p:sp>
          <p:nvSpPr>
            <p:cNvPr name="Freeform 9" id="9"/>
            <p:cNvSpPr/>
            <p:nvPr/>
          </p:nvSpPr>
          <p:spPr>
            <a:xfrm flipH="false" flipV="false" rot="0">
              <a:off x="0" y="0"/>
              <a:ext cx="21640800" cy="8339158"/>
            </a:xfrm>
            <a:custGeom>
              <a:avLst/>
              <a:gdLst/>
              <a:ahLst/>
              <a:cxnLst/>
              <a:rect r="r" b="b" t="t" l="l"/>
              <a:pathLst>
                <a:path h="8339158" w="21640800">
                  <a:moveTo>
                    <a:pt x="0" y="0"/>
                  </a:moveTo>
                  <a:lnTo>
                    <a:pt x="21640800" y="0"/>
                  </a:lnTo>
                  <a:lnTo>
                    <a:pt x="21640800" y="8339158"/>
                  </a:lnTo>
                  <a:lnTo>
                    <a:pt x="0" y="8339158"/>
                  </a:lnTo>
                  <a:close/>
                </a:path>
              </a:pathLst>
            </a:custGeom>
            <a:solidFill>
              <a:srgbClr val="000000">
                <a:alpha val="0"/>
              </a:srgbClr>
            </a:solidFill>
          </p:spPr>
        </p:sp>
        <p:sp>
          <p:nvSpPr>
            <p:cNvPr name="TextBox 10" id="10"/>
            <p:cNvSpPr txBox="true"/>
            <p:nvPr/>
          </p:nvSpPr>
          <p:spPr>
            <a:xfrm>
              <a:off x="0" y="-28575"/>
              <a:ext cx="21640800" cy="8367733"/>
            </a:xfrm>
            <a:prstGeom prst="rect">
              <a:avLst/>
            </a:prstGeom>
          </p:spPr>
          <p:txBody>
            <a:bodyPr anchor="t" rtlCol="false" tIns="0" lIns="0" bIns="0" rIns="0"/>
            <a:lstStyle/>
            <a:p>
              <a:pPr algn="l">
                <a:lnSpc>
                  <a:spcPts val="1932"/>
                </a:lnSpc>
              </a:pPr>
              <a:r>
                <a:rPr lang="en-US" b="true" sz="1400">
                  <a:solidFill>
                    <a:srgbClr val="C00000"/>
                  </a:solidFill>
                  <a:latin typeface="Arial Nova Condensed Bold"/>
                  <a:ea typeface="Arial Nova Condensed Bold"/>
                  <a:cs typeface="Arial Nova Condensed Bold"/>
                  <a:sym typeface="Arial Nova Condensed Bold"/>
                </a:rPr>
                <a:t>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Introduce the purpose of the meeting, and the members.</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Appoint a secretary to take a record of the meeting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Everyone should have a chance to freely speak on the agenda items. Do not allow members to interrupt each other.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Be conscious of gender and other biases that may limit full participation of members.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Allow questions and discussions.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Determine the time to be allocated to each agenda item. Time management is important.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Allow questions and discussions </a:t>
              </a:r>
            </a:p>
            <a:p>
              <a:pPr algn="just" marL="349886" indent="-174943" lvl="1">
                <a:lnSpc>
                  <a:spcPts val="3480"/>
                </a:lnSpc>
                <a:buAutoNum type="arabicPeriod" startAt="1"/>
              </a:pPr>
              <a:r>
                <a:rPr lang="en-US" sz="2900">
                  <a:solidFill>
                    <a:srgbClr val="000000"/>
                  </a:solidFill>
                  <a:latin typeface="Arial Nova Condensed"/>
                  <a:ea typeface="Arial Nova Condensed"/>
                  <a:cs typeface="Arial Nova Condensed"/>
                  <a:sym typeface="Arial Nova Condensed"/>
                </a:rPr>
                <a:t>Reach a decision by consensus if possible and vote only if necessary.</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Ask the secretary to summarize the resolutions for each of the agenda items. </a:t>
              </a:r>
            </a:p>
            <a:p>
              <a:pPr algn="just" marL="349886" indent="-174943" lvl="1">
                <a:lnSpc>
                  <a:spcPts val="3480"/>
                </a:lnSpc>
                <a:buAutoNum type="arabicPeriod" startAt="1"/>
              </a:pPr>
              <a:r>
                <a:rPr lang="en-US" sz="2900">
                  <a:solidFill>
                    <a:srgbClr val="040C28"/>
                  </a:solidFill>
                  <a:latin typeface="Arial Nova Condensed"/>
                  <a:ea typeface="Arial Nova Condensed"/>
                  <a:cs typeface="Arial Nova Condensed"/>
                  <a:sym typeface="Arial Nova Condensed"/>
                </a:rPr>
                <a:t>Agree on the date, venue and agenda for the next meeting.</a:t>
              </a:r>
            </a:p>
            <a:p>
              <a:pPr algn="just" marL="349886" indent="-174943" lvl="1">
                <a:lnSpc>
                  <a:spcPts val="3480"/>
                </a:lnSpc>
              </a:pPr>
            </a:p>
            <a:p>
              <a:pPr algn="just" marL="289256" indent="-144628" lvl="1">
                <a:lnSpc>
                  <a:spcPts val="2880"/>
                </a:lnSpc>
              </a:pPr>
              <a:r>
                <a:rPr lang="en-US" b="true" sz="2400">
                  <a:solidFill>
                    <a:srgbClr val="FF9F00"/>
                  </a:solidFill>
                  <a:latin typeface="Arial Nova Condensed Bold"/>
                  <a:ea typeface="Arial Nova Condensed Bold"/>
                  <a:cs typeface="Arial Nova Condensed Bold"/>
                  <a:sym typeface="Arial Nova Condensed Bold"/>
                </a:rPr>
                <a:t>After the meeting, the minutes should be typed or neatly written in a minute book. A copy should be given or sent to all committee members.</a:t>
              </a:r>
            </a:p>
          </p:txBody>
        </p:sp>
      </p:grpSp>
      <p:grpSp>
        <p:nvGrpSpPr>
          <p:cNvPr name="Group 11" id="11"/>
          <p:cNvGrpSpPr/>
          <p:nvPr/>
        </p:nvGrpSpPr>
        <p:grpSpPr>
          <a:xfrm rot="0">
            <a:off x="1418708" y="2395014"/>
            <a:ext cx="7725292" cy="894149"/>
            <a:chOff x="0" y="0"/>
            <a:chExt cx="10300389" cy="1192199"/>
          </a:xfrm>
        </p:grpSpPr>
        <p:sp>
          <p:nvSpPr>
            <p:cNvPr name="Freeform 12" id="12"/>
            <p:cNvSpPr/>
            <p:nvPr/>
          </p:nvSpPr>
          <p:spPr>
            <a:xfrm flipH="false" flipV="false" rot="0">
              <a:off x="0" y="0"/>
              <a:ext cx="10300389" cy="1192199"/>
            </a:xfrm>
            <a:custGeom>
              <a:avLst/>
              <a:gdLst/>
              <a:ahLst/>
              <a:cxnLst/>
              <a:rect r="r" b="b" t="t" l="l"/>
              <a:pathLst>
                <a:path h="1192199" w="10300389">
                  <a:moveTo>
                    <a:pt x="0" y="0"/>
                  </a:moveTo>
                  <a:lnTo>
                    <a:pt x="10300389" y="0"/>
                  </a:lnTo>
                  <a:lnTo>
                    <a:pt x="10300389" y="1192199"/>
                  </a:lnTo>
                  <a:lnTo>
                    <a:pt x="0" y="1192199"/>
                  </a:lnTo>
                  <a:close/>
                </a:path>
              </a:pathLst>
            </a:custGeom>
            <a:solidFill>
              <a:srgbClr val="000000">
                <a:alpha val="0"/>
              </a:srgbClr>
            </a:solidFill>
          </p:spPr>
        </p:sp>
        <p:sp>
          <p:nvSpPr>
            <p:cNvPr name="TextBox 13" id="13"/>
            <p:cNvSpPr txBox="true"/>
            <p:nvPr/>
          </p:nvSpPr>
          <p:spPr>
            <a:xfrm>
              <a:off x="0" y="-200025"/>
              <a:ext cx="10300389" cy="1392224"/>
            </a:xfrm>
            <a:prstGeom prst="rect">
              <a:avLst/>
            </a:prstGeom>
          </p:spPr>
          <p:txBody>
            <a:bodyPr anchor="t" rtlCol="false" tIns="0" lIns="0" bIns="0" rIns="0"/>
            <a:lstStyle/>
            <a:p>
              <a:pPr algn="l">
                <a:lnSpc>
                  <a:spcPts val="8181"/>
                </a:lnSpc>
              </a:pPr>
              <a:r>
                <a:rPr lang="en-US" sz="5000" b="true">
                  <a:solidFill>
                    <a:srgbClr val="F9B57D"/>
                  </a:solidFill>
                  <a:latin typeface="Arial Nova Condensed Bold"/>
                  <a:ea typeface="Arial Nova Condensed Bold"/>
                  <a:cs typeface="Arial Nova Condensed Bold"/>
                  <a:sym typeface="Arial Nova Condensed Bold"/>
                </a:rPr>
                <a:t>Facilitating the meeting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269517" cy="1181420"/>
            <a:chOff x="0" y="0"/>
            <a:chExt cx="9692690" cy="1575227"/>
          </a:xfrm>
        </p:grpSpPr>
        <p:sp>
          <p:nvSpPr>
            <p:cNvPr name="Freeform 6" id="6"/>
            <p:cNvSpPr/>
            <p:nvPr/>
          </p:nvSpPr>
          <p:spPr>
            <a:xfrm flipH="false" flipV="false" rot="0">
              <a:off x="0" y="0"/>
              <a:ext cx="9692690" cy="1575227"/>
            </a:xfrm>
            <a:custGeom>
              <a:avLst/>
              <a:gdLst/>
              <a:ahLst/>
              <a:cxnLst/>
              <a:rect r="r" b="b" t="t" l="l"/>
              <a:pathLst>
                <a:path h="1575227" w="9692690">
                  <a:moveTo>
                    <a:pt x="0" y="0"/>
                  </a:moveTo>
                  <a:lnTo>
                    <a:pt x="9692690" y="0"/>
                  </a:lnTo>
                  <a:lnTo>
                    <a:pt x="969269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9692690"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Making phone calls </a:t>
              </a:r>
            </a:p>
          </p:txBody>
        </p:sp>
      </p:grpSp>
      <p:grpSp>
        <p:nvGrpSpPr>
          <p:cNvPr name="Group 8" id="8"/>
          <p:cNvGrpSpPr/>
          <p:nvPr/>
        </p:nvGrpSpPr>
        <p:grpSpPr>
          <a:xfrm rot="0">
            <a:off x="1028700" y="3067094"/>
            <a:ext cx="16230600" cy="6466770"/>
            <a:chOff x="0" y="0"/>
            <a:chExt cx="21640800" cy="8622360"/>
          </a:xfrm>
        </p:grpSpPr>
        <p:sp>
          <p:nvSpPr>
            <p:cNvPr name="Freeform 9" id="9"/>
            <p:cNvSpPr/>
            <p:nvPr/>
          </p:nvSpPr>
          <p:spPr>
            <a:xfrm flipH="false" flipV="false" rot="0">
              <a:off x="0" y="0"/>
              <a:ext cx="21640800" cy="8622360"/>
            </a:xfrm>
            <a:custGeom>
              <a:avLst/>
              <a:gdLst/>
              <a:ahLst/>
              <a:cxnLst/>
              <a:rect r="r" b="b" t="t" l="l"/>
              <a:pathLst>
                <a:path h="8622360" w="21640800">
                  <a:moveTo>
                    <a:pt x="0" y="0"/>
                  </a:moveTo>
                  <a:lnTo>
                    <a:pt x="21640800" y="0"/>
                  </a:lnTo>
                  <a:lnTo>
                    <a:pt x="21640800" y="8622360"/>
                  </a:lnTo>
                  <a:lnTo>
                    <a:pt x="0" y="8622360"/>
                  </a:lnTo>
                  <a:close/>
                </a:path>
              </a:pathLst>
            </a:custGeom>
            <a:solidFill>
              <a:srgbClr val="000000">
                <a:alpha val="0"/>
              </a:srgbClr>
            </a:solidFill>
          </p:spPr>
        </p:sp>
        <p:sp>
          <p:nvSpPr>
            <p:cNvPr name="TextBox 10" id="10"/>
            <p:cNvSpPr txBox="true"/>
            <p:nvPr/>
          </p:nvSpPr>
          <p:spPr>
            <a:xfrm>
              <a:off x="0" y="-57150"/>
              <a:ext cx="21640800" cy="8679510"/>
            </a:xfrm>
            <a:prstGeom prst="rect">
              <a:avLst/>
            </a:prstGeom>
          </p:spPr>
          <p:txBody>
            <a:bodyPr anchor="t" rtlCol="false" tIns="0" lIns="0" bIns="0" rIns="0"/>
            <a:lstStyle/>
            <a:p>
              <a:pPr algn="l">
                <a:lnSpc>
                  <a:spcPts val="4554"/>
                </a:lnSpc>
              </a:pPr>
              <a:r>
                <a:rPr lang="en-US" b="true" sz="3300">
                  <a:solidFill>
                    <a:srgbClr val="C00000"/>
                  </a:solidFill>
                  <a:latin typeface="Arial Nova Condensed Bold"/>
                  <a:ea typeface="Arial Nova Condensed Bold"/>
                  <a:cs typeface="Arial Nova Condensed Bold"/>
                  <a:sym typeface="Arial Nova Condensed Bold"/>
                </a:rPr>
                <a:t> </a:t>
              </a:r>
              <a:r>
                <a:rPr lang="en-US" sz="3300">
                  <a:solidFill>
                    <a:srgbClr val="000000"/>
                  </a:solidFill>
                  <a:latin typeface="Arial Nova Condensed"/>
                  <a:ea typeface="Arial Nova Condensed"/>
                  <a:cs typeface="Arial Nova Condensed"/>
                  <a:sym typeface="Arial Nova Condensed"/>
                </a:rPr>
                <a:t>Before you make a phone call, understand what the problem is, and what you hope to get out of the call.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Always introduce yourself to the caller. Tell them you're calling on behalf of your client.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Write down the name of the person you're talking to, and the date and time of call.</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Always communicate what your client has said. If you are unsure, ask to call again after confirming.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Be polite but firm. Don’t get angry and avoid arguments.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Take notes of the conversation. Read back the notes to the other person to confirm the discussion.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Send a written letter to the other person detailing the phone discussion and agreed way forward.</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227615" cy="1181420"/>
            <a:chOff x="0" y="0"/>
            <a:chExt cx="14970153" cy="1575227"/>
          </a:xfrm>
        </p:grpSpPr>
        <p:sp>
          <p:nvSpPr>
            <p:cNvPr name="Freeform 6" id="6"/>
            <p:cNvSpPr/>
            <p:nvPr/>
          </p:nvSpPr>
          <p:spPr>
            <a:xfrm flipH="false" flipV="false" rot="0">
              <a:off x="0" y="0"/>
              <a:ext cx="14970153" cy="1575227"/>
            </a:xfrm>
            <a:custGeom>
              <a:avLst/>
              <a:gdLst/>
              <a:ahLst/>
              <a:cxnLst/>
              <a:rect r="r" b="b" t="t" l="l"/>
              <a:pathLst>
                <a:path h="1575227" w="14970153">
                  <a:moveTo>
                    <a:pt x="0" y="0"/>
                  </a:moveTo>
                  <a:lnTo>
                    <a:pt x="14970153" y="0"/>
                  </a:lnTo>
                  <a:lnTo>
                    <a:pt x="1497015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70153" cy="1765727"/>
            </a:xfrm>
            <a:prstGeom prst="rect">
              <a:avLst/>
            </a:prstGeom>
          </p:spPr>
          <p:txBody>
            <a:bodyPr anchor="t" rtlCol="false" tIns="0" lIns="0" bIns="0" rIns="0"/>
            <a:lstStyle/>
            <a:p>
              <a:pPr algn="l" marL="0" indent="0" lvl="0">
                <a:lnSpc>
                  <a:spcPts val="9900"/>
                </a:lnSpc>
                <a:spcBef>
                  <a:spcPct val="0"/>
                </a:spcBef>
              </a:pPr>
              <a:r>
                <a:rPr lang="en-US" b="true" sz="6600">
                  <a:solidFill>
                    <a:srgbClr val="4E5FA7"/>
                  </a:solidFill>
                  <a:latin typeface="Arial Nova Condensed Bold"/>
                  <a:ea typeface="Arial Nova Condensed Bold"/>
                  <a:cs typeface="Arial Nova Condensed Bold"/>
                  <a:sym typeface="Arial Nova Condensed Bold"/>
                </a:rPr>
                <a:t>Writing an email or letter</a:t>
              </a:r>
              <a:r>
                <a:rPr lang="en-US" b="true" sz="6600" strike="noStrike" u="none">
                  <a:solidFill>
                    <a:srgbClr val="4E5FA7"/>
                  </a:solidFill>
                  <a:latin typeface="Arial Nova Condensed Bold"/>
                  <a:ea typeface="Arial Nova Condensed Bold"/>
                  <a:cs typeface="Arial Nova Condensed Bold"/>
                  <a:sym typeface="Arial Nova Condensed Bold"/>
                </a:rPr>
                <a:t> </a:t>
              </a:r>
            </a:p>
          </p:txBody>
        </p:sp>
      </p:grpSp>
      <p:grpSp>
        <p:nvGrpSpPr>
          <p:cNvPr name="Group 8" id="8"/>
          <p:cNvGrpSpPr/>
          <p:nvPr/>
        </p:nvGrpSpPr>
        <p:grpSpPr>
          <a:xfrm rot="0">
            <a:off x="1028700" y="2210120"/>
            <a:ext cx="8115300" cy="7869354"/>
            <a:chOff x="0" y="0"/>
            <a:chExt cx="10820400" cy="10492472"/>
          </a:xfrm>
        </p:grpSpPr>
        <p:sp>
          <p:nvSpPr>
            <p:cNvPr name="Freeform 9" id="9"/>
            <p:cNvSpPr/>
            <p:nvPr/>
          </p:nvSpPr>
          <p:spPr>
            <a:xfrm flipH="false" flipV="false" rot="0">
              <a:off x="0" y="0"/>
              <a:ext cx="10820400" cy="10492473"/>
            </a:xfrm>
            <a:custGeom>
              <a:avLst/>
              <a:gdLst/>
              <a:ahLst/>
              <a:cxnLst/>
              <a:rect r="r" b="b" t="t" l="l"/>
              <a:pathLst>
                <a:path h="10492473" w="10820400">
                  <a:moveTo>
                    <a:pt x="0" y="0"/>
                  </a:moveTo>
                  <a:lnTo>
                    <a:pt x="10820400" y="0"/>
                  </a:lnTo>
                  <a:lnTo>
                    <a:pt x="10820400" y="10492473"/>
                  </a:lnTo>
                  <a:lnTo>
                    <a:pt x="0" y="10492473"/>
                  </a:lnTo>
                  <a:close/>
                </a:path>
              </a:pathLst>
            </a:custGeom>
            <a:solidFill>
              <a:srgbClr val="000000">
                <a:alpha val="0"/>
              </a:srgbClr>
            </a:solidFill>
          </p:spPr>
        </p:sp>
        <p:sp>
          <p:nvSpPr>
            <p:cNvPr name="TextBox 10" id="10"/>
            <p:cNvSpPr txBox="true"/>
            <p:nvPr/>
          </p:nvSpPr>
          <p:spPr>
            <a:xfrm>
              <a:off x="0" y="-57150"/>
              <a:ext cx="10820400" cy="10549622"/>
            </a:xfrm>
            <a:prstGeom prst="rect">
              <a:avLst/>
            </a:prstGeom>
          </p:spPr>
          <p:txBody>
            <a:bodyPr anchor="t" rtlCol="false" tIns="0" lIns="0" bIns="0" rIns="0"/>
            <a:lstStyle/>
            <a:p>
              <a:pPr algn="l">
                <a:lnSpc>
                  <a:spcPts val="4140"/>
                </a:lnSpc>
              </a:pPr>
              <a:r>
                <a:rPr lang="en-US" b="true" sz="3000">
                  <a:solidFill>
                    <a:srgbClr val="C00000"/>
                  </a:solidFill>
                  <a:latin typeface="Arial Nova Condensed Bold"/>
                  <a:ea typeface="Arial Nova Condensed Bold"/>
                  <a:cs typeface="Arial Nova Condensed Bold"/>
                  <a:sym typeface="Arial Nova Condensed Bold"/>
                </a:rPr>
                <a:t> </a:t>
              </a:r>
            </a:p>
            <a:p>
              <a:pPr algn="l">
                <a:lnSpc>
                  <a:spcPts val="4140"/>
                </a:lnSpc>
              </a:pPr>
              <a:r>
                <a:rPr lang="en-US" b="true" sz="3000">
                  <a:solidFill>
                    <a:srgbClr val="000000"/>
                  </a:solidFill>
                  <a:latin typeface="Arial Nova Condensed Bold"/>
                  <a:ea typeface="Arial Nova Condensed Bold"/>
                  <a:cs typeface="Arial Nova Condensed Bold"/>
                  <a:sym typeface="Arial Nova Condensed Bold"/>
                </a:rPr>
                <a:t>How to Structure an Email Efficiently:</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Use a clear and concise subject line.</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Begin with a polite greeting and brief context.</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State the purpose early and organize points logically.</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Use bullet points for readability.</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End with a call to action and polite sign-off.</a:t>
              </a:r>
            </a:p>
            <a:p>
              <a:pPr algn="l" marL="361950" indent="-180975" lvl="1">
                <a:lnSpc>
                  <a:spcPts val="4140"/>
                </a:lnSpc>
              </a:pPr>
              <a:r>
                <a:rPr lang="en-US" b="true" sz="3000">
                  <a:solidFill>
                    <a:srgbClr val="000000"/>
                  </a:solidFill>
                  <a:latin typeface="Arial Nova Condensed Bold"/>
                  <a:ea typeface="Arial Nova Condensed Bold"/>
                  <a:cs typeface="Arial Nova Condensed Bold"/>
                  <a:sym typeface="Arial Nova Condensed Bold"/>
                </a:rPr>
                <a:t>Tips for Proofreading and Ensuring Clarity:</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Read aloud to catch awkward phrasing.</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Use spelling/grammar tools but check manually.</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Ensure clarity by avoiding jargon and long sentences.</a:t>
              </a:r>
            </a:p>
            <a:p>
              <a:pPr algn="l" marL="361950" indent="-180975" lvl="1">
                <a:lnSpc>
                  <a:spcPts val="4140"/>
                </a:lnSpc>
                <a:buFont typeface="Arial"/>
                <a:buChar char="•"/>
              </a:pPr>
              <a:r>
                <a:rPr lang="en-US" sz="3000">
                  <a:solidFill>
                    <a:srgbClr val="000000"/>
                  </a:solidFill>
                  <a:latin typeface="Arial Nova Condensed"/>
                  <a:ea typeface="Arial Nova Condensed"/>
                  <a:cs typeface="Arial Nova Condensed"/>
                  <a:sym typeface="Arial Nova Condensed"/>
                </a:rPr>
                <a:t>Verify the tone matches the email's purpose.</a:t>
              </a:r>
            </a:p>
            <a:p>
              <a:pPr algn="just">
                <a:lnSpc>
                  <a:spcPts val="4140"/>
                </a:lnSpc>
              </a:pPr>
            </a:p>
          </p:txBody>
        </p:sp>
      </p:grpSp>
      <p:grpSp>
        <p:nvGrpSpPr>
          <p:cNvPr name="Group 11" id="11"/>
          <p:cNvGrpSpPr/>
          <p:nvPr/>
        </p:nvGrpSpPr>
        <p:grpSpPr>
          <a:xfrm rot="0">
            <a:off x="10502057" y="3680941"/>
            <a:ext cx="5715000" cy="5688871"/>
            <a:chOff x="0" y="0"/>
            <a:chExt cx="7620000" cy="7585161"/>
          </a:xfrm>
        </p:grpSpPr>
        <p:sp>
          <p:nvSpPr>
            <p:cNvPr name="Freeform 12" id="12"/>
            <p:cNvSpPr/>
            <p:nvPr/>
          </p:nvSpPr>
          <p:spPr>
            <a:xfrm flipH="false" flipV="false" rot="0">
              <a:off x="0" y="0"/>
              <a:ext cx="7620000" cy="7585161"/>
            </a:xfrm>
            <a:custGeom>
              <a:avLst/>
              <a:gdLst/>
              <a:ahLst/>
              <a:cxnLst/>
              <a:rect r="r" b="b" t="t" l="l"/>
              <a:pathLst>
                <a:path h="7585161" w="7620000">
                  <a:moveTo>
                    <a:pt x="0" y="0"/>
                  </a:moveTo>
                  <a:lnTo>
                    <a:pt x="7620000" y="0"/>
                  </a:lnTo>
                  <a:lnTo>
                    <a:pt x="7620000" y="7585161"/>
                  </a:lnTo>
                  <a:lnTo>
                    <a:pt x="0" y="7585161"/>
                  </a:lnTo>
                  <a:close/>
                </a:path>
              </a:pathLst>
            </a:custGeom>
            <a:solidFill>
              <a:srgbClr val="000000">
                <a:alpha val="0"/>
              </a:srgbClr>
            </a:solidFill>
          </p:spPr>
        </p:sp>
        <p:sp>
          <p:nvSpPr>
            <p:cNvPr name="TextBox 13" id="13"/>
            <p:cNvSpPr txBox="true"/>
            <p:nvPr/>
          </p:nvSpPr>
          <p:spPr>
            <a:xfrm>
              <a:off x="0" y="-57150"/>
              <a:ext cx="7620000" cy="7642311"/>
            </a:xfrm>
            <a:prstGeom prst="rect">
              <a:avLst/>
            </a:prstGeom>
          </p:spPr>
          <p:txBody>
            <a:bodyPr anchor="t" rtlCol="false" tIns="0" lIns="0" bIns="0" rIns="0"/>
            <a:lstStyle/>
            <a:p>
              <a:pPr algn="l">
                <a:lnSpc>
                  <a:spcPts val="4553"/>
                </a:lnSpc>
              </a:pPr>
              <a:r>
                <a:rPr lang="en-US" sz="3299" b="true">
                  <a:solidFill>
                    <a:srgbClr val="000000"/>
                  </a:solidFill>
                  <a:latin typeface="Arial Nova Condensed Bold"/>
                  <a:ea typeface="Arial Nova Condensed Bold"/>
                  <a:cs typeface="Arial Nova Condensed Bold"/>
                  <a:sym typeface="Arial Nova Condensed Bold"/>
                </a:rPr>
                <a:t>The Importance of a Follow-Up Email:</a:t>
              </a:r>
            </a:p>
            <a:p>
              <a:pPr algn="l" marL="398144" indent="-199072"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Ensures your message is received and understood.</a:t>
              </a:r>
            </a:p>
            <a:p>
              <a:pPr algn="l" marL="398144" indent="-199072"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Politely reminds the recipient and maintains momentum.</a:t>
              </a:r>
            </a:p>
            <a:p>
              <a:pPr algn="l" marL="398144" indent="-199072"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Clarifies any overlooked details.</a:t>
              </a:r>
            </a:p>
            <a:p>
              <a:pPr algn="l" marL="398144" indent="-199072" lvl="1">
                <a:lnSpc>
                  <a:spcPts val="4553"/>
                </a:lnSpc>
                <a:buFont typeface="Arial"/>
                <a:buChar char="•"/>
              </a:pPr>
              <a:r>
                <a:rPr lang="en-US" sz="3299">
                  <a:solidFill>
                    <a:srgbClr val="000000"/>
                  </a:solidFill>
                  <a:latin typeface="Arial Nova Condensed"/>
                  <a:ea typeface="Arial Nova Condensed"/>
                  <a:cs typeface="Arial Nova Condensed"/>
                  <a:sym typeface="Arial Nova Condensed"/>
                </a:rPr>
                <a:t>Keep the tone respectful and timely.</a:t>
              </a:r>
            </a:p>
            <a:p>
              <a:pPr algn="l" marL="398144" indent="-199072" lvl="1">
                <a:lnSpc>
                  <a:spcPts val="3959"/>
                </a:lnSpc>
              </a:pP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08026" cy="1181420"/>
            <a:chOff x="0" y="0"/>
            <a:chExt cx="12410702" cy="1575227"/>
          </a:xfrm>
        </p:grpSpPr>
        <p:sp>
          <p:nvSpPr>
            <p:cNvPr name="Freeform 6" id="6"/>
            <p:cNvSpPr/>
            <p:nvPr/>
          </p:nvSpPr>
          <p:spPr>
            <a:xfrm flipH="false" flipV="false" rot="0">
              <a:off x="0" y="0"/>
              <a:ext cx="12410701" cy="1575227"/>
            </a:xfrm>
            <a:custGeom>
              <a:avLst/>
              <a:gdLst/>
              <a:ahLst/>
              <a:cxnLst/>
              <a:rect r="r" b="b" t="t" l="l"/>
              <a:pathLst>
                <a:path h="1575227" w="12410701">
                  <a:moveTo>
                    <a:pt x="0" y="0"/>
                  </a:moveTo>
                  <a:lnTo>
                    <a:pt x="12410701" y="0"/>
                  </a:lnTo>
                  <a:lnTo>
                    <a:pt x="1241070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2410702"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4: Writing an email</a:t>
              </a:r>
            </a:p>
          </p:txBody>
        </p:sp>
      </p:grpSp>
      <p:grpSp>
        <p:nvGrpSpPr>
          <p:cNvPr name="Group 8" id="8"/>
          <p:cNvGrpSpPr/>
          <p:nvPr/>
        </p:nvGrpSpPr>
        <p:grpSpPr>
          <a:xfrm rot="0">
            <a:off x="1028700" y="2501445"/>
            <a:ext cx="13430250" cy="6583698"/>
            <a:chOff x="0" y="0"/>
            <a:chExt cx="17907000" cy="8778264"/>
          </a:xfrm>
        </p:grpSpPr>
        <p:sp>
          <p:nvSpPr>
            <p:cNvPr name="Freeform 9" id="9"/>
            <p:cNvSpPr/>
            <p:nvPr/>
          </p:nvSpPr>
          <p:spPr>
            <a:xfrm flipH="false" flipV="false" rot="0">
              <a:off x="12700" y="12700"/>
              <a:ext cx="17881600" cy="8752840"/>
            </a:xfrm>
            <a:custGeom>
              <a:avLst/>
              <a:gdLst/>
              <a:ahLst/>
              <a:cxnLst/>
              <a:rect r="r" b="b" t="t" l="l"/>
              <a:pathLst>
                <a:path h="8752840" w="17881600">
                  <a:moveTo>
                    <a:pt x="0" y="0"/>
                  </a:moveTo>
                  <a:lnTo>
                    <a:pt x="17881600" y="0"/>
                  </a:lnTo>
                  <a:lnTo>
                    <a:pt x="17881600" y="8752840"/>
                  </a:lnTo>
                  <a:lnTo>
                    <a:pt x="0" y="8752840"/>
                  </a:lnTo>
                  <a:close/>
                </a:path>
              </a:pathLst>
            </a:custGeom>
            <a:solidFill>
              <a:srgbClr val="FFFFFF"/>
            </a:solidFill>
          </p:spPr>
        </p:sp>
        <p:sp>
          <p:nvSpPr>
            <p:cNvPr name="Freeform 10" id="10"/>
            <p:cNvSpPr/>
            <p:nvPr/>
          </p:nvSpPr>
          <p:spPr>
            <a:xfrm flipH="false" flipV="false" rot="0">
              <a:off x="0" y="0"/>
              <a:ext cx="17907000" cy="8778240"/>
            </a:xfrm>
            <a:custGeom>
              <a:avLst/>
              <a:gdLst/>
              <a:ahLst/>
              <a:cxnLst/>
              <a:rect r="r" b="b" t="t" l="l"/>
              <a:pathLst>
                <a:path h="8778240" w="17907000">
                  <a:moveTo>
                    <a:pt x="12700" y="0"/>
                  </a:moveTo>
                  <a:lnTo>
                    <a:pt x="17894300" y="0"/>
                  </a:lnTo>
                  <a:cubicBezTo>
                    <a:pt x="17901286" y="0"/>
                    <a:pt x="17907000" y="5715"/>
                    <a:pt x="17907000" y="12700"/>
                  </a:cubicBezTo>
                  <a:lnTo>
                    <a:pt x="17907000" y="8765540"/>
                  </a:lnTo>
                  <a:cubicBezTo>
                    <a:pt x="17907000" y="8772525"/>
                    <a:pt x="17901286" y="8778240"/>
                    <a:pt x="17894300" y="8778240"/>
                  </a:cubicBezTo>
                  <a:lnTo>
                    <a:pt x="12700" y="8778240"/>
                  </a:lnTo>
                  <a:cubicBezTo>
                    <a:pt x="5715" y="8778240"/>
                    <a:pt x="0" y="8772525"/>
                    <a:pt x="0" y="8765540"/>
                  </a:cubicBezTo>
                  <a:lnTo>
                    <a:pt x="0" y="12700"/>
                  </a:lnTo>
                  <a:cubicBezTo>
                    <a:pt x="0" y="5715"/>
                    <a:pt x="5715" y="0"/>
                    <a:pt x="12700" y="0"/>
                  </a:cubicBezTo>
                  <a:moveTo>
                    <a:pt x="12700" y="25400"/>
                  </a:moveTo>
                  <a:lnTo>
                    <a:pt x="12700" y="12700"/>
                  </a:lnTo>
                  <a:lnTo>
                    <a:pt x="25400" y="12700"/>
                  </a:lnTo>
                  <a:lnTo>
                    <a:pt x="25400" y="8765540"/>
                  </a:lnTo>
                  <a:lnTo>
                    <a:pt x="12700" y="8765540"/>
                  </a:lnTo>
                  <a:lnTo>
                    <a:pt x="12700" y="8752840"/>
                  </a:lnTo>
                  <a:lnTo>
                    <a:pt x="17894300" y="8752840"/>
                  </a:lnTo>
                  <a:lnTo>
                    <a:pt x="17894300" y="8765540"/>
                  </a:lnTo>
                  <a:lnTo>
                    <a:pt x="17881600" y="8765540"/>
                  </a:lnTo>
                  <a:lnTo>
                    <a:pt x="17881600" y="12700"/>
                  </a:lnTo>
                  <a:lnTo>
                    <a:pt x="17894300" y="12700"/>
                  </a:lnTo>
                  <a:lnTo>
                    <a:pt x="17894300" y="25400"/>
                  </a:lnTo>
                  <a:lnTo>
                    <a:pt x="12700" y="25400"/>
                  </a:lnTo>
                  <a:close/>
                </a:path>
              </a:pathLst>
            </a:custGeom>
            <a:solidFill>
              <a:srgbClr val="FFFFFF"/>
            </a:solidFill>
          </p:spPr>
        </p:sp>
        <p:sp>
          <p:nvSpPr>
            <p:cNvPr name="TextBox 11" id="11"/>
            <p:cNvSpPr txBox="true"/>
            <p:nvPr/>
          </p:nvSpPr>
          <p:spPr>
            <a:xfrm>
              <a:off x="0" y="-57150"/>
              <a:ext cx="17907000" cy="8835414"/>
            </a:xfrm>
            <a:prstGeom prst="rect">
              <a:avLst/>
            </a:prstGeom>
          </p:spPr>
          <p:txBody>
            <a:bodyPr anchor="t" rtlCol="false" tIns="50800" lIns="50800" bIns="50800" rIns="50800"/>
            <a:lstStyle/>
            <a:p>
              <a:pPr algn="l">
                <a:lnSpc>
                  <a:spcPts val="4416"/>
                </a:lnSpc>
              </a:pPr>
              <a:r>
                <a:rPr lang="en-US" sz="3200" b="true">
                  <a:solidFill>
                    <a:srgbClr val="F9B428"/>
                  </a:solidFill>
                  <a:latin typeface="Arial Nova Condensed Bold"/>
                  <a:ea typeface="Arial Nova Condensed Bold"/>
                  <a:cs typeface="Arial Nova Condensed Bold"/>
                  <a:sym typeface="Arial Nova Condensed Bold"/>
                </a:rPr>
                <a:t> Activity: Writing an email to a law firm  </a:t>
              </a:r>
            </a:p>
            <a:p>
              <a:pPr algn="l">
                <a:lnSpc>
                  <a:spcPts val="4416"/>
                </a:lnSpc>
              </a:pPr>
              <a:r>
                <a:rPr lang="en-US" sz="3200" b="true">
                  <a:solidFill>
                    <a:srgbClr val="000000"/>
                  </a:solidFill>
                  <a:latin typeface="Arial Nova Condensed Bold"/>
                  <a:ea typeface="Arial Nova Condensed Bold"/>
                  <a:cs typeface="Arial Nova Condensed Bold"/>
                  <a:sym typeface="Arial Nova Condensed Bold"/>
                </a:rPr>
                <a:t>Time: </a:t>
              </a:r>
              <a:r>
                <a:rPr lang="en-US" sz="3200">
                  <a:solidFill>
                    <a:srgbClr val="000000"/>
                  </a:solidFill>
                  <a:latin typeface="Arial Nova Condensed"/>
                  <a:ea typeface="Arial Nova Condensed"/>
                  <a:cs typeface="Arial Nova Condensed"/>
                  <a:sym typeface="Arial Nova Condensed"/>
                </a:rPr>
                <a:t>15 minutes</a:t>
              </a:r>
              <a:r>
                <a:rPr lang="en-US" sz="3200" b="true">
                  <a:solidFill>
                    <a:srgbClr val="000000"/>
                  </a:solidFill>
                  <a:latin typeface="Arial Nova Condensed Bold"/>
                  <a:ea typeface="Arial Nova Condensed Bold"/>
                  <a:cs typeface="Arial Nova Condensed Bold"/>
                  <a:sym typeface="Arial Nova Condensed Bold"/>
                </a:rPr>
                <a:t> </a:t>
              </a:r>
            </a:p>
            <a:p>
              <a:pPr algn="l">
                <a:lnSpc>
                  <a:spcPts val="4416"/>
                </a:lnSpc>
              </a:pPr>
              <a:r>
                <a:rPr lang="en-US" sz="3200">
                  <a:solidFill>
                    <a:srgbClr val="000000"/>
                  </a:solidFill>
                  <a:latin typeface="Arial Nova Condensed"/>
                  <a:ea typeface="Arial Nova Condensed"/>
                  <a:cs typeface="Arial Nova Condensed"/>
                  <a:sym typeface="Arial Nova Condensed"/>
                </a:rPr>
                <a:t>Based on Mariam’s story previous activity, prepare an email for a lawyer: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Identify the purpose of your email</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Gather relevant information before writing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Craft a clear and concise subject line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 Write a professional greeting and introduction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Detail your legal issue and request</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Mention the necessary documents to be included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Conclude your email professionally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Provide your contact information </a:t>
              </a:r>
            </a:p>
          </p:txBody>
        </p:sp>
      </p:grpSp>
      <p:sp>
        <p:nvSpPr>
          <p:cNvPr name="Freeform 12" id="12"/>
          <p:cNvSpPr/>
          <p:nvPr/>
        </p:nvSpPr>
        <p:spPr>
          <a:xfrm flipH="false" flipV="false" rot="0">
            <a:off x="10532680" y="7465562"/>
            <a:ext cx="7474009" cy="2821438"/>
          </a:xfrm>
          <a:custGeom>
            <a:avLst/>
            <a:gdLst/>
            <a:ahLst/>
            <a:cxnLst/>
            <a:rect r="r" b="b" t="t" l="l"/>
            <a:pathLst>
              <a:path h="2821438" w="7474009">
                <a:moveTo>
                  <a:pt x="0" y="0"/>
                </a:moveTo>
                <a:lnTo>
                  <a:pt x="7474009" y="0"/>
                </a:lnTo>
                <a:lnTo>
                  <a:pt x="7474009" y="2821438"/>
                </a:lnTo>
                <a:lnTo>
                  <a:pt x="0" y="2821438"/>
                </a:lnTo>
                <a:lnTo>
                  <a:pt x="0" y="0"/>
                </a:lnTo>
                <a:close/>
              </a:path>
            </a:pathLst>
          </a:custGeom>
          <a:blipFill>
            <a:blip r:embed="rId3"/>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073292" cy="1181420"/>
            <a:chOff x="0" y="0"/>
            <a:chExt cx="9431056" cy="1575227"/>
          </a:xfrm>
        </p:grpSpPr>
        <p:sp>
          <p:nvSpPr>
            <p:cNvPr name="Freeform 6" id="6"/>
            <p:cNvSpPr/>
            <p:nvPr/>
          </p:nvSpPr>
          <p:spPr>
            <a:xfrm flipH="false" flipV="false" rot="0">
              <a:off x="0" y="0"/>
              <a:ext cx="9431056" cy="1575227"/>
            </a:xfrm>
            <a:custGeom>
              <a:avLst/>
              <a:gdLst/>
              <a:ahLst/>
              <a:cxnLst/>
              <a:rect r="r" b="b" t="t" l="l"/>
              <a:pathLst>
                <a:path h="1575227" w="9431056">
                  <a:moveTo>
                    <a:pt x="0" y="0"/>
                  </a:moveTo>
                  <a:lnTo>
                    <a:pt x="9431056" y="0"/>
                  </a:lnTo>
                  <a:lnTo>
                    <a:pt x="943105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9431056"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Linking with lawyers </a:t>
              </a:r>
            </a:p>
          </p:txBody>
        </p:sp>
      </p:grpSp>
      <p:grpSp>
        <p:nvGrpSpPr>
          <p:cNvPr name="Group 8" id="8"/>
          <p:cNvGrpSpPr/>
          <p:nvPr/>
        </p:nvGrpSpPr>
        <p:grpSpPr>
          <a:xfrm rot="0">
            <a:off x="1028700" y="3879596"/>
            <a:ext cx="16230600" cy="4301596"/>
            <a:chOff x="0" y="0"/>
            <a:chExt cx="21640800" cy="5735462"/>
          </a:xfrm>
        </p:grpSpPr>
        <p:sp>
          <p:nvSpPr>
            <p:cNvPr name="Freeform 9" id="9"/>
            <p:cNvSpPr/>
            <p:nvPr/>
          </p:nvSpPr>
          <p:spPr>
            <a:xfrm flipH="false" flipV="false" rot="0">
              <a:off x="0" y="0"/>
              <a:ext cx="21640800" cy="5735462"/>
            </a:xfrm>
            <a:custGeom>
              <a:avLst/>
              <a:gdLst/>
              <a:ahLst/>
              <a:cxnLst/>
              <a:rect r="r" b="b" t="t" l="l"/>
              <a:pathLst>
                <a:path h="5735462" w="21640800">
                  <a:moveTo>
                    <a:pt x="0" y="0"/>
                  </a:moveTo>
                  <a:lnTo>
                    <a:pt x="21640800" y="0"/>
                  </a:lnTo>
                  <a:lnTo>
                    <a:pt x="21640800" y="5735462"/>
                  </a:lnTo>
                  <a:lnTo>
                    <a:pt x="0" y="5735462"/>
                  </a:lnTo>
                  <a:close/>
                </a:path>
              </a:pathLst>
            </a:custGeom>
            <a:solidFill>
              <a:srgbClr val="000000">
                <a:alpha val="0"/>
              </a:srgbClr>
            </a:solidFill>
          </p:spPr>
        </p:sp>
        <p:sp>
          <p:nvSpPr>
            <p:cNvPr name="TextBox 10" id="10"/>
            <p:cNvSpPr txBox="true"/>
            <p:nvPr/>
          </p:nvSpPr>
          <p:spPr>
            <a:xfrm>
              <a:off x="0" y="-66675"/>
              <a:ext cx="21640800" cy="5802137"/>
            </a:xfrm>
            <a:prstGeom prst="rect">
              <a:avLst/>
            </a:prstGeom>
          </p:spPr>
          <p:txBody>
            <a:bodyPr anchor="t" rtlCol="false" tIns="0" lIns="0" bIns="0" rIns="0"/>
            <a:lstStyle/>
            <a:p>
              <a:pPr algn="just" marL="494662" indent="-247331" lvl="1">
                <a:lnSpc>
                  <a:spcPts val="5657"/>
                </a:lnSpc>
                <a:buFont typeface="Arial"/>
                <a:buChar char="•"/>
              </a:pPr>
              <a:r>
                <a:rPr lang="en-US" sz="4099">
                  <a:solidFill>
                    <a:srgbClr val="000000"/>
                  </a:solidFill>
                  <a:latin typeface="Arial Nova Condensed"/>
                  <a:ea typeface="Arial Nova Condensed"/>
                  <a:cs typeface="Arial Nova Condensed"/>
                  <a:sym typeface="Arial Nova Condensed"/>
                </a:rPr>
                <a:t>As </a:t>
              </a:r>
              <a:r>
                <a:rPr lang="en-US" sz="4099">
                  <a:solidFill>
                    <a:srgbClr val="000000"/>
                  </a:solidFill>
                  <a:latin typeface="Arial Nova Condensed"/>
                  <a:ea typeface="Arial Nova Condensed"/>
                  <a:cs typeface="Arial Nova Condensed"/>
                  <a:sym typeface="Arial Nova Condensed"/>
                </a:rPr>
                <a:t>paralegals you will have to interact with many other legal practitioners to ensure cases are moving forward. </a:t>
              </a:r>
            </a:p>
            <a:p>
              <a:pPr algn="just" marL="494662" indent="-247331" lvl="1">
                <a:lnSpc>
                  <a:spcPts val="5657"/>
                </a:lnSpc>
                <a:buFont typeface="Arial"/>
                <a:buChar char="•"/>
              </a:pPr>
              <a:r>
                <a:rPr lang="en-US" sz="4099">
                  <a:solidFill>
                    <a:srgbClr val="000000"/>
                  </a:solidFill>
                  <a:latin typeface="Arial Nova Condensed"/>
                  <a:ea typeface="Arial Nova Condensed"/>
                  <a:cs typeface="Arial Nova Condensed"/>
                  <a:sym typeface="Arial Nova Condensed"/>
                </a:rPr>
                <a:t>It might be intimidating at first, but a type of communication paralegals should expect and be ready for. </a:t>
              </a:r>
            </a:p>
            <a:p>
              <a:pPr algn="just" marL="494662" indent="-247331" lvl="1">
                <a:lnSpc>
                  <a:spcPts val="5657"/>
                </a:lnSpc>
                <a:buFont typeface="Arial"/>
                <a:buChar char="•"/>
              </a:pPr>
              <a:r>
                <a:rPr lang="en-US" sz="4099">
                  <a:solidFill>
                    <a:srgbClr val="000000"/>
                  </a:solidFill>
                  <a:latin typeface="Arial Nova Condensed"/>
                  <a:ea typeface="Arial Nova Condensed"/>
                  <a:cs typeface="Arial Nova Condensed"/>
                  <a:sym typeface="Arial Nova Condensed"/>
                </a:rPr>
                <a:t>This part of the training is not an exhaustive list of ways to link with lawyers or legal institutions/services etc. </a:t>
              </a:r>
            </a:p>
          </p:txBody>
        </p:sp>
      </p:grpSp>
      <p:grpSp>
        <p:nvGrpSpPr>
          <p:cNvPr name="Group 11" id="11"/>
          <p:cNvGrpSpPr/>
          <p:nvPr/>
        </p:nvGrpSpPr>
        <p:grpSpPr>
          <a:xfrm rot="0">
            <a:off x="1538614" y="2373184"/>
            <a:ext cx="11536893" cy="894149"/>
            <a:chOff x="0" y="0"/>
            <a:chExt cx="15382524" cy="1192199"/>
          </a:xfrm>
        </p:grpSpPr>
        <p:sp>
          <p:nvSpPr>
            <p:cNvPr name="Freeform 12" id="12"/>
            <p:cNvSpPr/>
            <p:nvPr/>
          </p:nvSpPr>
          <p:spPr>
            <a:xfrm flipH="false" flipV="false" rot="0">
              <a:off x="0" y="0"/>
              <a:ext cx="15382525" cy="1192199"/>
            </a:xfrm>
            <a:custGeom>
              <a:avLst/>
              <a:gdLst/>
              <a:ahLst/>
              <a:cxnLst/>
              <a:rect r="r" b="b" t="t" l="l"/>
              <a:pathLst>
                <a:path h="1192199" w="15382525">
                  <a:moveTo>
                    <a:pt x="0" y="0"/>
                  </a:moveTo>
                  <a:lnTo>
                    <a:pt x="15382525" y="0"/>
                  </a:lnTo>
                  <a:lnTo>
                    <a:pt x="15382525" y="1192199"/>
                  </a:lnTo>
                  <a:lnTo>
                    <a:pt x="0" y="1192199"/>
                  </a:lnTo>
                  <a:close/>
                </a:path>
              </a:pathLst>
            </a:custGeom>
            <a:solidFill>
              <a:srgbClr val="000000">
                <a:alpha val="0"/>
              </a:srgbClr>
            </a:solidFill>
          </p:spPr>
        </p:sp>
        <p:sp>
          <p:nvSpPr>
            <p:cNvPr name="TextBox 13" id="13"/>
            <p:cNvSpPr txBox="true"/>
            <p:nvPr/>
          </p:nvSpPr>
          <p:spPr>
            <a:xfrm>
              <a:off x="0" y="-200025"/>
              <a:ext cx="15382524"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Meeting &amp; working with legal practitioners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58379"/>
            <a:ext cx="15198118" cy="1181420"/>
            <a:chOff x="0" y="0"/>
            <a:chExt cx="20264157" cy="1575227"/>
          </a:xfrm>
        </p:grpSpPr>
        <p:sp>
          <p:nvSpPr>
            <p:cNvPr name="Freeform 6" id="6"/>
            <p:cNvSpPr/>
            <p:nvPr/>
          </p:nvSpPr>
          <p:spPr>
            <a:xfrm flipH="false" flipV="false" rot="0">
              <a:off x="0" y="0"/>
              <a:ext cx="20264157" cy="1575227"/>
            </a:xfrm>
            <a:custGeom>
              <a:avLst/>
              <a:gdLst/>
              <a:ahLst/>
              <a:cxnLst/>
              <a:rect r="r" b="b" t="t" l="l"/>
              <a:pathLst>
                <a:path h="1575227" w="20264157">
                  <a:moveTo>
                    <a:pt x="0" y="0"/>
                  </a:moveTo>
                  <a:lnTo>
                    <a:pt x="20264157" y="0"/>
                  </a:lnTo>
                  <a:lnTo>
                    <a:pt x="20264157" y="1575227"/>
                  </a:lnTo>
                  <a:lnTo>
                    <a:pt x="0" y="1575227"/>
                  </a:lnTo>
                  <a:close/>
                </a:path>
              </a:pathLst>
            </a:custGeom>
            <a:solidFill>
              <a:srgbClr val="000000">
                <a:alpha val="0"/>
              </a:srgbClr>
            </a:solidFill>
          </p:spPr>
        </p:sp>
        <p:sp>
          <p:nvSpPr>
            <p:cNvPr name="TextBox 7" id="7"/>
            <p:cNvSpPr txBox="true"/>
            <p:nvPr/>
          </p:nvSpPr>
          <p:spPr>
            <a:xfrm>
              <a:off x="0" y="-190500"/>
              <a:ext cx="20264157" cy="1765727"/>
            </a:xfrm>
            <a:prstGeom prst="rect">
              <a:avLst/>
            </a:prstGeom>
          </p:spPr>
          <p:txBody>
            <a:bodyPr anchor="t" rtlCol="false" tIns="0" lIns="0" bIns="0" rIns="0"/>
            <a:lstStyle/>
            <a:p>
              <a:pPr algn="l">
                <a:lnSpc>
                  <a:spcPts val="9900"/>
                </a:lnSpc>
              </a:pPr>
              <a:r>
                <a:rPr lang="en-US" sz="6600" b="tru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028700" y="3511881"/>
            <a:ext cx="16230600" cy="6197691"/>
            <a:chOff x="0" y="0"/>
            <a:chExt cx="21640800" cy="8263588"/>
          </a:xfrm>
        </p:grpSpPr>
        <p:sp>
          <p:nvSpPr>
            <p:cNvPr name="Freeform 9" id="9"/>
            <p:cNvSpPr/>
            <p:nvPr/>
          </p:nvSpPr>
          <p:spPr>
            <a:xfrm flipH="false" flipV="false" rot="0">
              <a:off x="0" y="0"/>
              <a:ext cx="21640800" cy="8263588"/>
            </a:xfrm>
            <a:custGeom>
              <a:avLst/>
              <a:gdLst/>
              <a:ahLst/>
              <a:cxnLst/>
              <a:rect r="r" b="b" t="t" l="l"/>
              <a:pathLst>
                <a:path h="8263588" w="21640800">
                  <a:moveTo>
                    <a:pt x="0" y="0"/>
                  </a:moveTo>
                  <a:lnTo>
                    <a:pt x="21640800" y="0"/>
                  </a:lnTo>
                  <a:lnTo>
                    <a:pt x="21640800" y="8263588"/>
                  </a:lnTo>
                  <a:lnTo>
                    <a:pt x="0" y="8263588"/>
                  </a:lnTo>
                  <a:close/>
                </a:path>
              </a:pathLst>
            </a:custGeom>
            <a:solidFill>
              <a:srgbClr val="000000">
                <a:alpha val="0"/>
              </a:srgbClr>
            </a:solidFill>
          </p:spPr>
        </p:sp>
        <p:sp>
          <p:nvSpPr>
            <p:cNvPr name="TextBox 10" id="10"/>
            <p:cNvSpPr txBox="true"/>
            <p:nvPr/>
          </p:nvSpPr>
          <p:spPr>
            <a:xfrm>
              <a:off x="0" y="0"/>
              <a:ext cx="21640800" cy="8263588"/>
            </a:xfrm>
            <a:prstGeom prst="rect">
              <a:avLst/>
            </a:prstGeom>
          </p:spPr>
          <p:txBody>
            <a:bodyPr anchor="t" rtlCol="false" tIns="0" lIns="0" bIns="0" rIns="0"/>
            <a:lstStyle/>
            <a:p>
              <a:pPr algn="just" marL="803507" indent="-267836" lvl="2">
                <a:lnSpc>
                  <a:spcPts val="3720"/>
                </a:lnSpc>
                <a:buFont typeface="Arial"/>
                <a:buChar char="⚬"/>
              </a:pPr>
              <a:r>
                <a:rPr lang="en-US" b="true" sz="3100">
                  <a:solidFill>
                    <a:srgbClr val="000000"/>
                  </a:solidFill>
                  <a:latin typeface="Arial Nova Condensed Bold"/>
                  <a:ea typeface="Arial Nova Condensed Bold"/>
                  <a:cs typeface="Arial Nova Condensed Bold"/>
                  <a:sym typeface="Arial Nova Condensed Bold"/>
                </a:rPr>
                <a:t>Non-Discrimination: </a:t>
              </a:r>
              <a:r>
                <a:rPr lang="en-US" sz="3100">
                  <a:solidFill>
                    <a:srgbClr val="000000"/>
                  </a:solidFill>
                  <a:latin typeface="Arial Nova Condensed"/>
                  <a:ea typeface="Arial Nova Condensed"/>
                  <a:cs typeface="Arial Nova Condensed"/>
                  <a:sym typeface="Arial Nova Condensed"/>
                </a:rPr>
                <a:t>A paralegal shall provide equal service to all clients, regardless of clients’ race, ethnicity, political beliefs, or other factors. </a:t>
              </a:r>
            </a:p>
            <a:p>
              <a:pPr algn="just" marL="803507" indent="-267836" lvl="2">
                <a:lnSpc>
                  <a:spcPts val="3720"/>
                </a:lnSpc>
                <a:buFont typeface="Arial"/>
                <a:buChar char="⚬"/>
              </a:pPr>
              <a:r>
                <a:rPr lang="en-US" b="true" sz="3100">
                  <a:solidFill>
                    <a:srgbClr val="000000"/>
                  </a:solidFill>
                  <a:latin typeface="Arial Nova Condensed Bold"/>
                  <a:ea typeface="Arial Nova Condensed Bold"/>
                  <a:cs typeface="Arial Nova Condensed Bold"/>
                  <a:sym typeface="Arial Nova Condensed Bold"/>
                </a:rPr>
                <a:t>Conflict of interest: </a:t>
              </a:r>
              <a:r>
                <a:rPr lang="en-US" sz="3100">
                  <a:solidFill>
                    <a:srgbClr val="000000"/>
                  </a:solidFill>
                  <a:latin typeface="Arial Nova Condensed"/>
                  <a:ea typeface="Arial Nova Condensed"/>
                  <a:cs typeface="Arial Nova Condensed"/>
                  <a:sym typeface="Arial Nova Condensed"/>
                </a:rPr>
                <a:t>A paralegal shall not be in a position where client’s interests’ conflict with their own interests. </a:t>
              </a:r>
            </a:p>
            <a:p>
              <a:pPr algn="just" marL="803507" indent="-267836" lvl="2">
                <a:lnSpc>
                  <a:spcPts val="3720"/>
                </a:lnSpc>
                <a:buFont typeface="Arial"/>
                <a:buChar char="⚬"/>
              </a:pPr>
              <a:r>
                <a:rPr lang="en-US" b="true" sz="3100">
                  <a:solidFill>
                    <a:srgbClr val="000000"/>
                  </a:solidFill>
                  <a:latin typeface="Arial Nova Condensed Bold"/>
                  <a:ea typeface="Arial Nova Condensed Bold"/>
                  <a:cs typeface="Arial Nova Condensed Bold"/>
                  <a:sym typeface="Arial Nova Condensed Bold"/>
                </a:rPr>
                <a:t>Independence: </a:t>
              </a:r>
              <a:r>
                <a:rPr lang="en-US" sz="3100">
                  <a:solidFill>
                    <a:srgbClr val="000000"/>
                  </a:solidFill>
                  <a:latin typeface="Arial Nova Condensed"/>
                  <a:ea typeface="Arial Nova Condensed"/>
                  <a:cs typeface="Arial Nova Condensed"/>
                  <a:sym typeface="Arial Nova Condensed"/>
                </a:rPr>
                <a:t>A paralegal shall exercise independent, unbiased professional judgement when advising a client, including the likelihood of success of the client’s case. </a:t>
              </a:r>
            </a:p>
            <a:p>
              <a:pPr algn="just" marL="803507" indent="-267836" lvl="2">
                <a:lnSpc>
                  <a:spcPts val="3720"/>
                </a:lnSpc>
                <a:buFont typeface="Arial"/>
                <a:buChar char="⚬"/>
              </a:pPr>
              <a:r>
                <a:rPr lang="en-US" b="true" sz="3100">
                  <a:solidFill>
                    <a:srgbClr val="000000"/>
                  </a:solidFill>
                  <a:latin typeface="Arial Nova Condensed Bold"/>
                  <a:ea typeface="Arial Nova Condensed Bold"/>
                  <a:cs typeface="Arial Nova Condensed Bold"/>
                  <a:sym typeface="Arial Nova Condensed Bold"/>
                </a:rPr>
                <a:t>Professional integrity: </a:t>
              </a:r>
              <a:r>
                <a:rPr lang="en-US" sz="3100">
                  <a:solidFill>
                    <a:srgbClr val="000000"/>
                  </a:solidFill>
                  <a:latin typeface="Arial Nova Condensed"/>
                  <a:ea typeface="Arial Nova Condensed"/>
                  <a:cs typeface="Arial Nova Condensed"/>
                  <a:sym typeface="Arial Nova Condensed"/>
                </a:rPr>
                <a:t>A paralegal shall maintain the highest standards of honesty, integrity and fairness towards their clients, and stakeholders. </a:t>
              </a:r>
            </a:p>
            <a:p>
              <a:pPr algn="just" marL="803507" indent="-267836" lvl="2">
                <a:lnSpc>
                  <a:spcPts val="3720"/>
                </a:lnSpc>
                <a:buFont typeface="Arial"/>
                <a:buChar char="⚬"/>
              </a:pPr>
              <a:r>
                <a:rPr lang="en-US" b="true" sz="3100">
                  <a:solidFill>
                    <a:srgbClr val="000000"/>
                  </a:solidFill>
                  <a:latin typeface="Arial Nova Condensed Bold"/>
                  <a:ea typeface="Arial Nova Condensed Bold"/>
                  <a:cs typeface="Arial Nova Condensed Bold"/>
                  <a:sym typeface="Arial Nova Condensed Bold"/>
                </a:rPr>
                <a:t>Confidentiality: </a:t>
              </a:r>
              <a:r>
                <a:rPr lang="en-US" sz="3100">
                  <a:solidFill>
                    <a:srgbClr val="000000"/>
                  </a:solidFill>
                  <a:latin typeface="Arial Nova Condensed"/>
                  <a:ea typeface="Arial Nova Condensed"/>
                  <a:cs typeface="Arial Nova Condensed"/>
                  <a:sym typeface="Arial Nova Condensed"/>
                </a:rPr>
                <a:t>A paralegal must keep all client information confidential. Only share it with the express consent of the client or on ‘need-to-know’ basis. Access to client files or  data should be restricted through locked cabinets or by computer passwords.  </a:t>
              </a:r>
            </a:p>
            <a:p>
              <a:pPr algn="just" marL="803507" indent="-267836"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 </a:t>
              </a:r>
              <a:r>
                <a:rPr lang="en-US" b="true" sz="3100">
                  <a:solidFill>
                    <a:srgbClr val="000000"/>
                  </a:solidFill>
                  <a:latin typeface="Arial Nova Condensed Bold"/>
                  <a:ea typeface="Arial Nova Condensed Bold"/>
                  <a:cs typeface="Arial Nova Condensed Bold"/>
                  <a:sym typeface="Arial Nova Condensed Bold"/>
                </a:rPr>
                <a:t>Neutrality: </a:t>
              </a:r>
              <a:r>
                <a:rPr lang="en-US" sz="3100">
                  <a:solidFill>
                    <a:srgbClr val="000000"/>
                  </a:solidFill>
                  <a:latin typeface="Arial Nova Condensed"/>
                  <a:ea typeface="Arial Nova Condensed"/>
                  <a:cs typeface="Arial Nova Condensed"/>
                  <a:sym typeface="Arial Nova Condensed"/>
                </a:rPr>
                <a:t>A paralegal must not serve any political authority in the conduct of their work. Such affiliations - even if perceived - undermine the credibility and impartiality their services.</a:t>
              </a:r>
            </a:p>
          </p:txBody>
        </p:sp>
      </p:grpSp>
      <p:grpSp>
        <p:nvGrpSpPr>
          <p:cNvPr name="Group 11" id="11"/>
          <p:cNvGrpSpPr/>
          <p:nvPr/>
        </p:nvGrpSpPr>
        <p:grpSpPr>
          <a:xfrm rot="0">
            <a:off x="1701848" y="2278765"/>
            <a:ext cx="10242545" cy="894149"/>
            <a:chOff x="0" y="0"/>
            <a:chExt cx="13656726" cy="1192199"/>
          </a:xfrm>
        </p:grpSpPr>
        <p:sp>
          <p:nvSpPr>
            <p:cNvPr name="Freeform 12" id="12"/>
            <p:cNvSpPr/>
            <p:nvPr/>
          </p:nvSpPr>
          <p:spPr>
            <a:xfrm flipH="false" flipV="false" rot="0">
              <a:off x="0" y="0"/>
              <a:ext cx="13656726" cy="1192199"/>
            </a:xfrm>
            <a:custGeom>
              <a:avLst/>
              <a:gdLst/>
              <a:ahLst/>
              <a:cxnLst/>
              <a:rect r="r" b="b" t="t" l="l"/>
              <a:pathLst>
                <a:path h="1192199" w="13656726">
                  <a:moveTo>
                    <a:pt x="0" y="0"/>
                  </a:moveTo>
                  <a:lnTo>
                    <a:pt x="13656726" y="0"/>
                  </a:lnTo>
                  <a:lnTo>
                    <a:pt x="13656726" y="1192199"/>
                  </a:lnTo>
                  <a:lnTo>
                    <a:pt x="0" y="1192199"/>
                  </a:lnTo>
                  <a:close/>
                </a:path>
              </a:pathLst>
            </a:custGeom>
            <a:solidFill>
              <a:srgbClr val="000000">
                <a:alpha val="0"/>
              </a:srgbClr>
            </a:solidFill>
          </p:spPr>
        </p:sp>
        <p:sp>
          <p:nvSpPr>
            <p:cNvPr name="TextBox 13" id="13"/>
            <p:cNvSpPr txBox="true"/>
            <p:nvPr/>
          </p:nvSpPr>
          <p:spPr>
            <a:xfrm>
              <a:off x="0" y="-200025"/>
              <a:ext cx="13656726"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Ethical standards &amp; Guiding Principles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038246" cy="1181420"/>
            <a:chOff x="0" y="0"/>
            <a:chExt cx="9384327" cy="1575227"/>
          </a:xfrm>
        </p:grpSpPr>
        <p:sp>
          <p:nvSpPr>
            <p:cNvPr name="Freeform 6" id="6"/>
            <p:cNvSpPr/>
            <p:nvPr/>
          </p:nvSpPr>
          <p:spPr>
            <a:xfrm flipH="false" flipV="false" rot="0">
              <a:off x="0" y="0"/>
              <a:ext cx="9384327" cy="1575227"/>
            </a:xfrm>
            <a:custGeom>
              <a:avLst/>
              <a:gdLst/>
              <a:ahLst/>
              <a:cxnLst/>
              <a:rect r="r" b="b" t="t" l="l"/>
              <a:pathLst>
                <a:path h="1575227" w="9384327">
                  <a:moveTo>
                    <a:pt x="0" y="0"/>
                  </a:moveTo>
                  <a:lnTo>
                    <a:pt x="9384327" y="0"/>
                  </a:lnTo>
                  <a:lnTo>
                    <a:pt x="938432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9384327"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Linking with lawyers </a:t>
              </a:r>
            </a:p>
          </p:txBody>
        </p:sp>
      </p:grpSp>
      <p:grpSp>
        <p:nvGrpSpPr>
          <p:cNvPr name="Group 8" id="8"/>
          <p:cNvGrpSpPr/>
          <p:nvPr/>
        </p:nvGrpSpPr>
        <p:grpSpPr>
          <a:xfrm rot="0">
            <a:off x="1368673" y="2669782"/>
            <a:ext cx="12827876" cy="894149"/>
            <a:chOff x="0" y="0"/>
            <a:chExt cx="17103835" cy="1192199"/>
          </a:xfrm>
        </p:grpSpPr>
        <p:sp>
          <p:nvSpPr>
            <p:cNvPr name="Freeform 9" id="9"/>
            <p:cNvSpPr/>
            <p:nvPr/>
          </p:nvSpPr>
          <p:spPr>
            <a:xfrm flipH="false" flipV="false" rot="0">
              <a:off x="0" y="0"/>
              <a:ext cx="17103835" cy="1192199"/>
            </a:xfrm>
            <a:custGeom>
              <a:avLst/>
              <a:gdLst/>
              <a:ahLst/>
              <a:cxnLst/>
              <a:rect r="r" b="b" t="t" l="l"/>
              <a:pathLst>
                <a:path h="1192199" w="17103835">
                  <a:moveTo>
                    <a:pt x="0" y="0"/>
                  </a:moveTo>
                  <a:lnTo>
                    <a:pt x="17103835" y="0"/>
                  </a:lnTo>
                  <a:lnTo>
                    <a:pt x="17103835" y="1192199"/>
                  </a:lnTo>
                  <a:lnTo>
                    <a:pt x="0" y="1192199"/>
                  </a:lnTo>
                  <a:close/>
                </a:path>
              </a:pathLst>
            </a:custGeom>
            <a:solidFill>
              <a:srgbClr val="000000">
                <a:alpha val="0"/>
              </a:srgbClr>
            </a:solidFill>
          </p:spPr>
        </p:sp>
        <p:sp>
          <p:nvSpPr>
            <p:cNvPr name="TextBox 10" id="10"/>
            <p:cNvSpPr txBox="true"/>
            <p:nvPr/>
          </p:nvSpPr>
          <p:spPr>
            <a:xfrm>
              <a:off x="0" y="-200025"/>
              <a:ext cx="17103835" cy="1392224"/>
            </a:xfrm>
            <a:prstGeom prst="rect">
              <a:avLst/>
            </a:prstGeom>
          </p:spPr>
          <p:txBody>
            <a:bodyPr anchor="t" rtlCol="false" tIns="0" lIns="0" bIns="0" rIns="0"/>
            <a:lstStyle/>
            <a:p>
              <a:pPr algn="l">
                <a:lnSpc>
                  <a:spcPts val="8181"/>
                </a:lnSpc>
              </a:pPr>
              <a:r>
                <a:rPr lang="en-US" sz="5000" b="true">
                  <a:solidFill>
                    <a:srgbClr val="F9B57D"/>
                  </a:solidFill>
                  <a:latin typeface="Arial Nova Condensed Bold"/>
                  <a:ea typeface="Arial Nova Condensed Bold"/>
                  <a:cs typeface="Arial Nova Condensed Bold"/>
                  <a:sym typeface="Arial Nova Condensed Bold"/>
                </a:rPr>
                <a:t>Collaborating and supporting clients with lawyer</a:t>
              </a:r>
            </a:p>
          </p:txBody>
        </p:sp>
      </p:grpSp>
      <p:grpSp>
        <p:nvGrpSpPr>
          <p:cNvPr name="Group 11" id="11"/>
          <p:cNvGrpSpPr/>
          <p:nvPr/>
        </p:nvGrpSpPr>
        <p:grpSpPr>
          <a:xfrm rot="0">
            <a:off x="1028700" y="3979933"/>
            <a:ext cx="16230600" cy="5278367"/>
            <a:chOff x="0" y="0"/>
            <a:chExt cx="21640800" cy="7037822"/>
          </a:xfrm>
        </p:grpSpPr>
        <p:sp>
          <p:nvSpPr>
            <p:cNvPr name="Freeform 12" id="12"/>
            <p:cNvSpPr/>
            <p:nvPr/>
          </p:nvSpPr>
          <p:spPr>
            <a:xfrm flipH="false" flipV="false" rot="0">
              <a:off x="28701" y="26930"/>
              <a:ext cx="21583398" cy="6984006"/>
            </a:xfrm>
            <a:custGeom>
              <a:avLst/>
              <a:gdLst/>
              <a:ahLst/>
              <a:cxnLst/>
              <a:rect r="r" b="b" t="t" l="l"/>
              <a:pathLst>
                <a:path h="6984006" w="21583398">
                  <a:moveTo>
                    <a:pt x="0" y="0"/>
                  </a:moveTo>
                  <a:lnTo>
                    <a:pt x="21583398" y="0"/>
                  </a:lnTo>
                  <a:lnTo>
                    <a:pt x="21583398" y="6984006"/>
                  </a:lnTo>
                  <a:lnTo>
                    <a:pt x="0" y="6984006"/>
                  </a:lnTo>
                  <a:close/>
                </a:path>
              </a:pathLst>
            </a:custGeom>
            <a:solidFill>
              <a:srgbClr val="FFFFFF"/>
            </a:solidFill>
          </p:spPr>
        </p:sp>
        <p:sp>
          <p:nvSpPr>
            <p:cNvPr name="Freeform 13" id="13"/>
            <p:cNvSpPr/>
            <p:nvPr/>
          </p:nvSpPr>
          <p:spPr>
            <a:xfrm flipH="false" flipV="false" rot="0">
              <a:off x="0" y="0"/>
              <a:ext cx="21640800" cy="7037865"/>
            </a:xfrm>
            <a:custGeom>
              <a:avLst/>
              <a:gdLst/>
              <a:ahLst/>
              <a:cxnLst/>
              <a:rect r="r" b="b" t="t" l="l"/>
              <a:pathLst>
                <a:path h="7037865" w="21640800">
                  <a:moveTo>
                    <a:pt x="28701" y="0"/>
                  </a:moveTo>
                  <a:lnTo>
                    <a:pt x="21612099" y="0"/>
                  </a:lnTo>
                  <a:cubicBezTo>
                    <a:pt x="21627885" y="0"/>
                    <a:pt x="21640800" y="12119"/>
                    <a:pt x="21640800" y="26930"/>
                  </a:cubicBezTo>
                  <a:lnTo>
                    <a:pt x="21640800" y="7010936"/>
                  </a:lnTo>
                  <a:cubicBezTo>
                    <a:pt x="21640800" y="7025748"/>
                    <a:pt x="21627885" y="7037865"/>
                    <a:pt x="21612099" y="7037865"/>
                  </a:cubicBezTo>
                  <a:lnTo>
                    <a:pt x="28701" y="7037865"/>
                  </a:lnTo>
                  <a:cubicBezTo>
                    <a:pt x="12916" y="7037865"/>
                    <a:pt x="0" y="7025748"/>
                    <a:pt x="0" y="7010936"/>
                  </a:cubicBezTo>
                  <a:lnTo>
                    <a:pt x="0" y="26930"/>
                  </a:lnTo>
                  <a:cubicBezTo>
                    <a:pt x="0" y="12119"/>
                    <a:pt x="12916" y="0"/>
                    <a:pt x="28701" y="0"/>
                  </a:cubicBezTo>
                  <a:moveTo>
                    <a:pt x="28701" y="53861"/>
                  </a:moveTo>
                  <a:lnTo>
                    <a:pt x="28701" y="26930"/>
                  </a:lnTo>
                  <a:lnTo>
                    <a:pt x="57403" y="26930"/>
                  </a:lnTo>
                  <a:lnTo>
                    <a:pt x="57403" y="7010936"/>
                  </a:lnTo>
                  <a:lnTo>
                    <a:pt x="28701" y="7010936"/>
                  </a:lnTo>
                  <a:lnTo>
                    <a:pt x="28701" y="6984006"/>
                  </a:lnTo>
                  <a:lnTo>
                    <a:pt x="21612099" y="6984006"/>
                  </a:lnTo>
                  <a:lnTo>
                    <a:pt x="21612099" y="7010936"/>
                  </a:lnTo>
                  <a:lnTo>
                    <a:pt x="21583397" y="7010936"/>
                  </a:lnTo>
                  <a:lnTo>
                    <a:pt x="21583397" y="26930"/>
                  </a:lnTo>
                  <a:lnTo>
                    <a:pt x="21612099" y="26930"/>
                  </a:lnTo>
                  <a:lnTo>
                    <a:pt x="21612099" y="53861"/>
                  </a:lnTo>
                  <a:lnTo>
                    <a:pt x="28701" y="53861"/>
                  </a:lnTo>
                  <a:close/>
                </a:path>
              </a:pathLst>
            </a:custGeom>
            <a:solidFill>
              <a:srgbClr val="FFFFFF"/>
            </a:solidFill>
          </p:spPr>
        </p:sp>
        <p:sp>
          <p:nvSpPr>
            <p:cNvPr name="TextBox 14" id="14"/>
            <p:cNvSpPr txBox="true"/>
            <p:nvPr/>
          </p:nvSpPr>
          <p:spPr>
            <a:xfrm>
              <a:off x="0" y="-66675"/>
              <a:ext cx="21640800" cy="7104497"/>
            </a:xfrm>
            <a:prstGeom prst="rect">
              <a:avLst/>
            </a:prstGeom>
          </p:spPr>
          <p:txBody>
            <a:bodyPr anchor="t" rtlCol="false" tIns="50800" lIns="50800" bIns="50800" rIns="50800"/>
            <a:lstStyle/>
            <a:p>
              <a:pPr algn="l">
                <a:lnSpc>
                  <a:spcPts val="5519"/>
                </a:lnSpc>
              </a:pPr>
              <a:r>
                <a:rPr lang="en-US" sz="3999" b="true">
                  <a:solidFill>
                    <a:srgbClr val="F9B428"/>
                  </a:solidFill>
                  <a:latin typeface="Arial Nova Condensed Bold"/>
                  <a:ea typeface="Arial Nova Condensed Bold"/>
                  <a:cs typeface="Arial Nova Condensed Bold"/>
                  <a:sym typeface="Arial Nova Condensed Bold"/>
                </a:rPr>
                <a:t>As paralegal you need to explain to the person referred : What to expect from interactions with a lawyer or law firm :</a:t>
              </a:r>
            </a:p>
            <a:p>
              <a:pPr algn="just" marL="482598" indent="-241299" lvl="1">
                <a:lnSpc>
                  <a:spcPts val="5519"/>
                </a:lnSpc>
                <a:buFont typeface="Arial"/>
                <a:buChar char="•"/>
              </a:pPr>
              <a:r>
                <a:rPr lang="en-US" b="true" sz="3999">
                  <a:solidFill>
                    <a:srgbClr val="000000"/>
                  </a:solidFill>
                  <a:latin typeface="Arial Nova Condensed Bold"/>
                  <a:ea typeface="Arial Nova Condensed Bold"/>
                  <a:cs typeface="Arial Nova Condensed Bold"/>
                  <a:sym typeface="Arial Nova Condensed Bold"/>
                </a:rPr>
                <a:t>Help contact with lawyer -Client May Not Speak to a Lawyer Right Away:</a:t>
              </a:r>
              <a:r>
                <a:rPr lang="en-US" sz="3999">
                  <a:solidFill>
                    <a:srgbClr val="000000"/>
                  </a:solidFill>
                  <a:latin typeface="Arial Nova Condensed"/>
                  <a:ea typeface="Arial Nova Condensed"/>
                  <a:cs typeface="Arial Nova Condensed"/>
                  <a:sym typeface="Arial Nova Condensed"/>
                </a:rPr>
                <a:t> Lawyers are busy people.. The legal support staff is there to help you by taking your information and communicating that information to the attorneys.</a:t>
              </a:r>
            </a:p>
            <a:p>
              <a:pPr algn="just" marL="482598" indent="-241299" lvl="1">
                <a:lnSpc>
                  <a:spcPts val="5519"/>
                </a:lnSpc>
                <a:buFont typeface="Arial"/>
                <a:buChar char="•"/>
              </a:pPr>
              <a:r>
                <a:rPr lang="en-US" b="true" sz="3999">
                  <a:solidFill>
                    <a:srgbClr val="000000"/>
                  </a:solidFill>
                  <a:latin typeface="Arial Nova Condensed Bold"/>
                  <a:ea typeface="Arial Nova Condensed Bold"/>
                  <a:cs typeface="Arial Nova Condensed Bold"/>
                  <a:sym typeface="Arial Nova Condensed Bold"/>
                </a:rPr>
                <a:t>Explain What to Anticipate in a Lawyer Consultation</a:t>
              </a:r>
            </a:p>
            <a:p>
              <a:pPr algn="just" marL="482598" indent="-241299" lvl="1">
                <a:lnSpc>
                  <a:spcPts val="5519"/>
                </a:lnSpc>
                <a:buFont typeface="Arial"/>
                <a:buChar char="•"/>
              </a:pPr>
              <a:r>
                <a:rPr lang="en-US" b="true" sz="3999">
                  <a:solidFill>
                    <a:srgbClr val="000000"/>
                  </a:solidFill>
                  <a:latin typeface="Arial Nova Condensed Bold"/>
                  <a:ea typeface="Arial Nova Condensed Bold"/>
                  <a:cs typeface="Arial Nova Condensed Bold"/>
                  <a:sym typeface="Arial Nova Condensed Bold"/>
                </a:rPr>
                <a:t>Support in Choosing  lawyer </a:t>
              </a:r>
              <a:r>
                <a:rPr lang="en-US" sz="3999">
                  <a:solidFill>
                    <a:srgbClr val="000000"/>
                  </a:solidFill>
                  <a:latin typeface="Arial Nova Condensed"/>
                  <a:ea typeface="Arial Nova Condensed"/>
                  <a:cs typeface="Arial Nova Condensed"/>
                  <a:sym typeface="Arial Nova Condensed"/>
                </a:rPr>
                <a:t> </a:t>
              </a:r>
            </a:p>
            <a:p>
              <a:pPr algn="l" marL="229233" indent="-114616" lvl="1">
                <a:lnSpc>
                  <a:spcPts val="2621"/>
                </a:lnSpc>
              </a:pPr>
              <a:r>
                <a:rPr lang="en-US" sz="1899">
                  <a:solidFill>
                    <a:srgbClr val="000000"/>
                  </a:solidFill>
                  <a:latin typeface="Arial Nova Condensed"/>
                  <a:ea typeface="Arial Nova Condensed"/>
                  <a:cs typeface="Arial Nova Condensed"/>
                  <a:sym typeface="Arial Nova Condensed"/>
                </a:rPr>
                <a:t>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307997" cy="1181420"/>
            <a:chOff x="0" y="0"/>
            <a:chExt cx="9743996" cy="1575227"/>
          </a:xfrm>
        </p:grpSpPr>
        <p:sp>
          <p:nvSpPr>
            <p:cNvPr name="Freeform 6" id="6"/>
            <p:cNvSpPr/>
            <p:nvPr/>
          </p:nvSpPr>
          <p:spPr>
            <a:xfrm flipH="false" flipV="false" rot="0">
              <a:off x="0" y="0"/>
              <a:ext cx="9743996" cy="1575227"/>
            </a:xfrm>
            <a:custGeom>
              <a:avLst/>
              <a:gdLst/>
              <a:ahLst/>
              <a:cxnLst/>
              <a:rect r="r" b="b" t="t" l="l"/>
              <a:pathLst>
                <a:path h="1575227" w="9743996">
                  <a:moveTo>
                    <a:pt x="0" y="0"/>
                  </a:moveTo>
                  <a:lnTo>
                    <a:pt x="9743996" y="0"/>
                  </a:lnTo>
                  <a:lnTo>
                    <a:pt x="974399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9743996"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Linking with lawyers </a:t>
              </a:r>
            </a:p>
          </p:txBody>
        </p:sp>
      </p:grpSp>
      <p:grpSp>
        <p:nvGrpSpPr>
          <p:cNvPr name="Group 8" id="8"/>
          <p:cNvGrpSpPr/>
          <p:nvPr/>
        </p:nvGrpSpPr>
        <p:grpSpPr>
          <a:xfrm rot="0">
            <a:off x="1467595" y="2210120"/>
            <a:ext cx="12855035" cy="894149"/>
            <a:chOff x="0" y="0"/>
            <a:chExt cx="17140046" cy="1192199"/>
          </a:xfrm>
        </p:grpSpPr>
        <p:sp>
          <p:nvSpPr>
            <p:cNvPr name="Freeform 9" id="9"/>
            <p:cNvSpPr/>
            <p:nvPr/>
          </p:nvSpPr>
          <p:spPr>
            <a:xfrm flipH="false" flipV="false" rot="0">
              <a:off x="0" y="0"/>
              <a:ext cx="17140047" cy="1192199"/>
            </a:xfrm>
            <a:custGeom>
              <a:avLst/>
              <a:gdLst/>
              <a:ahLst/>
              <a:cxnLst/>
              <a:rect r="r" b="b" t="t" l="l"/>
              <a:pathLst>
                <a:path h="1192199" w="17140047">
                  <a:moveTo>
                    <a:pt x="0" y="0"/>
                  </a:moveTo>
                  <a:lnTo>
                    <a:pt x="17140047" y="0"/>
                  </a:lnTo>
                  <a:lnTo>
                    <a:pt x="17140047" y="1192199"/>
                  </a:lnTo>
                  <a:lnTo>
                    <a:pt x="0" y="1192199"/>
                  </a:lnTo>
                  <a:close/>
                </a:path>
              </a:pathLst>
            </a:custGeom>
            <a:solidFill>
              <a:srgbClr val="000000">
                <a:alpha val="0"/>
              </a:srgbClr>
            </a:solidFill>
          </p:spPr>
        </p:sp>
        <p:sp>
          <p:nvSpPr>
            <p:cNvPr name="TextBox 10" id="10"/>
            <p:cNvSpPr txBox="true"/>
            <p:nvPr/>
          </p:nvSpPr>
          <p:spPr>
            <a:xfrm>
              <a:off x="0" y="-200025"/>
              <a:ext cx="17140046" cy="1392224"/>
            </a:xfrm>
            <a:prstGeom prst="rect">
              <a:avLst/>
            </a:prstGeom>
          </p:spPr>
          <p:txBody>
            <a:bodyPr anchor="t" rtlCol="false" tIns="0" lIns="0" bIns="0" rIns="0"/>
            <a:lstStyle/>
            <a:p>
              <a:pPr algn="ctr">
                <a:lnSpc>
                  <a:spcPts val="8181"/>
                </a:lnSpc>
              </a:pPr>
              <a:r>
                <a:rPr lang="en-US" b="true" sz="5000">
                  <a:solidFill>
                    <a:srgbClr val="F9B57D"/>
                  </a:solidFill>
                  <a:latin typeface="Arial Nova Condensed Bold"/>
                  <a:ea typeface="Arial Nova Condensed Bold"/>
                  <a:cs typeface="Arial Nova Condensed Bold"/>
                  <a:sym typeface="Arial Nova Condensed Bold"/>
                </a:rPr>
                <a:t>Collaborating and supporting clients with lawyer</a:t>
              </a:r>
            </a:p>
          </p:txBody>
        </p:sp>
      </p:grpSp>
      <p:grpSp>
        <p:nvGrpSpPr>
          <p:cNvPr name="Group 11" id="11"/>
          <p:cNvGrpSpPr/>
          <p:nvPr/>
        </p:nvGrpSpPr>
        <p:grpSpPr>
          <a:xfrm rot="0">
            <a:off x="1028700" y="3298292"/>
            <a:ext cx="16230600" cy="6620456"/>
            <a:chOff x="0" y="0"/>
            <a:chExt cx="21640800" cy="8827275"/>
          </a:xfrm>
        </p:grpSpPr>
        <p:sp>
          <p:nvSpPr>
            <p:cNvPr name="Freeform 12" id="12"/>
            <p:cNvSpPr/>
            <p:nvPr/>
          </p:nvSpPr>
          <p:spPr>
            <a:xfrm flipH="false" flipV="false" rot="0">
              <a:off x="18454" y="18814"/>
              <a:ext cx="21603893" cy="8789635"/>
            </a:xfrm>
            <a:custGeom>
              <a:avLst/>
              <a:gdLst/>
              <a:ahLst/>
              <a:cxnLst/>
              <a:rect r="r" b="b" t="t" l="l"/>
              <a:pathLst>
                <a:path h="8789635" w="21603893">
                  <a:moveTo>
                    <a:pt x="0" y="0"/>
                  </a:moveTo>
                  <a:lnTo>
                    <a:pt x="21603893" y="0"/>
                  </a:lnTo>
                  <a:lnTo>
                    <a:pt x="21603893" y="8789635"/>
                  </a:lnTo>
                  <a:lnTo>
                    <a:pt x="0" y="8789635"/>
                  </a:lnTo>
                  <a:close/>
                </a:path>
              </a:pathLst>
            </a:custGeom>
            <a:solidFill>
              <a:srgbClr val="FFFFFF"/>
            </a:solidFill>
          </p:spPr>
        </p:sp>
        <p:sp>
          <p:nvSpPr>
            <p:cNvPr name="Freeform 13" id="13"/>
            <p:cNvSpPr/>
            <p:nvPr/>
          </p:nvSpPr>
          <p:spPr>
            <a:xfrm flipH="false" flipV="false" rot="0">
              <a:off x="0" y="0"/>
              <a:ext cx="21640802" cy="8827264"/>
            </a:xfrm>
            <a:custGeom>
              <a:avLst/>
              <a:gdLst/>
              <a:ahLst/>
              <a:cxnLst/>
              <a:rect r="r" b="b" t="t" l="l"/>
              <a:pathLst>
                <a:path h="8827264" w="21640802">
                  <a:moveTo>
                    <a:pt x="18454" y="0"/>
                  </a:moveTo>
                  <a:lnTo>
                    <a:pt x="21622347" y="0"/>
                  </a:lnTo>
                  <a:cubicBezTo>
                    <a:pt x="21632557" y="0"/>
                    <a:pt x="21640802" y="8404"/>
                    <a:pt x="21640802" y="18814"/>
                  </a:cubicBezTo>
                  <a:lnTo>
                    <a:pt x="21640802" y="8808449"/>
                  </a:lnTo>
                  <a:cubicBezTo>
                    <a:pt x="21640802" y="8818860"/>
                    <a:pt x="21632557" y="8827264"/>
                    <a:pt x="21622347" y="8827264"/>
                  </a:cubicBezTo>
                  <a:lnTo>
                    <a:pt x="18454" y="8827264"/>
                  </a:lnTo>
                  <a:cubicBezTo>
                    <a:pt x="8243" y="8827264"/>
                    <a:pt x="0" y="8818860"/>
                    <a:pt x="0" y="8808449"/>
                  </a:cubicBezTo>
                  <a:lnTo>
                    <a:pt x="0" y="18814"/>
                  </a:lnTo>
                  <a:cubicBezTo>
                    <a:pt x="0" y="8404"/>
                    <a:pt x="8243" y="0"/>
                    <a:pt x="18454" y="0"/>
                  </a:cubicBezTo>
                  <a:moveTo>
                    <a:pt x="18454" y="37628"/>
                  </a:moveTo>
                  <a:lnTo>
                    <a:pt x="18454" y="18814"/>
                  </a:lnTo>
                  <a:lnTo>
                    <a:pt x="36909" y="18814"/>
                  </a:lnTo>
                  <a:lnTo>
                    <a:pt x="36909" y="8808449"/>
                  </a:lnTo>
                  <a:lnTo>
                    <a:pt x="18454" y="8808449"/>
                  </a:lnTo>
                  <a:lnTo>
                    <a:pt x="18454" y="8789635"/>
                  </a:lnTo>
                  <a:lnTo>
                    <a:pt x="21622347" y="8789635"/>
                  </a:lnTo>
                  <a:lnTo>
                    <a:pt x="21622347" y="8808449"/>
                  </a:lnTo>
                  <a:lnTo>
                    <a:pt x="21603892" y="8808449"/>
                  </a:lnTo>
                  <a:lnTo>
                    <a:pt x="21603892" y="18814"/>
                  </a:lnTo>
                  <a:lnTo>
                    <a:pt x="21622347" y="18814"/>
                  </a:lnTo>
                  <a:lnTo>
                    <a:pt x="21622347" y="37628"/>
                  </a:lnTo>
                  <a:lnTo>
                    <a:pt x="18454" y="37628"/>
                  </a:lnTo>
                  <a:close/>
                </a:path>
              </a:pathLst>
            </a:custGeom>
            <a:solidFill>
              <a:srgbClr val="FFFFFF"/>
            </a:solidFill>
          </p:spPr>
        </p:sp>
        <p:sp>
          <p:nvSpPr>
            <p:cNvPr name="TextBox 14" id="14"/>
            <p:cNvSpPr txBox="true"/>
            <p:nvPr/>
          </p:nvSpPr>
          <p:spPr>
            <a:xfrm>
              <a:off x="0" y="-47625"/>
              <a:ext cx="21640800" cy="8874900"/>
            </a:xfrm>
            <a:prstGeom prst="rect">
              <a:avLst/>
            </a:prstGeom>
          </p:spPr>
          <p:txBody>
            <a:bodyPr anchor="t" rtlCol="false" tIns="50800" lIns="50800" bIns="50800" rIns="50800"/>
            <a:lstStyle/>
            <a:p>
              <a:pPr algn="l">
                <a:lnSpc>
                  <a:spcPts val="3725"/>
                </a:lnSpc>
              </a:pPr>
              <a:r>
                <a:rPr lang="en-US" sz="2699" b="true">
                  <a:solidFill>
                    <a:srgbClr val="000000"/>
                  </a:solidFill>
                  <a:latin typeface="Arial Nova Condensed Bold"/>
                  <a:ea typeface="Arial Nova Condensed Bold"/>
                  <a:cs typeface="Arial Nova Condensed Bold"/>
                  <a:sym typeface="Arial Nova Condensed Bold"/>
                </a:rPr>
                <a:t>As paralegal you can help the person to prepare for its meeting with the lawyer following tips :</a:t>
              </a:r>
            </a:p>
            <a:p>
              <a:pPr algn="just">
                <a:lnSpc>
                  <a:spcPts val="3725"/>
                </a:lnSpc>
              </a:pPr>
            </a:p>
            <a:p>
              <a:pPr algn="just" marL="582928" indent="-291464"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Research  and help gather the Elements of the Case:</a:t>
              </a:r>
              <a:r>
                <a:rPr lang="en-US" sz="2699">
                  <a:solidFill>
                    <a:srgbClr val="000000"/>
                  </a:solidFill>
                  <a:latin typeface="Arial Nova Condensed"/>
                  <a:ea typeface="Arial Nova Condensed"/>
                  <a:cs typeface="Arial Nova Condensed"/>
                  <a:sym typeface="Arial Nova Condensed"/>
                </a:rPr>
                <a:t> </a:t>
              </a:r>
            </a:p>
            <a:p>
              <a:pPr algn="just" marL="582928" indent="-291464"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Get organized</a:t>
              </a:r>
              <a:r>
                <a:rPr lang="en-US" sz="2699">
                  <a:solidFill>
                    <a:srgbClr val="000000"/>
                  </a:solidFill>
                  <a:latin typeface="Arial Nova Condensed"/>
                  <a:ea typeface="Arial Nova Condensed"/>
                  <a:cs typeface="Arial Nova Condensed"/>
                  <a:sym typeface="Arial Nova Condensed"/>
                </a:rPr>
                <a:t> : Try to create a clear, comprehensive story of the situation. You can help the person  </a:t>
              </a:r>
            </a:p>
            <a:p>
              <a:pPr algn="just" marL="582928" indent="-291464" lvl="1">
                <a:lnSpc>
                  <a:spcPts val="3725"/>
                </a:lnSpc>
                <a:buFont typeface="Arial"/>
                <a:buChar char="•"/>
              </a:pPr>
              <a:r>
                <a:rPr lang="en-US" sz="2699">
                  <a:solidFill>
                    <a:srgbClr val="000000"/>
                  </a:solidFill>
                  <a:latin typeface="Arial Nova Condensed"/>
                  <a:ea typeface="Arial Nova Condensed"/>
                  <a:cs typeface="Arial Nova Condensed"/>
                  <a:sym typeface="Arial Nova Condensed"/>
                </a:rPr>
                <a:t>W</a:t>
              </a:r>
              <a:r>
                <a:rPr lang="en-US" b="true" sz="2699">
                  <a:solidFill>
                    <a:srgbClr val="000000"/>
                  </a:solidFill>
                  <a:latin typeface="Arial Nova Condensed Bold"/>
                  <a:ea typeface="Arial Nova Condensed Bold"/>
                  <a:cs typeface="Arial Nova Condensed Bold"/>
                  <a:sym typeface="Arial Nova Condensed Bold"/>
                </a:rPr>
                <a:t>rite down everything that took place</a:t>
              </a:r>
              <a:r>
                <a:rPr lang="en-US" sz="2699">
                  <a:solidFill>
                    <a:srgbClr val="000000"/>
                  </a:solidFill>
                  <a:latin typeface="Arial Nova Condensed"/>
                  <a:ea typeface="Arial Nova Condensed"/>
                  <a:cs typeface="Arial Nova Condensed"/>
                  <a:sym typeface="Arial Nova Condensed"/>
                </a:rPr>
                <a:t>, from start to finish, in chronological order, even by putting dates and facts. Don't dump an overload of scattered information on your poor lawyer to sort out themselves. </a:t>
              </a:r>
            </a:p>
            <a:p>
              <a:pPr algn="just" marL="582928" indent="-291464"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Be detailed</a:t>
              </a:r>
              <a:r>
                <a:rPr lang="en-US" sz="2699">
                  <a:solidFill>
                    <a:srgbClr val="000000"/>
                  </a:solidFill>
                  <a:latin typeface="Arial Nova Condensed"/>
                  <a:ea typeface="Arial Nova Condensed"/>
                  <a:cs typeface="Arial Nova Condensed"/>
                  <a:sym typeface="Arial Nova Condensed"/>
                </a:rPr>
                <a:t> : Give specifics (names, dates, and exact incidents) and factual information to produce that crystal clear view.</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Have the Documents Ready</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Be honest</a:t>
              </a:r>
              <a:r>
                <a:rPr lang="en-US" sz="2699">
                  <a:solidFill>
                    <a:srgbClr val="000000"/>
                  </a:solidFill>
                  <a:latin typeface="Arial Nova Condensed"/>
                  <a:ea typeface="Arial Nova Condensed"/>
                  <a:cs typeface="Arial Nova Condensed"/>
                  <a:sym typeface="Arial Nova Condensed"/>
                </a:rPr>
                <a:t> &amp; </a:t>
              </a:r>
              <a:r>
                <a:rPr lang="en-US" b="true" sz="2699">
                  <a:solidFill>
                    <a:srgbClr val="000000"/>
                  </a:solidFill>
                  <a:latin typeface="Arial Nova Condensed Bold"/>
                  <a:ea typeface="Arial Nova Condensed Bold"/>
                  <a:cs typeface="Arial Nova Condensed Bold"/>
                  <a:sym typeface="Arial Nova Condensed Bold"/>
                </a:rPr>
                <a:t>Don't lie.</a:t>
              </a:r>
              <a:r>
                <a:rPr lang="en-US" sz="2699">
                  <a:solidFill>
                    <a:srgbClr val="000000"/>
                  </a:solidFill>
                  <a:latin typeface="Arial Nova Condensed"/>
                  <a:ea typeface="Arial Nova Condensed"/>
                  <a:cs typeface="Arial Nova Condensed"/>
                  <a:sym typeface="Arial Nova Condensed"/>
                </a:rPr>
                <a:t> </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Help Answer the Lawyer’s Specific Questions</a:t>
              </a:r>
              <a:r>
                <a:rPr lang="en-US" sz="2699">
                  <a:solidFill>
                    <a:srgbClr val="000000"/>
                  </a:solidFill>
                  <a:latin typeface="Arial Nova Condensed"/>
                  <a:ea typeface="Arial Nova Condensed"/>
                  <a:cs typeface="Arial Nova Condensed"/>
                  <a:sym typeface="Arial Nova Condensed"/>
                </a:rPr>
                <a:t> </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Ask and Help to clarify</a:t>
              </a:r>
              <a:r>
                <a:rPr lang="en-US" sz="2699">
                  <a:solidFill>
                    <a:srgbClr val="000000"/>
                  </a:solidFill>
                  <a:latin typeface="Arial Nova Condensed"/>
                  <a:ea typeface="Arial Nova Condensed"/>
                  <a:cs typeface="Arial Nova Condensed"/>
                  <a:sym typeface="Arial Nova Condensed"/>
                </a:rPr>
                <a:t> </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Keep the lawyer informed</a:t>
              </a:r>
              <a:r>
                <a:rPr lang="en-US" sz="2699">
                  <a:solidFill>
                    <a:srgbClr val="000000"/>
                  </a:solidFill>
                  <a:latin typeface="Arial Nova Condensed"/>
                  <a:ea typeface="Arial Nova Condensed"/>
                  <a:cs typeface="Arial Nova Condensed"/>
                  <a:sym typeface="Arial Nova Condensed"/>
                </a:rPr>
                <a:t> </a:t>
              </a:r>
            </a:p>
            <a:p>
              <a:pPr algn="just" marL="325754" indent="-162877" lvl="1">
                <a:lnSpc>
                  <a:spcPts val="3725"/>
                </a:lnSpc>
                <a:buFont typeface="Arial"/>
                <a:buChar char="•"/>
              </a:pPr>
              <a:r>
                <a:rPr lang="en-US" b="true" sz="2699">
                  <a:solidFill>
                    <a:srgbClr val="000000"/>
                  </a:solidFill>
                  <a:latin typeface="Arial Nova Condensed Bold"/>
                  <a:ea typeface="Arial Nova Condensed Bold"/>
                  <a:cs typeface="Arial Nova Condensed Bold"/>
                  <a:sym typeface="Arial Nova Condensed Bold"/>
                </a:rPr>
                <a:t>Have a List of Questions at Hand</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506096" cy="1181420"/>
            <a:chOff x="0" y="0"/>
            <a:chExt cx="10008128" cy="1575227"/>
          </a:xfrm>
        </p:grpSpPr>
        <p:sp>
          <p:nvSpPr>
            <p:cNvPr name="Freeform 6" id="6"/>
            <p:cNvSpPr/>
            <p:nvPr/>
          </p:nvSpPr>
          <p:spPr>
            <a:xfrm flipH="false" flipV="false" rot="0">
              <a:off x="0" y="0"/>
              <a:ext cx="10008128" cy="1575227"/>
            </a:xfrm>
            <a:custGeom>
              <a:avLst/>
              <a:gdLst/>
              <a:ahLst/>
              <a:cxnLst/>
              <a:rect r="r" b="b" t="t" l="l"/>
              <a:pathLst>
                <a:path h="1575227" w="10008128">
                  <a:moveTo>
                    <a:pt x="0" y="0"/>
                  </a:moveTo>
                  <a:lnTo>
                    <a:pt x="10008128" y="0"/>
                  </a:lnTo>
                  <a:lnTo>
                    <a:pt x="1000812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0008128"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Linking with lawyers </a:t>
              </a:r>
            </a:p>
          </p:txBody>
        </p:sp>
      </p:grpSp>
      <p:grpSp>
        <p:nvGrpSpPr>
          <p:cNvPr name="Group 8" id="8"/>
          <p:cNvGrpSpPr/>
          <p:nvPr/>
        </p:nvGrpSpPr>
        <p:grpSpPr>
          <a:xfrm rot="0">
            <a:off x="1028700" y="3247765"/>
            <a:ext cx="16230600" cy="6399249"/>
            <a:chOff x="0" y="0"/>
            <a:chExt cx="21640800" cy="8532333"/>
          </a:xfrm>
        </p:grpSpPr>
        <p:sp>
          <p:nvSpPr>
            <p:cNvPr name="Freeform 9" id="9"/>
            <p:cNvSpPr/>
            <p:nvPr/>
          </p:nvSpPr>
          <p:spPr>
            <a:xfrm flipH="false" flipV="false" rot="0">
              <a:off x="0" y="0"/>
              <a:ext cx="21640800" cy="8532333"/>
            </a:xfrm>
            <a:custGeom>
              <a:avLst/>
              <a:gdLst/>
              <a:ahLst/>
              <a:cxnLst/>
              <a:rect r="r" b="b" t="t" l="l"/>
              <a:pathLst>
                <a:path h="8532333" w="21640800">
                  <a:moveTo>
                    <a:pt x="0" y="0"/>
                  </a:moveTo>
                  <a:lnTo>
                    <a:pt x="21640800" y="0"/>
                  </a:lnTo>
                  <a:lnTo>
                    <a:pt x="21640800" y="8532333"/>
                  </a:lnTo>
                  <a:lnTo>
                    <a:pt x="0" y="8532333"/>
                  </a:lnTo>
                  <a:close/>
                </a:path>
              </a:pathLst>
            </a:custGeom>
            <a:solidFill>
              <a:srgbClr val="000000">
                <a:alpha val="0"/>
              </a:srgbClr>
            </a:solidFill>
          </p:spPr>
        </p:sp>
        <p:sp>
          <p:nvSpPr>
            <p:cNvPr name="TextBox 10" id="10"/>
            <p:cNvSpPr txBox="true"/>
            <p:nvPr/>
          </p:nvSpPr>
          <p:spPr>
            <a:xfrm>
              <a:off x="0" y="-28575"/>
              <a:ext cx="21640800" cy="8560908"/>
            </a:xfrm>
            <a:prstGeom prst="rect">
              <a:avLst/>
            </a:prstGeom>
          </p:spPr>
          <p:txBody>
            <a:bodyPr anchor="t" rtlCol="false" tIns="0" lIns="0" bIns="0" rIns="0"/>
            <a:lstStyle/>
            <a:p>
              <a:pPr algn="l">
                <a:lnSpc>
                  <a:spcPts val="2483"/>
                </a:lnSpc>
              </a:pPr>
              <a:r>
                <a:rPr lang="en-US" b="true" sz="1800">
                  <a:solidFill>
                    <a:srgbClr val="C00000"/>
                  </a:solidFill>
                  <a:latin typeface="Arial Nova Condensed Bold"/>
                  <a:ea typeface="Arial Nova Condensed Bold"/>
                  <a:cs typeface="Arial Nova Condensed Bold"/>
                  <a:sym typeface="Arial Nova Condensed Bold"/>
                </a:rPr>
                <a:t>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Seek support from a lawyer when handling complex or court related legal matters.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Clarify whether the lawyer is offering his service son a pro-bono basis or not. If he or she expects a payment, be clear from the start on the amount and source of payment,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Read and understand your case, and the areas where you need the lawyer’s support. Have a list of questions at hand.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Ask for a lawyer that handles the nature of case that you have. If it is a refugee registration issue, look for assistance from a humanitarian lawyer.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Carry along all the relevant documentation for the case.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Be honest and sincere. Remember that the lawyer is assisting your client. </a:t>
              </a:r>
            </a:p>
            <a:p>
              <a:pPr algn="just" marL="398145" indent="-199072"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Keep the lawyer updated on any developments that take place in the case. </a:t>
              </a:r>
            </a:p>
            <a:p>
              <a:pPr algn="just" marL="397726" indent="-198863" lvl="1">
                <a:lnSpc>
                  <a:spcPts val="3960"/>
                </a:lnSpc>
                <a:buAutoNum type="arabicPeriod" startAt="1"/>
              </a:pPr>
              <a:r>
                <a:rPr lang="en-US" sz="3300">
                  <a:solidFill>
                    <a:srgbClr val="040C28"/>
                  </a:solidFill>
                  <a:latin typeface="Arial Nova Condensed"/>
                  <a:ea typeface="Arial Nova Condensed"/>
                  <a:cs typeface="Arial Nova Condensed"/>
                  <a:sym typeface="Arial Nova Condensed"/>
                </a:rPr>
                <a:t>Update the client on the discussions and advice from the lawyer at all times. Do not agree to what the lawyer advises without consulting the client first. </a:t>
              </a:r>
            </a:p>
          </p:txBody>
        </p:sp>
      </p:grpSp>
      <p:grpSp>
        <p:nvGrpSpPr>
          <p:cNvPr name="Group 11" id="11"/>
          <p:cNvGrpSpPr/>
          <p:nvPr/>
        </p:nvGrpSpPr>
        <p:grpSpPr>
          <a:xfrm rot="0">
            <a:off x="1658420" y="2281868"/>
            <a:ext cx="10955494" cy="894149"/>
            <a:chOff x="0" y="0"/>
            <a:chExt cx="14607325" cy="1192199"/>
          </a:xfrm>
        </p:grpSpPr>
        <p:sp>
          <p:nvSpPr>
            <p:cNvPr name="Freeform 12" id="12"/>
            <p:cNvSpPr/>
            <p:nvPr/>
          </p:nvSpPr>
          <p:spPr>
            <a:xfrm flipH="false" flipV="false" rot="0">
              <a:off x="0" y="0"/>
              <a:ext cx="14607325" cy="1192199"/>
            </a:xfrm>
            <a:custGeom>
              <a:avLst/>
              <a:gdLst/>
              <a:ahLst/>
              <a:cxnLst/>
              <a:rect r="r" b="b" t="t" l="l"/>
              <a:pathLst>
                <a:path h="1192199" w="14607325">
                  <a:moveTo>
                    <a:pt x="0" y="0"/>
                  </a:moveTo>
                  <a:lnTo>
                    <a:pt x="14607325" y="0"/>
                  </a:lnTo>
                  <a:lnTo>
                    <a:pt x="14607325" y="1192199"/>
                  </a:lnTo>
                  <a:lnTo>
                    <a:pt x="0" y="1192199"/>
                  </a:lnTo>
                  <a:close/>
                </a:path>
              </a:pathLst>
            </a:custGeom>
            <a:solidFill>
              <a:srgbClr val="000000">
                <a:alpha val="0"/>
              </a:srgbClr>
            </a:solidFill>
          </p:spPr>
        </p:sp>
        <p:sp>
          <p:nvSpPr>
            <p:cNvPr name="TextBox 13" id="13"/>
            <p:cNvSpPr txBox="true"/>
            <p:nvPr/>
          </p:nvSpPr>
          <p:spPr>
            <a:xfrm>
              <a:off x="0" y="-200025"/>
              <a:ext cx="14607325" cy="1392224"/>
            </a:xfrm>
            <a:prstGeom prst="rect">
              <a:avLst/>
            </a:prstGeom>
          </p:spPr>
          <p:txBody>
            <a:bodyPr anchor="t" rtlCol="false" tIns="0" lIns="0" bIns="0" rIns="0"/>
            <a:lstStyle/>
            <a:p>
              <a:pPr algn="l">
                <a:lnSpc>
                  <a:spcPts val="8181"/>
                </a:lnSpc>
              </a:pPr>
              <a:r>
                <a:rPr lang="en-US" sz="5000" b="true">
                  <a:solidFill>
                    <a:srgbClr val="F9B57D"/>
                  </a:solidFill>
                  <a:latin typeface="Arial Nova Condensed Bold"/>
                  <a:ea typeface="Arial Nova Condensed Bold"/>
                  <a:cs typeface="Arial Nova Condensed Bold"/>
                  <a:sym typeface="Arial Nova Condensed Bold"/>
                </a:rPr>
                <a:t>Meeting with lawyers – Key messages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954263" cy="1181420"/>
            <a:chOff x="0" y="0"/>
            <a:chExt cx="13272350" cy="1575227"/>
          </a:xfrm>
        </p:grpSpPr>
        <p:sp>
          <p:nvSpPr>
            <p:cNvPr name="Freeform 6" id="6"/>
            <p:cNvSpPr/>
            <p:nvPr/>
          </p:nvSpPr>
          <p:spPr>
            <a:xfrm flipH="false" flipV="false" rot="0">
              <a:off x="0" y="0"/>
              <a:ext cx="13272351" cy="1575227"/>
            </a:xfrm>
            <a:custGeom>
              <a:avLst/>
              <a:gdLst/>
              <a:ahLst/>
              <a:cxnLst/>
              <a:rect r="r" b="b" t="t" l="l"/>
              <a:pathLst>
                <a:path h="1575227" w="13272351">
                  <a:moveTo>
                    <a:pt x="0" y="0"/>
                  </a:moveTo>
                  <a:lnTo>
                    <a:pt x="13272351" y="0"/>
                  </a:lnTo>
                  <a:lnTo>
                    <a:pt x="1327235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3272350"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Client support and reporting</a:t>
              </a:r>
            </a:p>
          </p:txBody>
        </p:sp>
      </p:grpSp>
      <p:grpSp>
        <p:nvGrpSpPr>
          <p:cNvPr name="Group 8" id="8"/>
          <p:cNvGrpSpPr/>
          <p:nvPr/>
        </p:nvGrpSpPr>
        <p:grpSpPr>
          <a:xfrm rot="0">
            <a:off x="1028700" y="3429258"/>
            <a:ext cx="16230600" cy="5912076"/>
            <a:chOff x="0" y="0"/>
            <a:chExt cx="21640800" cy="7882768"/>
          </a:xfrm>
        </p:grpSpPr>
        <p:sp>
          <p:nvSpPr>
            <p:cNvPr name="Freeform 9" id="9"/>
            <p:cNvSpPr/>
            <p:nvPr/>
          </p:nvSpPr>
          <p:spPr>
            <a:xfrm flipH="false" flipV="false" rot="0">
              <a:off x="0" y="0"/>
              <a:ext cx="21640800" cy="7882779"/>
            </a:xfrm>
            <a:custGeom>
              <a:avLst/>
              <a:gdLst/>
              <a:ahLst/>
              <a:cxnLst/>
              <a:rect r="r" b="b" t="t" l="l"/>
              <a:pathLst>
                <a:path h="7882779" w="21640800">
                  <a:moveTo>
                    <a:pt x="0" y="0"/>
                  </a:moveTo>
                  <a:lnTo>
                    <a:pt x="21640800" y="0"/>
                  </a:lnTo>
                  <a:lnTo>
                    <a:pt x="21640800" y="7882779"/>
                  </a:lnTo>
                  <a:lnTo>
                    <a:pt x="0" y="7882779"/>
                  </a:lnTo>
                  <a:close/>
                </a:path>
              </a:pathLst>
            </a:custGeom>
            <a:solidFill>
              <a:srgbClr val="FFFFFF"/>
            </a:solidFill>
          </p:spPr>
        </p:sp>
        <p:sp>
          <p:nvSpPr>
            <p:cNvPr name="TextBox 10" id="10"/>
            <p:cNvSpPr txBox="true"/>
            <p:nvPr/>
          </p:nvSpPr>
          <p:spPr>
            <a:xfrm>
              <a:off x="0" y="0"/>
              <a:ext cx="21640800" cy="7882768"/>
            </a:xfrm>
            <a:prstGeom prst="rect">
              <a:avLst/>
            </a:prstGeom>
          </p:spPr>
          <p:txBody>
            <a:bodyPr anchor="t" rtlCol="false" tIns="50800" lIns="50800" bIns="50800" rIns="50800"/>
            <a:lstStyle/>
            <a:p>
              <a:pPr algn="just">
                <a:lnSpc>
                  <a:spcPts val="5039"/>
                </a:lnSpc>
              </a:pPr>
              <a:r>
                <a:rPr lang="en-US" b="true" sz="4199">
                  <a:solidFill>
                    <a:srgbClr val="000000"/>
                  </a:solidFill>
                  <a:latin typeface="Arial Nova Condensed Bold"/>
                  <a:ea typeface="Arial Nova Condensed Bold"/>
                  <a:cs typeface="Arial Nova Condensed Bold"/>
                  <a:sym typeface="Arial Nova Condensed Bold"/>
                </a:rPr>
                <a:t>  </a:t>
              </a:r>
            </a:p>
            <a:p>
              <a:pPr algn="l">
                <a:lnSpc>
                  <a:spcPts val="5795"/>
                </a:lnSpc>
              </a:pPr>
              <a:r>
                <a:rPr lang="en-US" sz="4199">
                  <a:solidFill>
                    <a:srgbClr val="000000"/>
                  </a:solidFill>
                  <a:latin typeface="Arial Nova Condensed"/>
                  <a:ea typeface="Arial Nova Condensed"/>
                  <a:cs typeface="Arial Nova Condensed"/>
                  <a:sym typeface="Arial Nova Condensed"/>
                </a:rPr>
                <a:t>As a paralegal you will have to support the client, help write its question, statement, help hom understand the process. The above are some exemple on how to support a person you have referred to a lawyer. The referral to a lawyer is not the end but the beginning of a long support throughout the legal process !</a:t>
              </a:r>
            </a:p>
            <a:p>
              <a:pPr algn="just">
                <a:lnSpc>
                  <a:spcPts val="5795"/>
                </a:lnSpc>
              </a:pPr>
            </a:p>
            <a:p>
              <a:pPr algn="just">
                <a:lnSpc>
                  <a:spcPts val="5795"/>
                </a:lnSpc>
              </a:pPr>
            </a:p>
          </p:txBody>
        </p:sp>
      </p:grpSp>
      <p:grpSp>
        <p:nvGrpSpPr>
          <p:cNvPr name="Group 11" id="11"/>
          <p:cNvGrpSpPr/>
          <p:nvPr/>
        </p:nvGrpSpPr>
        <p:grpSpPr>
          <a:xfrm rot="0">
            <a:off x="1927078" y="2373184"/>
            <a:ext cx="8157507" cy="894149"/>
            <a:chOff x="0" y="0"/>
            <a:chExt cx="10876676" cy="1192199"/>
          </a:xfrm>
        </p:grpSpPr>
        <p:sp>
          <p:nvSpPr>
            <p:cNvPr name="Freeform 12" id="12"/>
            <p:cNvSpPr/>
            <p:nvPr/>
          </p:nvSpPr>
          <p:spPr>
            <a:xfrm flipH="false" flipV="false" rot="0">
              <a:off x="0" y="0"/>
              <a:ext cx="10876676" cy="1192199"/>
            </a:xfrm>
            <a:custGeom>
              <a:avLst/>
              <a:gdLst/>
              <a:ahLst/>
              <a:cxnLst/>
              <a:rect r="r" b="b" t="t" l="l"/>
              <a:pathLst>
                <a:path h="1192199" w="10876676">
                  <a:moveTo>
                    <a:pt x="0" y="0"/>
                  </a:moveTo>
                  <a:lnTo>
                    <a:pt x="10876676" y="0"/>
                  </a:lnTo>
                  <a:lnTo>
                    <a:pt x="10876676" y="1192199"/>
                  </a:lnTo>
                  <a:lnTo>
                    <a:pt x="0" y="1192199"/>
                  </a:lnTo>
                  <a:close/>
                </a:path>
              </a:pathLst>
            </a:custGeom>
            <a:solidFill>
              <a:srgbClr val="000000">
                <a:alpha val="0"/>
              </a:srgbClr>
            </a:solidFill>
          </p:spPr>
        </p:sp>
        <p:sp>
          <p:nvSpPr>
            <p:cNvPr name="TextBox 13" id="13"/>
            <p:cNvSpPr txBox="true"/>
            <p:nvPr/>
          </p:nvSpPr>
          <p:spPr>
            <a:xfrm>
              <a:off x="0" y="-200025"/>
              <a:ext cx="10876676" cy="1392224"/>
            </a:xfrm>
            <a:prstGeom prst="rect">
              <a:avLst/>
            </a:prstGeom>
          </p:spPr>
          <p:txBody>
            <a:bodyPr anchor="t" rtlCol="false" tIns="0" lIns="0" bIns="0" rIns="0"/>
            <a:lstStyle/>
            <a:p>
              <a:pPr algn="l">
                <a:lnSpc>
                  <a:spcPts val="8181"/>
                </a:lnSpc>
              </a:pPr>
              <a:r>
                <a:rPr lang="en-US" sz="5000" b="true">
                  <a:solidFill>
                    <a:srgbClr val="F9B57D"/>
                  </a:solidFill>
                  <a:latin typeface="Arial Nova Condensed Bold"/>
                  <a:ea typeface="Arial Nova Condensed Bold"/>
                  <a:cs typeface="Arial Nova Condensed Bold"/>
                  <a:sym typeface="Arial Nova Condensed Bold"/>
                </a:rPr>
                <a:t>Collaborating with lawyers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181100"/>
            <a:ext cx="9367347" cy="2446529"/>
          </a:xfrm>
          <a:prstGeom prst="rect">
            <a:avLst/>
          </a:prstGeom>
        </p:spPr>
        <p:txBody>
          <a:bodyPr anchor="t" rtlCol="false" tIns="0" lIns="0" bIns="0" rIns="0">
            <a:spAutoFit/>
          </a:bodyPr>
          <a:lstStyle/>
          <a:p>
            <a:pPr algn="l">
              <a:lnSpc>
                <a:spcPts val="9476"/>
              </a:lnSpc>
            </a:pPr>
            <a:r>
              <a:rPr lang="en-US" sz="9200" b="true">
                <a:solidFill>
                  <a:srgbClr val="004AAD"/>
                </a:solidFill>
                <a:latin typeface="Arial Nova Condensed Bold"/>
                <a:ea typeface="Arial Nova Condensed Bold"/>
                <a:cs typeface="Arial Nova Condensed Bold"/>
                <a:sym typeface="Arial Nova Condensed Bold"/>
              </a:rPr>
              <a:t>Thank you for your Attention! </a:t>
            </a:r>
          </a:p>
        </p:txBody>
      </p:sp>
      <p:sp>
        <p:nvSpPr>
          <p:cNvPr name="TextBox 6" id="6"/>
          <p:cNvSpPr txBox="true"/>
          <p:nvPr/>
        </p:nvSpPr>
        <p:spPr>
          <a:xfrm rot="0">
            <a:off x="1028700" y="4637771"/>
            <a:ext cx="9367347" cy="2457968"/>
          </a:xfrm>
          <a:prstGeom prst="rect">
            <a:avLst/>
          </a:prstGeom>
        </p:spPr>
        <p:txBody>
          <a:bodyPr anchor="t" rtlCol="false" tIns="0" lIns="0" bIns="0" rIns="0">
            <a:spAutoFit/>
          </a:bodyPr>
          <a:lstStyle/>
          <a:p>
            <a:pPr algn="l">
              <a:lnSpc>
                <a:spcPts val="6386"/>
              </a:lnSpc>
            </a:pPr>
            <a:r>
              <a:rPr lang="en-US" sz="6200" b="true">
                <a:solidFill>
                  <a:srgbClr val="4E5FA7"/>
                </a:solidFill>
                <a:latin typeface="Arial Nova Condensed Bold"/>
                <a:ea typeface="Arial Nova Condensed Bold"/>
                <a:cs typeface="Arial Nova Condensed Bold"/>
                <a:sym typeface="Arial Nova Condensed Bold"/>
              </a:rPr>
              <a:t>Questions, Comments, or requests for further information?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975093" cy="1109819"/>
            <a:chOff x="0" y="0"/>
            <a:chExt cx="19966790" cy="1479758"/>
          </a:xfrm>
        </p:grpSpPr>
        <p:sp>
          <p:nvSpPr>
            <p:cNvPr name="Freeform 6" id="6"/>
            <p:cNvSpPr/>
            <p:nvPr/>
          </p:nvSpPr>
          <p:spPr>
            <a:xfrm flipH="false" flipV="false" rot="0">
              <a:off x="0" y="0"/>
              <a:ext cx="19966791" cy="1479758"/>
            </a:xfrm>
            <a:custGeom>
              <a:avLst/>
              <a:gdLst/>
              <a:ahLst/>
              <a:cxnLst/>
              <a:rect r="r" b="b" t="t" l="l"/>
              <a:pathLst>
                <a:path h="1479758" w="19966791">
                  <a:moveTo>
                    <a:pt x="0" y="0"/>
                  </a:moveTo>
                  <a:lnTo>
                    <a:pt x="19966791" y="0"/>
                  </a:lnTo>
                  <a:lnTo>
                    <a:pt x="19966791" y="1479758"/>
                  </a:lnTo>
                  <a:lnTo>
                    <a:pt x="0" y="1479758"/>
                  </a:lnTo>
                  <a:close/>
                </a:path>
              </a:pathLst>
            </a:custGeom>
            <a:solidFill>
              <a:srgbClr val="000000">
                <a:alpha val="0"/>
              </a:srgbClr>
            </a:solidFill>
            <a:ln cap="sq">
              <a:noFill/>
              <a:prstDash val="solid"/>
              <a:miter/>
            </a:ln>
          </p:spPr>
        </p:sp>
        <p:sp>
          <p:nvSpPr>
            <p:cNvPr name="TextBox 7" id="7"/>
            <p:cNvSpPr txBox="true"/>
            <p:nvPr/>
          </p:nvSpPr>
          <p:spPr>
            <a:xfrm>
              <a:off x="0" y="-180975"/>
              <a:ext cx="19966790" cy="1660733"/>
            </a:xfrm>
            <a:prstGeom prst="rect">
              <a:avLst/>
            </a:prstGeom>
          </p:spPr>
          <p:txBody>
            <a:bodyPr anchor="t" rtlCol="false" tIns="0" lIns="0" bIns="0" rIns="0"/>
            <a:lstStyle/>
            <a:p>
              <a:pPr algn="l" marL="0" indent="0" lvl="0">
                <a:lnSpc>
                  <a:spcPts val="9300"/>
                </a:lnSpc>
                <a:spcBef>
                  <a:spcPct val="0"/>
                </a:spcBef>
              </a:pPr>
              <a:r>
                <a:rPr lang="en-US" b="true" sz="6200" strike="noStrike" u="non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028700" y="3234884"/>
            <a:ext cx="16230600" cy="6323590"/>
            <a:chOff x="0" y="0"/>
            <a:chExt cx="21640800" cy="8431454"/>
          </a:xfrm>
        </p:grpSpPr>
        <p:sp>
          <p:nvSpPr>
            <p:cNvPr name="Freeform 9" id="9"/>
            <p:cNvSpPr/>
            <p:nvPr/>
          </p:nvSpPr>
          <p:spPr>
            <a:xfrm flipH="false" flipV="false" rot="0">
              <a:off x="0" y="0"/>
              <a:ext cx="21640800" cy="8431454"/>
            </a:xfrm>
            <a:custGeom>
              <a:avLst/>
              <a:gdLst/>
              <a:ahLst/>
              <a:cxnLst/>
              <a:rect r="r" b="b" t="t" l="l"/>
              <a:pathLst>
                <a:path h="8431454" w="21640800">
                  <a:moveTo>
                    <a:pt x="0" y="0"/>
                  </a:moveTo>
                  <a:lnTo>
                    <a:pt x="21640800" y="0"/>
                  </a:lnTo>
                  <a:lnTo>
                    <a:pt x="21640800" y="8431454"/>
                  </a:lnTo>
                  <a:lnTo>
                    <a:pt x="0" y="8431454"/>
                  </a:lnTo>
                  <a:close/>
                </a:path>
              </a:pathLst>
            </a:custGeom>
            <a:solidFill>
              <a:srgbClr val="000000">
                <a:alpha val="0"/>
              </a:srgbClr>
            </a:solidFill>
          </p:spPr>
        </p:sp>
        <p:sp>
          <p:nvSpPr>
            <p:cNvPr name="TextBox 10" id="10"/>
            <p:cNvSpPr txBox="true"/>
            <p:nvPr/>
          </p:nvSpPr>
          <p:spPr>
            <a:xfrm>
              <a:off x="0" y="0"/>
              <a:ext cx="21640800" cy="8431454"/>
            </a:xfrm>
            <a:prstGeom prst="rect">
              <a:avLst/>
            </a:prstGeom>
          </p:spPr>
          <p:txBody>
            <a:bodyPr anchor="t" rtlCol="false" tIns="0" lIns="0" bIns="0" rIns="0"/>
            <a:lstStyle/>
            <a:p>
              <a:pPr algn="just" marL="798829" indent="-399415" lvl="1">
                <a:lnSpc>
                  <a:spcPts val="4439"/>
                </a:lnSpc>
                <a:buFont typeface="Arial"/>
                <a:buChar char="•"/>
              </a:pPr>
              <a:r>
                <a:rPr lang="en-US" b="true" sz="3699">
                  <a:solidFill>
                    <a:srgbClr val="000000"/>
                  </a:solidFill>
                  <a:latin typeface="Arial Nova Condensed Bold"/>
                  <a:ea typeface="Arial Nova Condensed Bold"/>
                  <a:cs typeface="Arial Nova Condensed Bold"/>
                  <a:sym typeface="Arial Nova Condensed Bold"/>
                </a:rPr>
                <a:t>N</a:t>
              </a:r>
              <a:r>
                <a:rPr lang="en-US" b="true" sz="3699">
                  <a:solidFill>
                    <a:srgbClr val="000000"/>
                  </a:solidFill>
                  <a:latin typeface="Arial Nova Condensed Bold"/>
                  <a:ea typeface="Arial Nova Condensed Bold"/>
                  <a:cs typeface="Arial Nova Condensed Bold"/>
                  <a:sym typeface="Arial Nova Condensed Bold"/>
                </a:rPr>
                <a:t>eutrality is probably one of the first ethical standards</a:t>
              </a:r>
              <a:r>
                <a:rPr lang="en-US" sz="3699">
                  <a:solidFill>
                    <a:srgbClr val="000000"/>
                  </a:solidFill>
                  <a:latin typeface="Arial Nova Condensed"/>
                  <a:ea typeface="Arial Nova Condensed"/>
                  <a:cs typeface="Arial Nova Condensed"/>
                  <a:sym typeface="Arial Nova Condensed"/>
                </a:rPr>
                <a:t> paralegals should abide to.</a:t>
              </a:r>
            </a:p>
            <a:p>
              <a:pPr algn="just" marL="798829" indent="-399415" lvl="1">
                <a:lnSpc>
                  <a:spcPts val="4439"/>
                </a:lnSpc>
                <a:buFont typeface="Arial"/>
                <a:buChar char="•"/>
              </a:pPr>
              <a:r>
                <a:rPr lang="en-US" b="true" sz="3699">
                  <a:solidFill>
                    <a:srgbClr val="000000"/>
                  </a:solidFill>
                  <a:latin typeface="Arial Nova Condensed Bold"/>
                  <a:ea typeface="Arial Nova Condensed Bold"/>
                  <a:cs typeface="Arial Nova Condensed Bold"/>
                  <a:sym typeface="Arial Nova Condensed Bold"/>
                </a:rPr>
                <a:t>Neutrality of paralegals</a:t>
              </a:r>
              <a:r>
                <a:rPr lang="en-US" sz="3699">
                  <a:solidFill>
                    <a:srgbClr val="000000"/>
                  </a:solidFill>
                  <a:latin typeface="Arial Nova Condensed"/>
                  <a:ea typeface="Arial Nova Condensed"/>
                  <a:cs typeface="Arial Nova Condensed"/>
                  <a:sym typeface="Arial Nova Condensed"/>
                </a:rPr>
                <a:t>: Explain that a paralegal should not be seen as serving any political authority or local group. Such affiliations - even if perceived - undermine the credibility and impartiality of your services.</a:t>
              </a:r>
            </a:p>
            <a:p>
              <a:pPr algn="just" marL="798829" indent="-399415" lvl="1">
                <a:lnSpc>
                  <a:spcPts val="4439"/>
                </a:lnSpc>
                <a:buFont typeface="Arial"/>
                <a:buChar char="•"/>
              </a:pPr>
              <a:r>
                <a:rPr lang="en-US" sz="3699">
                  <a:solidFill>
                    <a:srgbClr val="000000"/>
                  </a:solidFill>
                  <a:latin typeface="Arial Nova Condensed"/>
                  <a:ea typeface="Arial Nova Condensed"/>
                  <a:cs typeface="Arial Nova Condensed"/>
                  <a:sym typeface="Arial Nova Condensed"/>
                </a:rPr>
                <a:t>The political neutrality and fairness can be reinforced by </a:t>
              </a:r>
              <a:r>
                <a:rPr lang="en-US" b="true" sz="3699">
                  <a:solidFill>
                    <a:srgbClr val="000000"/>
                  </a:solidFill>
                  <a:latin typeface="Arial Nova Condensed Bold"/>
                  <a:ea typeface="Arial Nova Condensed Bold"/>
                  <a:cs typeface="Arial Nova Condensed Bold"/>
                  <a:sym typeface="Arial Nova Condensed Bold"/>
                </a:rPr>
                <a:t>developing a code of ethics</a:t>
              </a:r>
              <a:r>
                <a:rPr lang="en-US" sz="3699">
                  <a:solidFill>
                    <a:srgbClr val="000000"/>
                  </a:solidFill>
                  <a:latin typeface="Arial Nova Condensed"/>
                  <a:ea typeface="Arial Nova Condensed"/>
                  <a:cs typeface="Arial Nova Condensed"/>
                  <a:sym typeface="Arial Nova Condensed"/>
                </a:rPr>
                <a:t>. </a:t>
              </a:r>
            </a:p>
            <a:p>
              <a:pPr algn="just" marL="798829" indent="-399415" lvl="1">
                <a:lnSpc>
                  <a:spcPts val="4439"/>
                </a:lnSpc>
                <a:buFont typeface="Arial"/>
                <a:buChar char="•"/>
              </a:pPr>
              <a:r>
                <a:rPr lang="en-US" b="true" sz="3699">
                  <a:solidFill>
                    <a:srgbClr val="000000"/>
                  </a:solidFill>
                  <a:latin typeface="Arial Nova Condensed Bold"/>
                  <a:ea typeface="Arial Nova Condensed Bold"/>
                  <a:cs typeface="Arial Nova Condensed Bold"/>
                  <a:sym typeface="Arial Nova Condensed Bold"/>
                </a:rPr>
                <a:t>A code of ethics incorporates codes of conduct</a:t>
              </a:r>
              <a:r>
                <a:rPr lang="en-US" sz="3699">
                  <a:solidFill>
                    <a:srgbClr val="000000"/>
                  </a:solidFill>
                  <a:latin typeface="Arial Nova Condensed"/>
                  <a:ea typeface="Arial Nova Condensed"/>
                  <a:cs typeface="Arial Nova Condensed"/>
                  <a:sym typeface="Arial Nova Condensed"/>
                </a:rPr>
                <a:t> related to the provision of services, acceptance of gifts, and other ethical dilemmas that paralegals may encounter. </a:t>
              </a:r>
            </a:p>
            <a:p>
              <a:pPr algn="just">
                <a:lnSpc>
                  <a:spcPts val="5105"/>
                </a:lnSpc>
              </a:pPr>
            </a:p>
          </p:txBody>
        </p:sp>
      </p:grpSp>
      <p:grpSp>
        <p:nvGrpSpPr>
          <p:cNvPr name="Group 11" id="11"/>
          <p:cNvGrpSpPr/>
          <p:nvPr/>
        </p:nvGrpSpPr>
        <p:grpSpPr>
          <a:xfrm rot="0">
            <a:off x="1028700" y="2138519"/>
            <a:ext cx="3361181" cy="850489"/>
            <a:chOff x="0" y="0"/>
            <a:chExt cx="4481574" cy="1133985"/>
          </a:xfrm>
        </p:grpSpPr>
        <p:sp>
          <p:nvSpPr>
            <p:cNvPr name="Freeform 12" id="12"/>
            <p:cNvSpPr/>
            <p:nvPr/>
          </p:nvSpPr>
          <p:spPr>
            <a:xfrm flipH="false" flipV="false" rot="0">
              <a:off x="0" y="0"/>
              <a:ext cx="4481574" cy="1133985"/>
            </a:xfrm>
            <a:custGeom>
              <a:avLst/>
              <a:gdLst/>
              <a:ahLst/>
              <a:cxnLst/>
              <a:rect r="r" b="b" t="t" l="l"/>
              <a:pathLst>
                <a:path h="1133985" w="4481574">
                  <a:moveTo>
                    <a:pt x="0" y="0"/>
                  </a:moveTo>
                  <a:lnTo>
                    <a:pt x="4481574" y="0"/>
                  </a:lnTo>
                  <a:lnTo>
                    <a:pt x="4481574" y="1133985"/>
                  </a:lnTo>
                  <a:lnTo>
                    <a:pt x="0" y="1133985"/>
                  </a:lnTo>
                  <a:close/>
                </a:path>
              </a:pathLst>
            </a:custGeom>
            <a:solidFill>
              <a:srgbClr val="000000">
                <a:alpha val="0"/>
              </a:srgbClr>
            </a:solidFill>
          </p:spPr>
        </p:sp>
        <p:sp>
          <p:nvSpPr>
            <p:cNvPr name="TextBox 13" id="13"/>
            <p:cNvSpPr txBox="true"/>
            <p:nvPr/>
          </p:nvSpPr>
          <p:spPr>
            <a:xfrm>
              <a:off x="0" y="-180975"/>
              <a:ext cx="4481574" cy="1314960"/>
            </a:xfrm>
            <a:prstGeom prst="rect">
              <a:avLst/>
            </a:prstGeom>
          </p:spPr>
          <p:txBody>
            <a:bodyPr anchor="t" rtlCol="false" tIns="0" lIns="0" bIns="0" rIns="0"/>
            <a:lstStyle/>
            <a:p>
              <a:pPr algn="ctr">
                <a:lnSpc>
                  <a:spcPts val="7200"/>
                </a:lnSpc>
              </a:pPr>
              <a:r>
                <a:rPr lang="en-US" b="true" sz="4400">
                  <a:solidFill>
                    <a:srgbClr val="F9B57D"/>
                  </a:solidFill>
                  <a:latin typeface="Arial Nova Condensed Bold"/>
                  <a:ea typeface="Arial Nova Condensed Bold"/>
                  <a:cs typeface="Arial Nova Condensed Bold"/>
                  <a:sym typeface="Arial Nova Condensed Bold"/>
                </a:rPr>
                <a:t>Neutrality</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97355" y="758379"/>
            <a:ext cx="15125358" cy="1020317"/>
            <a:chOff x="0" y="0"/>
            <a:chExt cx="20167144" cy="1360423"/>
          </a:xfrm>
        </p:grpSpPr>
        <p:sp>
          <p:nvSpPr>
            <p:cNvPr name="Freeform 6" id="6"/>
            <p:cNvSpPr/>
            <p:nvPr/>
          </p:nvSpPr>
          <p:spPr>
            <a:xfrm flipH="false" flipV="false" rot="0">
              <a:off x="0" y="0"/>
              <a:ext cx="20167144" cy="1360423"/>
            </a:xfrm>
            <a:custGeom>
              <a:avLst/>
              <a:gdLst/>
              <a:ahLst/>
              <a:cxnLst/>
              <a:rect r="r" b="b" t="t" l="l"/>
              <a:pathLst>
                <a:path h="1360423" w="20167144">
                  <a:moveTo>
                    <a:pt x="0" y="0"/>
                  </a:moveTo>
                  <a:lnTo>
                    <a:pt x="20167144" y="0"/>
                  </a:lnTo>
                  <a:lnTo>
                    <a:pt x="20167144" y="1360423"/>
                  </a:lnTo>
                  <a:lnTo>
                    <a:pt x="0" y="1360423"/>
                  </a:lnTo>
                  <a:close/>
                </a:path>
              </a:pathLst>
            </a:custGeom>
            <a:solidFill>
              <a:srgbClr val="000000">
                <a:alpha val="0"/>
              </a:srgbClr>
            </a:solidFill>
            <a:ln cap="sq">
              <a:noFill/>
              <a:prstDash val="solid"/>
              <a:miter/>
            </a:ln>
          </p:spPr>
        </p:sp>
        <p:sp>
          <p:nvSpPr>
            <p:cNvPr name="TextBox 7" id="7"/>
            <p:cNvSpPr txBox="true"/>
            <p:nvPr/>
          </p:nvSpPr>
          <p:spPr>
            <a:xfrm>
              <a:off x="0" y="-171450"/>
              <a:ext cx="20167144" cy="1531873"/>
            </a:xfrm>
            <a:prstGeom prst="rect">
              <a:avLst/>
            </a:prstGeom>
          </p:spPr>
          <p:txBody>
            <a:bodyPr anchor="t" rtlCol="false" tIns="0" lIns="0" bIns="0" rIns="0"/>
            <a:lstStyle/>
            <a:p>
              <a:pPr algn="l" marL="0" indent="0" lvl="0">
                <a:lnSpc>
                  <a:spcPts val="8550"/>
                </a:lnSpc>
                <a:spcBef>
                  <a:spcPct val="0"/>
                </a:spcBef>
              </a:pPr>
              <a:r>
                <a:rPr lang="en-US" b="true" sz="5700" strike="noStrike" u="non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889098" y="2629627"/>
            <a:ext cx="15370202" cy="7100850"/>
            <a:chOff x="0" y="0"/>
            <a:chExt cx="20493602" cy="9467801"/>
          </a:xfrm>
        </p:grpSpPr>
        <p:sp>
          <p:nvSpPr>
            <p:cNvPr name="Freeform 9" id="9"/>
            <p:cNvSpPr/>
            <p:nvPr/>
          </p:nvSpPr>
          <p:spPr>
            <a:xfrm flipH="false" flipV="false" rot="0">
              <a:off x="0" y="0"/>
              <a:ext cx="20493602" cy="9467851"/>
            </a:xfrm>
            <a:custGeom>
              <a:avLst/>
              <a:gdLst/>
              <a:ahLst/>
              <a:cxnLst/>
              <a:rect r="r" b="b" t="t" l="l"/>
              <a:pathLst>
                <a:path h="9467851" w="20493602">
                  <a:moveTo>
                    <a:pt x="0" y="0"/>
                  </a:moveTo>
                  <a:lnTo>
                    <a:pt x="20493602" y="0"/>
                  </a:lnTo>
                  <a:lnTo>
                    <a:pt x="20493602" y="9467851"/>
                  </a:lnTo>
                  <a:lnTo>
                    <a:pt x="0" y="9467851"/>
                  </a:lnTo>
                  <a:close/>
                </a:path>
              </a:pathLst>
            </a:custGeom>
            <a:solidFill>
              <a:srgbClr val="FFFFFF"/>
            </a:solidFill>
          </p:spPr>
        </p:sp>
        <p:sp>
          <p:nvSpPr>
            <p:cNvPr name="TextBox 10" id="10"/>
            <p:cNvSpPr txBox="true"/>
            <p:nvPr/>
          </p:nvSpPr>
          <p:spPr>
            <a:xfrm>
              <a:off x="0" y="0"/>
              <a:ext cx="20493602" cy="9467801"/>
            </a:xfrm>
            <a:prstGeom prst="rect">
              <a:avLst/>
            </a:prstGeom>
          </p:spPr>
          <p:txBody>
            <a:bodyPr anchor="t" rtlCol="false" tIns="50800" lIns="50800" bIns="50800" rIns="50800"/>
            <a:lstStyle/>
            <a:p>
              <a:pPr algn="just">
                <a:lnSpc>
                  <a:spcPts val="4080"/>
                </a:lnSpc>
              </a:pPr>
              <a:r>
                <a:rPr lang="en-US" sz="3400">
                  <a:solidFill>
                    <a:srgbClr val="000000"/>
                  </a:solidFill>
                  <a:latin typeface="Arial Nova Condensed"/>
                  <a:ea typeface="Arial Nova Condensed"/>
                  <a:cs typeface="Arial Nova Condensed"/>
                  <a:sym typeface="Arial Nova Condensed"/>
                </a:rPr>
                <a:t>  </a:t>
              </a:r>
            </a:p>
            <a:p>
              <a:pPr algn="just">
                <a:lnSpc>
                  <a:spcPts val="4692"/>
                </a:lnSpc>
              </a:pPr>
              <a:r>
                <a:rPr lang="en-US" sz="3400">
                  <a:solidFill>
                    <a:srgbClr val="000000"/>
                  </a:solidFill>
                  <a:latin typeface="Arial Nova Condensed"/>
                  <a:ea typeface="Arial Nova Condensed"/>
                  <a:cs typeface="Arial Nova Condensed"/>
                  <a:sym typeface="Arial Nova Condensed"/>
                </a:rPr>
                <a:t>In </a:t>
              </a:r>
              <a:r>
                <a:rPr lang="en-US" b="true" sz="3400">
                  <a:solidFill>
                    <a:srgbClr val="000000"/>
                  </a:solidFill>
                  <a:latin typeface="Arial Nova Condensed Bold"/>
                  <a:ea typeface="Arial Nova Condensed Bold"/>
                  <a:cs typeface="Arial Nova Condensed Bold"/>
                  <a:sym typeface="Arial Nova Condensed Bold"/>
                </a:rPr>
                <a:t>South Africa</a:t>
              </a:r>
              <a:r>
                <a:rPr lang="en-US" sz="3400">
                  <a:solidFill>
                    <a:srgbClr val="000000"/>
                  </a:solidFill>
                  <a:latin typeface="Arial Nova Condensed"/>
                  <a:ea typeface="Arial Nova Condensed"/>
                  <a:cs typeface="Arial Nova Condensed"/>
                  <a:sym typeface="Arial Nova Condensed"/>
                </a:rPr>
                <a:t>, during apartheid, traditional tribal authorities collaborated in some ways with apartheid authorities. When the paralegal movement began, it was associated with the new revolutionary party - the African National Congress. This political association was not ideal, as it led to intimidation and, in some instances, harm to paralegals during the run-up to the country’s first democratic elections. </a:t>
              </a:r>
            </a:p>
            <a:p>
              <a:pPr algn="just">
                <a:lnSpc>
                  <a:spcPts val="4692"/>
                </a:lnSpc>
              </a:pPr>
            </a:p>
            <a:p>
              <a:pPr algn="just">
                <a:lnSpc>
                  <a:spcPts val="4692"/>
                </a:lnSpc>
              </a:pPr>
              <a:r>
                <a:rPr lang="en-US" b="true" sz="3400">
                  <a:solidFill>
                    <a:srgbClr val="000000"/>
                  </a:solidFill>
                  <a:latin typeface="Arial Nova Condensed Bold"/>
                  <a:ea typeface="Arial Nova Condensed Bold"/>
                  <a:cs typeface="Arial Nova Condensed Bold"/>
                  <a:sym typeface="Arial Nova Condensed Bold"/>
                </a:rPr>
                <a:t>In Hungary</a:t>
              </a:r>
              <a:r>
                <a:rPr lang="en-US" sz="3400">
                  <a:solidFill>
                    <a:srgbClr val="000000"/>
                  </a:solidFill>
                  <a:latin typeface="Arial Nova Condensed"/>
                  <a:ea typeface="Arial Nova Condensed"/>
                  <a:cs typeface="Arial Nova Condensed"/>
                  <a:sym typeface="Arial Nova Condensed"/>
                </a:rPr>
                <a:t>, a different challenge arose in the preparation of Roma paralegals. Having endured years of discrimination at the hands of the non-Roma, these paralegals initially found it difficult to be impartial in addressing Roma problems and resisted providing services to non-Roma clients. </a:t>
              </a:r>
            </a:p>
            <a:p>
              <a:pPr algn="l">
                <a:lnSpc>
                  <a:spcPts val="4080"/>
                </a:lnSpc>
              </a:pPr>
              <a:r>
                <a:rPr lang="en-US" sz="3400">
                  <a:solidFill>
                    <a:srgbClr val="000000"/>
                  </a:solidFill>
                  <a:latin typeface="Arial Nova Condensed"/>
                  <a:ea typeface="Arial Nova Condensed"/>
                  <a:cs typeface="Arial Nova Condensed"/>
                  <a:sym typeface="Arial Nova Condensed"/>
                </a:rPr>
                <a:t>Open Society Foundation, Community Based Paralegals, A practitioners’ guide, 2010</a:t>
              </a:r>
            </a:p>
          </p:txBody>
        </p:sp>
      </p:grpSp>
      <p:grpSp>
        <p:nvGrpSpPr>
          <p:cNvPr name="Group 11" id="11"/>
          <p:cNvGrpSpPr/>
          <p:nvPr/>
        </p:nvGrpSpPr>
        <p:grpSpPr>
          <a:xfrm rot="0">
            <a:off x="1889098" y="2081444"/>
            <a:ext cx="6574384" cy="850489"/>
            <a:chOff x="0" y="0"/>
            <a:chExt cx="8765845" cy="1133985"/>
          </a:xfrm>
        </p:grpSpPr>
        <p:sp>
          <p:nvSpPr>
            <p:cNvPr name="Freeform 12" id="12"/>
            <p:cNvSpPr/>
            <p:nvPr/>
          </p:nvSpPr>
          <p:spPr>
            <a:xfrm flipH="false" flipV="false" rot="0">
              <a:off x="0" y="0"/>
              <a:ext cx="8765845" cy="1133985"/>
            </a:xfrm>
            <a:custGeom>
              <a:avLst/>
              <a:gdLst/>
              <a:ahLst/>
              <a:cxnLst/>
              <a:rect r="r" b="b" t="t" l="l"/>
              <a:pathLst>
                <a:path h="1133985" w="8765845">
                  <a:moveTo>
                    <a:pt x="0" y="0"/>
                  </a:moveTo>
                  <a:lnTo>
                    <a:pt x="8765845" y="0"/>
                  </a:lnTo>
                  <a:lnTo>
                    <a:pt x="8765845" y="1133985"/>
                  </a:lnTo>
                  <a:lnTo>
                    <a:pt x="0" y="1133985"/>
                  </a:lnTo>
                  <a:close/>
                </a:path>
              </a:pathLst>
            </a:custGeom>
            <a:solidFill>
              <a:srgbClr val="000000">
                <a:alpha val="0"/>
              </a:srgbClr>
            </a:solidFill>
          </p:spPr>
        </p:sp>
        <p:sp>
          <p:nvSpPr>
            <p:cNvPr name="TextBox 13" id="13"/>
            <p:cNvSpPr txBox="true"/>
            <p:nvPr/>
          </p:nvSpPr>
          <p:spPr>
            <a:xfrm>
              <a:off x="0" y="-180975"/>
              <a:ext cx="8765845" cy="1314960"/>
            </a:xfrm>
            <a:prstGeom prst="rect">
              <a:avLst/>
            </a:prstGeom>
          </p:spPr>
          <p:txBody>
            <a:bodyPr anchor="t" rtlCol="false" tIns="0" lIns="0" bIns="0" rIns="0"/>
            <a:lstStyle/>
            <a:p>
              <a:pPr algn="just">
                <a:lnSpc>
                  <a:spcPts val="7200"/>
                </a:lnSpc>
              </a:pPr>
              <a:r>
                <a:rPr lang="en-US" b="true" sz="4400">
                  <a:solidFill>
                    <a:srgbClr val="F9B57D"/>
                  </a:solidFill>
                  <a:latin typeface="Arial Nova Condensed Bold"/>
                  <a:ea typeface="Arial Nova Condensed Bold"/>
                  <a:cs typeface="Arial Nova Condensed Bold"/>
                  <a:sym typeface="Arial Nova Condensed Bold"/>
                </a:rPr>
                <a:t>Neutrality - Examples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
        <p:nvSpPr>
          <p:cNvPr name="Freeform 24" id="24"/>
          <p:cNvSpPr/>
          <p:nvPr/>
        </p:nvSpPr>
        <p:spPr>
          <a:xfrm flipH="false" flipV="false" rot="0">
            <a:off x="0" y="0"/>
            <a:ext cx="1697355" cy="10287000"/>
          </a:xfrm>
          <a:custGeom>
            <a:avLst/>
            <a:gdLst/>
            <a:ahLst/>
            <a:cxnLst/>
            <a:rect r="r" b="b" t="t" l="l"/>
            <a:pathLst>
              <a:path h="10287000" w="1697355">
                <a:moveTo>
                  <a:pt x="0" y="0"/>
                </a:moveTo>
                <a:lnTo>
                  <a:pt x="1697355" y="0"/>
                </a:lnTo>
                <a:lnTo>
                  <a:pt x="169735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508701" cy="1074018"/>
            <a:chOff x="0" y="0"/>
            <a:chExt cx="19344934" cy="1432024"/>
          </a:xfrm>
        </p:grpSpPr>
        <p:sp>
          <p:nvSpPr>
            <p:cNvPr name="Freeform 6" id="6"/>
            <p:cNvSpPr/>
            <p:nvPr/>
          </p:nvSpPr>
          <p:spPr>
            <a:xfrm flipH="false" flipV="false" rot="0">
              <a:off x="0" y="0"/>
              <a:ext cx="19344934" cy="1432024"/>
            </a:xfrm>
            <a:custGeom>
              <a:avLst/>
              <a:gdLst/>
              <a:ahLst/>
              <a:cxnLst/>
              <a:rect r="r" b="b" t="t" l="l"/>
              <a:pathLst>
                <a:path h="1432024" w="19344934">
                  <a:moveTo>
                    <a:pt x="0" y="0"/>
                  </a:moveTo>
                  <a:lnTo>
                    <a:pt x="19344934" y="0"/>
                  </a:lnTo>
                  <a:lnTo>
                    <a:pt x="19344934"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19344934" cy="1612999"/>
            </a:xfrm>
            <a:prstGeom prst="rect">
              <a:avLst/>
            </a:prstGeom>
          </p:spPr>
          <p:txBody>
            <a:bodyPr anchor="t" rtlCol="false" tIns="0" lIns="0" bIns="0" rIns="0"/>
            <a:lstStyle/>
            <a:p>
              <a:pPr algn="l" marL="0" indent="0" lvl="0">
                <a:lnSpc>
                  <a:spcPts val="9000"/>
                </a:lnSpc>
                <a:spcBef>
                  <a:spcPct val="0"/>
                </a:spcBef>
              </a:pPr>
              <a:r>
                <a:rPr lang="en-US" b="true" sz="6000" strike="noStrike" u="non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028700" y="3540778"/>
            <a:ext cx="16230600" cy="6038870"/>
            <a:chOff x="0" y="0"/>
            <a:chExt cx="21640800" cy="8051826"/>
          </a:xfrm>
        </p:grpSpPr>
        <p:sp>
          <p:nvSpPr>
            <p:cNvPr name="Freeform 9" id="9"/>
            <p:cNvSpPr/>
            <p:nvPr/>
          </p:nvSpPr>
          <p:spPr>
            <a:xfrm flipH="false" flipV="false" rot="0">
              <a:off x="0" y="0"/>
              <a:ext cx="21640800" cy="8051826"/>
            </a:xfrm>
            <a:custGeom>
              <a:avLst/>
              <a:gdLst/>
              <a:ahLst/>
              <a:cxnLst/>
              <a:rect r="r" b="b" t="t" l="l"/>
              <a:pathLst>
                <a:path h="8051826" w="21640800">
                  <a:moveTo>
                    <a:pt x="0" y="0"/>
                  </a:moveTo>
                  <a:lnTo>
                    <a:pt x="21640800" y="0"/>
                  </a:lnTo>
                  <a:lnTo>
                    <a:pt x="21640800" y="8051826"/>
                  </a:lnTo>
                  <a:lnTo>
                    <a:pt x="0" y="8051826"/>
                  </a:lnTo>
                  <a:close/>
                </a:path>
              </a:pathLst>
            </a:custGeom>
            <a:solidFill>
              <a:srgbClr val="000000">
                <a:alpha val="0"/>
              </a:srgbClr>
            </a:solidFill>
          </p:spPr>
        </p:sp>
        <p:sp>
          <p:nvSpPr>
            <p:cNvPr name="TextBox 10" id="10"/>
            <p:cNvSpPr txBox="true"/>
            <p:nvPr/>
          </p:nvSpPr>
          <p:spPr>
            <a:xfrm>
              <a:off x="0" y="-57150"/>
              <a:ext cx="21640800" cy="8108976"/>
            </a:xfrm>
            <a:prstGeom prst="rect">
              <a:avLst/>
            </a:prstGeom>
          </p:spPr>
          <p:txBody>
            <a:bodyPr anchor="t" rtlCol="false" tIns="0" lIns="0" bIns="0" rIns="0"/>
            <a:lstStyle/>
            <a:p>
              <a:pPr algn="l">
                <a:lnSpc>
                  <a:spcPts val="4554"/>
                </a:lnSpc>
              </a:pPr>
              <a:r>
                <a:rPr lang="en-US" b="true" sz="3300">
                  <a:solidFill>
                    <a:srgbClr val="000000"/>
                  </a:solidFill>
                  <a:latin typeface="Arial Nova Condensed Bold"/>
                  <a:ea typeface="Arial Nova Condensed Bold"/>
                  <a:cs typeface="Arial Nova Condensed Bold"/>
                  <a:sym typeface="Arial Nova Condensed Bold"/>
                </a:rPr>
                <a:t>Client confidentiality in practice – How to ensure confidentiality as paralegal</a:t>
              </a:r>
            </a:p>
            <a:p>
              <a:pPr algn="l">
                <a:lnSpc>
                  <a:spcPts val="4554"/>
                </a:lnSpc>
              </a:pP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Keep files, ledgers, binders, statements away from other people.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Ask for the consent of client before allowing a third person to hear the client’s story.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Ask visitors to step out of the office when you are talking to clients or other people involved in a case. </a:t>
              </a:r>
            </a:p>
            <a:p>
              <a:pPr algn="just" marL="398145" indent="-199072" lvl="1">
                <a:lnSpc>
                  <a:spcPts val="4554"/>
                </a:lnSpc>
                <a:buFont typeface="Arial"/>
                <a:buChar char="•"/>
              </a:pPr>
              <a:r>
                <a:rPr lang="en-US" sz="3300">
                  <a:solidFill>
                    <a:srgbClr val="000000"/>
                  </a:solidFill>
                  <a:latin typeface="Arial Nova Condensed"/>
                  <a:ea typeface="Arial Nova Condensed"/>
                  <a:cs typeface="Arial Nova Condensed"/>
                  <a:sym typeface="Arial Nova Condensed"/>
                </a:rPr>
                <a:t>Not even your close family members or your spouse can read or access client files. Don’t discuss cases with other people, unless those people have relevant knowledge, such as experts in customary law. Even when discussing a case with experts, don’t name the client or even their address. </a:t>
              </a:r>
            </a:p>
            <a:p>
              <a:pPr algn="just">
                <a:lnSpc>
                  <a:spcPts val="2483"/>
                </a:lnSpc>
              </a:pPr>
            </a:p>
          </p:txBody>
        </p:sp>
      </p:grpSp>
      <p:grpSp>
        <p:nvGrpSpPr>
          <p:cNvPr name="Group 11" id="11"/>
          <p:cNvGrpSpPr/>
          <p:nvPr/>
        </p:nvGrpSpPr>
        <p:grpSpPr>
          <a:xfrm rot="0">
            <a:off x="1539331" y="2395014"/>
            <a:ext cx="12067172" cy="850489"/>
            <a:chOff x="0" y="0"/>
            <a:chExt cx="16089563" cy="1133985"/>
          </a:xfrm>
        </p:grpSpPr>
        <p:sp>
          <p:nvSpPr>
            <p:cNvPr name="Freeform 12" id="12"/>
            <p:cNvSpPr/>
            <p:nvPr/>
          </p:nvSpPr>
          <p:spPr>
            <a:xfrm flipH="false" flipV="false" rot="0">
              <a:off x="0" y="0"/>
              <a:ext cx="16089562" cy="1133985"/>
            </a:xfrm>
            <a:custGeom>
              <a:avLst/>
              <a:gdLst/>
              <a:ahLst/>
              <a:cxnLst/>
              <a:rect r="r" b="b" t="t" l="l"/>
              <a:pathLst>
                <a:path h="1133985" w="16089562">
                  <a:moveTo>
                    <a:pt x="0" y="0"/>
                  </a:moveTo>
                  <a:lnTo>
                    <a:pt x="16089562" y="0"/>
                  </a:lnTo>
                  <a:lnTo>
                    <a:pt x="16089562" y="1133985"/>
                  </a:lnTo>
                  <a:lnTo>
                    <a:pt x="0" y="1133985"/>
                  </a:lnTo>
                  <a:close/>
                </a:path>
              </a:pathLst>
            </a:custGeom>
            <a:solidFill>
              <a:srgbClr val="000000">
                <a:alpha val="0"/>
              </a:srgbClr>
            </a:solidFill>
          </p:spPr>
        </p:sp>
        <p:sp>
          <p:nvSpPr>
            <p:cNvPr name="TextBox 13" id="13"/>
            <p:cNvSpPr txBox="true"/>
            <p:nvPr/>
          </p:nvSpPr>
          <p:spPr>
            <a:xfrm>
              <a:off x="0" y="-180975"/>
              <a:ext cx="16089563" cy="1314960"/>
            </a:xfrm>
            <a:prstGeom prst="rect">
              <a:avLst/>
            </a:prstGeom>
          </p:spPr>
          <p:txBody>
            <a:bodyPr anchor="t" rtlCol="false" tIns="0" lIns="0" bIns="0" rIns="0"/>
            <a:lstStyle/>
            <a:p>
              <a:pPr algn="just">
                <a:lnSpc>
                  <a:spcPts val="7200"/>
                </a:lnSpc>
              </a:pPr>
              <a:r>
                <a:rPr lang="en-US" b="true" sz="4400">
                  <a:solidFill>
                    <a:srgbClr val="F9B57D"/>
                  </a:solidFill>
                  <a:latin typeface="Arial Nova Condensed Bold"/>
                  <a:ea typeface="Arial Nova Condensed Bold"/>
                  <a:cs typeface="Arial Nova Condensed Bold"/>
                  <a:sym typeface="Arial Nova Condensed Bold"/>
                </a:rPr>
                <a:t>Ethical standards &amp; Guiding Principles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38960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1: Look into models of Ethics</a:t>
              </a:r>
            </a:p>
          </p:txBody>
        </p:sp>
      </p:grpSp>
      <p:grpSp>
        <p:nvGrpSpPr>
          <p:cNvPr name="Group 8" id="8"/>
          <p:cNvGrpSpPr/>
          <p:nvPr/>
        </p:nvGrpSpPr>
        <p:grpSpPr>
          <a:xfrm rot="0">
            <a:off x="1028700" y="2560430"/>
            <a:ext cx="16230600" cy="5750525"/>
            <a:chOff x="0" y="0"/>
            <a:chExt cx="21640800" cy="7667367"/>
          </a:xfrm>
        </p:grpSpPr>
        <p:sp>
          <p:nvSpPr>
            <p:cNvPr name="Freeform 9" id="9"/>
            <p:cNvSpPr/>
            <p:nvPr/>
          </p:nvSpPr>
          <p:spPr>
            <a:xfrm flipH="false" flipV="false" rot="0">
              <a:off x="15091" y="9080"/>
              <a:ext cx="21610618" cy="7649237"/>
            </a:xfrm>
            <a:custGeom>
              <a:avLst/>
              <a:gdLst/>
              <a:ahLst/>
              <a:cxnLst/>
              <a:rect r="r" b="b" t="t" l="l"/>
              <a:pathLst>
                <a:path h="7649237" w="21610618">
                  <a:moveTo>
                    <a:pt x="0" y="0"/>
                  </a:moveTo>
                  <a:lnTo>
                    <a:pt x="21610618" y="0"/>
                  </a:lnTo>
                  <a:lnTo>
                    <a:pt x="21610618" y="7649237"/>
                  </a:lnTo>
                  <a:lnTo>
                    <a:pt x="0" y="7649237"/>
                  </a:lnTo>
                  <a:close/>
                </a:path>
              </a:pathLst>
            </a:custGeom>
            <a:solidFill>
              <a:srgbClr val="FFFFFF"/>
            </a:solidFill>
          </p:spPr>
        </p:sp>
        <p:sp>
          <p:nvSpPr>
            <p:cNvPr name="Freeform 10" id="10"/>
            <p:cNvSpPr/>
            <p:nvPr/>
          </p:nvSpPr>
          <p:spPr>
            <a:xfrm flipH="false" flipV="false" rot="0">
              <a:off x="0" y="0"/>
              <a:ext cx="21640800" cy="7667410"/>
            </a:xfrm>
            <a:custGeom>
              <a:avLst/>
              <a:gdLst/>
              <a:ahLst/>
              <a:cxnLst/>
              <a:rect r="r" b="b" t="t" l="l"/>
              <a:pathLst>
                <a:path h="7667410" w="21640800">
                  <a:moveTo>
                    <a:pt x="15091" y="0"/>
                  </a:moveTo>
                  <a:lnTo>
                    <a:pt x="21625709" y="0"/>
                  </a:lnTo>
                  <a:cubicBezTo>
                    <a:pt x="21634010" y="0"/>
                    <a:pt x="21640800" y="4086"/>
                    <a:pt x="21640800" y="9080"/>
                  </a:cubicBezTo>
                  <a:lnTo>
                    <a:pt x="21640800" y="7658317"/>
                  </a:lnTo>
                  <a:cubicBezTo>
                    <a:pt x="21640800" y="7663311"/>
                    <a:pt x="21634010" y="7667410"/>
                    <a:pt x="21625709" y="7667410"/>
                  </a:cubicBezTo>
                  <a:lnTo>
                    <a:pt x="15091" y="7667410"/>
                  </a:lnTo>
                  <a:cubicBezTo>
                    <a:pt x="6791" y="7667410"/>
                    <a:pt x="0" y="7663311"/>
                    <a:pt x="0" y="7658317"/>
                  </a:cubicBezTo>
                  <a:lnTo>
                    <a:pt x="0" y="9080"/>
                  </a:lnTo>
                  <a:cubicBezTo>
                    <a:pt x="0" y="4086"/>
                    <a:pt x="6791" y="0"/>
                    <a:pt x="15091" y="0"/>
                  </a:cubicBezTo>
                  <a:moveTo>
                    <a:pt x="15091" y="18160"/>
                  </a:moveTo>
                  <a:lnTo>
                    <a:pt x="15091" y="9080"/>
                  </a:lnTo>
                  <a:lnTo>
                    <a:pt x="30182" y="9080"/>
                  </a:lnTo>
                  <a:lnTo>
                    <a:pt x="30182" y="7658317"/>
                  </a:lnTo>
                  <a:lnTo>
                    <a:pt x="15091" y="7658317"/>
                  </a:lnTo>
                  <a:lnTo>
                    <a:pt x="15091" y="7649238"/>
                  </a:lnTo>
                  <a:lnTo>
                    <a:pt x="21625709" y="7649238"/>
                  </a:lnTo>
                  <a:lnTo>
                    <a:pt x="21625709" y="7658317"/>
                  </a:lnTo>
                  <a:lnTo>
                    <a:pt x="21610617" y="7658317"/>
                  </a:lnTo>
                  <a:lnTo>
                    <a:pt x="21610617" y="9080"/>
                  </a:lnTo>
                  <a:lnTo>
                    <a:pt x="21625709" y="9080"/>
                  </a:lnTo>
                  <a:lnTo>
                    <a:pt x="21625709" y="18160"/>
                  </a:lnTo>
                  <a:lnTo>
                    <a:pt x="15091" y="18160"/>
                  </a:lnTo>
                  <a:close/>
                </a:path>
              </a:pathLst>
            </a:custGeom>
            <a:solidFill>
              <a:srgbClr val="FFFFFF"/>
            </a:solidFill>
          </p:spPr>
        </p:sp>
        <p:sp>
          <p:nvSpPr>
            <p:cNvPr name="TextBox 11" id="11"/>
            <p:cNvSpPr txBox="true"/>
            <p:nvPr/>
          </p:nvSpPr>
          <p:spPr>
            <a:xfrm>
              <a:off x="0" y="-57150"/>
              <a:ext cx="21640800" cy="7724517"/>
            </a:xfrm>
            <a:prstGeom prst="rect">
              <a:avLst/>
            </a:prstGeom>
          </p:spPr>
          <p:txBody>
            <a:bodyPr anchor="t" rtlCol="false" tIns="50800" lIns="50800" bIns="50800" rIns="50800"/>
            <a:lstStyle/>
            <a:p>
              <a:pPr algn="l">
                <a:lnSpc>
                  <a:spcPts val="4416"/>
                </a:lnSpc>
              </a:pPr>
              <a:r>
                <a:rPr lang="en-US" sz="3200" b="true">
                  <a:solidFill>
                    <a:srgbClr val="F9B428"/>
                  </a:solidFill>
                  <a:latin typeface="Arial Nova Condensed Bold"/>
                  <a:ea typeface="Arial Nova Condensed Bold"/>
                  <a:cs typeface="Arial Nova Condensed Bold"/>
                  <a:sym typeface="Arial Nova Condensed Bold"/>
                </a:rPr>
                <a:t> Time: 20 minutes  </a:t>
              </a:r>
            </a:p>
            <a:p>
              <a:pPr algn="l" marL="386080" indent="-1930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Divide participants into small groups (3–5 people per group). Provide each group with a scenario related to one or more ethical principles (examples below): </a:t>
              </a:r>
            </a:p>
            <a:p>
              <a:pPr algn="l" marL="386080" indent="-193040" lvl="1">
                <a:lnSpc>
                  <a:spcPts val="4416"/>
                </a:lnSpc>
              </a:pPr>
              <a:r>
                <a:rPr lang="en-US" sz="3200">
                  <a:solidFill>
                    <a:srgbClr val="000000"/>
                  </a:solidFill>
                  <a:latin typeface="Arial Nova Condensed"/>
                  <a:ea typeface="Arial Nova Condensed"/>
                  <a:cs typeface="Arial Nova Condensed"/>
                  <a:sym typeface="Arial Nova Condensed"/>
                </a:rPr>
                <a:t>1:A client offers you a gift in exchange for prioritizing their case.</a:t>
              </a:r>
            </a:p>
            <a:p>
              <a:pPr algn="l" marL="386080" indent="-193040" lvl="1">
                <a:lnSpc>
                  <a:spcPts val="4416"/>
                </a:lnSpc>
              </a:pPr>
              <a:r>
                <a:rPr lang="en-US" sz="3200">
                  <a:solidFill>
                    <a:srgbClr val="000000"/>
                  </a:solidFill>
                  <a:latin typeface="Arial Nova Condensed"/>
                  <a:ea typeface="Arial Nova Condensed"/>
                  <a:cs typeface="Arial Nova Condensed"/>
                  <a:sym typeface="Arial Nova Condensed"/>
                </a:rPr>
                <a:t>2:You overhear a colleague discussing a client’s case in a public space.</a:t>
              </a:r>
            </a:p>
            <a:p>
              <a:pPr algn="l" marL="386080" indent="-193040" lvl="1">
                <a:lnSpc>
                  <a:spcPts val="4416"/>
                </a:lnSpc>
              </a:pPr>
              <a:r>
                <a:rPr lang="en-US" sz="3200">
                  <a:solidFill>
                    <a:srgbClr val="000000"/>
                  </a:solidFill>
                  <a:latin typeface="Arial Nova Condensed"/>
                  <a:ea typeface="Arial Nova Condensed"/>
                  <a:cs typeface="Arial Nova Condensed"/>
                  <a:sym typeface="Arial Nova Condensed"/>
                </a:rPr>
                <a:t>3:A client requests services, but their political beliefs directly oppose your</a:t>
              </a:r>
            </a:p>
            <a:p>
              <a:pPr algn="l" marL="386080" indent="-193040" lvl="1">
                <a:lnSpc>
                  <a:spcPts val="4416"/>
                </a:lnSpc>
              </a:pPr>
            </a:p>
            <a:p>
              <a:pPr algn="l" marL="386080" indent="-193040" lvl="1">
                <a:lnSpc>
                  <a:spcPts val="4416"/>
                </a:lnSpc>
                <a:buFont typeface="Arial"/>
                <a:buChar char="•"/>
              </a:pPr>
              <a:r>
                <a:rPr lang="en-US" b="true" sz="3200">
                  <a:solidFill>
                    <a:srgbClr val="000000"/>
                  </a:solidFill>
                  <a:latin typeface="Arial Nova Condensed Bold"/>
                  <a:ea typeface="Arial Nova Condensed Bold"/>
                  <a:cs typeface="Arial Nova Condensed Bold"/>
                  <a:sym typeface="Arial Nova Condensed Bold"/>
                </a:rPr>
                <a:t>Questions to group:</a:t>
              </a:r>
            </a:p>
            <a:p>
              <a:pPr algn="l" marL="843280" indent="-281093" lvl="2">
                <a:lnSpc>
                  <a:spcPts val="4416"/>
                </a:lnSpc>
                <a:buFont typeface="Arial"/>
                <a:buChar char="⚬"/>
              </a:pPr>
              <a:r>
                <a:rPr lang="en-US" sz="3200">
                  <a:solidFill>
                    <a:srgbClr val="000000"/>
                  </a:solidFill>
                  <a:latin typeface="Arial Nova Condensed"/>
                  <a:ea typeface="Arial Nova Condensed"/>
                  <a:cs typeface="Arial Nova Condensed"/>
                  <a:sym typeface="Arial Nova Condensed"/>
                </a:rPr>
                <a:t>What ethical principle(s) apply in this situation?</a:t>
              </a:r>
            </a:p>
            <a:p>
              <a:pPr algn="l" marL="843280" indent="-281093" lvl="2">
                <a:lnSpc>
                  <a:spcPts val="4416"/>
                </a:lnSpc>
                <a:buFont typeface="Arial"/>
                <a:buChar char="⚬"/>
              </a:pPr>
              <a:r>
                <a:rPr lang="en-US" sz="3200">
                  <a:solidFill>
                    <a:srgbClr val="000000"/>
                  </a:solidFill>
                  <a:latin typeface="Arial Nova Condensed"/>
                  <a:ea typeface="Arial Nova Condensed"/>
                  <a:cs typeface="Arial Nova Condensed"/>
                  <a:sym typeface="Arial Nova Condensed"/>
                </a:rPr>
                <a:t>How should the paralegal respond to ensure compliance with the code of ethics?</a:t>
              </a:r>
            </a:p>
          </p:txBody>
        </p:sp>
      </p:grpSp>
      <p:sp>
        <p:nvSpPr>
          <p:cNvPr name="Freeform 12" id="12"/>
          <p:cNvSpPr/>
          <p:nvPr/>
        </p:nvSpPr>
        <p:spPr>
          <a:xfrm flipH="false" flipV="false" rot="0">
            <a:off x="11909395" y="7985272"/>
            <a:ext cx="6097294" cy="2301728"/>
          </a:xfrm>
          <a:custGeom>
            <a:avLst/>
            <a:gdLst/>
            <a:ahLst/>
            <a:cxnLst/>
            <a:rect r="r" b="b" t="t" l="l"/>
            <a:pathLst>
              <a:path h="2301728" w="6097294">
                <a:moveTo>
                  <a:pt x="0" y="0"/>
                </a:moveTo>
                <a:lnTo>
                  <a:pt x="6097294" y="0"/>
                </a:lnTo>
                <a:lnTo>
                  <a:pt x="6097294" y="2301728"/>
                </a:lnTo>
                <a:lnTo>
                  <a:pt x="0" y="2301728"/>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596989" cy="1181420"/>
            <a:chOff x="0" y="0"/>
            <a:chExt cx="19462652" cy="1575227"/>
          </a:xfrm>
        </p:grpSpPr>
        <p:sp>
          <p:nvSpPr>
            <p:cNvPr name="Freeform 6" id="6"/>
            <p:cNvSpPr/>
            <p:nvPr/>
          </p:nvSpPr>
          <p:spPr>
            <a:xfrm flipH="false" flipV="false" rot="0">
              <a:off x="0" y="0"/>
              <a:ext cx="19462652" cy="1575227"/>
            </a:xfrm>
            <a:custGeom>
              <a:avLst/>
              <a:gdLst/>
              <a:ahLst/>
              <a:cxnLst/>
              <a:rect r="r" b="b" t="t" l="l"/>
              <a:pathLst>
                <a:path h="1575227" w="19462652">
                  <a:moveTo>
                    <a:pt x="0" y="0"/>
                  </a:moveTo>
                  <a:lnTo>
                    <a:pt x="19462652" y="0"/>
                  </a:lnTo>
                  <a:lnTo>
                    <a:pt x="1946265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46265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Compliance and ethical Considerations</a:t>
              </a:r>
            </a:p>
          </p:txBody>
        </p:sp>
      </p:grpSp>
      <p:grpSp>
        <p:nvGrpSpPr>
          <p:cNvPr name="Group 8" id="8"/>
          <p:cNvGrpSpPr/>
          <p:nvPr/>
        </p:nvGrpSpPr>
        <p:grpSpPr>
          <a:xfrm rot="0">
            <a:off x="1028700" y="3254369"/>
            <a:ext cx="16230600" cy="6003931"/>
            <a:chOff x="0" y="0"/>
            <a:chExt cx="21640800" cy="8005241"/>
          </a:xfrm>
        </p:grpSpPr>
        <p:sp>
          <p:nvSpPr>
            <p:cNvPr name="Freeform 9" id="9"/>
            <p:cNvSpPr/>
            <p:nvPr/>
          </p:nvSpPr>
          <p:spPr>
            <a:xfrm flipH="false" flipV="false" rot="0">
              <a:off x="0" y="0"/>
              <a:ext cx="21640800" cy="8005242"/>
            </a:xfrm>
            <a:custGeom>
              <a:avLst/>
              <a:gdLst/>
              <a:ahLst/>
              <a:cxnLst/>
              <a:rect r="r" b="b" t="t" l="l"/>
              <a:pathLst>
                <a:path h="8005242" w="21640800">
                  <a:moveTo>
                    <a:pt x="0" y="0"/>
                  </a:moveTo>
                  <a:lnTo>
                    <a:pt x="21640800" y="0"/>
                  </a:lnTo>
                  <a:lnTo>
                    <a:pt x="21640800" y="8005242"/>
                  </a:lnTo>
                  <a:lnTo>
                    <a:pt x="0" y="8005242"/>
                  </a:lnTo>
                  <a:close/>
                </a:path>
              </a:pathLst>
            </a:custGeom>
            <a:solidFill>
              <a:srgbClr val="000000">
                <a:alpha val="0"/>
              </a:srgbClr>
            </a:solidFill>
          </p:spPr>
        </p:sp>
        <p:sp>
          <p:nvSpPr>
            <p:cNvPr name="TextBox 10" id="10"/>
            <p:cNvSpPr txBox="true"/>
            <p:nvPr/>
          </p:nvSpPr>
          <p:spPr>
            <a:xfrm>
              <a:off x="0" y="0"/>
              <a:ext cx="21640800" cy="8005241"/>
            </a:xfrm>
            <a:prstGeom prst="rect">
              <a:avLst/>
            </a:prstGeom>
          </p:spPr>
          <p:txBody>
            <a:bodyPr anchor="t" rtlCol="false" tIns="0" lIns="0" bIns="0" rIns="0"/>
            <a:lstStyle/>
            <a:p>
              <a:pPr algn="just">
                <a:lnSpc>
                  <a:spcPts val="4559"/>
                </a:lnSpc>
              </a:pPr>
              <a:r>
                <a:rPr lang="en-US" b="true" sz="3799">
                  <a:solidFill>
                    <a:srgbClr val="000000"/>
                  </a:solidFill>
                  <a:latin typeface="Arial Nova Condensed Bold"/>
                  <a:ea typeface="Arial Nova Condensed Bold"/>
                  <a:cs typeface="Arial Nova Condensed Bold"/>
                  <a:sym typeface="Arial Nova Condensed Bold"/>
                </a:rPr>
                <a:t>Preserving clients’ money:  </a:t>
              </a:r>
            </a:p>
            <a:p>
              <a:pPr algn="just">
                <a:lnSpc>
                  <a:spcPts val="3960"/>
                </a:lnSpc>
              </a:pPr>
            </a:p>
            <a:p>
              <a:pPr algn="just">
                <a:lnSpc>
                  <a:spcPts val="3960"/>
                </a:lnSpc>
              </a:pPr>
              <a:r>
                <a:rPr lang="en-US" b="true" sz="3300">
                  <a:solidFill>
                    <a:srgbClr val="000000"/>
                  </a:solidFill>
                  <a:latin typeface="Arial Nova Condensed Bold"/>
                  <a:ea typeface="Arial Nova Condensed Bold"/>
                  <a:cs typeface="Arial Nova Condensed Bold"/>
                  <a:sym typeface="Arial Nova Condensed Bold"/>
                </a:rPr>
                <a:t>RULE &amp; PRINCIPLE : </a:t>
              </a:r>
            </a:p>
            <a:p>
              <a:pPr algn="just">
                <a:lnSpc>
                  <a:spcPts val="4320"/>
                </a:lnSpc>
              </a:pPr>
              <a:r>
                <a:rPr lang="en-US" sz="3600">
                  <a:solidFill>
                    <a:srgbClr val="000000"/>
                  </a:solidFill>
                  <a:latin typeface="Arial Nova Condensed"/>
                  <a:ea typeface="Arial Nova Condensed"/>
                  <a:cs typeface="Arial Nova Condensed"/>
                  <a:sym typeface="Arial Nova Condensed"/>
                </a:rPr>
                <a:t>As a paralegal, you generally </a:t>
              </a:r>
              <a:r>
                <a:rPr lang="en-US" b="true" sz="3600">
                  <a:solidFill>
                    <a:srgbClr val="000000"/>
                  </a:solidFill>
                  <a:latin typeface="Arial Nova Condensed Bold"/>
                  <a:ea typeface="Arial Nova Condensed Bold"/>
                  <a:cs typeface="Arial Nova Condensed Bold"/>
                  <a:sym typeface="Arial Nova Condensed Bold"/>
                </a:rPr>
                <a:t>should not handle client money</a:t>
              </a:r>
              <a:r>
                <a:rPr lang="en-US" sz="3600">
                  <a:solidFill>
                    <a:srgbClr val="000000"/>
                  </a:solidFill>
                  <a:latin typeface="Arial Nova Condensed"/>
                  <a:ea typeface="Arial Nova Condensed"/>
                  <a:cs typeface="Arial Nova Condensed"/>
                  <a:sym typeface="Arial Nova Condensed"/>
                </a:rPr>
                <a:t>, as services provided are free of charge. If a case involves money transactions, these must not go through the paralegal, and you should not be involved. However, in </a:t>
              </a:r>
              <a:r>
                <a:rPr lang="en-US" b="true" sz="3600">
                  <a:solidFill>
                    <a:srgbClr val="000000"/>
                  </a:solidFill>
                  <a:latin typeface="Arial Nova Condensed Bold"/>
                  <a:ea typeface="Arial Nova Condensed Bold"/>
                  <a:cs typeface="Arial Nova Condensed Bold"/>
                  <a:sym typeface="Arial Nova Condensed Bold"/>
                </a:rPr>
                <a:t>exceptional circumstances</a:t>
              </a:r>
              <a:r>
                <a:rPr lang="en-US" sz="3600">
                  <a:solidFill>
                    <a:srgbClr val="000000"/>
                  </a:solidFill>
                  <a:latin typeface="Arial Nova Condensed"/>
                  <a:ea typeface="Arial Nova Condensed"/>
                  <a:cs typeface="Arial Nova Condensed"/>
                  <a:sym typeface="Arial Nova Condensed"/>
                </a:rPr>
                <a:t> where the client entrusts you with money (e.g., to cover the cost of a legal procedure where you are acting on their behalf)</a:t>
              </a:r>
            </a:p>
            <a:p>
              <a:pPr algn="just" marL="933104" indent="-311035" lvl="2">
                <a:lnSpc>
                  <a:spcPts val="4320"/>
                </a:lnSpc>
              </a:pPr>
            </a:p>
            <a:p>
              <a:pPr algn="just">
                <a:lnSpc>
                  <a:spcPts val="4320"/>
                </a:lnSpc>
              </a:pPr>
              <a:r>
                <a:rPr lang="en-US" b="true" sz="3600">
                  <a:solidFill>
                    <a:srgbClr val="F9B428"/>
                  </a:solidFill>
                  <a:latin typeface="Arial Nova Condensed Bold"/>
                  <a:ea typeface="Arial Nova Condensed Bold"/>
                  <a:cs typeface="Arial Nova Condensed Bold"/>
                  <a:sym typeface="Arial Nova Condensed Bold"/>
                </a:rPr>
                <a:t>If this happen – What should you do ?</a:t>
              </a:r>
            </a:p>
            <a:p>
              <a:pPr algn="just">
                <a:lnSpc>
                  <a:spcPts val="4320"/>
                </a:lnSpc>
              </a:pPr>
              <a:r>
                <a:rPr lang="en-US" b="true" sz="3600">
                  <a:solidFill>
                    <a:srgbClr val="F9B428"/>
                  </a:solidFill>
                  <a:latin typeface="Arial Nova Condensed Bold"/>
                  <a:ea typeface="Arial Nova Condensed Bold"/>
                  <a:cs typeface="Arial Nova Condensed Bold"/>
                  <a:sym typeface="Arial Nova Condensed Bold"/>
                </a:rPr>
                <a:t>What is best practice to exceptionnaly handle client’s money ?</a:t>
              </a:r>
            </a:p>
          </p:txBody>
        </p:sp>
      </p:grpSp>
      <p:grpSp>
        <p:nvGrpSpPr>
          <p:cNvPr name="Group 11" id="11"/>
          <p:cNvGrpSpPr/>
          <p:nvPr/>
        </p:nvGrpSpPr>
        <p:grpSpPr>
          <a:xfrm rot="0">
            <a:off x="1398176" y="2285170"/>
            <a:ext cx="13240150" cy="894149"/>
            <a:chOff x="0" y="0"/>
            <a:chExt cx="17653533" cy="1192199"/>
          </a:xfrm>
        </p:grpSpPr>
        <p:sp>
          <p:nvSpPr>
            <p:cNvPr name="Freeform 12" id="12"/>
            <p:cNvSpPr/>
            <p:nvPr/>
          </p:nvSpPr>
          <p:spPr>
            <a:xfrm flipH="false" flipV="false" rot="0">
              <a:off x="0" y="0"/>
              <a:ext cx="17653533" cy="1192199"/>
            </a:xfrm>
            <a:custGeom>
              <a:avLst/>
              <a:gdLst/>
              <a:ahLst/>
              <a:cxnLst/>
              <a:rect r="r" b="b" t="t" l="l"/>
              <a:pathLst>
                <a:path h="1192199" w="17653533">
                  <a:moveTo>
                    <a:pt x="0" y="0"/>
                  </a:moveTo>
                  <a:lnTo>
                    <a:pt x="17653533" y="0"/>
                  </a:lnTo>
                  <a:lnTo>
                    <a:pt x="17653533" y="1192199"/>
                  </a:lnTo>
                  <a:lnTo>
                    <a:pt x="0" y="1192199"/>
                  </a:lnTo>
                  <a:close/>
                </a:path>
              </a:pathLst>
            </a:custGeom>
            <a:solidFill>
              <a:srgbClr val="000000">
                <a:alpha val="0"/>
              </a:srgbClr>
            </a:solidFill>
          </p:spPr>
        </p:sp>
        <p:sp>
          <p:nvSpPr>
            <p:cNvPr name="TextBox 13" id="13"/>
            <p:cNvSpPr txBox="true"/>
            <p:nvPr/>
          </p:nvSpPr>
          <p:spPr>
            <a:xfrm>
              <a:off x="0" y="-200025"/>
              <a:ext cx="17653533" cy="1392224"/>
            </a:xfrm>
            <a:prstGeom prst="rect">
              <a:avLst/>
            </a:prstGeom>
          </p:spPr>
          <p:txBody>
            <a:bodyPr anchor="t" rtlCol="false" tIns="0" lIns="0" bIns="0" rIns="0"/>
            <a:lstStyle/>
            <a:p>
              <a:pPr algn="just">
                <a:lnSpc>
                  <a:spcPts val="8181"/>
                </a:lnSpc>
              </a:pPr>
              <a:r>
                <a:rPr lang="en-US" b="true" sz="5000">
                  <a:solidFill>
                    <a:srgbClr val="F9B57D"/>
                  </a:solidFill>
                  <a:latin typeface="Arial Nova Condensed Bold"/>
                  <a:ea typeface="Arial Nova Condensed Bold"/>
                  <a:cs typeface="Arial Nova Condensed Bold"/>
                  <a:sym typeface="Arial Nova Condensed Bold"/>
                </a:rPr>
                <a:t>Ethical standards  and guiding principles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DAGhhTPBIkU</dc:identifier>
  <dcterms:modified xsi:type="dcterms:W3CDTF">2011-08-01T06:04:30Z</dcterms:modified>
  <cp:revision>1</cp:revision>
  <dc:title>Paralegal Training Curriculum _USE THE LAW_MODULE 1.2</dc:title>
</cp:coreProperties>
</file>