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40"/>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Lst>
  <p:sldSz cx="18288000" cy="10287000"/>
  <p:notesSz cx="6858000" cy="9144000"/>
  <p:embeddedFontLst>
    <p:embeddedFont>
      <p:font typeface="Open Sans 2" charset="1" panose="00000000000000000000"/>
      <p:regular r:id="rId37"/>
    </p:embeddedFont>
    <p:embeddedFont>
      <p:font typeface="Arial Nova Condensed Bold" charset="1" panose="020B0806020202020204"/>
      <p:regular r:id="rId38"/>
    </p:embeddedFont>
    <p:embeddedFont>
      <p:font typeface="Arial Nova Condensed" charset="1" panose="020B0506020202020204"/>
      <p:regular r:id="rId39"/>
    </p:embeddedFont>
    <p:embeddedFont>
      <p:font typeface="Arial Nova Condensed Italics" charset="1" panose="020B0506020202090204"/>
      <p:regular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slides/slide26.xml" Type="http://schemas.openxmlformats.org/officeDocument/2006/relationships/slide"/><Relationship Id="rId32" Target="slides/slide27.xml" Type="http://schemas.openxmlformats.org/officeDocument/2006/relationships/slide"/><Relationship Id="rId33" Target="slides/slide28.xml" Type="http://schemas.openxmlformats.org/officeDocument/2006/relationships/slide"/><Relationship Id="rId34" Target="slides/slide29.xml" Type="http://schemas.openxmlformats.org/officeDocument/2006/relationships/slide"/><Relationship Id="rId35" Target="slides/slide30.xml" Type="http://schemas.openxmlformats.org/officeDocument/2006/relationships/slide"/><Relationship Id="rId36" Target="slides/slide31.xml" Type="http://schemas.openxmlformats.org/officeDocument/2006/relationships/slide"/><Relationship Id="rId37" Target="fonts/font37.fntdata" Type="http://schemas.openxmlformats.org/officeDocument/2006/relationships/font"/><Relationship Id="rId38" Target="fonts/font38.fntdata" Type="http://schemas.openxmlformats.org/officeDocument/2006/relationships/font"/><Relationship Id="rId39" Target="fonts/font39.fntdata" Type="http://schemas.openxmlformats.org/officeDocument/2006/relationships/font"/><Relationship Id="rId4" Target="theme/theme1.xml" Type="http://schemas.openxmlformats.org/officeDocument/2006/relationships/theme"/><Relationship Id="rId40" Target="notesMasters/notesMaster1.xml" Type="http://schemas.openxmlformats.org/officeDocument/2006/relationships/notesMaster"/><Relationship Id="rId41" Target="theme/theme2.xml" Type="http://schemas.openxmlformats.org/officeDocument/2006/relationships/theme"/><Relationship Id="rId42" Target="notesSlides/notesSlide1.xml" Type="http://schemas.openxmlformats.org/officeDocument/2006/relationships/notesSlide"/><Relationship Id="rId43" Target="fonts/font43.fntdata" Type="http://schemas.openxmlformats.org/officeDocument/2006/relationships/font"/><Relationship Id="rId44" Target="notesSlides/notesSlide2.xml" Type="http://schemas.openxmlformats.org/officeDocument/2006/relationships/notesSlide"/><Relationship Id="rId45" Target="notesSlides/notesSlide3.xml" Type="http://schemas.openxmlformats.org/officeDocument/2006/relationships/notesSlide"/><Relationship Id="rId46" Target="notesSlides/notesSlide4.xml" Type="http://schemas.openxmlformats.org/officeDocument/2006/relationships/notesSlide"/><Relationship Id="rId47" Target="notesSlides/notesSlide5.xml" Type="http://schemas.openxmlformats.org/officeDocument/2006/relationships/notesSlide"/><Relationship Id="rId48" Target="notesSlides/notesSlide6.xml" Type="http://schemas.openxmlformats.org/officeDocument/2006/relationships/notesSlide"/><Relationship Id="rId49" Target="notesSlides/notesSlide7.xml" Type="http://schemas.openxmlformats.org/officeDocument/2006/relationships/notesSlide"/><Relationship Id="rId5" Target="tableStyles.xml" Type="http://schemas.openxmlformats.org/officeDocument/2006/relationships/tableStyles"/><Relationship Id="rId50" Target="notesSlides/notesSlide8.xml" Type="http://schemas.openxmlformats.org/officeDocument/2006/relationships/notesSlide"/><Relationship Id="rId51" Target="notesSlides/notesSlide9.xml" Type="http://schemas.openxmlformats.org/officeDocument/2006/relationships/notesSlide"/><Relationship Id="rId52" Target="notesSlides/notesSlide10.xml" Type="http://schemas.openxmlformats.org/officeDocument/2006/relationships/notesSlide"/><Relationship Id="rId53" Target="notesSlides/notesSlide11.xml" Type="http://schemas.openxmlformats.org/officeDocument/2006/relationships/notesSlide"/><Relationship Id="rId54" Target="notesSlides/notesSlide12.xml" Type="http://schemas.openxmlformats.org/officeDocument/2006/relationships/notesSlide"/><Relationship Id="rId55" Target="notesSlides/notesSlide13.xml" Type="http://schemas.openxmlformats.org/officeDocument/2006/relationships/notesSlide"/><Relationship Id="rId56" Target="notesSlides/notesSlide14.xml" Type="http://schemas.openxmlformats.org/officeDocument/2006/relationships/notesSlide"/><Relationship Id="rId57" Target="notesSlides/notesSlide15.xml" Type="http://schemas.openxmlformats.org/officeDocument/2006/relationships/notesSlide"/><Relationship Id="rId58" Target="notesSlides/notesSlide16.xml" Type="http://schemas.openxmlformats.org/officeDocument/2006/relationships/notesSlide"/><Relationship Id="rId59" Target="notesSlides/notesSlide17.xml" Type="http://schemas.openxmlformats.org/officeDocument/2006/relationships/notesSlide"/><Relationship Id="rId6" Target="slides/slide1.xml" Type="http://schemas.openxmlformats.org/officeDocument/2006/relationships/slide"/><Relationship Id="rId60" Target="notesSlides/notesSlide18.xml" Type="http://schemas.openxmlformats.org/officeDocument/2006/relationships/notesSlide"/><Relationship Id="rId61" Target="notesSlides/notesSlide19.xml" Type="http://schemas.openxmlformats.org/officeDocument/2006/relationships/notesSlide"/><Relationship Id="rId62" Target="notesSlides/notesSlide20.xml" Type="http://schemas.openxmlformats.org/officeDocument/2006/relationships/notesSlide"/><Relationship Id="rId63" Target="notesSlides/notesSlide21.xml" Type="http://schemas.openxmlformats.org/officeDocument/2006/relationships/notesSlide"/><Relationship Id="rId64" Target="notesSlides/notesSlide22.xml" Type="http://schemas.openxmlformats.org/officeDocument/2006/relationships/notesSlide"/><Relationship Id="rId65" Target="notesSlides/notesSlide23.xml" Type="http://schemas.openxmlformats.org/officeDocument/2006/relationships/notesSlide"/><Relationship Id="rId66" Target="notesSlides/notesSlide24.xml" Type="http://schemas.openxmlformats.org/officeDocument/2006/relationships/note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9.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0.xml" Type="http://schemas.openxmlformats.org/officeDocument/2006/relationships/slide"/></Relationships>
</file>

<file path=ppt/notesSlides/_rels/notesSlide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2.xml" Type="http://schemas.openxmlformats.org/officeDocument/2006/relationships/slide"/></Relationships>
</file>

<file path=ppt/notesSlides/_rels/notesSlide1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3.xml" Type="http://schemas.openxmlformats.org/officeDocument/2006/relationships/slide"/></Relationships>
</file>

<file path=ppt/notesSlides/_rels/notesSlide1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4.xml" Type="http://schemas.openxmlformats.org/officeDocument/2006/relationships/slide"/></Relationships>
</file>

<file path=ppt/notesSlides/_rels/notesSlide1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5.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2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6.xml" Type="http://schemas.openxmlformats.org/officeDocument/2006/relationships/slide"/></Relationships>
</file>

<file path=ppt/notesSlides/_rels/notesSlide2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7.xml" Type="http://schemas.openxmlformats.org/officeDocument/2006/relationships/slide"/></Relationships>
</file>

<file path=ppt/notesSlides/_rels/notesSlide2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8.xml" Type="http://schemas.openxmlformats.org/officeDocument/2006/relationships/slide"/></Relationships>
</file>

<file path=ppt/notesSlides/_rels/notesSlide2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9.xml" Type="http://schemas.openxmlformats.org/officeDocument/2006/relationships/slide"/></Relationships>
</file>

<file path=ppt/notesSlides/_rels/notesSlide2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0.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3</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12</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t>
            </a:r>
          </a:p>
          <a:p>
            <a:r>
              <a:rPr lang="en-US"/>
              <a:t>In your context and in the way your work is organized (ex: no dedicated office; not enough material…), discuss in plenary with the community paralegal, how you would best organize your file to ensure data protection of clients. </a:t>
            </a:r>
          </a:p>
          <a:p>
            <a:r>
              <a:rPr lang="en-US"/>
              <a:t/>
            </a:r>
          </a:p>
          <a:p>
            <a:r>
              <a:rPr lang="en-US"/>
              <a:t>13</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if you have not yet had the technical session to deliver all detailed information and process, explain what you would look into and the type of information you could share (cost; time; detailed process; risks..)</a:t>
            </a:r>
          </a:p>
          <a:p>
            <a:r>
              <a:rPr lang="en-US"/>
              <a:t/>
            </a:r>
          </a:p>
          <a:p>
            <a:r>
              <a:rPr lang="en-US"/>
              <a:t>14</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15</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Explain that paralegals interact with clients/community members in a continuous manner which require strong interpersonal skills. </a:t>
            </a:r>
          </a:p>
          <a:p>
            <a:r>
              <a:rPr lang="en-US"/>
              <a:t>These interpersonal skills can be strengthened and easier if they compound with solid organizational skills: clients’ management skills. </a:t>
            </a:r>
          </a:p>
          <a:p>
            <a:r>
              <a:rPr lang="en-US"/>
              <a:t>Clients’ management skills help paralegal to track client communications, follow-up on important dates and maintain a professional relationship. </a:t>
            </a:r>
          </a:p>
          <a:p>
            <a:r>
              <a:rPr lang="en-US"/>
              <a:t>Explain that interpersonal skills are Tools people use to interact and communicate with individuals in an organizational environment. </a:t>
            </a:r>
          </a:p>
          <a:p>
            <a:r>
              <a:rPr lang="en-US"/>
              <a:t/>
            </a:r>
          </a:p>
          <a:p>
            <a:r>
              <a:rPr lang="en-US"/>
              <a:t>16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17</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Explain that legal activities (as many activities) in general are always attaches to time. </a:t>
            </a:r>
          </a:p>
          <a:p>
            <a:r>
              <a:rPr lang="en-US"/>
              <a:t/>
            </a:r>
          </a:p>
          <a:p>
            <a:r>
              <a:rPr lang="en-US"/>
              <a:t>18</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19</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Explain that to manage how to use your time effectively, you need to know what your commitments are. For example, to family, friends, work, organizational work outside your job. Problems arise when the demands of different commitments collide.</a:t>
            </a:r>
          </a:p>
          <a:p>
            <a:r>
              <a:rPr lang="en-US"/>
              <a:t>Identify your regular commitments and drawing up a list of the requirements for each commitment. All your other commitments must be adapted to these regular commitments. You can write them down in your diary.</a:t>
            </a:r>
          </a:p>
          <a:p>
            <a:r>
              <a:rPr lang="en-US"/>
              <a:t>Think ahead about all the non-routine things that are going to happen, so you can start planning for them now (e.g. a friend's wedding, an assessment of your organization, etc.) by including them in your schedule to avoid collision with other commitments either routine one or arising later. </a:t>
            </a:r>
          </a:p>
          <a:p>
            <a:r>
              <a:rPr lang="en-US"/>
              <a:t/>
            </a:r>
          </a:p>
          <a:p>
            <a:r>
              <a:rPr lang="en-US"/>
              <a:t>20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21</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4</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22</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Time wasting </a:t>
            </a:r>
          </a:p>
          <a:p>
            <a:r>
              <a:rPr lang="en-US"/>
              <a:t>Most people waste their time in the same way. Here are a few examples of common time wasters:</a:t>
            </a:r>
          </a:p>
          <a:p>
            <a:r>
              <a:rPr lang="en-US"/>
              <a:t>Disorganization</a:t>
            </a:r>
          </a:p>
          <a:p>
            <a:r>
              <a:rPr lang="en-US"/>
              <a:t>Procrastination (putting things off until the last minute). </a:t>
            </a:r>
          </a:p>
          <a:p>
            <a:r>
              <a:rPr lang="en-US"/>
              <a:t>The inability to say no. </a:t>
            </a:r>
          </a:p>
          <a:p>
            <a:r>
              <a:rPr lang="en-US"/>
              <a:t>Lack of interest. </a:t>
            </a:r>
          </a:p>
          <a:p>
            <a:r>
              <a:rPr lang="en-US"/>
              <a:t>Burn out (exhaustion due to too much stress). </a:t>
            </a:r>
          </a:p>
          <a:p>
            <a:r>
              <a:rPr lang="en-US"/>
              <a:t>Visitors and interruptions - Phone calls and e-mails – Waiting. </a:t>
            </a:r>
          </a:p>
          <a:p>
            <a:r>
              <a:rPr lang="en-US"/>
              <a:t>The meetings. </a:t>
            </a:r>
          </a:p>
          <a:p>
            <a:r>
              <a:rPr lang="en-US"/>
              <a:t>Personal problems. </a:t>
            </a:r>
          </a:p>
          <a:p>
            <a:r>
              <a:rPr lang="en-US"/>
              <a:t/>
            </a:r>
          </a:p>
          <a:p>
            <a:r>
              <a:rPr lang="en-US"/>
              <a:t>23</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24</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25</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26</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5</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6</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7</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Ensures security and safety of documents: Helps you avoid losing documents and information (papers, letters, addresses) because  they are kept in a safe place. </a:t>
            </a:r>
          </a:p>
          <a:p>
            <a:r>
              <a:rPr lang="en-US"/>
              <a:t>Helps you and others to find your documents quickly and easily, enhancing efficiency.</a:t>
            </a:r>
          </a:p>
          <a:p>
            <a:r>
              <a:rPr lang="en-US"/>
              <a:t>Helps you decide where to file information, where to file a document, and which folder to look for a document in – e.g where to find an address.</a:t>
            </a:r>
          </a:p>
          <a:p>
            <a:r>
              <a:rPr lang="en-US"/>
              <a:t>Helps with follow-up, monitoring the work of paralegals and quantitatively measuring the work that paralegals are doing. </a:t>
            </a:r>
          </a:p>
          <a:p>
            <a:r>
              <a:rPr lang="en-US"/>
              <a:t>Helps identify the case load per paralegal, preferred conflict resolution methods of clients, geographic distribution of cases and preferred avenues of communities seeking legal solutions.  </a:t>
            </a:r>
          </a:p>
          <a:p>
            <a:r>
              <a:rPr lang="en-US"/>
              <a:t>Helps identify the patterns of legal needs in the community which can then be used for programme planning and advocacy. </a:t>
            </a:r>
          </a:p>
          <a:p>
            <a:r>
              <a:rPr lang="en-US"/>
              <a:t/>
            </a:r>
          </a:p>
          <a:p>
            <a:r>
              <a:rPr lang="en-US"/>
              <a:t>8</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9</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Explain to the paralegal that in the next session on Legal Case management, the paralegal will be trained and provided with tools to help collect key datas and manage case efficiently.</a:t>
            </a:r>
          </a:p>
          <a:p>
            <a:r>
              <a:rPr lang="en-US"/>
              <a:t/>
            </a:r>
          </a:p>
          <a:p>
            <a:r>
              <a:rPr lang="en-US"/>
              <a:t>10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11</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jpe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3.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6.svg" Type="http://schemas.openxmlformats.org/officeDocument/2006/relationships/image"/><Relationship Id="rId11" Target="../media/image20.png" Type="http://schemas.openxmlformats.org/officeDocument/2006/relationships/image"/><Relationship Id="rId12" Target="../media/image21.svg" Type="http://schemas.openxmlformats.org/officeDocument/2006/relationships/image"/><Relationship Id="rId2" Target="../media/image17.png" Type="http://schemas.openxmlformats.org/officeDocument/2006/relationships/image"/><Relationship Id="rId3" Target="../media/image13.png" Type="http://schemas.openxmlformats.org/officeDocument/2006/relationships/image"/><Relationship Id="rId4" Target="../media/image14.svg" Type="http://schemas.openxmlformats.org/officeDocument/2006/relationships/image"/><Relationship Id="rId5" Target="../media/image18.png" Type="http://schemas.openxmlformats.org/officeDocument/2006/relationships/image"/><Relationship Id="rId6" Target="../media/image19.svg" Type="http://schemas.openxmlformats.org/officeDocument/2006/relationships/image"/><Relationship Id="rId7" Target="../media/image4.png" Type="http://schemas.openxmlformats.org/officeDocument/2006/relationships/image"/><Relationship Id="rId8" Target="../media/image5.svg" Type="http://schemas.openxmlformats.org/officeDocument/2006/relationships/image"/><Relationship Id="rId9" Target="../media/image15.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 Id="rId3" Target="../media/image3.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 Id="rId3" Target="../media/image3.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6.svg" Type="http://schemas.openxmlformats.org/officeDocument/2006/relationships/image"/><Relationship Id="rId11" Target="../media/image20.png" Type="http://schemas.openxmlformats.org/officeDocument/2006/relationships/image"/><Relationship Id="rId12" Target="../media/image21.svg" Type="http://schemas.openxmlformats.org/officeDocument/2006/relationships/image"/><Relationship Id="rId2" Target="../media/image17.png" Type="http://schemas.openxmlformats.org/officeDocument/2006/relationships/image"/><Relationship Id="rId3" Target="../media/image13.png" Type="http://schemas.openxmlformats.org/officeDocument/2006/relationships/image"/><Relationship Id="rId4" Target="../media/image14.svg" Type="http://schemas.openxmlformats.org/officeDocument/2006/relationships/image"/><Relationship Id="rId5" Target="../media/image18.png" Type="http://schemas.openxmlformats.org/officeDocument/2006/relationships/image"/><Relationship Id="rId6" Target="../media/image19.svg" Type="http://schemas.openxmlformats.org/officeDocument/2006/relationships/image"/><Relationship Id="rId7" Target="../media/image4.png" Type="http://schemas.openxmlformats.org/officeDocument/2006/relationships/image"/><Relationship Id="rId8" Target="../media/image5.svg" Type="http://schemas.openxmlformats.org/officeDocument/2006/relationships/image"/><Relationship Id="rId9" Target="../media/image15.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7.xml" Type="http://schemas.openxmlformats.org/officeDocument/2006/relationships/notesSlide"/><Relationship Id="rId3" Target="../media/image3.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8.xml" Type="http://schemas.openxmlformats.org/officeDocument/2006/relationships/notesSlid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9.xml" Type="http://schemas.openxmlformats.org/officeDocument/2006/relationships/notesSlid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0.xml" Type="http://schemas.openxmlformats.org/officeDocument/2006/relationships/notesSlid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1.xml" Type="http://schemas.openxmlformats.org/officeDocument/2006/relationships/notesSlide"/><Relationship Id="rId3" Target="../media/image3.pn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2.xml" Type="http://schemas.openxmlformats.org/officeDocument/2006/relationships/notesSlid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3.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9.svg" Type="http://schemas.openxmlformats.org/officeDocument/2006/relationships/image"/><Relationship Id="rId11" Target="../media/image20.png" Type="http://schemas.openxmlformats.org/officeDocument/2006/relationships/image"/><Relationship Id="rId12" Target="../media/image21.svg" Type="http://schemas.openxmlformats.org/officeDocument/2006/relationships/image"/><Relationship Id="rId2" Target="../media/image13.png" Type="http://schemas.openxmlformats.org/officeDocument/2006/relationships/image"/><Relationship Id="rId3" Target="../media/image14.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15.png" Type="http://schemas.openxmlformats.org/officeDocument/2006/relationships/image"/><Relationship Id="rId7" Target="../media/image16.svg" Type="http://schemas.openxmlformats.org/officeDocument/2006/relationships/image"/><Relationship Id="rId8" Target="../media/image17.png" Type="http://schemas.openxmlformats.org/officeDocument/2006/relationships/image"/><Relationship Id="rId9" Target="../media/image18.pn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4.xml" Type="http://schemas.openxmlformats.org/officeDocument/2006/relationships/notesSlide"/></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6.png" Type="http://schemas.openxmlformats.org/officeDocument/2006/relationships/image"/><Relationship Id="rId3" Target="../media/image27.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https://dictionary.cambridge.org/dictionary/english/ability" TargetMode="External" Type="http://schemas.openxmlformats.org/officeDocument/2006/relationships/hyperlink"/><Relationship Id="rId4" Target="https://dictionary.cambridge.org/dictionary/english/effective" TargetMode="External" Type="http://schemas.openxmlformats.org/officeDocument/2006/relationships/hyperlink"/></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22.png" Type="http://schemas.openxmlformats.org/officeDocument/2006/relationships/image"/><Relationship Id="rId4" Target="../media/image23.svg" Type="http://schemas.openxmlformats.org/officeDocument/2006/relationships/image"/><Relationship Id="rId5" Target="../media/image24.png" Type="http://schemas.openxmlformats.org/officeDocument/2006/relationships/image"/><Relationship Id="rId6" Target="../media/image25.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6.svg" Type="http://schemas.openxmlformats.org/officeDocument/2006/relationships/image"/><Relationship Id="rId11" Target="../media/image20.png" Type="http://schemas.openxmlformats.org/officeDocument/2006/relationships/image"/><Relationship Id="rId12" Target="../media/image21.svg" Type="http://schemas.openxmlformats.org/officeDocument/2006/relationships/image"/><Relationship Id="rId2" Target="../media/image17.png" Type="http://schemas.openxmlformats.org/officeDocument/2006/relationships/image"/><Relationship Id="rId3" Target="../media/image13.png" Type="http://schemas.openxmlformats.org/officeDocument/2006/relationships/image"/><Relationship Id="rId4" Target="../media/image14.svg" Type="http://schemas.openxmlformats.org/officeDocument/2006/relationships/image"/><Relationship Id="rId5" Target="../media/image18.png" Type="http://schemas.openxmlformats.org/officeDocument/2006/relationships/image"/><Relationship Id="rId6" Target="../media/image19.svg" Type="http://schemas.openxmlformats.org/officeDocument/2006/relationships/image"/><Relationship Id="rId7" Target="../media/image4.png" Type="http://schemas.openxmlformats.org/officeDocument/2006/relationships/image"/><Relationship Id="rId8" Target="../media/image5.svg" Type="http://schemas.openxmlformats.org/officeDocument/2006/relationships/image"/><Relationship Id="rId9" Target="../media/image15.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3.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3.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sp>
        <p:nvSpPr>
          <p:cNvPr name="Freeform 5" id="5"/>
          <p:cNvSpPr/>
          <p:nvPr/>
        </p:nvSpPr>
        <p:spPr>
          <a:xfrm flipH="false" flipV="false" rot="0">
            <a:off x="684635" y="8436943"/>
            <a:ext cx="3577437" cy="1236183"/>
          </a:xfrm>
          <a:custGeom>
            <a:avLst/>
            <a:gdLst/>
            <a:ahLst/>
            <a:cxnLst/>
            <a:rect r="r" b="b" t="t" l="l"/>
            <a:pathLst>
              <a:path h="1236183" w="3577437">
                <a:moveTo>
                  <a:pt x="0" y="0"/>
                </a:moveTo>
                <a:lnTo>
                  <a:pt x="3577437" y="0"/>
                </a:lnTo>
                <a:lnTo>
                  <a:pt x="3577437" y="1236182"/>
                </a:lnTo>
                <a:lnTo>
                  <a:pt x="0" y="1236182"/>
                </a:lnTo>
                <a:lnTo>
                  <a:pt x="0" y="0"/>
                </a:lnTo>
                <a:close/>
              </a:path>
            </a:pathLst>
          </a:custGeom>
          <a:blipFill>
            <a:blip r:embed="rId2"/>
            <a:stretch>
              <a:fillRect l="0" t="0" r="0" b="0"/>
            </a:stretch>
          </a:blipFill>
        </p:spPr>
      </p:sp>
      <p:grpSp>
        <p:nvGrpSpPr>
          <p:cNvPr name="Group 6" id="6"/>
          <p:cNvGrpSpPr/>
          <p:nvPr/>
        </p:nvGrpSpPr>
        <p:grpSpPr>
          <a:xfrm rot="0">
            <a:off x="304190" y="2974336"/>
            <a:ext cx="4338328" cy="4338328"/>
            <a:chOff x="0" y="0"/>
            <a:chExt cx="5784438" cy="5784438"/>
          </a:xfrm>
        </p:grpSpPr>
        <p:sp>
          <p:nvSpPr>
            <p:cNvPr name="Freeform 7" id="7"/>
            <p:cNvSpPr/>
            <p:nvPr/>
          </p:nvSpPr>
          <p:spPr>
            <a:xfrm flipH="false" flipV="false" rot="0">
              <a:off x="0" y="0"/>
              <a:ext cx="5784438" cy="5784438"/>
            </a:xfrm>
            <a:custGeom>
              <a:avLst/>
              <a:gdLst/>
              <a:ahLst/>
              <a:cxnLst/>
              <a:rect r="r" b="b" t="t" l="l"/>
              <a:pathLst>
                <a:path h="5784438" w="5784438">
                  <a:moveTo>
                    <a:pt x="0" y="0"/>
                  </a:moveTo>
                  <a:lnTo>
                    <a:pt x="5784438" y="0"/>
                  </a:lnTo>
                  <a:lnTo>
                    <a:pt x="5784438" y="5784438"/>
                  </a:lnTo>
                  <a:lnTo>
                    <a:pt x="0" y="5784438"/>
                  </a:lnTo>
                  <a:lnTo>
                    <a:pt x="0" y="0"/>
                  </a:lnTo>
                  <a:close/>
                </a:path>
              </a:pathLst>
            </a:custGeom>
            <a:blipFill>
              <a:blip r:embed="rId3"/>
              <a:stretch>
                <a:fillRect l="0" t="0" r="0" b="0"/>
              </a:stretch>
            </a:blipFill>
          </p:spPr>
        </p:sp>
        <p:grpSp>
          <p:nvGrpSpPr>
            <p:cNvPr name="Group 8" id="8"/>
            <p:cNvGrpSpPr/>
            <p:nvPr/>
          </p:nvGrpSpPr>
          <p:grpSpPr>
            <a:xfrm rot="-82274">
              <a:off x="3275397" y="3651419"/>
              <a:ext cx="376427" cy="1094852"/>
              <a:chOff x="0" y="0"/>
              <a:chExt cx="167590" cy="487441"/>
            </a:xfrm>
          </p:grpSpPr>
          <p:sp>
            <p:nvSpPr>
              <p:cNvPr name="Freeform 9" id="9"/>
              <p:cNvSpPr/>
              <p:nvPr/>
            </p:nvSpPr>
            <p:spPr>
              <a:xfrm flipH="false" flipV="false" rot="0">
                <a:off x="0" y="0"/>
                <a:ext cx="167590" cy="487441"/>
              </a:xfrm>
              <a:custGeom>
                <a:avLst/>
                <a:gdLst/>
                <a:ahLst/>
                <a:cxnLst/>
                <a:rect r="r" b="b" t="t" l="l"/>
                <a:pathLst>
                  <a:path h="487441" w="167590">
                    <a:moveTo>
                      <a:pt x="0" y="0"/>
                    </a:moveTo>
                    <a:lnTo>
                      <a:pt x="167590" y="0"/>
                    </a:lnTo>
                    <a:lnTo>
                      <a:pt x="167590" y="487441"/>
                    </a:lnTo>
                    <a:lnTo>
                      <a:pt x="0" y="487441"/>
                    </a:lnTo>
                    <a:close/>
                  </a:path>
                </a:pathLst>
              </a:custGeom>
              <a:solidFill>
                <a:srgbClr val="84B2E1"/>
              </a:solidFill>
            </p:spPr>
          </p:sp>
          <p:sp>
            <p:nvSpPr>
              <p:cNvPr name="TextBox 10" id="10"/>
              <p:cNvSpPr txBox="true"/>
              <p:nvPr/>
            </p:nvSpPr>
            <p:spPr>
              <a:xfrm>
                <a:off x="0" y="-28575"/>
                <a:ext cx="167590" cy="516016"/>
              </a:xfrm>
              <a:prstGeom prst="rect">
                <a:avLst/>
              </a:prstGeom>
            </p:spPr>
            <p:txBody>
              <a:bodyPr anchor="ctr" rtlCol="false" tIns="25400" lIns="25400" bIns="25400" rIns="25400"/>
              <a:lstStyle/>
              <a:p>
                <a:pPr algn="ctr">
                  <a:lnSpc>
                    <a:spcPts val="1953"/>
                  </a:lnSpc>
                </a:pPr>
              </a:p>
            </p:txBody>
          </p:sp>
        </p:grpSp>
        <p:grpSp>
          <p:nvGrpSpPr>
            <p:cNvPr name="Group 11" id="11"/>
            <p:cNvGrpSpPr/>
            <p:nvPr/>
          </p:nvGrpSpPr>
          <p:grpSpPr>
            <a:xfrm rot="219085">
              <a:off x="2337181" y="3034693"/>
              <a:ext cx="513401" cy="731935"/>
              <a:chOff x="0" y="0"/>
              <a:chExt cx="228572" cy="325866"/>
            </a:xfrm>
          </p:grpSpPr>
          <p:sp>
            <p:nvSpPr>
              <p:cNvPr name="Freeform 12" id="12"/>
              <p:cNvSpPr/>
              <p:nvPr/>
            </p:nvSpPr>
            <p:spPr>
              <a:xfrm flipH="false" flipV="false" rot="0">
                <a:off x="0" y="0"/>
                <a:ext cx="228572" cy="325866"/>
              </a:xfrm>
              <a:custGeom>
                <a:avLst/>
                <a:gdLst/>
                <a:ahLst/>
                <a:cxnLst/>
                <a:rect r="r" b="b" t="t" l="l"/>
                <a:pathLst>
                  <a:path h="325866" w="228572">
                    <a:moveTo>
                      <a:pt x="0" y="0"/>
                    </a:moveTo>
                    <a:lnTo>
                      <a:pt x="228572" y="0"/>
                    </a:lnTo>
                    <a:lnTo>
                      <a:pt x="228572" y="325866"/>
                    </a:lnTo>
                    <a:lnTo>
                      <a:pt x="0" y="325866"/>
                    </a:lnTo>
                    <a:close/>
                  </a:path>
                </a:pathLst>
              </a:custGeom>
              <a:solidFill>
                <a:srgbClr val="6CA38C"/>
              </a:solidFill>
            </p:spPr>
          </p:sp>
          <p:sp>
            <p:nvSpPr>
              <p:cNvPr name="TextBox 13" id="13"/>
              <p:cNvSpPr txBox="true"/>
              <p:nvPr/>
            </p:nvSpPr>
            <p:spPr>
              <a:xfrm>
                <a:off x="0" y="-28575"/>
                <a:ext cx="228572" cy="354441"/>
              </a:xfrm>
              <a:prstGeom prst="rect">
                <a:avLst/>
              </a:prstGeom>
            </p:spPr>
            <p:txBody>
              <a:bodyPr anchor="ctr" rtlCol="false" tIns="25400" lIns="25400" bIns="25400" rIns="25400"/>
              <a:lstStyle/>
              <a:p>
                <a:pPr algn="ctr">
                  <a:lnSpc>
                    <a:spcPts val="1953"/>
                  </a:lnSpc>
                </a:pPr>
              </a:p>
            </p:txBody>
          </p:sp>
        </p:grpSp>
        <p:grpSp>
          <p:nvGrpSpPr>
            <p:cNvPr name="Group 14" id="14"/>
            <p:cNvGrpSpPr/>
            <p:nvPr/>
          </p:nvGrpSpPr>
          <p:grpSpPr>
            <a:xfrm rot="-6029727">
              <a:off x="2776906" y="3841119"/>
              <a:ext cx="1032579" cy="715453"/>
              <a:chOff x="0" y="0"/>
              <a:chExt cx="1183014" cy="819686"/>
            </a:xfrm>
          </p:grpSpPr>
          <p:sp>
            <p:nvSpPr>
              <p:cNvPr name="Freeform 15" id="15"/>
              <p:cNvSpPr/>
              <p:nvPr/>
            </p:nvSpPr>
            <p:spPr>
              <a:xfrm flipH="false" flipV="false" rot="0">
                <a:off x="0" y="0"/>
                <a:ext cx="1183014" cy="819686"/>
              </a:xfrm>
              <a:custGeom>
                <a:avLst/>
                <a:gdLst/>
                <a:ahLst/>
                <a:cxnLst/>
                <a:rect r="r" b="b" t="t" l="l"/>
                <a:pathLst>
                  <a:path h="819686" w="1183014">
                    <a:moveTo>
                      <a:pt x="591507" y="819686"/>
                    </a:moveTo>
                    <a:lnTo>
                      <a:pt x="1183014" y="0"/>
                    </a:lnTo>
                    <a:lnTo>
                      <a:pt x="0" y="0"/>
                    </a:lnTo>
                    <a:lnTo>
                      <a:pt x="591507" y="819686"/>
                    </a:lnTo>
                    <a:close/>
                  </a:path>
                </a:pathLst>
              </a:custGeom>
              <a:solidFill>
                <a:srgbClr val="E38256"/>
              </a:solidFill>
            </p:spPr>
          </p:sp>
          <p:sp>
            <p:nvSpPr>
              <p:cNvPr name="TextBox 16" id="16"/>
              <p:cNvSpPr txBox="true"/>
              <p:nvPr/>
            </p:nvSpPr>
            <p:spPr>
              <a:xfrm>
                <a:off x="184846" y="29974"/>
                <a:ext cx="813322" cy="409144"/>
              </a:xfrm>
              <a:prstGeom prst="rect">
                <a:avLst/>
              </a:prstGeom>
            </p:spPr>
            <p:txBody>
              <a:bodyPr anchor="ctr" rtlCol="false" tIns="25400" lIns="25400" bIns="25400" rIns="25400"/>
              <a:lstStyle/>
              <a:p>
                <a:pPr algn="ctr">
                  <a:lnSpc>
                    <a:spcPts val="1953"/>
                  </a:lnSpc>
                </a:pPr>
              </a:p>
            </p:txBody>
          </p:sp>
        </p:grpSp>
        <p:grpSp>
          <p:nvGrpSpPr>
            <p:cNvPr name="Group 17" id="17"/>
            <p:cNvGrpSpPr/>
            <p:nvPr/>
          </p:nvGrpSpPr>
          <p:grpSpPr>
            <a:xfrm rot="1834293">
              <a:off x="2942136" y="3296552"/>
              <a:ext cx="793531" cy="728397"/>
              <a:chOff x="0" y="0"/>
              <a:chExt cx="857157" cy="786801"/>
            </a:xfrm>
          </p:grpSpPr>
          <p:sp>
            <p:nvSpPr>
              <p:cNvPr name="Freeform 18" id="18"/>
              <p:cNvSpPr/>
              <p:nvPr/>
            </p:nvSpPr>
            <p:spPr>
              <a:xfrm flipH="false" flipV="false" rot="0">
                <a:off x="0" y="0"/>
                <a:ext cx="857157" cy="786801"/>
              </a:xfrm>
              <a:custGeom>
                <a:avLst/>
                <a:gdLst/>
                <a:ahLst/>
                <a:cxnLst/>
                <a:rect r="r" b="b" t="t" l="l"/>
                <a:pathLst>
                  <a:path h="786801" w="857157">
                    <a:moveTo>
                      <a:pt x="428578" y="0"/>
                    </a:moveTo>
                    <a:lnTo>
                      <a:pt x="857157" y="786801"/>
                    </a:lnTo>
                    <a:lnTo>
                      <a:pt x="0" y="786801"/>
                    </a:lnTo>
                    <a:lnTo>
                      <a:pt x="428578" y="0"/>
                    </a:lnTo>
                    <a:close/>
                  </a:path>
                </a:pathLst>
              </a:custGeom>
              <a:solidFill>
                <a:srgbClr val="BB2B59"/>
              </a:solidFill>
            </p:spPr>
          </p:sp>
          <p:sp>
            <p:nvSpPr>
              <p:cNvPr name="TextBox 19" id="19"/>
              <p:cNvSpPr txBox="true"/>
              <p:nvPr/>
            </p:nvSpPr>
            <p:spPr>
              <a:xfrm>
                <a:off x="133931" y="336726"/>
                <a:ext cx="589295" cy="393876"/>
              </a:xfrm>
              <a:prstGeom prst="rect">
                <a:avLst/>
              </a:prstGeom>
            </p:spPr>
            <p:txBody>
              <a:bodyPr anchor="ctr" rtlCol="false" tIns="25400" lIns="25400" bIns="25400" rIns="25400"/>
              <a:lstStyle/>
              <a:p>
                <a:pPr algn="ctr">
                  <a:lnSpc>
                    <a:spcPts val="1953"/>
                  </a:lnSpc>
                </a:pPr>
              </a:p>
            </p:txBody>
          </p:sp>
        </p:grpSp>
        <p:grpSp>
          <p:nvGrpSpPr>
            <p:cNvPr name="Group 20" id="20"/>
            <p:cNvGrpSpPr/>
            <p:nvPr/>
          </p:nvGrpSpPr>
          <p:grpSpPr>
            <a:xfrm rot="-3104318">
              <a:off x="3032687" y="3357839"/>
              <a:ext cx="683383" cy="689172"/>
              <a:chOff x="0" y="0"/>
              <a:chExt cx="812800" cy="819686"/>
            </a:xfrm>
          </p:grpSpPr>
          <p:sp>
            <p:nvSpPr>
              <p:cNvPr name="Freeform 21" id="21"/>
              <p:cNvSpPr/>
              <p:nvPr/>
            </p:nvSpPr>
            <p:spPr>
              <a:xfrm flipH="false" flipV="false" rot="0">
                <a:off x="0" y="0"/>
                <a:ext cx="812800" cy="819686"/>
              </a:xfrm>
              <a:custGeom>
                <a:avLst/>
                <a:gdLst/>
                <a:ahLst/>
                <a:cxnLst/>
                <a:rect r="r" b="b" t="t" l="l"/>
                <a:pathLst>
                  <a:path h="819686" w="812800">
                    <a:moveTo>
                      <a:pt x="406400" y="819686"/>
                    </a:moveTo>
                    <a:lnTo>
                      <a:pt x="812800" y="0"/>
                    </a:lnTo>
                    <a:lnTo>
                      <a:pt x="0" y="0"/>
                    </a:lnTo>
                    <a:lnTo>
                      <a:pt x="406400" y="819686"/>
                    </a:lnTo>
                    <a:close/>
                  </a:path>
                </a:pathLst>
              </a:custGeom>
              <a:solidFill>
                <a:srgbClr val="F9E3CC"/>
              </a:solidFill>
            </p:spPr>
          </p:sp>
          <p:sp>
            <p:nvSpPr>
              <p:cNvPr name="TextBox 22" id="22"/>
              <p:cNvSpPr txBox="true"/>
              <p:nvPr/>
            </p:nvSpPr>
            <p:spPr>
              <a:xfrm>
                <a:off x="127000" y="29974"/>
                <a:ext cx="558800" cy="409144"/>
              </a:xfrm>
              <a:prstGeom prst="rect">
                <a:avLst/>
              </a:prstGeom>
            </p:spPr>
            <p:txBody>
              <a:bodyPr anchor="ctr" rtlCol="false" tIns="25400" lIns="25400" bIns="25400" rIns="25400"/>
              <a:lstStyle/>
              <a:p>
                <a:pPr algn="ctr">
                  <a:lnSpc>
                    <a:spcPts val="1953"/>
                  </a:lnSpc>
                </a:pPr>
              </a:p>
            </p:txBody>
          </p:sp>
        </p:grpSp>
        <p:grpSp>
          <p:nvGrpSpPr>
            <p:cNvPr name="Group 23" id="23"/>
            <p:cNvGrpSpPr/>
            <p:nvPr/>
          </p:nvGrpSpPr>
          <p:grpSpPr>
            <a:xfrm rot="8100000">
              <a:off x="3206979" y="3111954"/>
              <a:ext cx="660475" cy="637391"/>
              <a:chOff x="0" y="0"/>
              <a:chExt cx="812800" cy="784391"/>
            </a:xfrm>
          </p:grpSpPr>
          <p:sp>
            <p:nvSpPr>
              <p:cNvPr name="Freeform 24" id="24"/>
              <p:cNvSpPr/>
              <p:nvPr/>
            </p:nvSpPr>
            <p:spPr>
              <a:xfrm flipH="false" flipV="false" rot="0">
                <a:off x="0" y="0"/>
                <a:ext cx="812800" cy="784391"/>
              </a:xfrm>
              <a:custGeom>
                <a:avLst/>
                <a:gdLst/>
                <a:ahLst/>
                <a:cxnLst/>
                <a:rect r="r" b="b" t="t" l="l"/>
                <a:pathLst>
                  <a:path h="784391" w="812800">
                    <a:moveTo>
                      <a:pt x="406400" y="784391"/>
                    </a:moveTo>
                    <a:lnTo>
                      <a:pt x="812800" y="0"/>
                    </a:lnTo>
                    <a:lnTo>
                      <a:pt x="0" y="0"/>
                    </a:lnTo>
                    <a:lnTo>
                      <a:pt x="406400" y="784391"/>
                    </a:lnTo>
                    <a:close/>
                  </a:path>
                </a:pathLst>
              </a:custGeom>
              <a:solidFill>
                <a:srgbClr val="E19779"/>
              </a:solidFill>
            </p:spPr>
          </p:sp>
          <p:sp>
            <p:nvSpPr>
              <p:cNvPr name="TextBox 25" id="25"/>
              <p:cNvSpPr txBox="true"/>
              <p:nvPr/>
            </p:nvSpPr>
            <p:spPr>
              <a:xfrm>
                <a:off x="127000" y="27453"/>
                <a:ext cx="558800" cy="392757"/>
              </a:xfrm>
              <a:prstGeom prst="rect">
                <a:avLst/>
              </a:prstGeom>
            </p:spPr>
            <p:txBody>
              <a:bodyPr anchor="ctr" rtlCol="false" tIns="25400" lIns="25400" bIns="25400" rIns="25400"/>
              <a:lstStyle/>
              <a:p>
                <a:pPr algn="ctr">
                  <a:lnSpc>
                    <a:spcPts val="1953"/>
                  </a:lnSpc>
                </a:pPr>
              </a:p>
            </p:txBody>
          </p:sp>
        </p:grpSp>
        <p:grpSp>
          <p:nvGrpSpPr>
            <p:cNvPr name="Group 26" id="26"/>
            <p:cNvGrpSpPr/>
            <p:nvPr/>
          </p:nvGrpSpPr>
          <p:grpSpPr>
            <a:xfrm rot="-330013">
              <a:off x="3593295" y="2679071"/>
              <a:ext cx="441596" cy="1135911"/>
              <a:chOff x="0" y="0"/>
              <a:chExt cx="196604" cy="505721"/>
            </a:xfrm>
          </p:grpSpPr>
          <p:sp>
            <p:nvSpPr>
              <p:cNvPr name="Freeform 27" id="27"/>
              <p:cNvSpPr/>
              <p:nvPr/>
            </p:nvSpPr>
            <p:spPr>
              <a:xfrm flipH="false" flipV="false" rot="0">
                <a:off x="0" y="0"/>
                <a:ext cx="196604" cy="505721"/>
              </a:xfrm>
              <a:custGeom>
                <a:avLst/>
                <a:gdLst/>
                <a:ahLst/>
                <a:cxnLst/>
                <a:rect r="r" b="b" t="t" l="l"/>
                <a:pathLst>
                  <a:path h="505721" w="196604">
                    <a:moveTo>
                      <a:pt x="0" y="0"/>
                    </a:moveTo>
                    <a:lnTo>
                      <a:pt x="196604" y="0"/>
                    </a:lnTo>
                    <a:lnTo>
                      <a:pt x="196604" y="505721"/>
                    </a:lnTo>
                    <a:lnTo>
                      <a:pt x="0" y="505721"/>
                    </a:lnTo>
                    <a:close/>
                  </a:path>
                </a:pathLst>
              </a:custGeom>
              <a:solidFill>
                <a:srgbClr val="FFFFFF"/>
              </a:solidFill>
            </p:spPr>
          </p:sp>
          <p:sp>
            <p:nvSpPr>
              <p:cNvPr name="TextBox 28" id="28"/>
              <p:cNvSpPr txBox="true"/>
              <p:nvPr/>
            </p:nvSpPr>
            <p:spPr>
              <a:xfrm>
                <a:off x="0" y="-28575"/>
                <a:ext cx="196604" cy="534296"/>
              </a:xfrm>
              <a:prstGeom prst="rect">
                <a:avLst/>
              </a:prstGeom>
            </p:spPr>
            <p:txBody>
              <a:bodyPr anchor="ctr" rtlCol="false" tIns="25400" lIns="25400" bIns="25400" rIns="25400"/>
              <a:lstStyle/>
              <a:p>
                <a:pPr algn="ctr">
                  <a:lnSpc>
                    <a:spcPts val="1953"/>
                  </a:lnSpc>
                </a:pPr>
              </a:p>
            </p:txBody>
          </p:sp>
        </p:grpSp>
        <p:grpSp>
          <p:nvGrpSpPr>
            <p:cNvPr name="Group 29" id="29"/>
            <p:cNvGrpSpPr/>
            <p:nvPr/>
          </p:nvGrpSpPr>
          <p:grpSpPr>
            <a:xfrm rot="-5760379">
              <a:off x="2637248" y="2889299"/>
              <a:ext cx="1032579" cy="715453"/>
              <a:chOff x="0" y="0"/>
              <a:chExt cx="1183014" cy="819686"/>
            </a:xfrm>
          </p:grpSpPr>
          <p:sp>
            <p:nvSpPr>
              <p:cNvPr name="Freeform 30" id="30"/>
              <p:cNvSpPr/>
              <p:nvPr/>
            </p:nvSpPr>
            <p:spPr>
              <a:xfrm flipH="false" flipV="false" rot="0">
                <a:off x="0" y="0"/>
                <a:ext cx="1183014" cy="819686"/>
              </a:xfrm>
              <a:custGeom>
                <a:avLst/>
                <a:gdLst/>
                <a:ahLst/>
                <a:cxnLst/>
                <a:rect r="r" b="b" t="t" l="l"/>
                <a:pathLst>
                  <a:path h="819686" w="1183014">
                    <a:moveTo>
                      <a:pt x="591507" y="819686"/>
                    </a:moveTo>
                    <a:lnTo>
                      <a:pt x="1183014" y="0"/>
                    </a:lnTo>
                    <a:lnTo>
                      <a:pt x="0" y="0"/>
                    </a:lnTo>
                    <a:lnTo>
                      <a:pt x="591507" y="819686"/>
                    </a:lnTo>
                    <a:close/>
                  </a:path>
                </a:pathLst>
              </a:custGeom>
              <a:solidFill>
                <a:srgbClr val="CFE3F4"/>
              </a:solidFill>
            </p:spPr>
          </p:sp>
          <p:sp>
            <p:nvSpPr>
              <p:cNvPr name="TextBox 31" id="31"/>
              <p:cNvSpPr txBox="true"/>
              <p:nvPr/>
            </p:nvSpPr>
            <p:spPr>
              <a:xfrm>
                <a:off x="184846" y="29974"/>
                <a:ext cx="813322" cy="409144"/>
              </a:xfrm>
              <a:prstGeom prst="rect">
                <a:avLst/>
              </a:prstGeom>
            </p:spPr>
            <p:txBody>
              <a:bodyPr anchor="ctr" rtlCol="false" tIns="25400" lIns="25400" bIns="25400" rIns="25400"/>
              <a:lstStyle/>
              <a:p>
                <a:pPr algn="ctr">
                  <a:lnSpc>
                    <a:spcPts val="1953"/>
                  </a:lnSpc>
                </a:pPr>
              </a:p>
            </p:txBody>
          </p:sp>
        </p:grpSp>
        <p:grpSp>
          <p:nvGrpSpPr>
            <p:cNvPr name="Group 32" id="32"/>
            <p:cNvGrpSpPr/>
            <p:nvPr/>
          </p:nvGrpSpPr>
          <p:grpSpPr>
            <a:xfrm rot="-9588189">
              <a:off x="3042490" y="2396247"/>
              <a:ext cx="759122" cy="715453"/>
              <a:chOff x="0" y="0"/>
              <a:chExt cx="869717" cy="819686"/>
            </a:xfrm>
          </p:grpSpPr>
          <p:sp>
            <p:nvSpPr>
              <p:cNvPr name="Freeform 33" id="33"/>
              <p:cNvSpPr/>
              <p:nvPr/>
            </p:nvSpPr>
            <p:spPr>
              <a:xfrm flipH="false" flipV="false" rot="0">
                <a:off x="0" y="0"/>
                <a:ext cx="869717" cy="819686"/>
              </a:xfrm>
              <a:custGeom>
                <a:avLst/>
                <a:gdLst/>
                <a:ahLst/>
                <a:cxnLst/>
                <a:rect r="r" b="b" t="t" l="l"/>
                <a:pathLst>
                  <a:path h="819686" w="869717">
                    <a:moveTo>
                      <a:pt x="434859" y="819686"/>
                    </a:moveTo>
                    <a:lnTo>
                      <a:pt x="869717" y="0"/>
                    </a:lnTo>
                    <a:lnTo>
                      <a:pt x="0" y="0"/>
                    </a:lnTo>
                    <a:lnTo>
                      <a:pt x="434859" y="819686"/>
                    </a:lnTo>
                    <a:close/>
                  </a:path>
                </a:pathLst>
              </a:custGeom>
              <a:solidFill>
                <a:srgbClr val="F9E3CC"/>
              </a:solidFill>
            </p:spPr>
          </p:sp>
          <p:sp>
            <p:nvSpPr>
              <p:cNvPr name="TextBox 34" id="34"/>
              <p:cNvSpPr txBox="true"/>
              <p:nvPr/>
            </p:nvSpPr>
            <p:spPr>
              <a:xfrm>
                <a:off x="135893" y="29974"/>
                <a:ext cx="597931" cy="409144"/>
              </a:xfrm>
              <a:prstGeom prst="rect">
                <a:avLst/>
              </a:prstGeom>
            </p:spPr>
            <p:txBody>
              <a:bodyPr anchor="ctr" rtlCol="false" tIns="25400" lIns="25400" bIns="25400" rIns="25400"/>
              <a:lstStyle/>
              <a:p>
                <a:pPr algn="ctr">
                  <a:lnSpc>
                    <a:spcPts val="1953"/>
                  </a:lnSpc>
                </a:pPr>
              </a:p>
            </p:txBody>
          </p:sp>
        </p:grpSp>
        <p:grpSp>
          <p:nvGrpSpPr>
            <p:cNvPr name="Group 35" id="35"/>
            <p:cNvGrpSpPr/>
            <p:nvPr/>
          </p:nvGrpSpPr>
          <p:grpSpPr>
            <a:xfrm rot="8100000">
              <a:off x="2709751" y="2016881"/>
              <a:ext cx="673086" cy="715453"/>
              <a:chOff x="0" y="0"/>
              <a:chExt cx="771147" cy="819686"/>
            </a:xfrm>
          </p:grpSpPr>
          <p:sp>
            <p:nvSpPr>
              <p:cNvPr name="Freeform 36" id="36"/>
              <p:cNvSpPr/>
              <p:nvPr/>
            </p:nvSpPr>
            <p:spPr>
              <a:xfrm flipH="false" flipV="false" rot="0">
                <a:off x="0" y="0"/>
                <a:ext cx="771147" cy="819686"/>
              </a:xfrm>
              <a:custGeom>
                <a:avLst/>
                <a:gdLst/>
                <a:ahLst/>
                <a:cxnLst/>
                <a:rect r="r" b="b" t="t" l="l"/>
                <a:pathLst>
                  <a:path h="819686" w="771147">
                    <a:moveTo>
                      <a:pt x="385574" y="819686"/>
                    </a:moveTo>
                    <a:lnTo>
                      <a:pt x="771147" y="0"/>
                    </a:lnTo>
                    <a:lnTo>
                      <a:pt x="0" y="0"/>
                    </a:lnTo>
                    <a:lnTo>
                      <a:pt x="385574" y="819686"/>
                    </a:lnTo>
                    <a:close/>
                  </a:path>
                </a:pathLst>
              </a:custGeom>
              <a:solidFill>
                <a:srgbClr val="6CA38C"/>
              </a:solidFill>
            </p:spPr>
          </p:sp>
          <p:sp>
            <p:nvSpPr>
              <p:cNvPr name="TextBox 37" id="37"/>
              <p:cNvSpPr txBox="true"/>
              <p:nvPr/>
            </p:nvSpPr>
            <p:spPr>
              <a:xfrm>
                <a:off x="120492" y="29974"/>
                <a:ext cx="530164" cy="409144"/>
              </a:xfrm>
              <a:prstGeom prst="rect">
                <a:avLst/>
              </a:prstGeom>
            </p:spPr>
            <p:txBody>
              <a:bodyPr anchor="ctr" rtlCol="false" tIns="25400" lIns="25400" bIns="25400" rIns="25400"/>
              <a:lstStyle/>
              <a:p>
                <a:pPr algn="ctr">
                  <a:lnSpc>
                    <a:spcPts val="1953"/>
                  </a:lnSpc>
                </a:pPr>
              </a:p>
            </p:txBody>
          </p:sp>
        </p:grpSp>
        <p:grpSp>
          <p:nvGrpSpPr>
            <p:cNvPr name="Group 38" id="38"/>
            <p:cNvGrpSpPr/>
            <p:nvPr/>
          </p:nvGrpSpPr>
          <p:grpSpPr>
            <a:xfrm rot="7608942">
              <a:off x="1579540" y="3600495"/>
              <a:ext cx="1960532" cy="613926"/>
              <a:chOff x="0" y="0"/>
              <a:chExt cx="1855007" cy="580881"/>
            </a:xfrm>
          </p:grpSpPr>
          <p:sp>
            <p:nvSpPr>
              <p:cNvPr name="Freeform 39" id="39"/>
              <p:cNvSpPr/>
              <p:nvPr/>
            </p:nvSpPr>
            <p:spPr>
              <a:xfrm flipH="false" flipV="false" rot="0">
                <a:off x="0" y="0"/>
                <a:ext cx="1855007" cy="580881"/>
              </a:xfrm>
              <a:custGeom>
                <a:avLst/>
                <a:gdLst/>
                <a:ahLst/>
                <a:cxnLst/>
                <a:rect r="r" b="b" t="t" l="l"/>
                <a:pathLst>
                  <a:path h="580881" w="1855007">
                    <a:moveTo>
                      <a:pt x="927504" y="580881"/>
                    </a:moveTo>
                    <a:lnTo>
                      <a:pt x="1855007" y="0"/>
                    </a:lnTo>
                    <a:lnTo>
                      <a:pt x="0" y="0"/>
                    </a:lnTo>
                    <a:lnTo>
                      <a:pt x="927504" y="580881"/>
                    </a:lnTo>
                    <a:close/>
                  </a:path>
                </a:pathLst>
              </a:custGeom>
              <a:solidFill>
                <a:srgbClr val="B72E6D"/>
              </a:solidFill>
            </p:spPr>
          </p:sp>
          <p:sp>
            <p:nvSpPr>
              <p:cNvPr name="TextBox 40" id="40"/>
              <p:cNvSpPr txBox="true"/>
              <p:nvPr/>
            </p:nvSpPr>
            <p:spPr>
              <a:xfrm>
                <a:off x="289845" y="12917"/>
                <a:ext cx="1275318" cy="298270"/>
              </a:xfrm>
              <a:prstGeom prst="rect">
                <a:avLst/>
              </a:prstGeom>
            </p:spPr>
            <p:txBody>
              <a:bodyPr anchor="ctr" rtlCol="false" tIns="25400" lIns="25400" bIns="25400" rIns="25400"/>
              <a:lstStyle/>
              <a:p>
                <a:pPr algn="ctr">
                  <a:lnSpc>
                    <a:spcPts val="1953"/>
                  </a:lnSpc>
                </a:pPr>
              </a:p>
            </p:txBody>
          </p:sp>
        </p:grpSp>
        <p:grpSp>
          <p:nvGrpSpPr>
            <p:cNvPr name="Group 41" id="41"/>
            <p:cNvGrpSpPr/>
            <p:nvPr/>
          </p:nvGrpSpPr>
          <p:grpSpPr>
            <a:xfrm rot="1170035">
              <a:off x="3079194" y="2135931"/>
              <a:ext cx="501528" cy="644421"/>
              <a:chOff x="0" y="0"/>
              <a:chExt cx="223286" cy="286904"/>
            </a:xfrm>
          </p:grpSpPr>
          <p:sp>
            <p:nvSpPr>
              <p:cNvPr name="Freeform 42" id="42"/>
              <p:cNvSpPr/>
              <p:nvPr/>
            </p:nvSpPr>
            <p:spPr>
              <a:xfrm flipH="false" flipV="false" rot="0">
                <a:off x="0" y="0"/>
                <a:ext cx="223286" cy="286904"/>
              </a:xfrm>
              <a:custGeom>
                <a:avLst/>
                <a:gdLst/>
                <a:ahLst/>
                <a:cxnLst/>
                <a:rect r="r" b="b" t="t" l="l"/>
                <a:pathLst>
                  <a:path h="286904" w="223286">
                    <a:moveTo>
                      <a:pt x="0" y="0"/>
                    </a:moveTo>
                    <a:lnTo>
                      <a:pt x="223286" y="0"/>
                    </a:lnTo>
                    <a:lnTo>
                      <a:pt x="223286" y="286904"/>
                    </a:lnTo>
                    <a:lnTo>
                      <a:pt x="0" y="286904"/>
                    </a:lnTo>
                    <a:close/>
                  </a:path>
                </a:pathLst>
              </a:custGeom>
              <a:solidFill>
                <a:srgbClr val="F9B428"/>
              </a:solidFill>
            </p:spPr>
          </p:sp>
          <p:sp>
            <p:nvSpPr>
              <p:cNvPr name="TextBox 43" id="43"/>
              <p:cNvSpPr txBox="true"/>
              <p:nvPr/>
            </p:nvSpPr>
            <p:spPr>
              <a:xfrm>
                <a:off x="0" y="-28575"/>
                <a:ext cx="223286" cy="315479"/>
              </a:xfrm>
              <a:prstGeom prst="rect">
                <a:avLst/>
              </a:prstGeom>
            </p:spPr>
            <p:txBody>
              <a:bodyPr anchor="ctr" rtlCol="false" tIns="25400" lIns="25400" bIns="25400" rIns="25400"/>
              <a:lstStyle/>
              <a:p>
                <a:pPr algn="ctr">
                  <a:lnSpc>
                    <a:spcPts val="1953"/>
                  </a:lnSpc>
                </a:pPr>
              </a:p>
            </p:txBody>
          </p:sp>
        </p:grpSp>
        <p:grpSp>
          <p:nvGrpSpPr>
            <p:cNvPr name="Group 44" id="44"/>
            <p:cNvGrpSpPr/>
            <p:nvPr/>
          </p:nvGrpSpPr>
          <p:grpSpPr>
            <a:xfrm rot="1321693">
              <a:off x="2830845" y="2829295"/>
              <a:ext cx="801374" cy="620398"/>
              <a:chOff x="0" y="0"/>
              <a:chExt cx="902259" cy="698500"/>
            </a:xfrm>
          </p:grpSpPr>
          <p:sp>
            <p:nvSpPr>
              <p:cNvPr name="Freeform 45" id="45"/>
              <p:cNvSpPr/>
              <p:nvPr/>
            </p:nvSpPr>
            <p:spPr>
              <a:xfrm flipH="false" flipV="false" rot="0">
                <a:off x="0" y="0"/>
                <a:ext cx="902259" cy="698500"/>
              </a:xfrm>
              <a:custGeom>
                <a:avLst/>
                <a:gdLst/>
                <a:ahLst/>
                <a:cxnLst/>
                <a:rect r="r" b="b" t="t" l="l"/>
                <a:pathLst>
                  <a:path h="698500" w="902259">
                    <a:moveTo>
                      <a:pt x="902259" y="349250"/>
                    </a:moveTo>
                    <a:lnTo>
                      <a:pt x="699059" y="698500"/>
                    </a:lnTo>
                    <a:lnTo>
                      <a:pt x="203200" y="698500"/>
                    </a:lnTo>
                    <a:lnTo>
                      <a:pt x="0" y="349250"/>
                    </a:lnTo>
                    <a:lnTo>
                      <a:pt x="203200" y="0"/>
                    </a:lnTo>
                    <a:lnTo>
                      <a:pt x="699059" y="0"/>
                    </a:lnTo>
                    <a:lnTo>
                      <a:pt x="902259" y="349250"/>
                    </a:lnTo>
                    <a:close/>
                  </a:path>
                </a:pathLst>
              </a:custGeom>
              <a:solidFill>
                <a:srgbClr val="4E5FA7"/>
              </a:solidFill>
            </p:spPr>
          </p:sp>
          <p:sp>
            <p:nvSpPr>
              <p:cNvPr name="TextBox 46" id="46"/>
              <p:cNvSpPr txBox="true"/>
              <p:nvPr/>
            </p:nvSpPr>
            <p:spPr>
              <a:xfrm>
                <a:off x="114300" y="-28575"/>
                <a:ext cx="673659" cy="727075"/>
              </a:xfrm>
              <a:prstGeom prst="rect">
                <a:avLst/>
              </a:prstGeom>
            </p:spPr>
            <p:txBody>
              <a:bodyPr anchor="ctr" rtlCol="false" tIns="25400" lIns="25400" bIns="25400" rIns="25400"/>
              <a:lstStyle/>
              <a:p>
                <a:pPr algn="ctr">
                  <a:lnSpc>
                    <a:spcPts val="1953"/>
                  </a:lnSpc>
                </a:pPr>
              </a:p>
            </p:txBody>
          </p:sp>
        </p:grpSp>
        <p:grpSp>
          <p:nvGrpSpPr>
            <p:cNvPr name="Group 47" id="47"/>
            <p:cNvGrpSpPr/>
            <p:nvPr/>
          </p:nvGrpSpPr>
          <p:grpSpPr>
            <a:xfrm rot="-10340987">
              <a:off x="2277656" y="3762709"/>
              <a:ext cx="984099" cy="1173036"/>
              <a:chOff x="0" y="0"/>
              <a:chExt cx="812800" cy="968850"/>
            </a:xfrm>
          </p:grpSpPr>
          <p:sp>
            <p:nvSpPr>
              <p:cNvPr name="Freeform 48" id="48"/>
              <p:cNvSpPr/>
              <p:nvPr/>
            </p:nvSpPr>
            <p:spPr>
              <a:xfrm flipH="false" flipV="false" rot="0">
                <a:off x="0" y="0"/>
                <a:ext cx="812800" cy="968850"/>
              </a:xfrm>
              <a:custGeom>
                <a:avLst/>
                <a:gdLst/>
                <a:ahLst/>
                <a:cxnLst/>
                <a:rect r="r" b="b" t="t" l="l"/>
                <a:pathLst>
                  <a:path h="968850" w="812800">
                    <a:moveTo>
                      <a:pt x="406400" y="968850"/>
                    </a:moveTo>
                    <a:lnTo>
                      <a:pt x="812800" y="0"/>
                    </a:lnTo>
                    <a:lnTo>
                      <a:pt x="0" y="0"/>
                    </a:lnTo>
                    <a:lnTo>
                      <a:pt x="406400" y="968850"/>
                    </a:lnTo>
                    <a:close/>
                  </a:path>
                </a:pathLst>
              </a:custGeom>
              <a:solidFill>
                <a:srgbClr val="4E5FA7"/>
              </a:solidFill>
            </p:spPr>
          </p:sp>
          <p:sp>
            <p:nvSpPr>
              <p:cNvPr name="TextBox 49" id="49"/>
              <p:cNvSpPr txBox="true"/>
              <p:nvPr/>
            </p:nvSpPr>
            <p:spPr>
              <a:xfrm>
                <a:off x="127000" y="40629"/>
                <a:ext cx="558800" cy="478398"/>
              </a:xfrm>
              <a:prstGeom prst="rect">
                <a:avLst/>
              </a:prstGeom>
            </p:spPr>
            <p:txBody>
              <a:bodyPr anchor="ctr" rtlCol="false" tIns="25400" lIns="25400" bIns="25400" rIns="25400"/>
              <a:lstStyle/>
              <a:p>
                <a:pPr algn="ctr">
                  <a:lnSpc>
                    <a:spcPts val="1953"/>
                  </a:lnSpc>
                </a:pPr>
              </a:p>
            </p:txBody>
          </p:sp>
        </p:grpSp>
        <p:grpSp>
          <p:nvGrpSpPr>
            <p:cNvPr name="Group 50" id="50"/>
            <p:cNvGrpSpPr/>
            <p:nvPr/>
          </p:nvGrpSpPr>
          <p:grpSpPr>
            <a:xfrm rot="5282025">
              <a:off x="2508232" y="4584165"/>
              <a:ext cx="441596" cy="990434"/>
              <a:chOff x="0" y="0"/>
              <a:chExt cx="196604" cy="440953"/>
            </a:xfrm>
          </p:grpSpPr>
          <p:sp>
            <p:nvSpPr>
              <p:cNvPr name="Freeform 51" id="51"/>
              <p:cNvSpPr/>
              <p:nvPr/>
            </p:nvSpPr>
            <p:spPr>
              <a:xfrm flipH="false" flipV="false" rot="0">
                <a:off x="0" y="0"/>
                <a:ext cx="196604" cy="440953"/>
              </a:xfrm>
              <a:custGeom>
                <a:avLst/>
                <a:gdLst/>
                <a:ahLst/>
                <a:cxnLst/>
                <a:rect r="r" b="b" t="t" l="l"/>
                <a:pathLst>
                  <a:path h="440953" w="196604">
                    <a:moveTo>
                      <a:pt x="0" y="0"/>
                    </a:moveTo>
                    <a:lnTo>
                      <a:pt x="196604" y="0"/>
                    </a:lnTo>
                    <a:lnTo>
                      <a:pt x="196604" y="440953"/>
                    </a:lnTo>
                    <a:lnTo>
                      <a:pt x="0" y="440953"/>
                    </a:lnTo>
                    <a:close/>
                  </a:path>
                </a:pathLst>
              </a:custGeom>
              <a:solidFill>
                <a:srgbClr val="FFFFFF"/>
              </a:solidFill>
            </p:spPr>
          </p:sp>
          <p:sp>
            <p:nvSpPr>
              <p:cNvPr name="TextBox 52" id="52"/>
              <p:cNvSpPr txBox="true"/>
              <p:nvPr/>
            </p:nvSpPr>
            <p:spPr>
              <a:xfrm>
                <a:off x="0" y="-28575"/>
                <a:ext cx="196604" cy="469528"/>
              </a:xfrm>
              <a:prstGeom prst="rect">
                <a:avLst/>
              </a:prstGeom>
            </p:spPr>
            <p:txBody>
              <a:bodyPr anchor="ctr" rtlCol="false" tIns="25400" lIns="25400" bIns="25400" rIns="25400"/>
              <a:lstStyle/>
              <a:p>
                <a:pPr algn="ctr">
                  <a:lnSpc>
                    <a:spcPts val="1953"/>
                  </a:lnSpc>
                </a:pPr>
              </a:p>
            </p:txBody>
          </p:sp>
        </p:grpSp>
        <p:grpSp>
          <p:nvGrpSpPr>
            <p:cNvPr name="Group 53" id="53"/>
            <p:cNvGrpSpPr/>
            <p:nvPr/>
          </p:nvGrpSpPr>
          <p:grpSpPr>
            <a:xfrm rot="8100000">
              <a:off x="2766554" y="1552040"/>
              <a:ext cx="819875" cy="715453"/>
              <a:chOff x="0" y="0"/>
              <a:chExt cx="939321" cy="819686"/>
            </a:xfrm>
          </p:grpSpPr>
          <p:sp>
            <p:nvSpPr>
              <p:cNvPr name="Freeform 54" id="54"/>
              <p:cNvSpPr/>
              <p:nvPr/>
            </p:nvSpPr>
            <p:spPr>
              <a:xfrm flipH="false" flipV="false" rot="0">
                <a:off x="0" y="0"/>
                <a:ext cx="939321" cy="819686"/>
              </a:xfrm>
              <a:custGeom>
                <a:avLst/>
                <a:gdLst/>
                <a:ahLst/>
                <a:cxnLst/>
                <a:rect r="r" b="b" t="t" l="l"/>
                <a:pathLst>
                  <a:path h="819686" w="939321">
                    <a:moveTo>
                      <a:pt x="469661" y="819686"/>
                    </a:moveTo>
                    <a:lnTo>
                      <a:pt x="939321" y="0"/>
                    </a:lnTo>
                    <a:lnTo>
                      <a:pt x="0" y="0"/>
                    </a:lnTo>
                    <a:lnTo>
                      <a:pt x="469661" y="819686"/>
                    </a:lnTo>
                    <a:close/>
                  </a:path>
                </a:pathLst>
              </a:custGeom>
              <a:solidFill>
                <a:srgbClr val="709B4E"/>
              </a:solidFill>
            </p:spPr>
          </p:sp>
          <p:sp>
            <p:nvSpPr>
              <p:cNvPr name="TextBox 55" id="55"/>
              <p:cNvSpPr txBox="true"/>
              <p:nvPr/>
            </p:nvSpPr>
            <p:spPr>
              <a:xfrm>
                <a:off x="146769" y="29974"/>
                <a:ext cx="645783" cy="409144"/>
              </a:xfrm>
              <a:prstGeom prst="rect">
                <a:avLst/>
              </a:prstGeom>
            </p:spPr>
            <p:txBody>
              <a:bodyPr anchor="ctr" rtlCol="false" tIns="25400" lIns="25400" bIns="25400" rIns="25400"/>
              <a:lstStyle/>
              <a:p>
                <a:pPr algn="ctr">
                  <a:lnSpc>
                    <a:spcPts val="1953"/>
                  </a:lnSpc>
                </a:pPr>
              </a:p>
            </p:txBody>
          </p:sp>
        </p:grpSp>
        <p:grpSp>
          <p:nvGrpSpPr>
            <p:cNvPr name="Group 56" id="56"/>
            <p:cNvGrpSpPr/>
            <p:nvPr/>
          </p:nvGrpSpPr>
          <p:grpSpPr>
            <a:xfrm rot="-7973139">
              <a:off x="2027838" y="2191277"/>
              <a:ext cx="1127557" cy="522622"/>
              <a:chOff x="0" y="0"/>
              <a:chExt cx="1292928" cy="599271"/>
            </a:xfrm>
          </p:grpSpPr>
          <p:sp>
            <p:nvSpPr>
              <p:cNvPr name="Freeform 57" id="57"/>
              <p:cNvSpPr/>
              <p:nvPr/>
            </p:nvSpPr>
            <p:spPr>
              <a:xfrm flipH="false" flipV="false" rot="0">
                <a:off x="0" y="0"/>
                <a:ext cx="1292928" cy="599271"/>
              </a:xfrm>
              <a:custGeom>
                <a:avLst/>
                <a:gdLst/>
                <a:ahLst/>
                <a:cxnLst/>
                <a:rect r="r" b="b" t="t" l="l"/>
                <a:pathLst>
                  <a:path h="599271" w="1292928">
                    <a:moveTo>
                      <a:pt x="646464" y="599271"/>
                    </a:moveTo>
                    <a:lnTo>
                      <a:pt x="1292928" y="0"/>
                    </a:lnTo>
                    <a:lnTo>
                      <a:pt x="0" y="0"/>
                    </a:lnTo>
                    <a:lnTo>
                      <a:pt x="646464" y="599271"/>
                    </a:lnTo>
                    <a:close/>
                  </a:path>
                </a:pathLst>
              </a:custGeom>
              <a:solidFill>
                <a:srgbClr val="E49C4E"/>
              </a:solidFill>
            </p:spPr>
          </p:sp>
          <p:sp>
            <p:nvSpPr>
              <p:cNvPr name="TextBox 58" id="58"/>
              <p:cNvSpPr txBox="true"/>
              <p:nvPr/>
            </p:nvSpPr>
            <p:spPr>
              <a:xfrm>
                <a:off x="202020" y="14230"/>
                <a:ext cx="888888" cy="306808"/>
              </a:xfrm>
              <a:prstGeom prst="rect">
                <a:avLst/>
              </a:prstGeom>
            </p:spPr>
            <p:txBody>
              <a:bodyPr anchor="ctr" rtlCol="false" tIns="25400" lIns="25400" bIns="25400" rIns="25400"/>
              <a:lstStyle/>
              <a:p>
                <a:pPr algn="ctr">
                  <a:lnSpc>
                    <a:spcPts val="1953"/>
                  </a:lnSpc>
                </a:pPr>
              </a:p>
            </p:txBody>
          </p:sp>
        </p:grpSp>
        <p:grpSp>
          <p:nvGrpSpPr>
            <p:cNvPr name="Group 59" id="59"/>
            <p:cNvGrpSpPr/>
            <p:nvPr/>
          </p:nvGrpSpPr>
          <p:grpSpPr>
            <a:xfrm rot="6265777">
              <a:off x="2938518" y="1390833"/>
              <a:ext cx="673086" cy="715453"/>
              <a:chOff x="0" y="0"/>
              <a:chExt cx="771147" cy="819686"/>
            </a:xfrm>
          </p:grpSpPr>
          <p:sp>
            <p:nvSpPr>
              <p:cNvPr name="Freeform 60" id="60"/>
              <p:cNvSpPr/>
              <p:nvPr/>
            </p:nvSpPr>
            <p:spPr>
              <a:xfrm flipH="false" flipV="false" rot="0">
                <a:off x="0" y="0"/>
                <a:ext cx="771147" cy="819686"/>
              </a:xfrm>
              <a:custGeom>
                <a:avLst/>
                <a:gdLst/>
                <a:ahLst/>
                <a:cxnLst/>
                <a:rect r="r" b="b" t="t" l="l"/>
                <a:pathLst>
                  <a:path h="819686" w="771147">
                    <a:moveTo>
                      <a:pt x="385574" y="819686"/>
                    </a:moveTo>
                    <a:lnTo>
                      <a:pt x="771147" y="0"/>
                    </a:lnTo>
                    <a:lnTo>
                      <a:pt x="0" y="0"/>
                    </a:lnTo>
                    <a:lnTo>
                      <a:pt x="385574" y="819686"/>
                    </a:lnTo>
                    <a:close/>
                  </a:path>
                </a:pathLst>
              </a:custGeom>
              <a:solidFill>
                <a:srgbClr val="6CA38C"/>
              </a:solidFill>
            </p:spPr>
          </p:sp>
          <p:sp>
            <p:nvSpPr>
              <p:cNvPr name="TextBox 61" id="61"/>
              <p:cNvSpPr txBox="true"/>
              <p:nvPr/>
            </p:nvSpPr>
            <p:spPr>
              <a:xfrm>
                <a:off x="120492" y="29974"/>
                <a:ext cx="530164" cy="409144"/>
              </a:xfrm>
              <a:prstGeom prst="rect">
                <a:avLst/>
              </a:prstGeom>
            </p:spPr>
            <p:txBody>
              <a:bodyPr anchor="ctr" rtlCol="false" tIns="25400" lIns="25400" bIns="25400" rIns="25400"/>
              <a:lstStyle/>
              <a:p>
                <a:pPr algn="ctr">
                  <a:lnSpc>
                    <a:spcPts val="1953"/>
                  </a:lnSpc>
                </a:pPr>
              </a:p>
            </p:txBody>
          </p:sp>
        </p:grpSp>
        <p:grpSp>
          <p:nvGrpSpPr>
            <p:cNvPr name="Group 62" id="62"/>
            <p:cNvGrpSpPr/>
            <p:nvPr/>
          </p:nvGrpSpPr>
          <p:grpSpPr>
            <a:xfrm rot="5477873">
              <a:off x="3008675" y="1612532"/>
              <a:ext cx="713579" cy="622338"/>
              <a:chOff x="0" y="0"/>
              <a:chExt cx="817539" cy="713005"/>
            </a:xfrm>
          </p:grpSpPr>
          <p:sp>
            <p:nvSpPr>
              <p:cNvPr name="Freeform 63" id="63"/>
              <p:cNvSpPr/>
              <p:nvPr/>
            </p:nvSpPr>
            <p:spPr>
              <a:xfrm flipH="false" flipV="false" rot="0">
                <a:off x="0" y="0"/>
                <a:ext cx="817539" cy="713005"/>
              </a:xfrm>
              <a:custGeom>
                <a:avLst/>
                <a:gdLst/>
                <a:ahLst/>
                <a:cxnLst/>
                <a:rect r="r" b="b" t="t" l="l"/>
                <a:pathLst>
                  <a:path h="713005" w="817539">
                    <a:moveTo>
                      <a:pt x="408769" y="713005"/>
                    </a:moveTo>
                    <a:lnTo>
                      <a:pt x="817539" y="0"/>
                    </a:lnTo>
                    <a:lnTo>
                      <a:pt x="0" y="0"/>
                    </a:lnTo>
                    <a:lnTo>
                      <a:pt x="408769" y="713005"/>
                    </a:lnTo>
                    <a:close/>
                  </a:path>
                </a:pathLst>
              </a:custGeom>
              <a:solidFill>
                <a:srgbClr val="E49C4E"/>
              </a:solidFill>
            </p:spPr>
          </p:sp>
          <p:sp>
            <p:nvSpPr>
              <p:cNvPr name="TextBox 64" id="64"/>
              <p:cNvSpPr txBox="true"/>
              <p:nvPr/>
            </p:nvSpPr>
            <p:spPr>
              <a:xfrm>
                <a:off x="127740" y="22354"/>
                <a:ext cx="562058" cy="359613"/>
              </a:xfrm>
              <a:prstGeom prst="rect">
                <a:avLst/>
              </a:prstGeom>
            </p:spPr>
            <p:txBody>
              <a:bodyPr anchor="ctr" rtlCol="false" tIns="25400" lIns="25400" bIns="25400" rIns="25400"/>
              <a:lstStyle/>
              <a:p>
                <a:pPr algn="ctr">
                  <a:lnSpc>
                    <a:spcPts val="1953"/>
                  </a:lnSpc>
                </a:pPr>
              </a:p>
            </p:txBody>
          </p:sp>
        </p:grpSp>
        <p:grpSp>
          <p:nvGrpSpPr>
            <p:cNvPr name="Group 65" id="65"/>
            <p:cNvGrpSpPr/>
            <p:nvPr/>
          </p:nvGrpSpPr>
          <p:grpSpPr>
            <a:xfrm rot="-4823993">
              <a:off x="3498514" y="2191417"/>
              <a:ext cx="441596" cy="137472"/>
              <a:chOff x="0" y="0"/>
              <a:chExt cx="196604" cy="61204"/>
            </a:xfrm>
          </p:grpSpPr>
          <p:sp>
            <p:nvSpPr>
              <p:cNvPr name="Freeform 66" id="66"/>
              <p:cNvSpPr/>
              <p:nvPr/>
            </p:nvSpPr>
            <p:spPr>
              <a:xfrm flipH="false" flipV="false" rot="0">
                <a:off x="0" y="0"/>
                <a:ext cx="196604" cy="61204"/>
              </a:xfrm>
              <a:custGeom>
                <a:avLst/>
                <a:gdLst/>
                <a:ahLst/>
                <a:cxnLst/>
                <a:rect r="r" b="b" t="t" l="l"/>
                <a:pathLst>
                  <a:path h="61204" w="196604">
                    <a:moveTo>
                      <a:pt x="0" y="0"/>
                    </a:moveTo>
                    <a:lnTo>
                      <a:pt x="196604" y="0"/>
                    </a:lnTo>
                    <a:lnTo>
                      <a:pt x="196604" y="61204"/>
                    </a:lnTo>
                    <a:lnTo>
                      <a:pt x="0" y="61204"/>
                    </a:lnTo>
                    <a:close/>
                  </a:path>
                </a:pathLst>
              </a:custGeom>
              <a:solidFill>
                <a:srgbClr val="FFFFFF"/>
              </a:solidFill>
            </p:spPr>
          </p:sp>
          <p:sp>
            <p:nvSpPr>
              <p:cNvPr name="TextBox 67" id="67"/>
              <p:cNvSpPr txBox="true"/>
              <p:nvPr/>
            </p:nvSpPr>
            <p:spPr>
              <a:xfrm>
                <a:off x="0" y="-28575"/>
                <a:ext cx="196604" cy="89779"/>
              </a:xfrm>
              <a:prstGeom prst="rect">
                <a:avLst/>
              </a:prstGeom>
            </p:spPr>
            <p:txBody>
              <a:bodyPr anchor="ctr" rtlCol="false" tIns="25400" lIns="25400" bIns="25400" rIns="25400"/>
              <a:lstStyle/>
              <a:p>
                <a:pPr algn="ctr">
                  <a:lnSpc>
                    <a:spcPts val="1953"/>
                  </a:lnSpc>
                </a:pPr>
              </a:p>
            </p:txBody>
          </p:sp>
        </p:grpSp>
        <p:grpSp>
          <p:nvGrpSpPr>
            <p:cNvPr name="Group 68" id="68"/>
            <p:cNvGrpSpPr/>
            <p:nvPr/>
          </p:nvGrpSpPr>
          <p:grpSpPr>
            <a:xfrm rot="5607156">
              <a:off x="1895267" y="1926519"/>
              <a:ext cx="711230" cy="333239"/>
              <a:chOff x="0" y="0"/>
              <a:chExt cx="800767" cy="375191"/>
            </a:xfrm>
          </p:grpSpPr>
          <p:sp>
            <p:nvSpPr>
              <p:cNvPr name="Freeform 69" id="69"/>
              <p:cNvSpPr/>
              <p:nvPr/>
            </p:nvSpPr>
            <p:spPr>
              <a:xfrm flipH="false" flipV="false" rot="0">
                <a:off x="0" y="0"/>
                <a:ext cx="800767" cy="375191"/>
              </a:xfrm>
              <a:custGeom>
                <a:avLst/>
                <a:gdLst/>
                <a:ahLst/>
                <a:cxnLst/>
                <a:rect r="r" b="b" t="t" l="l"/>
                <a:pathLst>
                  <a:path h="375191" w="800767">
                    <a:moveTo>
                      <a:pt x="800767" y="187596"/>
                    </a:moveTo>
                    <a:lnTo>
                      <a:pt x="597567" y="375191"/>
                    </a:lnTo>
                    <a:lnTo>
                      <a:pt x="203200" y="375191"/>
                    </a:lnTo>
                    <a:lnTo>
                      <a:pt x="0" y="187596"/>
                    </a:lnTo>
                    <a:lnTo>
                      <a:pt x="203200" y="0"/>
                    </a:lnTo>
                    <a:lnTo>
                      <a:pt x="597567" y="0"/>
                    </a:lnTo>
                    <a:lnTo>
                      <a:pt x="800767" y="187596"/>
                    </a:lnTo>
                    <a:close/>
                  </a:path>
                </a:pathLst>
              </a:custGeom>
              <a:solidFill>
                <a:srgbClr val="4E5FA7"/>
              </a:solidFill>
            </p:spPr>
          </p:sp>
          <p:sp>
            <p:nvSpPr>
              <p:cNvPr name="TextBox 70" id="70"/>
              <p:cNvSpPr txBox="true"/>
              <p:nvPr/>
            </p:nvSpPr>
            <p:spPr>
              <a:xfrm>
                <a:off x="114300" y="-28575"/>
                <a:ext cx="572167" cy="403766"/>
              </a:xfrm>
              <a:prstGeom prst="rect">
                <a:avLst/>
              </a:prstGeom>
            </p:spPr>
            <p:txBody>
              <a:bodyPr anchor="ctr" rtlCol="false" tIns="25400" lIns="25400" bIns="25400" rIns="25400"/>
              <a:lstStyle/>
              <a:p>
                <a:pPr algn="ctr">
                  <a:lnSpc>
                    <a:spcPts val="1953"/>
                  </a:lnSpc>
                </a:pPr>
              </a:p>
            </p:txBody>
          </p:sp>
        </p:grpSp>
        <p:sp>
          <p:nvSpPr>
            <p:cNvPr name="TextBox 71" id="71"/>
            <p:cNvSpPr txBox="true"/>
            <p:nvPr/>
          </p:nvSpPr>
          <p:spPr>
            <a:xfrm rot="0">
              <a:off x="1441713" y="1568945"/>
              <a:ext cx="671158" cy="281364"/>
            </a:xfrm>
            <a:prstGeom prst="rect">
              <a:avLst/>
            </a:prstGeom>
          </p:spPr>
          <p:txBody>
            <a:bodyPr anchor="t" rtlCol="false" tIns="0" lIns="0" bIns="0" rIns="0">
              <a:spAutoFit/>
            </a:bodyPr>
            <a:lstStyle/>
            <a:p>
              <a:pPr algn="ctr">
                <a:lnSpc>
                  <a:spcPts val="1752"/>
                </a:lnSpc>
              </a:pPr>
              <a:r>
                <a:rPr lang="en-US" sz="1251">
                  <a:solidFill>
                    <a:srgbClr val="000000"/>
                  </a:solidFill>
                  <a:latin typeface="Open Sans 2"/>
                  <a:ea typeface="Open Sans 2"/>
                  <a:cs typeface="Open Sans 2"/>
                  <a:sym typeface="Open Sans 2"/>
                </a:rPr>
                <a:t>Know</a:t>
              </a:r>
            </a:p>
          </p:txBody>
        </p:sp>
        <p:sp>
          <p:nvSpPr>
            <p:cNvPr name="TextBox 72" id="72"/>
            <p:cNvSpPr txBox="true"/>
            <p:nvPr/>
          </p:nvSpPr>
          <p:spPr>
            <a:xfrm rot="0">
              <a:off x="2276983" y="1316156"/>
              <a:ext cx="671158" cy="281364"/>
            </a:xfrm>
            <a:prstGeom prst="rect">
              <a:avLst/>
            </a:prstGeom>
          </p:spPr>
          <p:txBody>
            <a:bodyPr anchor="t" rtlCol="false" tIns="0" lIns="0" bIns="0" rIns="0">
              <a:spAutoFit/>
            </a:bodyPr>
            <a:lstStyle/>
            <a:p>
              <a:pPr algn="ctr">
                <a:lnSpc>
                  <a:spcPts val="1752"/>
                </a:lnSpc>
              </a:pPr>
              <a:r>
                <a:rPr lang="en-US" sz="1251">
                  <a:solidFill>
                    <a:srgbClr val="000000"/>
                  </a:solidFill>
                  <a:latin typeface="Open Sans 2"/>
                  <a:ea typeface="Open Sans 2"/>
                  <a:cs typeface="Open Sans 2"/>
                  <a:sym typeface="Open Sans 2"/>
                </a:rPr>
                <a:t>Use</a:t>
              </a:r>
            </a:p>
          </p:txBody>
        </p:sp>
        <p:sp>
          <p:nvSpPr>
            <p:cNvPr name="TextBox 73" id="73"/>
            <p:cNvSpPr txBox="true"/>
            <p:nvPr/>
          </p:nvSpPr>
          <p:spPr>
            <a:xfrm rot="0">
              <a:off x="2926771" y="1695340"/>
              <a:ext cx="671158" cy="281364"/>
            </a:xfrm>
            <a:prstGeom prst="rect">
              <a:avLst/>
            </a:prstGeom>
          </p:spPr>
          <p:txBody>
            <a:bodyPr anchor="t" rtlCol="false" tIns="0" lIns="0" bIns="0" rIns="0">
              <a:spAutoFit/>
            </a:bodyPr>
            <a:lstStyle/>
            <a:p>
              <a:pPr algn="ctr">
                <a:lnSpc>
                  <a:spcPts val="1752"/>
                </a:lnSpc>
              </a:pPr>
              <a:r>
                <a:rPr lang="en-US" sz="1251">
                  <a:solidFill>
                    <a:srgbClr val="000000"/>
                  </a:solidFill>
                  <a:latin typeface="Open Sans 2"/>
                  <a:ea typeface="Open Sans 2"/>
                  <a:cs typeface="Open Sans 2"/>
                  <a:sym typeface="Open Sans 2"/>
                </a:rPr>
                <a:t>Shape</a:t>
              </a:r>
            </a:p>
          </p:txBody>
        </p:sp>
        <p:sp>
          <p:nvSpPr>
            <p:cNvPr name="TextBox 74" id="74"/>
            <p:cNvSpPr txBox="true"/>
            <p:nvPr/>
          </p:nvSpPr>
          <p:spPr>
            <a:xfrm rot="0">
              <a:off x="3719312" y="1580303"/>
              <a:ext cx="1030598" cy="281364"/>
            </a:xfrm>
            <a:prstGeom prst="rect">
              <a:avLst/>
            </a:prstGeom>
          </p:spPr>
          <p:txBody>
            <a:bodyPr anchor="t" rtlCol="false" tIns="0" lIns="0" bIns="0" rIns="0">
              <a:spAutoFit/>
            </a:bodyPr>
            <a:lstStyle/>
            <a:p>
              <a:pPr algn="ctr">
                <a:lnSpc>
                  <a:spcPts val="1752"/>
                </a:lnSpc>
              </a:pPr>
              <a:r>
                <a:rPr lang="en-US" sz="1251">
                  <a:solidFill>
                    <a:srgbClr val="000000"/>
                  </a:solidFill>
                  <a:latin typeface="Open Sans 2"/>
                  <a:ea typeface="Open Sans 2"/>
                  <a:cs typeface="Open Sans 2"/>
                  <a:sym typeface="Open Sans 2"/>
                </a:rPr>
                <a:t>The Law</a:t>
              </a:r>
            </a:p>
          </p:txBody>
        </p:sp>
      </p:grpSp>
      <p:grpSp>
        <p:nvGrpSpPr>
          <p:cNvPr name="Group 75" id="75"/>
          <p:cNvGrpSpPr/>
          <p:nvPr/>
        </p:nvGrpSpPr>
        <p:grpSpPr>
          <a:xfrm rot="0">
            <a:off x="13681863" y="6284914"/>
            <a:ext cx="4606137" cy="3474407"/>
            <a:chOff x="0" y="0"/>
            <a:chExt cx="6141516" cy="4632542"/>
          </a:xfrm>
        </p:grpSpPr>
        <p:sp>
          <p:nvSpPr>
            <p:cNvPr name="Freeform 76" id="76"/>
            <p:cNvSpPr/>
            <p:nvPr/>
          </p:nvSpPr>
          <p:spPr>
            <a:xfrm flipH="false" flipV="false" rot="0">
              <a:off x="0" y="2314120"/>
              <a:ext cx="6141516" cy="2318422"/>
            </a:xfrm>
            <a:custGeom>
              <a:avLst/>
              <a:gdLst/>
              <a:ahLst/>
              <a:cxnLst/>
              <a:rect r="r" b="b" t="t" l="l"/>
              <a:pathLst>
                <a:path h="2318422" w="6141516">
                  <a:moveTo>
                    <a:pt x="0" y="0"/>
                  </a:moveTo>
                  <a:lnTo>
                    <a:pt x="6141516" y="0"/>
                  </a:lnTo>
                  <a:lnTo>
                    <a:pt x="6141516" y="2318422"/>
                  </a:lnTo>
                  <a:lnTo>
                    <a:pt x="0" y="2318422"/>
                  </a:lnTo>
                  <a:lnTo>
                    <a:pt x="0" y="0"/>
                  </a:lnTo>
                  <a:close/>
                </a:path>
              </a:pathLst>
            </a:custGeom>
            <a:blipFill>
              <a:blip r:embed="rId4">
                <a:alphaModFix amt="65000"/>
              </a:blip>
              <a:stretch>
                <a:fillRect l="0" t="0" r="0" b="0"/>
              </a:stretch>
            </a:blipFill>
            <a:ln cap="sq">
              <a:noFill/>
              <a:prstDash val="solid"/>
              <a:miter/>
            </a:ln>
          </p:spPr>
        </p:sp>
        <p:sp>
          <p:nvSpPr>
            <p:cNvPr name="Freeform 77" id="77"/>
            <p:cNvSpPr/>
            <p:nvPr/>
          </p:nvSpPr>
          <p:spPr>
            <a:xfrm flipH="false" flipV="false" rot="0">
              <a:off x="0" y="0"/>
              <a:ext cx="3431498" cy="2659411"/>
            </a:xfrm>
            <a:custGeom>
              <a:avLst/>
              <a:gdLst/>
              <a:ahLst/>
              <a:cxnLst/>
              <a:rect r="r" b="b" t="t" l="l"/>
              <a:pathLst>
                <a:path h="2659411" w="3431498">
                  <a:moveTo>
                    <a:pt x="0" y="0"/>
                  </a:moveTo>
                  <a:lnTo>
                    <a:pt x="3431498" y="0"/>
                  </a:lnTo>
                  <a:lnTo>
                    <a:pt x="3431498" y="2659411"/>
                  </a:lnTo>
                  <a:lnTo>
                    <a:pt x="0" y="265941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8" id="78"/>
            <p:cNvSpPr/>
            <p:nvPr/>
          </p:nvSpPr>
          <p:spPr>
            <a:xfrm flipH="false" flipV="false" rot="0">
              <a:off x="1012894" y="374355"/>
              <a:ext cx="1405709" cy="1342650"/>
            </a:xfrm>
            <a:custGeom>
              <a:avLst/>
              <a:gdLst/>
              <a:ahLst/>
              <a:cxnLst/>
              <a:rect r="r" b="b" t="t" l="l"/>
              <a:pathLst>
                <a:path h="1342650" w="1405709">
                  <a:moveTo>
                    <a:pt x="0" y="0"/>
                  </a:moveTo>
                  <a:lnTo>
                    <a:pt x="1405710" y="0"/>
                  </a:lnTo>
                  <a:lnTo>
                    <a:pt x="1405710" y="1342650"/>
                  </a:lnTo>
                  <a:lnTo>
                    <a:pt x="0" y="1342650"/>
                  </a:lnTo>
                  <a:lnTo>
                    <a:pt x="0" y="0"/>
                  </a:lnTo>
                  <a:close/>
                </a:path>
              </a:pathLst>
            </a:custGeom>
            <a:blipFill>
              <a:blip r:embed="rId7">
                <a:extLst>
                  <a:ext uri="{96DAC541-7B7A-43D3-8B79-37D633B846F1}">
                    <asvg:svgBlip xmlns:asvg="http://schemas.microsoft.com/office/drawing/2016/SVG/main" r:embed="rId8"/>
                  </a:ext>
                </a:extLst>
              </a:blip>
              <a:stretch>
                <a:fillRect l="-21001" t="-2455" r="0" b="0"/>
              </a:stretch>
            </a:blipFill>
          </p:spPr>
        </p:sp>
      </p:grpSp>
      <p:sp>
        <p:nvSpPr>
          <p:cNvPr name="TextBox 79" id="79"/>
          <p:cNvSpPr txBox="true"/>
          <p:nvPr/>
        </p:nvSpPr>
        <p:spPr>
          <a:xfrm rot="0">
            <a:off x="5367028" y="1323731"/>
            <a:ext cx="10999532" cy="1193800"/>
          </a:xfrm>
          <a:prstGeom prst="rect">
            <a:avLst/>
          </a:prstGeom>
        </p:spPr>
        <p:txBody>
          <a:bodyPr anchor="t" rtlCol="false" tIns="0" lIns="0" bIns="0" rIns="0">
            <a:spAutoFit/>
          </a:bodyPr>
          <a:lstStyle/>
          <a:p>
            <a:pPr algn="ctr">
              <a:lnSpc>
                <a:spcPts val="9799"/>
              </a:lnSpc>
            </a:pPr>
            <a:r>
              <a:rPr lang="en-US" sz="6999" b="true">
                <a:solidFill>
                  <a:srgbClr val="8A2B21"/>
                </a:solidFill>
                <a:latin typeface="Arial Nova Condensed Bold"/>
                <a:ea typeface="Arial Nova Condensed Bold"/>
                <a:cs typeface="Arial Nova Condensed Bold"/>
                <a:sym typeface="Arial Nova Condensed Bold"/>
              </a:rPr>
              <a:t>Paralegal Training Curriculum </a:t>
            </a:r>
          </a:p>
        </p:txBody>
      </p:sp>
      <p:sp>
        <p:nvSpPr>
          <p:cNvPr name="TextBox 80" id="80"/>
          <p:cNvSpPr txBox="true"/>
          <p:nvPr/>
        </p:nvSpPr>
        <p:spPr>
          <a:xfrm rot="0">
            <a:off x="5367028" y="8049431"/>
            <a:ext cx="9426381" cy="1623694"/>
          </a:xfrm>
          <a:prstGeom prst="rect">
            <a:avLst/>
          </a:prstGeom>
        </p:spPr>
        <p:txBody>
          <a:bodyPr anchor="t" rtlCol="false" tIns="0" lIns="0" bIns="0" rIns="0">
            <a:spAutoFit/>
          </a:bodyPr>
          <a:lstStyle/>
          <a:p>
            <a:pPr algn="l">
              <a:lnSpc>
                <a:spcPts val="6580"/>
              </a:lnSpc>
            </a:pPr>
            <a:r>
              <a:rPr lang="en-US" sz="4700" b="true">
                <a:solidFill>
                  <a:srgbClr val="F9B428"/>
                </a:solidFill>
                <a:latin typeface="Arial Nova Condensed Bold"/>
                <a:ea typeface="Arial Nova Condensed Bold"/>
                <a:cs typeface="Arial Nova Condensed Bold"/>
                <a:sym typeface="Arial Nova Condensed Bold"/>
              </a:rPr>
              <a:t>Include Country Name</a:t>
            </a:r>
          </a:p>
          <a:p>
            <a:pPr algn="l">
              <a:lnSpc>
                <a:spcPts val="6580"/>
              </a:lnSpc>
            </a:pPr>
            <a:r>
              <a:rPr lang="en-US" sz="4700" b="true">
                <a:solidFill>
                  <a:srgbClr val="F9B428"/>
                </a:solidFill>
                <a:latin typeface="Arial Nova Condensed Bold"/>
                <a:ea typeface="Arial Nova Condensed Bold"/>
                <a:cs typeface="Arial Nova Condensed Bold"/>
                <a:sym typeface="Arial Nova Condensed Bold"/>
              </a:rPr>
              <a:t>Date of Training  </a:t>
            </a:r>
          </a:p>
        </p:txBody>
      </p:sp>
      <p:sp>
        <p:nvSpPr>
          <p:cNvPr name="TextBox 81" id="81"/>
          <p:cNvSpPr txBox="true"/>
          <p:nvPr/>
        </p:nvSpPr>
        <p:spPr>
          <a:xfrm rot="0">
            <a:off x="5367028" y="3227387"/>
            <a:ext cx="10782918" cy="2432050"/>
          </a:xfrm>
          <a:prstGeom prst="rect">
            <a:avLst/>
          </a:prstGeom>
        </p:spPr>
        <p:txBody>
          <a:bodyPr anchor="t" rtlCol="false" tIns="0" lIns="0" bIns="0" rIns="0">
            <a:spAutoFit/>
          </a:bodyPr>
          <a:lstStyle/>
          <a:p>
            <a:pPr algn="l">
              <a:lnSpc>
                <a:spcPts val="9799"/>
              </a:lnSpc>
            </a:pPr>
            <a:r>
              <a:rPr lang="en-US" sz="6999" b="true">
                <a:solidFill>
                  <a:srgbClr val="DC4F50"/>
                </a:solidFill>
                <a:latin typeface="Arial Nova Condensed Bold"/>
                <a:ea typeface="Arial Nova Condensed Bold"/>
                <a:cs typeface="Arial Nova Condensed Bold"/>
                <a:sym typeface="Arial Nova Condensed Bold"/>
              </a:rPr>
              <a:t>Module 1.1 : USE THE LAW</a:t>
            </a:r>
          </a:p>
          <a:p>
            <a:pPr algn="l">
              <a:lnSpc>
                <a:spcPts val="9799"/>
              </a:lnSpc>
            </a:pPr>
            <a:r>
              <a:rPr lang="en-US" sz="6999" b="true">
                <a:solidFill>
                  <a:srgbClr val="DC4F50"/>
                </a:solidFill>
                <a:latin typeface="Arial Nova Condensed Bold"/>
                <a:ea typeface="Arial Nova Condensed Bold"/>
                <a:cs typeface="Arial Nova Condensed Bold"/>
                <a:sym typeface="Arial Nova Condensed Bold"/>
              </a:rPr>
              <a:t>Administrative Competencies</a:t>
            </a:r>
          </a:p>
        </p:txBody>
      </p:sp>
      <p:sp>
        <p:nvSpPr>
          <p:cNvPr name="Freeform 82" id="82"/>
          <p:cNvSpPr/>
          <p:nvPr/>
        </p:nvSpPr>
        <p:spPr>
          <a:xfrm flipH="false" flipV="false" rot="0">
            <a:off x="651237" y="613875"/>
            <a:ext cx="3644234" cy="1417202"/>
          </a:xfrm>
          <a:custGeom>
            <a:avLst/>
            <a:gdLst/>
            <a:ahLst/>
            <a:cxnLst/>
            <a:rect r="r" b="b" t="t" l="l"/>
            <a:pathLst>
              <a:path h="1417202" w="3644234">
                <a:moveTo>
                  <a:pt x="0" y="0"/>
                </a:moveTo>
                <a:lnTo>
                  <a:pt x="3644234" y="0"/>
                </a:lnTo>
                <a:lnTo>
                  <a:pt x="3644234" y="1417202"/>
                </a:lnTo>
                <a:lnTo>
                  <a:pt x="0" y="1417202"/>
                </a:lnTo>
                <a:lnTo>
                  <a:pt x="0" y="0"/>
                </a:lnTo>
                <a:close/>
              </a:path>
            </a:pathLst>
          </a:custGeom>
          <a:blipFill>
            <a:blip r:embed="rId9"/>
            <a:stretch>
              <a:fillRect l="0" t="0" r="0" b="0"/>
            </a:stretch>
          </a:blipFill>
        </p:spPr>
      </p:sp>
    </p:spTree>
  </p:cSld>
  <p:clrMapOvr>
    <a:masterClrMapping/>
  </p:clrMapOvr>
</p:sld>
</file>

<file path=ppt/slides/slide10.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1028700"/>
            <a:ext cx="2664932" cy="1181420"/>
            <a:chOff x="0" y="0"/>
            <a:chExt cx="3553242" cy="1575227"/>
          </a:xfrm>
        </p:grpSpPr>
        <p:sp>
          <p:nvSpPr>
            <p:cNvPr name="Freeform 6" id="6"/>
            <p:cNvSpPr/>
            <p:nvPr/>
          </p:nvSpPr>
          <p:spPr>
            <a:xfrm flipH="false" flipV="false" rot="0">
              <a:off x="0" y="0"/>
              <a:ext cx="3553242" cy="1575227"/>
            </a:xfrm>
            <a:custGeom>
              <a:avLst/>
              <a:gdLst/>
              <a:ahLst/>
              <a:cxnLst/>
              <a:rect r="r" b="b" t="t" l="l"/>
              <a:pathLst>
                <a:path h="1575227" w="3553242">
                  <a:moveTo>
                    <a:pt x="0" y="0"/>
                  </a:moveTo>
                  <a:lnTo>
                    <a:pt x="3553242" y="0"/>
                  </a:lnTo>
                  <a:lnTo>
                    <a:pt x="3553242" y="1575227"/>
                  </a:lnTo>
                  <a:lnTo>
                    <a:pt x="0" y="1575227"/>
                  </a:lnTo>
                  <a:close/>
                </a:path>
              </a:pathLst>
            </a:custGeom>
            <a:solidFill>
              <a:srgbClr val="000000">
                <a:alpha val="0"/>
              </a:srgbClr>
            </a:solidFill>
          </p:spPr>
        </p:sp>
        <p:sp>
          <p:nvSpPr>
            <p:cNvPr name="TextBox 7" id="7"/>
            <p:cNvSpPr txBox="true"/>
            <p:nvPr/>
          </p:nvSpPr>
          <p:spPr>
            <a:xfrm>
              <a:off x="0" y="-190500"/>
              <a:ext cx="3553242" cy="1765727"/>
            </a:xfrm>
            <a:prstGeom prst="rect">
              <a:avLst/>
            </a:prstGeom>
          </p:spPr>
          <p:txBody>
            <a:bodyPr anchor="t" rtlCol="false" tIns="0" lIns="0" bIns="0" rIns="0"/>
            <a:lstStyle/>
            <a:p>
              <a:pPr algn="ctr">
                <a:lnSpc>
                  <a:spcPts val="9900"/>
                </a:lnSpc>
              </a:pPr>
              <a:r>
                <a:rPr lang="en-US" b="true" sz="6600">
                  <a:solidFill>
                    <a:srgbClr val="4E5FA7"/>
                  </a:solidFill>
                  <a:latin typeface="Arial Nova Condensed Bold"/>
                  <a:ea typeface="Arial Nova Condensed Bold"/>
                  <a:cs typeface="Arial Nova Condensed Bold"/>
                  <a:sym typeface="Arial Nova Condensed Bold"/>
                </a:rPr>
                <a:t>FILING </a:t>
              </a:r>
            </a:p>
          </p:txBody>
        </p:sp>
      </p:grpSp>
      <p:grpSp>
        <p:nvGrpSpPr>
          <p:cNvPr name="Group 8" id="8"/>
          <p:cNvGrpSpPr/>
          <p:nvPr/>
        </p:nvGrpSpPr>
        <p:grpSpPr>
          <a:xfrm rot="0">
            <a:off x="1028700" y="3340074"/>
            <a:ext cx="16230600" cy="5918226"/>
            <a:chOff x="0" y="0"/>
            <a:chExt cx="21640800" cy="7890968"/>
          </a:xfrm>
        </p:grpSpPr>
        <p:sp>
          <p:nvSpPr>
            <p:cNvPr name="Freeform 9" id="9"/>
            <p:cNvSpPr/>
            <p:nvPr/>
          </p:nvSpPr>
          <p:spPr>
            <a:xfrm flipH="false" flipV="false" rot="0">
              <a:off x="0" y="0"/>
              <a:ext cx="21640800" cy="7890969"/>
            </a:xfrm>
            <a:custGeom>
              <a:avLst/>
              <a:gdLst/>
              <a:ahLst/>
              <a:cxnLst/>
              <a:rect r="r" b="b" t="t" l="l"/>
              <a:pathLst>
                <a:path h="7890969" w="21640800">
                  <a:moveTo>
                    <a:pt x="0" y="0"/>
                  </a:moveTo>
                  <a:lnTo>
                    <a:pt x="21640800" y="0"/>
                  </a:lnTo>
                  <a:lnTo>
                    <a:pt x="21640800" y="7890969"/>
                  </a:lnTo>
                  <a:lnTo>
                    <a:pt x="0" y="7890969"/>
                  </a:lnTo>
                  <a:close/>
                </a:path>
              </a:pathLst>
            </a:custGeom>
            <a:solidFill>
              <a:srgbClr val="000000">
                <a:alpha val="0"/>
              </a:srgbClr>
            </a:solidFill>
          </p:spPr>
        </p:sp>
        <p:sp>
          <p:nvSpPr>
            <p:cNvPr name="TextBox 10" id="10"/>
            <p:cNvSpPr txBox="true"/>
            <p:nvPr/>
          </p:nvSpPr>
          <p:spPr>
            <a:xfrm>
              <a:off x="0" y="-57150"/>
              <a:ext cx="21640800" cy="7948118"/>
            </a:xfrm>
            <a:prstGeom prst="rect">
              <a:avLst/>
            </a:prstGeom>
          </p:spPr>
          <p:txBody>
            <a:bodyPr anchor="t" rtlCol="false" tIns="0" lIns="0" bIns="0" rIns="0"/>
            <a:lstStyle/>
            <a:p>
              <a:pPr algn="just" marL="867410" indent="-289137" lvl="2">
                <a:lnSpc>
                  <a:spcPts val="4691"/>
                </a:lnSpc>
                <a:buFont typeface="Arial"/>
                <a:buChar char="⚬"/>
              </a:pPr>
              <a:r>
                <a:rPr lang="en-US" sz="3400">
                  <a:solidFill>
                    <a:srgbClr val="000000"/>
                  </a:solidFill>
                  <a:latin typeface="Arial Nova Condensed"/>
                  <a:ea typeface="Arial Nova Condensed"/>
                  <a:cs typeface="Arial Nova Condensed"/>
                  <a:sym typeface="Arial Nova Condensed"/>
                </a:rPr>
                <a:t>Ensures </a:t>
              </a:r>
              <a:r>
                <a:rPr lang="en-US" b="true" sz="3400">
                  <a:solidFill>
                    <a:srgbClr val="000000"/>
                  </a:solidFill>
                  <a:latin typeface="Arial Nova Condensed Bold"/>
                  <a:ea typeface="Arial Nova Condensed Bold"/>
                  <a:cs typeface="Arial Nova Condensed Bold"/>
                  <a:sym typeface="Arial Nova Condensed Bold"/>
                </a:rPr>
                <a:t>security and safety of documents:</a:t>
              </a:r>
              <a:r>
                <a:rPr lang="en-US" sz="3400">
                  <a:solidFill>
                    <a:srgbClr val="000000"/>
                  </a:solidFill>
                  <a:latin typeface="Arial Nova Condensed"/>
                  <a:ea typeface="Arial Nova Condensed"/>
                  <a:cs typeface="Arial Nova Condensed"/>
                  <a:sym typeface="Arial Nova Condensed"/>
                </a:rPr>
                <a:t> avoid losing documents make sure it is kept in a safe place. </a:t>
              </a:r>
            </a:p>
            <a:p>
              <a:pPr algn="just" marL="867410" indent="-289137" lvl="2">
                <a:lnSpc>
                  <a:spcPts val="4691"/>
                </a:lnSpc>
                <a:buFont typeface="Arial"/>
                <a:buChar char="⚬"/>
              </a:pPr>
              <a:r>
                <a:rPr lang="en-US" sz="3400">
                  <a:solidFill>
                    <a:srgbClr val="000000"/>
                  </a:solidFill>
                  <a:latin typeface="Arial Nova Condensed"/>
                  <a:ea typeface="Arial Nova Condensed"/>
                  <a:cs typeface="Arial Nova Condensed"/>
                  <a:sym typeface="Arial Nova Condensed"/>
                </a:rPr>
                <a:t>Helps you and others to </a:t>
              </a:r>
              <a:r>
                <a:rPr lang="en-US" b="true" sz="3400">
                  <a:solidFill>
                    <a:srgbClr val="000000"/>
                  </a:solidFill>
                  <a:latin typeface="Arial Nova Condensed Bold"/>
                  <a:ea typeface="Arial Nova Condensed Bold"/>
                  <a:cs typeface="Arial Nova Condensed Bold"/>
                  <a:sym typeface="Arial Nova Condensed Bold"/>
                </a:rPr>
                <a:t>find your documents quickly </a:t>
              </a:r>
              <a:r>
                <a:rPr lang="en-US" sz="3400">
                  <a:solidFill>
                    <a:srgbClr val="000000"/>
                  </a:solidFill>
                  <a:latin typeface="Arial Nova Condensed"/>
                  <a:ea typeface="Arial Nova Condensed"/>
                  <a:cs typeface="Arial Nova Condensed"/>
                  <a:sym typeface="Arial Nova Condensed"/>
                </a:rPr>
                <a:t>and easily</a:t>
              </a:r>
            </a:p>
            <a:p>
              <a:pPr algn="just" marL="867410" indent="-289137" lvl="2">
                <a:lnSpc>
                  <a:spcPts val="4691"/>
                </a:lnSpc>
                <a:buFont typeface="Arial"/>
                <a:buChar char="⚬"/>
              </a:pPr>
              <a:r>
                <a:rPr lang="en-US" sz="3400">
                  <a:solidFill>
                    <a:srgbClr val="000000"/>
                  </a:solidFill>
                  <a:latin typeface="Arial Nova Condensed"/>
                  <a:ea typeface="Arial Nova Condensed"/>
                  <a:cs typeface="Arial Nova Condensed"/>
                  <a:sym typeface="Arial Nova Condensed"/>
                </a:rPr>
                <a:t>Helps you </a:t>
              </a:r>
              <a:r>
                <a:rPr lang="en-US" b="true" sz="3400">
                  <a:solidFill>
                    <a:srgbClr val="000000"/>
                  </a:solidFill>
                  <a:latin typeface="Arial Nova Condensed Bold"/>
                  <a:ea typeface="Arial Nova Condensed Bold"/>
                  <a:cs typeface="Arial Nova Condensed Bold"/>
                  <a:sym typeface="Arial Nova Condensed Bold"/>
                </a:rPr>
                <a:t>decide where </a:t>
              </a:r>
              <a:r>
                <a:rPr lang="en-US" sz="3400">
                  <a:solidFill>
                    <a:srgbClr val="000000"/>
                  </a:solidFill>
                  <a:latin typeface="Arial Nova Condensed"/>
                  <a:ea typeface="Arial Nova Condensed"/>
                  <a:cs typeface="Arial Nova Condensed"/>
                  <a:sym typeface="Arial Nova Condensed"/>
                </a:rPr>
                <a:t>to file and where to find information</a:t>
              </a:r>
            </a:p>
            <a:p>
              <a:pPr algn="just" marL="867410" indent="-289137" lvl="2">
                <a:lnSpc>
                  <a:spcPts val="4691"/>
                </a:lnSpc>
                <a:buFont typeface="Arial"/>
                <a:buChar char="⚬"/>
              </a:pPr>
              <a:r>
                <a:rPr lang="en-US" sz="3400">
                  <a:solidFill>
                    <a:srgbClr val="000000"/>
                  </a:solidFill>
                  <a:latin typeface="Arial Nova Condensed"/>
                  <a:ea typeface="Arial Nova Condensed"/>
                  <a:cs typeface="Arial Nova Condensed"/>
                  <a:sym typeface="Arial Nova Condensed"/>
                </a:rPr>
                <a:t>Helps with </a:t>
              </a:r>
              <a:r>
                <a:rPr lang="en-US" b="true" sz="3400">
                  <a:solidFill>
                    <a:srgbClr val="000000"/>
                  </a:solidFill>
                  <a:latin typeface="Arial Nova Condensed Bold"/>
                  <a:ea typeface="Arial Nova Condensed Bold"/>
                  <a:cs typeface="Arial Nova Condensed Bold"/>
                  <a:sym typeface="Arial Nova Condensed Bold"/>
                </a:rPr>
                <a:t>follow-up &amp; monitoring </a:t>
              </a:r>
              <a:r>
                <a:rPr lang="en-US" sz="3400">
                  <a:solidFill>
                    <a:srgbClr val="000000"/>
                  </a:solidFill>
                  <a:latin typeface="Arial Nova Condensed"/>
                  <a:ea typeface="Arial Nova Condensed"/>
                  <a:cs typeface="Arial Nova Condensed"/>
                  <a:sym typeface="Arial Nova Condensed"/>
                </a:rPr>
                <a:t>the work of paralegals </a:t>
              </a:r>
            </a:p>
            <a:p>
              <a:pPr algn="just" marL="867410" indent="-289137" lvl="2">
                <a:lnSpc>
                  <a:spcPts val="4691"/>
                </a:lnSpc>
                <a:buFont typeface="Arial"/>
                <a:buChar char="⚬"/>
              </a:pPr>
              <a:r>
                <a:rPr lang="en-US" sz="3400">
                  <a:solidFill>
                    <a:srgbClr val="000000"/>
                  </a:solidFill>
                  <a:latin typeface="Arial Nova Condensed"/>
                  <a:ea typeface="Arial Nova Condensed"/>
                  <a:cs typeface="Arial Nova Condensed"/>
                  <a:sym typeface="Arial Nova Condensed"/>
                </a:rPr>
                <a:t>Helps identify the </a:t>
              </a:r>
              <a:r>
                <a:rPr lang="en-US" b="true" sz="3400">
                  <a:solidFill>
                    <a:srgbClr val="000000"/>
                  </a:solidFill>
                  <a:latin typeface="Arial Nova Condensed Bold"/>
                  <a:ea typeface="Arial Nova Condensed Bold"/>
                  <a:cs typeface="Arial Nova Condensed Bold"/>
                  <a:sym typeface="Arial Nova Condensed Bold"/>
                </a:rPr>
                <a:t>case load </a:t>
              </a:r>
              <a:r>
                <a:rPr lang="en-US" sz="3400">
                  <a:solidFill>
                    <a:srgbClr val="000000"/>
                  </a:solidFill>
                  <a:latin typeface="Arial Nova Condensed"/>
                  <a:ea typeface="Arial Nova Condensed"/>
                  <a:cs typeface="Arial Nova Condensed"/>
                  <a:sym typeface="Arial Nova Condensed"/>
                </a:rPr>
                <a:t>per paralegal and </a:t>
              </a:r>
              <a:r>
                <a:rPr lang="en-US" b="true" sz="3400">
                  <a:solidFill>
                    <a:srgbClr val="000000"/>
                  </a:solidFill>
                  <a:latin typeface="Arial Nova Condensed Bold"/>
                  <a:ea typeface="Arial Nova Condensed Bold"/>
                  <a:cs typeface="Arial Nova Condensed Bold"/>
                  <a:sym typeface="Arial Nova Condensed Bold"/>
                </a:rPr>
                <a:t>qualitative analysis </a:t>
              </a:r>
              <a:r>
                <a:rPr lang="en-US" sz="3400">
                  <a:solidFill>
                    <a:srgbClr val="000000"/>
                  </a:solidFill>
                  <a:latin typeface="Arial Nova Condensed"/>
                  <a:ea typeface="Arial Nova Condensed"/>
                  <a:cs typeface="Arial Nova Condensed"/>
                  <a:sym typeface="Arial Nova Condensed"/>
                </a:rPr>
                <a:t>(type of disputes and methods of resolution preferred…) </a:t>
              </a:r>
            </a:p>
            <a:p>
              <a:pPr algn="just" marL="867410" indent="-289137" lvl="2">
                <a:lnSpc>
                  <a:spcPts val="4691"/>
                </a:lnSpc>
                <a:buFont typeface="Arial"/>
                <a:buChar char="⚬"/>
              </a:pPr>
              <a:r>
                <a:rPr lang="en-US" sz="3400">
                  <a:solidFill>
                    <a:srgbClr val="000000"/>
                  </a:solidFill>
                  <a:latin typeface="Arial Nova Condensed"/>
                  <a:ea typeface="Arial Nova Condensed"/>
                  <a:cs typeface="Arial Nova Condensed"/>
                  <a:sym typeface="Arial Nova Condensed"/>
                </a:rPr>
                <a:t>Helps identify the </a:t>
              </a:r>
              <a:r>
                <a:rPr lang="en-US" b="true" sz="3400">
                  <a:solidFill>
                    <a:srgbClr val="000000"/>
                  </a:solidFill>
                  <a:latin typeface="Arial Nova Condensed Bold"/>
                  <a:ea typeface="Arial Nova Condensed Bold"/>
                  <a:cs typeface="Arial Nova Condensed Bold"/>
                  <a:sym typeface="Arial Nova Condensed Bold"/>
                </a:rPr>
                <a:t>patterns of legal needs </a:t>
              </a:r>
              <a:r>
                <a:rPr lang="en-US" sz="3400">
                  <a:solidFill>
                    <a:srgbClr val="000000"/>
                  </a:solidFill>
                  <a:latin typeface="Arial Nova Condensed"/>
                  <a:ea typeface="Arial Nova Condensed"/>
                  <a:cs typeface="Arial Nova Condensed"/>
                  <a:sym typeface="Arial Nova Condensed"/>
                </a:rPr>
                <a:t>in the community which can then be used for programme </a:t>
              </a:r>
              <a:r>
                <a:rPr lang="en-US" b="true" sz="3400">
                  <a:solidFill>
                    <a:srgbClr val="000000"/>
                  </a:solidFill>
                  <a:latin typeface="Arial Nova Condensed Bold"/>
                  <a:ea typeface="Arial Nova Condensed Bold"/>
                  <a:cs typeface="Arial Nova Condensed Bold"/>
                  <a:sym typeface="Arial Nova Condensed Bold"/>
                </a:rPr>
                <a:t>planning and advocacy. </a:t>
              </a:r>
            </a:p>
            <a:p>
              <a:pPr algn="just" marL="867410" indent="-289137" lvl="2">
                <a:lnSpc>
                  <a:spcPts val="4691"/>
                </a:lnSpc>
              </a:pPr>
            </a:p>
          </p:txBody>
        </p:sp>
      </p:grpSp>
      <p:grpSp>
        <p:nvGrpSpPr>
          <p:cNvPr name="Group 11" id="11"/>
          <p:cNvGrpSpPr/>
          <p:nvPr/>
        </p:nvGrpSpPr>
        <p:grpSpPr>
          <a:xfrm rot="0">
            <a:off x="1472674" y="2210120"/>
            <a:ext cx="5562018" cy="923330"/>
            <a:chOff x="0" y="0"/>
            <a:chExt cx="7416024" cy="1231107"/>
          </a:xfrm>
        </p:grpSpPr>
        <p:sp>
          <p:nvSpPr>
            <p:cNvPr name="Freeform 12" id="12"/>
            <p:cNvSpPr/>
            <p:nvPr/>
          </p:nvSpPr>
          <p:spPr>
            <a:xfrm flipH="false" flipV="false" rot="0">
              <a:off x="0" y="0"/>
              <a:ext cx="7416024" cy="1231107"/>
            </a:xfrm>
            <a:custGeom>
              <a:avLst/>
              <a:gdLst/>
              <a:ahLst/>
              <a:cxnLst/>
              <a:rect r="r" b="b" t="t" l="l"/>
              <a:pathLst>
                <a:path h="1231107" w="7416024">
                  <a:moveTo>
                    <a:pt x="0" y="0"/>
                  </a:moveTo>
                  <a:lnTo>
                    <a:pt x="7416024" y="0"/>
                  </a:lnTo>
                  <a:lnTo>
                    <a:pt x="7416024" y="1231107"/>
                  </a:lnTo>
                  <a:lnTo>
                    <a:pt x="0" y="1231107"/>
                  </a:lnTo>
                  <a:close/>
                </a:path>
              </a:pathLst>
            </a:custGeom>
            <a:solidFill>
              <a:srgbClr val="000000">
                <a:alpha val="0"/>
              </a:srgbClr>
            </a:solidFill>
          </p:spPr>
        </p:sp>
        <p:sp>
          <p:nvSpPr>
            <p:cNvPr name="TextBox 13" id="13"/>
            <p:cNvSpPr txBox="true"/>
            <p:nvPr/>
          </p:nvSpPr>
          <p:spPr>
            <a:xfrm>
              <a:off x="0" y="-180975"/>
              <a:ext cx="7416024" cy="1412082"/>
            </a:xfrm>
            <a:prstGeom prst="rect">
              <a:avLst/>
            </a:prstGeom>
          </p:spPr>
          <p:txBody>
            <a:bodyPr anchor="t" rtlCol="false" tIns="0" lIns="0" bIns="0" rIns="0"/>
            <a:lstStyle/>
            <a:p>
              <a:pPr algn="ctr">
                <a:lnSpc>
                  <a:spcPts val="7200"/>
                </a:lnSpc>
              </a:pPr>
              <a:r>
                <a:rPr lang="en-US" b="true" sz="4400">
                  <a:solidFill>
                    <a:srgbClr val="F9B57D"/>
                  </a:solidFill>
                  <a:latin typeface="Arial Nova Condensed Bold"/>
                  <a:ea typeface="Arial Nova Condensed Bold"/>
                  <a:cs typeface="Arial Nova Condensed Bold"/>
                  <a:sym typeface="Arial Nova Condensed Bold"/>
                </a:rPr>
                <a:t>The i</a:t>
              </a:r>
              <a:r>
                <a:rPr lang="en-US" b="true" sz="4400">
                  <a:solidFill>
                    <a:srgbClr val="F9B57D"/>
                  </a:solidFill>
                  <a:latin typeface="Arial Nova Condensed Bold"/>
                  <a:ea typeface="Arial Nova Condensed Bold"/>
                  <a:cs typeface="Arial Nova Condensed Bold"/>
                  <a:sym typeface="Arial Nova Condensed Bold"/>
                </a:rPr>
                <a:t>mportance of filing  </a:t>
              </a:r>
            </a:p>
          </p:txBody>
        </p:sp>
      </p:grpSp>
      <p:grpSp>
        <p:nvGrpSpPr>
          <p:cNvPr name="Group 14" id="14"/>
          <p:cNvGrpSpPr/>
          <p:nvPr/>
        </p:nvGrpSpPr>
        <p:grpSpPr>
          <a:xfrm rot="0">
            <a:off x="15537401" y="-1303500"/>
            <a:ext cx="3767531" cy="4123759"/>
            <a:chOff x="0" y="0"/>
            <a:chExt cx="5023375" cy="5498345"/>
          </a:xfrm>
        </p:grpSpPr>
        <p:grpSp>
          <p:nvGrpSpPr>
            <p:cNvPr name="Group 15" id="15"/>
            <p:cNvGrpSpPr/>
            <p:nvPr/>
          </p:nvGrpSpPr>
          <p:grpSpPr>
            <a:xfrm rot="-104776">
              <a:off x="297380" y="1759711"/>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8" id="18"/>
            <p:cNvGrpSpPr/>
            <p:nvPr/>
          </p:nvGrpSpPr>
          <p:grpSpPr>
            <a:xfrm rot="-162844">
              <a:off x="84820" y="93399"/>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21" id="21"/>
            <p:cNvGrpSpPr/>
            <p:nvPr/>
          </p:nvGrpSpPr>
          <p:grpSpPr>
            <a:xfrm rot="10629642">
              <a:off x="902754" y="1722687"/>
              <a:ext cx="4032000" cy="3678054"/>
              <a:chOff x="0" y="0"/>
              <a:chExt cx="893117" cy="814716"/>
            </a:xfrm>
          </p:grpSpPr>
          <p:sp>
            <p:nvSpPr>
              <p:cNvPr name="Freeform 22" id="22"/>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3" id="23"/>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spTree>
  </p:cSld>
  <p:clrMapOvr>
    <a:masterClrMapping/>
  </p:clrMapOvr>
</p:sld>
</file>

<file path=ppt/slides/slide11.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2131780" y="3434324"/>
            <a:ext cx="15127520" cy="6262650"/>
            <a:chOff x="0" y="0"/>
            <a:chExt cx="20170026" cy="8350200"/>
          </a:xfrm>
        </p:grpSpPr>
        <p:sp>
          <p:nvSpPr>
            <p:cNvPr name="Freeform 6" id="6"/>
            <p:cNvSpPr/>
            <p:nvPr/>
          </p:nvSpPr>
          <p:spPr>
            <a:xfrm flipH="false" flipV="false" rot="0">
              <a:off x="0" y="0"/>
              <a:ext cx="20170026" cy="8350200"/>
            </a:xfrm>
            <a:custGeom>
              <a:avLst/>
              <a:gdLst/>
              <a:ahLst/>
              <a:cxnLst/>
              <a:rect r="r" b="b" t="t" l="l"/>
              <a:pathLst>
                <a:path h="8350200" w="20170026">
                  <a:moveTo>
                    <a:pt x="0" y="0"/>
                  </a:moveTo>
                  <a:lnTo>
                    <a:pt x="20170026" y="0"/>
                  </a:lnTo>
                  <a:lnTo>
                    <a:pt x="20170026" y="8350200"/>
                  </a:lnTo>
                  <a:lnTo>
                    <a:pt x="0" y="8350200"/>
                  </a:lnTo>
                  <a:close/>
                </a:path>
              </a:pathLst>
            </a:custGeom>
            <a:solidFill>
              <a:srgbClr val="000000">
                <a:alpha val="0"/>
              </a:srgbClr>
            </a:solidFill>
          </p:spPr>
        </p:sp>
        <p:sp>
          <p:nvSpPr>
            <p:cNvPr name="TextBox 7" id="7"/>
            <p:cNvSpPr txBox="true"/>
            <p:nvPr/>
          </p:nvSpPr>
          <p:spPr>
            <a:xfrm>
              <a:off x="0" y="0"/>
              <a:ext cx="20170026" cy="8350200"/>
            </a:xfrm>
            <a:prstGeom prst="rect">
              <a:avLst/>
            </a:prstGeom>
          </p:spPr>
          <p:txBody>
            <a:bodyPr anchor="t" rtlCol="false" tIns="0" lIns="0" bIns="0" rIns="0"/>
            <a:lstStyle/>
            <a:p>
              <a:pPr algn="just">
                <a:lnSpc>
                  <a:spcPts val="3840"/>
                </a:lnSpc>
              </a:pPr>
              <a:r>
                <a:rPr lang="en-US" sz="3200" b="true">
                  <a:solidFill>
                    <a:srgbClr val="F9B428"/>
                  </a:solidFill>
                  <a:latin typeface="Arial Nova Condensed Bold"/>
                  <a:ea typeface="Arial Nova Condensed Bold"/>
                  <a:cs typeface="Arial Nova Condensed Bold"/>
                  <a:sym typeface="Arial Nova Condensed Bold"/>
                </a:rPr>
                <a:t>What should be filed: </a:t>
              </a:r>
            </a:p>
            <a:p>
              <a:pPr algn="just" marL="816387" indent="-272129" lvl="2">
                <a:lnSpc>
                  <a:spcPts val="3840"/>
                </a:lnSpc>
                <a:buFont typeface="Arial"/>
                <a:buChar char="⚬"/>
              </a:pPr>
              <a:r>
                <a:rPr lang="en-US" sz="3200">
                  <a:solidFill>
                    <a:srgbClr val="000000"/>
                  </a:solidFill>
                  <a:latin typeface="Arial Nova Condensed"/>
                  <a:ea typeface="Arial Nova Condensed"/>
                  <a:cs typeface="Arial Nova Condensed"/>
                  <a:sym typeface="Arial Nova Condensed"/>
                </a:rPr>
                <a:t>All the documents you receive, such as letters, notices, reports, and useful information.</a:t>
              </a:r>
            </a:p>
            <a:p>
              <a:pPr algn="just" marL="816387" indent="-272129" lvl="2">
                <a:lnSpc>
                  <a:spcPts val="3840"/>
                </a:lnSpc>
                <a:buFont typeface="Arial"/>
                <a:buChar char="⚬"/>
              </a:pPr>
              <a:r>
                <a:rPr lang="en-US" sz="3200">
                  <a:solidFill>
                    <a:srgbClr val="000000"/>
                  </a:solidFill>
                  <a:latin typeface="Arial Nova Condensed"/>
                  <a:ea typeface="Arial Nova Condensed"/>
                  <a:cs typeface="Arial Nova Condensed"/>
                  <a:sym typeface="Arial Nova Condensed"/>
                </a:rPr>
                <a:t>All copies of the documents you send. </a:t>
              </a:r>
            </a:p>
            <a:p>
              <a:pPr algn="just" marL="816387" indent="-272129" lvl="2">
                <a:lnSpc>
                  <a:spcPts val="3840"/>
                </a:lnSpc>
                <a:buFont typeface="Arial"/>
                <a:buChar char="⚬"/>
              </a:pPr>
              <a:r>
                <a:rPr lang="en-US" sz="3200">
                  <a:solidFill>
                    <a:srgbClr val="000000"/>
                  </a:solidFill>
                  <a:latin typeface="Arial Nova Condensed"/>
                  <a:ea typeface="Arial Nova Condensed"/>
                  <a:cs typeface="Arial Nova Condensed"/>
                  <a:sym typeface="Arial Nova Condensed"/>
                </a:rPr>
                <a:t>All case files and case information. </a:t>
              </a:r>
            </a:p>
            <a:p>
              <a:pPr algn="just" marL="816387" indent="-272129" lvl="2">
                <a:lnSpc>
                  <a:spcPts val="3840"/>
                </a:lnSpc>
              </a:pPr>
            </a:p>
            <a:p>
              <a:pPr algn="just">
                <a:lnSpc>
                  <a:spcPts val="3840"/>
                </a:lnSpc>
              </a:pPr>
              <a:r>
                <a:rPr lang="en-US" b="true" sz="3200">
                  <a:solidFill>
                    <a:srgbClr val="F9B428"/>
                  </a:solidFill>
                  <a:latin typeface="Arial Nova Condensed Bold"/>
                  <a:ea typeface="Arial Nova Condensed Bold"/>
                  <a:cs typeface="Arial Nova Condensed Bold"/>
                  <a:sym typeface="Arial Nova Condensed Bold"/>
                </a:rPr>
                <a:t>Tips to follow in organizing client's information</a:t>
              </a:r>
            </a:p>
            <a:p>
              <a:pPr algn="just" marL="816387" indent="-272129" lvl="2">
                <a:lnSpc>
                  <a:spcPts val="3840"/>
                </a:lnSpc>
                <a:buFont typeface="Arial"/>
                <a:buChar char="⚬"/>
              </a:pPr>
              <a:r>
                <a:rPr lang="en-US" sz="3200">
                  <a:solidFill>
                    <a:srgbClr val="000000"/>
                  </a:solidFill>
                  <a:latin typeface="Arial Nova Condensed"/>
                  <a:ea typeface="Arial Nova Condensed"/>
                  <a:cs typeface="Arial Nova Condensed"/>
                  <a:sym typeface="Arial Nova Condensed"/>
                </a:rPr>
                <a:t>Categorize the file by client or by case. </a:t>
              </a:r>
            </a:p>
            <a:p>
              <a:pPr algn="just" marL="816387" indent="-272129" lvl="2">
                <a:lnSpc>
                  <a:spcPts val="3840"/>
                </a:lnSpc>
                <a:buFont typeface="Arial"/>
                <a:buChar char="⚬"/>
              </a:pPr>
              <a:r>
                <a:rPr lang="en-US" sz="3200">
                  <a:solidFill>
                    <a:srgbClr val="000000"/>
                  </a:solidFill>
                  <a:latin typeface="Arial Nova Condensed"/>
                  <a:ea typeface="Arial Nova Condensed"/>
                  <a:cs typeface="Arial Nova Condensed"/>
                  <a:sym typeface="Arial Nova Condensed"/>
                </a:rPr>
                <a:t>Clearly label the file. Labels should quickly identify the contents of the file, the client, and the date (s) of the interview. </a:t>
              </a:r>
            </a:p>
            <a:p>
              <a:pPr algn="just" marL="816387" indent="-272129" lvl="2">
                <a:lnSpc>
                  <a:spcPts val="3840"/>
                </a:lnSpc>
                <a:buFont typeface="Arial"/>
                <a:buChar char="⚬"/>
              </a:pPr>
              <a:r>
                <a:rPr lang="en-US" sz="3200">
                  <a:solidFill>
                    <a:srgbClr val="000000"/>
                  </a:solidFill>
                  <a:latin typeface="Arial Nova Condensed"/>
                  <a:ea typeface="Arial Nova Condensed"/>
                  <a:cs typeface="Arial Nova Condensed"/>
                  <a:sym typeface="Arial Nova Condensed"/>
                </a:rPr>
                <a:t>Use a consistent labelling system e.g colour coding, numbers.  </a:t>
              </a:r>
            </a:p>
            <a:p>
              <a:pPr algn="just" marL="816052" indent="-272017" lvl="2">
                <a:lnSpc>
                  <a:spcPts val="3840"/>
                </a:lnSpc>
                <a:buFont typeface="Arial"/>
                <a:buChar char="⚬"/>
              </a:pPr>
              <a:r>
                <a:rPr lang="en-US" sz="3200">
                  <a:solidFill>
                    <a:srgbClr val="000000"/>
                  </a:solidFill>
                  <a:latin typeface="Arial Nova Condensed"/>
                  <a:ea typeface="Arial Nova Condensed"/>
                  <a:cs typeface="Arial Nova Condensed"/>
                  <a:sym typeface="Arial Nova Condensed"/>
                </a:rPr>
                <a:t>Chose you preferred way to organize =&gt; ex. : chronological order OR tracking numbers OR alphabetical order. </a:t>
              </a:r>
            </a:p>
          </p:txBody>
        </p:sp>
      </p:grpSp>
      <p:grpSp>
        <p:nvGrpSpPr>
          <p:cNvPr name="Group 8" id="8"/>
          <p:cNvGrpSpPr/>
          <p:nvPr/>
        </p:nvGrpSpPr>
        <p:grpSpPr>
          <a:xfrm rot="0">
            <a:off x="1389322" y="2358594"/>
            <a:ext cx="3609409" cy="923330"/>
            <a:chOff x="0" y="0"/>
            <a:chExt cx="4812545" cy="1231107"/>
          </a:xfrm>
        </p:grpSpPr>
        <p:sp>
          <p:nvSpPr>
            <p:cNvPr name="Freeform 9" id="9"/>
            <p:cNvSpPr/>
            <p:nvPr/>
          </p:nvSpPr>
          <p:spPr>
            <a:xfrm flipH="false" flipV="false" rot="0">
              <a:off x="0" y="0"/>
              <a:ext cx="4812545" cy="1231107"/>
            </a:xfrm>
            <a:custGeom>
              <a:avLst/>
              <a:gdLst/>
              <a:ahLst/>
              <a:cxnLst/>
              <a:rect r="r" b="b" t="t" l="l"/>
              <a:pathLst>
                <a:path h="1231107" w="4812545">
                  <a:moveTo>
                    <a:pt x="0" y="0"/>
                  </a:moveTo>
                  <a:lnTo>
                    <a:pt x="4812545" y="0"/>
                  </a:lnTo>
                  <a:lnTo>
                    <a:pt x="4812545" y="1231107"/>
                  </a:lnTo>
                  <a:lnTo>
                    <a:pt x="0" y="1231107"/>
                  </a:lnTo>
                  <a:close/>
                </a:path>
              </a:pathLst>
            </a:custGeom>
            <a:solidFill>
              <a:srgbClr val="000000">
                <a:alpha val="0"/>
              </a:srgbClr>
            </a:solidFill>
            <a:ln cap="sq">
              <a:noFill/>
              <a:prstDash val="solid"/>
              <a:miter/>
            </a:ln>
          </p:spPr>
        </p:sp>
        <p:sp>
          <p:nvSpPr>
            <p:cNvPr name="TextBox 10" id="10"/>
            <p:cNvSpPr txBox="true"/>
            <p:nvPr/>
          </p:nvSpPr>
          <p:spPr>
            <a:xfrm>
              <a:off x="0" y="-171450"/>
              <a:ext cx="4812545" cy="1402557"/>
            </a:xfrm>
            <a:prstGeom prst="rect">
              <a:avLst/>
            </a:prstGeom>
          </p:spPr>
          <p:txBody>
            <a:bodyPr anchor="t" rtlCol="false" tIns="0" lIns="0" bIns="0" rIns="0"/>
            <a:lstStyle/>
            <a:p>
              <a:pPr algn="ctr" marL="0" indent="0" lvl="0">
                <a:lnSpc>
                  <a:spcPts val="7199"/>
                </a:lnSpc>
                <a:spcBef>
                  <a:spcPct val="0"/>
                </a:spcBef>
              </a:pPr>
              <a:r>
                <a:rPr lang="en-US" b="true" sz="4400" strike="noStrike" u="none">
                  <a:solidFill>
                    <a:srgbClr val="F9B57D"/>
                  </a:solidFill>
                  <a:latin typeface="Arial Nova Condensed Bold"/>
                  <a:ea typeface="Arial Nova Condensed Bold"/>
                  <a:cs typeface="Arial Nova Condensed Bold"/>
                  <a:sym typeface="Arial Nova Condensed Bold"/>
                </a:rPr>
                <a:t>What and How  </a:t>
              </a:r>
            </a:p>
          </p:txBody>
        </p:sp>
      </p:grpSp>
      <p:grpSp>
        <p:nvGrpSpPr>
          <p:cNvPr name="Group 11" id="11"/>
          <p:cNvGrpSpPr/>
          <p:nvPr/>
        </p:nvGrpSpPr>
        <p:grpSpPr>
          <a:xfrm rot="0">
            <a:off x="15537401" y="-1303500"/>
            <a:ext cx="3767531" cy="4123759"/>
            <a:chOff x="0" y="0"/>
            <a:chExt cx="5023375" cy="5498345"/>
          </a:xfrm>
        </p:grpSpPr>
        <p:grpSp>
          <p:nvGrpSpPr>
            <p:cNvPr name="Group 12" id="12"/>
            <p:cNvGrpSpPr/>
            <p:nvPr/>
          </p:nvGrpSpPr>
          <p:grpSpPr>
            <a:xfrm rot="-104776">
              <a:off x="297380" y="1759711"/>
              <a:ext cx="4032000" cy="3678054"/>
              <a:chOff x="0" y="0"/>
              <a:chExt cx="893117" cy="814716"/>
            </a:xfrm>
          </p:grpSpPr>
          <p:sp>
            <p:nvSpPr>
              <p:cNvPr name="Freeform 13" id="1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4" id="14"/>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5" id="15"/>
            <p:cNvGrpSpPr/>
            <p:nvPr/>
          </p:nvGrpSpPr>
          <p:grpSpPr>
            <a:xfrm rot="-162844">
              <a:off x="84820" y="93399"/>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8" id="18"/>
            <p:cNvGrpSpPr/>
            <p:nvPr/>
          </p:nvGrpSpPr>
          <p:grpSpPr>
            <a:xfrm rot="10629642">
              <a:off x="902754" y="1722687"/>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grpSp>
        <p:nvGrpSpPr>
          <p:cNvPr name="Group 21" id="21"/>
          <p:cNvGrpSpPr/>
          <p:nvPr/>
        </p:nvGrpSpPr>
        <p:grpSpPr>
          <a:xfrm rot="0">
            <a:off x="1028700" y="1028700"/>
            <a:ext cx="2664932" cy="1181420"/>
            <a:chOff x="0" y="0"/>
            <a:chExt cx="3553242" cy="1575227"/>
          </a:xfrm>
        </p:grpSpPr>
        <p:sp>
          <p:nvSpPr>
            <p:cNvPr name="Freeform 22" id="22"/>
            <p:cNvSpPr/>
            <p:nvPr/>
          </p:nvSpPr>
          <p:spPr>
            <a:xfrm flipH="false" flipV="false" rot="0">
              <a:off x="0" y="0"/>
              <a:ext cx="3553242" cy="1575227"/>
            </a:xfrm>
            <a:custGeom>
              <a:avLst/>
              <a:gdLst/>
              <a:ahLst/>
              <a:cxnLst/>
              <a:rect r="r" b="b" t="t" l="l"/>
              <a:pathLst>
                <a:path h="1575227" w="3553242">
                  <a:moveTo>
                    <a:pt x="0" y="0"/>
                  </a:moveTo>
                  <a:lnTo>
                    <a:pt x="3553242" y="0"/>
                  </a:lnTo>
                  <a:lnTo>
                    <a:pt x="3553242" y="1575227"/>
                  </a:lnTo>
                  <a:lnTo>
                    <a:pt x="0" y="1575227"/>
                  </a:lnTo>
                  <a:close/>
                </a:path>
              </a:pathLst>
            </a:custGeom>
            <a:solidFill>
              <a:srgbClr val="000000">
                <a:alpha val="0"/>
              </a:srgbClr>
            </a:solidFill>
          </p:spPr>
        </p:sp>
        <p:sp>
          <p:nvSpPr>
            <p:cNvPr name="TextBox 23" id="23"/>
            <p:cNvSpPr txBox="true"/>
            <p:nvPr/>
          </p:nvSpPr>
          <p:spPr>
            <a:xfrm>
              <a:off x="0" y="-190500"/>
              <a:ext cx="3553242" cy="1765727"/>
            </a:xfrm>
            <a:prstGeom prst="rect">
              <a:avLst/>
            </a:prstGeom>
          </p:spPr>
          <p:txBody>
            <a:bodyPr anchor="t" rtlCol="false" tIns="0" lIns="0" bIns="0" rIns="0"/>
            <a:lstStyle/>
            <a:p>
              <a:pPr algn="ctr">
                <a:lnSpc>
                  <a:spcPts val="9900"/>
                </a:lnSpc>
              </a:pPr>
              <a:r>
                <a:rPr lang="en-US" b="true" sz="6600">
                  <a:solidFill>
                    <a:srgbClr val="4E5FA7"/>
                  </a:solidFill>
                  <a:latin typeface="Arial Nova Condensed Bold"/>
                  <a:ea typeface="Arial Nova Condensed Bold"/>
                  <a:cs typeface="Arial Nova Condensed Bold"/>
                  <a:sym typeface="Arial Nova Condensed Bold"/>
                </a:rPr>
                <a:t>FILING </a:t>
              </a:r>
            </a:p>
          </p:txBody>
        </p:sp>
      </p:grpSp>
    </p:spTree>
  </p:cSld>
  <p:clrMapOvr>
    <a:masterClrMapping/>
  </p:clrMapOvr>
</p:sld>
</file>

<file path=ppt/slides/slide12.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3543887"/>
            <a:ext cx="16230600" cy="6389904"/>
            <a:chOff x="0" y="0"/>
            <a:chExt cx="21640800" cy="8519872"/>
          </a:xfrm>
        </p:grpSpPr>
        <p:sp>
          <p:nvSpPr>
            <p:cNvPr name="Freeform 6" id="6"/>
            <p:cNvSpPr/>
            <p:nvPr/>
          </p:nvSpPr>
          <p:spPr>
            <a:xfrm flipH="false" flipV="false" rot="0">
              <a:off x="0" y="0"/>
              <a:ext cx="21640800" cy="8519873"/>
            </a:xfrm>
            <a:custGeom>
              <a:avLst/>
              <a:gdLst/>
              <a:ahLst/>
              <a:cxnLst/>
              <a:rect r="r" b="b" t="t" l="l"/>
              <a:pathLst>
                <a:path h="8519873" w="21640800">
                  <a:moveTo>
                    <a:pt x="0" y="0"/>
                  </a:moveTo>
                  <a:lnTo>
                    <a:pt x="21640800" y="0"/>
                  </a:lnTo>
                  <a:lnTo>
                    <a:pt x="21640800" y="8519873"/>
                  </a:lnTo>
                  <a:lnTo>
                    <a:pt x="0" y="8519873"/>
                  </a:lnTo>
                  <a:close/>
                </a:path>
              </a:pathLst>
            </a:custGeom>
            <a:solidFill>
              <a:srgbClr val="000000">
                <a:alpha val="0"/>
              </a:srgbClr>
            </a:solidFill>
          </p:spPr>
        </p:sp>
        <p:sp>
          <p:nvSpPr>
            <p:cNvPr name="TextBox 7" id="7"/>
            <p:cNvSpPr txBox="true"/>
            <p:nvPr/>
          </p:nvSpPr>
          <p:spPr>
            <a:xfrm>
              <a:off x="0" y="0"/>
              <a:ext cx="21640800" cy="8519872"/>
            </a:xfrm>
            <a:prstGeom prst="rect">
              <a:avLst/>
            </a:prstGeom>
          </p:spPr>
          <p:txBody>
            <a:bodyPr anchor="t" rtlCol="false" tIns="0" lIns="0" bIns="0" rIns="0"/>
            <a:lstStyle/>
            <a:p>
              <a:pPr algn="just">
                <a:lnSpc>
                  <a:spcPts val="3720"/>
                </a:lnSpc>
              </a:pPr>
              <a:r>
                <a:rPr lang="en-US" sz="3100" b="true">
                  <a:solidFill>
                    <a:srgbClr val="F9B428"/>
                  </a:solidFill>
                  <a:latin typeface="Arial Nova Condensed Bold"/>
                  <a:ea typeface="Arial Nova Condensed Bold"/>
                  <a:cs typeface="Arial Nova Condensed Bold"/>
                  <a:sym typeface="Arial Nova Condensed Bold"/>
                </a:rPr>
                <a:t>Each client file should indicate: </a:t>
              </a:r>
            </a:p>
            <a:p>
              <a:pPr algn="just" marL="790875" indent="-263625" lvl="2">
                <a:lnSpc>
                  <a:spcPts val="3720"/>
                </a:lnSpc>
                <a:buFont typeface="Arial"/>
                <a:buChar char="⚬"/>
              </a:pPr>
              <a:r>
                <a:rPr lang="en-US" sz="3100">
                  <a:solidFill>
                    <a:srgbClr val="000000"/>
                  </a:solidFill>
                  <a:latin typeface="Arial Nova Condensed"/>
                  <a:ea typeface="Arial Nova Condensed"/>
                  <a:cs typeface="Arial Nova Condensed"/>
                  <a:sym typeface="Arial Nova Condensed"/>
                </a:rPr>
                <a:t>Client details (name, age, status etc)</a:t>
              </a:r>
            </a:p>
            <a:p>
              <a:pPr algn="just" marL="790875" indent="-263625" lvl="2">
                <a:lnSpc>
                  <a:spcPts val="3720"/>
                </a:lnSpc>
                <a:buFont typeface="Arial"/>
                <a:buChar char="⚬"/>
              </a:pPr>
              <a:r>
                <a:rPr lang="en-US" sz="3100">
                  <a:solidFill>
                    <a:srgbClr val="000000"/>
                  </a:solidFill>
                  <a:latin typeface="Arial Nova Condensed"/>
                  <a:ea typeface="Arial Nova Condensed"/>
                  <a:cs typeface="Arial Nova Condensed"/>
                  <a:sym typeface="Arial Nova Condensed"/>
                </a:rPr>
                <a:t>The geographic origin of the case.</a:t>
              </a:r>
            </a:p>
            <a:p>
              <a:pPr algn="just" marL="790875" indent="-263625" lvl="2">
                <a:lnSpc>
                  <a:spcPts val="3720"/>
                </a:lnSpc>
                <a:buFont typeface="Arial"/>
                <a:buChar char="⚬"/>
              </a:pPr>
              <a:r>
                <a:rPr lang="en-US" sz="3100">
                  <a:solidFill>
                    <a:srgbClr val="000000"/>
                  </a:solidFill>
                  <a:latin typeface="Arial Nova Condensed"/>
                  <a:ea typeface="Arial Nova Condensed"/>
                  <a:cs typeface="Arial Nova Condensed"/>
                  <a:sym typeface="Arial Nova Condensed"/>
                </a:rPr>
                <a:t>The legal problem </a:t>
              </a:r>
            </a:p>
            <a:p>
              <a:pPr algn="just" marL="790875" indent="-263625" lvl="2">
                <a:lnSpc>
                  <a:spcPts val="3720"/>
                </a:lnSpc>
                <a:buFont typeface="Arial"/>
                <a:buChar char="⚬"/>
              </a:pPr>
              <a:r>
                <a:rPr lang="en-US" sz="3100">
                  <a:solidFill>
                    <a:srgbClr val="000000"/>
                  </a:solidFill>
                  <a:latin typeface="Arial Nova Condensed"/>
                  <a:ea typeface="Arial Nova Condensed"/>
                  <a:cs typeface="Arial Nova Condensed"/>
                  <a:sym typeface="Arial Nova Condensed"/>
                </a:rPr>
                <a:t>Case number. </a:t>
              </a:r>
            </a:p>
            <a:p>
              <a:pPr algn="just" marL="790875" indent="-263625" lvl="2">
                <a:lnSpc>
                  <a:spcPts val="3720"/>
                </a:lnSpc>
                <a:buFont typeface="Arial"/>
                <a:buChar char="⚬"/>
              </a:pPr>
              <a:r>
                <a:rPr lang="en-US" sz="3100">
                  <a:solidFill>
                    <a:srgbClr val="000000"/>
                  </a:solidFill>
                  <a:latin typeface="Arial Nova Condensed"/>
                  <a:ea typeface="Arial Nova Condensed"/>
                  <a:cs typeface="Arial Nova Condensed"/>
                  <a:sym typeface="Arial Nova Condensed"/>
                </a:rPr>
                <a:t>Case intake date.</a:t>
              </a:r>
            </a:p>
            <a:p>
              <a:pPr algn="just" marL="790875" indent="-263625" lvl="2">
                <a:lnSpc>
                  <a:spcPts val="3720"/>
                </a:lnSpc>
                <a:buFont typeface="Arial"/>
                <a:buChar char="⚬"/>
              </a:pPr>
              <a:r>
                <a:rPr lang="en-US" sz="3100">
                  <a:solidFill>
                    <a:srgbClr val="000000"/>
                  </a:solidFill>
                  <a:latin typeface="Arial Nova Condensed"/>
                  <a:ea typeface="Arial Nova Condensed"/>
                  <a:cs typeface="Arial Nova Condensed"/>
                  <a:sym typeface="Arial Nova Condensed"/>
                </a:rPr>
                <a:t>The paralegal name and office. </a:t>
              </a:r>
            </a:p>
            <a:p>
              <a:pPr algn="just" marL="790875" indent="-263625" lvl="2">
                <a:lnSpc>
                  <a:spcPts val="3720"/>
                </a:lnSpc>
                <a:buFont typeface="Arial"/>
                <a:buChar char="⚬"/>
              </a:pPr>
              <a:r>
                <a:rPr lang="en-US" sz="3100">
                  <a:solidFill>
                    <a:srgbClr val="000000"/>
                  </a:solidFill>
                  <a:latin typeface="Arial Nova Condensed"/>
                  <a:ea typeface="Arial Nova Condensed"/>
                  <a:cs typeface="Arial Nova Condensed"/>
                  <a:sym typeface="Arial Nova Condensed"/>
                </a:rPr>
                <a:t>How the case reached the paralegal? </a:t>
              </a:r>
            </a:p>
            <a:p>
              <a:pPr algn="just" marL="790875" indent="-263625" lvl="2">
                <a:lnSpc>
                  <a:spcPts val="3720"/>
                </a:lnSpc>
                <a:buFont typeface="Arial"/>
                <a:buChar char="⚬"/>
              </a:pPr>
              <a:r>
                <a:rPr lang="en-US" sz="3100">
                  <a:solidFill>
                    <a:srgbClr val="000000"/>
                  </a:solidFill>
                  <a:latin typeface="Arial Nova Condensed"/>
                  <a:ea typeface="Arial Nova Condensed"/>
                  <a:cs typeface="Arial Nova Condensed"/>
                  <a:sym typeface="Arial Nova Condensed"/>
                </a:rPr>
                <a:t>Methodologies used to pursue solution (mediation, advocacy, or litigation etc).</a:t>
              </a:r>
            </a:p>
            <a:p>
              <a:pPr algn="just" marL="790875" indent="-263625" lvl="2">
                <a:lnSpc>
                  <a:spcPts val="3720"/>
                </a:lnSpc>
                <a:buFont typeface="Arial"/>
                <a:buChar char="⚬"/>
              </a:pPr>
              <a:r>
                <a:rPr lang="en-US" sz="3100">
                  <a:solidFill>
                    <a:srgbClr val="000000"/>
                  </a:solidFill>
                  <a:latin typeface="Arial Nova Condensed"/>
                  <a:ea typeface="Arial Nova Condensed"/>
                  <a:cs typeface="Arial Nova Condensed"/>
                  <a:sym typeface="Arial Nova Condensed"/>
                </a:rPr>
                <a:t>Relevant laws, procedures and requirements applicable in resolving the matter. </a:t>
              </a:r>
            </a:p>
            <a:p>
              <a:pPr algn="just" marL="790875" indent="-263625" lvl="2">
                <a:lnSpc>
                  <a:spcPts val="3720"/>
                </a:lnSpc>
                <a:buFont typeface="Arial"/>
                <a:buChar char="⚬"/>
              </a:pPr>
              <a:r>
                <a:rPr lang="en-US" sz="3100">
                  <a:solidFill>
                    <a:srgbClr val="000000"/>
                  </a:solidFill>
                  <a:latin typeface="Arial Nova Condensed"/>
                  <a:ea typeface="Arial Nova Condensed"/>
                  <a:cs typeface="Arial Nova Condensed"/>
                  <a:sym typeface="Arial Nova Condensed"/>
                </a:rPr>
                <a:t>Who is involved and the desired legal outcome. </a:t>
              </a:r>
            </a:p>
            <a:p>
              <a:pPr algn="just" marL="790875" indent="-263625" lvl="2">
                <a:lnSpc>
                  <a:spcPts val="3720"/>
                </a:lnSpc>
                <a:buFont typeface="Arial"/>
                <a:buChar char="⚬"/>
              </a:pPr>
              <a:r>
                <a:rPr lang="en-US" sz="3100">
                  <a:solidFill>
                    <a:srgbClr val="000000"/>
                  </a:solidFill>
                  <a:latin typeface="Arial Nova Condensed"/>
                  <a:ea typeface="Arial Nova Condensed"/>
                  <a:cs typeface="Arial Nova Condensed"/>
                  <a:sym typeface="Arial Nova Condensed"/>
                </a:rPr>
                <a:t>The amount of paralegal time spent e.g time taken to interview the client, conduct field visits, etc.</a:t>
              </a:r>
            </a:p>
            <a:p>
              <a:pPr algn="just" marL="790551" indent="-263517" lvl="2">
                <a:lnSpc>
                  <a:spcPts val="3720"/>
                </a:lnSpc>
                <a:buFont typeface="Arial"/>
                <a:buChar char="⚬"/>
              </a:pPr>
              <a:r>
                <a:rPr lang="en-US" sz="3100">
                  <a:solidFill>
                    <a:srgbClr val="000000"/>
                  </a:solidFill>
                  <a:latin typeface="Arial Nova Condensed"/>
                  <a:ea typeface="Arial Nova Condensed"/>
                  <a:cs typeface="Arial Nova Condensed"/>
                  <a:sym typeface="Arial Nova Condensed"/>
                </a:rPr>
                <a:t>The institutions involved or required for resolving the case.</a:t>
              </a:r>
            </a:p>
          </p:txBody>
        </p:sp>
      </p:grpSp>
      <p:grpSp>
        <p:nvGrpSpPr>
          <p:cNvPr name="Group 8" id="8"/>
          <p:cNvGrpSpPr/>
          <p:nvPr/>
        </p:nvGrpSpPr>
        <p:grpSpPr>
          <a:xfrm rot="0">
            <a:off x="1565672" y="2280019"/>
            <a:ext cx="12151978" cy="780590"/>
            <a:chOff x="0" y="0"/>
            <a:chExt cx="17653533" cy="1133985"/>
          </a:xfrm>
        </p:grpSpPr>
        <p:sp>
          <p:nvSpPr>
            <p:cNvPr name="Freeform 9" id="9"/>
            <p:cNvSpPr/>
            <p:nvPr/>
          </p:nvSpPr>
          <p:spPr>
            <a:xfrm flipH="false" flipV="false" rot="0">
              <a:off x="0" y="0"/>
              <a:ext cx="17653533" cy="1133985"/>
            </a:xfrm>
            <a:custGeom>
              <a:avLst/>
              <a:gdLst/>
              <a:ahLst/>
              <a:cxnLst/>
              <a:rect r="r" b="b" t="t" l="l"/>
              <a:pathLst>
                <a:path h="1133985" w="17653533">
                  <a:moveTo>
                    <a:pt x="0" y="0"/>
                  </a:moveTo>
                  <a:lnTo>
                    <a:pt x="17653533" y="0"/>
                  </a:lnTo>
                  <a:lnTo>
                    <a:pt x="17653533" y="1133985"/>
                  </a:lnTo>
                  <a:lnTo>
                    <a:pt x="0" y="1133985"/>
                  </a:lnTo>
                  <a:close/>
                </a:path>
              </a:pathLst>
            </a:custGeom>
            <a:solidFill>
              <a:srgbClr val="000000">
                <a:alpha val="0"/>
              </a:srgbClr>
            </a:solidFill>
            <a:ln cap="sq">
              <a:noFill/>
              <a:prstDash val="solid"/>
              <a:miter/>
            </a:ln>
          </p:spPr>
        </p:sp>
        <p:sp>
          <p:nvSpPr>
            <p:cNvPr name="TextBox 10" id="10"/>
            <p:cNvSpPr txBox="true"/>
            <p:nvPr/>
          </p:nvSpPr>
          <p:spPr>
            <a:xfrm>
              <a:off x="0" y="-171450"/>
              <a:ext cx="17653533" cy="1305435"/>
            </a:xfrm>
            <a:prstGeom prst="rect">
              <a:avLst/>
            </a:prstGeom>
          </p:spPr>
          <p:txBody>
            <a:bodyPr anchor="t" rtlCol="false" tIns="0" lIns="0" bIns="0" rIns="0"/>
            <a:lstStyle/>
            <a:p>
              <a:pPr algn="just" marL="0" indent="0" lvl="0">
                <a:lnSpc>
                  <a:spcPts val="7199"/>
                </a:lnSpc>
                <a:spcBef>
                  <a:spcPct val="0"/>
                </a:spcBef>
              </a:pPr>
              <a:r>
                <a:rPr lang="en-US" b="true" sz="4400" strike="noStrike" u="none">
                  <a:solidFill>
                    <a:srgbClr val="F9B57D"/>
                  </a:solidFill>
                  <a:latin typeface="Arial Nova Condensed Bold"/>
                  <a:ea typeface="Arial Nova Condensed Bold"/>
                  <a:cs typeface="Arial Nova Condensed Bold"/>
                  <a:sym typeface="Arial Nova Condensed Bold"/>
                </a:rPr>
                <a:t>Essential information you need</a:t>
              </a:r>
            </a:p>
          </p:txBody>
        </p:sp>
      </p:grpSp>
      <p:grpSp>
        <p:nvGrpSpPr>
          <p:cNvPr name="Group 11" id="11"/>
          <p:cNvGrpSpPr/>
          <p:nvPr/>
        </p:nvGrpSpPr>
        <p:grpSpPr>
          <a:xfrm rot="0">
            <a:off x="15537401" y="-1303500"/>
            <a:ext cx="3767531" cy="4123759"/>
            <a:chOff x="0" y="0"/>
            <a:chExt cx="5023375" cy="5498345"/>
          </a:xfrm>
        </p:grpSpPr>
        <p:grpSp>
          <p:nvGrpSpPr>
            <p:cNvPr name="Group 12" id="12"/>
            <p:cNvGrpSpPr/>
            <p:nvPr/>
          </p:nvGrpSpPr>
          <p:grpSpPr>
            <a:xfrm rot="-104776">
              <a:off x="297380" y="1759711"/>
              <a:ext cx="4032000" cy="3678054"/>
              <a:chOff x="0" y="0"/>
              <a:chExt cx="893117" cy="814716"/>
            </a:xfrm>
          </p:grpSpPr>
          <p:sp>
            <p:nvSpPr>
              <p:cNvPr name="Freeform 13" id="1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4" id="14"/>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5" id="15"/>
            <p:cNvGrpSpPr/>
            <p:nvPr/>
          </p:nvGrpSpPr>
          <p:grpSpPr>
            <a:xfrm rot="-162844">
              <a:off x="84820" y="93399"/>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8" id="18"/>
            <p:cNvGrpSpPr/>
            <p:nvPr/>
          </p:nvGrpSpPr>
          <p:grpSpPr>
            <a:xfrm rot="10629642">
              <a:off x="902754" y="1722687"/>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grpSp>
        <p:nvGrpSpPr>
          <p:cNvPr name="Group 21" id="21"/>
          <p:cNvGrpSpPr/>
          <p:nvPr/>
        </p:nvGrpSpPr>
        <p:grpSpPr>
          <a:xfrm rot="0">
            <a:off x="1028700" y="1028700"/>
            <a:ext cx="2664932" cy="1181420"/>
            <a:chOff x="0" y="0"/>
            <a:chExt cx="3553242" cy="1575227"/>
          </a:xfrm>
        </p:grpSpPr>
        <p:sp>
          <p:nvSpPr>
            <p:cNvPr name="Freeform 22" id="22"/>
            <p:cNvSpPr/>
            <p:nvPr/>
          </p:nvSpPr>
          <p:spPr>
            <a:xfrm flipH="false" flipV="false" rot="0">
              <a:off x="0" y="0"/>
              <a:ext cx="3553242" cy="1575227"/>
            </a:xfrm>
            <a:custGeom>
              <a:avLst/>
              <a:gdLst/>
              <a:ahLst/>
              <a:cxnLst/>
              <a:rect r="r" b="b" t="t" l="l"/>
              <a:pathLst>
                <a:path h="1575227" w="3553242">
                  <a:moveTo>
                    <a:pt x="0" y="0"/>
                  </a:moveTo>
                  <a:lnTo>
                    <a:pt x="3553242" y="0"/>
                  </a:lnTo>
                  <a:lnTo>
                    <a:pt x="3553242" y="1575227"/>
                  </a:lnTo>
                  <a:lnTo>
                    <a:pt x="0" y="1575227"/>
                  </a:lnTo>
                  <a:close/>
                </a:path>
              </a:pathLst>
            </a:custGeom>
            <a:solidFill>
              <a:srgbClr val="000000">
                <a:alpha val="0"/>
              </a:srgbClr>
            </a:solidFill>
          </p:spPr>
        </p:sp>
        <p:sp>
          <p:nvSpPr>
            <p:cNvPr name="TextBox 23" id="23"/>
            <p:cNvSpPr txBox="true"/>
            <p:nvPr/>
          </p:nvSpPr>
          <p:spPr>
            <a:xfrm>
              <a:off x="0" y="-190500"/>
              <a:ext cx="3553242" cy="1765727"/>
            </a:xfrm>
            <a:prstGeom prst="rect">
              <a:avLst/>
            </a:prstGeom>
          </p:spPr>
          <p:txBody>
            <a:bodyPr anchor="t" rtlCol="false" tIns="0" lIns="0" bIns="0" rIns="0"/>
            <a:lstStyle/>
            <a:p>
              <a:pPr algn="ctr">
                <a:lnSpc>
                  <a:spcPts val="9900"/>
                </a:lnSpc>
              </a:pPr>
              <a:r>
                <a:rPr lang="en-US" b="true" sz="6600">
                  <a:solidFill>
                    <a:srgbClr val="4E5FA7"/>
                  </a:solidFill>
                  <a:latin typeface="Arial Nova Condensed Bold"/>
                  <a:ea typeface="Arial Nova Condensed Bold"/>
                  <a:cs typeface="Arial Nova Condensed Bold"/>
                  <a:sym typeface="Arial Nova Condensed Bold"/>
                </a:rPr>
                <a:t>FILING </a:t>
              </a:r>
            </a:p>
          </p:txBody>
        </p:sp>
      </p:grpSp>
    </p:spTree>
  </p:cSld>
  <p:clrMapOvr>
    <a:masterClrMapping/>
  </p:clrMapOvr>
</p:sld>
</file>

<file path=ppt/slides/slide13.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746275" y="2820259"/>
            <a:ext cx="16230600" cy="7182779"/>
            <a:chOff x="0" y="0"/>
            <a:chExt cx="21640800" cy="9577038"/>
          </a:xfrm>
        </p:grpSpPr>
        <p:sp>
          <p:nvSpPr>
            <p:cNvPr name="Freeform 6" id="6"/>
            <p:cNvSpPr/>
            <p:nvPr/>
          </p:nvSpPr>
          <p:spPr>
            <a:xfrm flipH="false" flipV="false" rot="0">
              <a:off x="0" y="0"/>
              <a:ext cx="21640800" cy="9577039"/>
            </a:xfrm>
            <a:custGeom>
              <a:avLst/>
              <a:gdLst/>
              <a:ahLst/>
              <a:cxnLst/>
              <a:rect r="r" b="b" t="t" l="l"/>
              <a:pathLst>
                <a:path h="9577039" w="21640800">
                  <a:moveTo>
                    <a:pt x="0" y="0"/>
                  </a:moveTo>
                  <a:lnTo>
                    <a:pt x="21640800" y="0"/>
                  </a:lnTo>
                  <a:lnTo>
                    <a:pt x="21640800" y="9577039"/>
                  </a:lnTo>
                  <a:lnTo>
                    <a:pt x="0" y="9577039"/>
                  </a:lnTo>
                  <a:close/>
                </a:path>
              </a:pathLst>
            </a:custGeom>
            <a:solidFill>
              <a:srgbClr val="000000">
                <a:alpha val="0"/>
              </a:srgbClr>
            </a:solidFill>
          </p:spPr>
        </p:sp>
        <p:sp>
          <p:nvSpPr>
            <p:cNvPr name="TextBox 7" id="7"/>
            <p:cNvSpPr txBox="true"/>
            <p:nvPr/>
          </p:nvSpPr>
          <p:spPr>
            <a:xfrm>
              <a:off x="0" y="0"/>
              <a:ext cx="21640800" cy="9577038"/>
            </a:xfrm>
            <a:prstGeom prst="rect">
              <a:avLst/>
            </a:prstGeom>
          </p:spPr>
          <p:txBody>
            <a:bodyPr anchor="t" rtlCol="false" tIns="0" lIns="0" bIns="0" rIns="0"/>
            <a:lstStyle/>
            <a:p>
              <a:pPr algn="just">
                <a:lnSpc>
                  <a:spcPts val="3840"/>
                </a:lnSpc>
              </a:pPr>
              <a:r>
                <a:rPr lang="en-US" sz="3200" b="true">
                  <a:solidFill>
                    <a:srgbClr val="F9B428"/>
                  </a:solidFill>
                  <a:latin typeface="Arial Nova Condensed Bold"/>
                  <a:ea typeface="Arial Nova Condensed Bold"/>
                  <a:cs typeface="Arial Nova Condensed Bold"/>
                  <a:sym typeface="Arial Nova Condensed Bold"/>
                </a:rPr>
                <a:t>Decide how you want to classify your documents: </a:t>
              </a:r>
            </a:p>
            <a:p>
              <a:pPr algn="just" marL="816387" indent="-272129" lvl="2">
                <a:lnSpc>
                  <a:spcPts val="3840"/>
                </a:lnSpc>
                <a:buFont typeface="Arial"/>
                <a:buChar char="⚬"/>
              </a:pPr>
              <a:r>
                <a:rPr lang="en-US" sz="3200">
                  <a:solidFill>
                    <a:srgbClr val="000000"/>
                  </a:solidFill>
                  <a:latin typeface="Arial Nova Condensed"/>
                  <a:ea typeface="Arial Nova Condensed"/>
                  <a:cs typeface="Arial Nova Condensed"/>
                  <a:sym typeface="Arial Nova Condensed"/>
                </a:rPr>
                <a:t>Do you want to file alphabetically (for example, using surnames)? </a:t>
              </a:r>
            </a:p>
            <a:p>
              <a:pPr algn="just" marL="816387" indent="-272129" lvl="2">
                <a:lnSpc>
                  <a:spcPts val="3840"/>
                </a:lnSpc>
                <a:buFont typeface="Arial"/>
                <a:buChar char="⚬"/>
              </a:pPr>
              <a:r>
                <a:rPr lang="en-US" sz="3200">
                  <a:solidFill>
                    <a:srgbClr val="000000"/>
                  </a:solidFill>
                  <a:latin typeface="Arial Nova Condensed"/>
                  <a:ea typeface="Arial Nova Condensed"/>
                  <a:cs typeface="Arial Nova Condensed"/>
                  <a:sym typeface="Arial Nova Condensed"/>
                </a:rPr>
                <a:t>Or to file by date (according to the months of the year)? </a:t>
              </a:r>
            </a:p>
            <a:p>
              <a:pPr algn="just" marL="816387" indent="-272129" lvl="2">
                <a:lnSpc>
                  <a:spcPts val="3840"/>
                </a:lnSpc>
                <a:buFont typeface="Arial"/>
                <a:buChar char="⚬"/>
              </a:pPr>
              <a:r>
                <a:rPr lang="en-US" sz="3200">
                  <a:solidFill>
                    <a:srgbClr val="000000"/>
                  </a:solidFill>
                  <a:latin typeface="Arial Nova Condensed"/>
                  <a:ea typeface="Arial Nova Condensed"/>
                  <a:cs typeface="Arial Nova Condensed"/>
                  <a:sym typeface="Arial Nova Condensed"/>
                </a:rPr>
                <a:t>Or by theme (such as aid applications, HIV/AIDS, access to housing, etc.) </a:t>
              </a:r>
            </a:p>
            <a:p>
              <a:pPr algn="just" marL="816387" indent="-272129" lvl="2">
                <a:lnSpc>
                  <a:spcPts val="4416"/>
                </a:lnSpc>
              </a:pPr>
            </a:p>
            <a:p>
              <a:pPr algn="just" marL="816387" indent="-272129" lvl="2">
                <a:lnSpc>
                  <a:spcPts val="4416"/>
                </a:lnSpc>
              </a:pPr>
              <a:r>
                <a:rPr lang="en-US" sz="3200">
                  <a:solidFill>
                    <a:srgbClr val="000000"/>
                  </a:solidFill>
                  <a:latin typeface="Arial Nova Condensed"/>
                  <a:ea typeface="Arial Nova Condensed"/>
                  <a:cs typeface="Arial Nova Condensed"/>
                  <a:sym typeface="Arial Nova Condensed"/>
                </a:rPr>
                <a:t>Whichever option you choose, your filing system should be simple and easy for everyone to use. Remember to arrange documents in date order, with the most recent at the top.</a:t>
              </a:r>
            </a:p>
            <a:p>
              <a:pPr algn="just" marL="816387" indent="-272129" lvl="2">
                <a:lnSpc>
                  <a:spcPts val="4416"/>
                </a:lnSpc>
              </a:pPr>
            </a:p>
            <a:p>
              <a:pPr algn="just">
                <a:lnSpc>
                  <a:spcPts val="3840"/>
                </a:lnSpc>
              </a:pPr>
              <a:r>
                <a:rPr lang="en-US" b="true" sz="3200">
                  <a:solidFill>
                    <a:srgbClr val="F9B428"/>
                  </a:solidFill>
                  <a:latin typeface="Arial Nova Condensed Bold"/>
                  <a:ea typeface="Arial Nova Condensed Bold"/>
                  <a:cs typeface="Arial Nova Condensed Bold"/>
                  <a:sym typeface="Arial Nova Condensed Bold"/>
                </a:rPr>
                <a:t>Filing requirements: </a:t>
              </a:r>
            </a:p>
            <a:p>
              <a:pPr algn="just" marL="816387" indent="-272129" lvl="2">
                <a:lnSpc>
                  <a:spcPts val="3840"/>
                </a:lnSpc>
                <a:buFont typeface="Arial"/>
                <a:buChar char="⚬"/>
              </a:pPr>
              <a:r>
                <a:rPr lang="en-US" sz="3200">
                  <a:solidFill>
                    <a:srgbClr val="000000"/>
                  </a:solidFill>
                  <a:latin typeface="Arial Nova Condensed"/>
                  <a:ea typeface="Arial Nova Condensed"/>
                  <a:cs typeface="Arial Nova Condensed"/>
                  <a:sym typeface="Arial Nova Condensed"/>
                </a:rPr>
                <a:t>Files (suspension files or ring binders)</a:t>
              </a:r>
            </a:p>
            <a:p>
              <a:pPr algn="just" marL="816387" indent="-272129" lvl="2">
                <a:lnSpc>
                  <a:spcPts val="3840"/>
                </a:lnSpc>
                <a:buFont typeface="Arial"/>
                <a:buChar char="⚬"/>
              </a:pPr>
              <a:r>
                <a:rPr lang="en-US" sz="3200">
                  <a:solidFill>
                    <a:srgbClr val="000000"/>
                  </a:solidFill>
                  <a:latin typeface="Arial Nova Condensed"/>
                  <a:ea typeface="Arial Nova Condensed"/>
                  <a:cs typeface="Arial Nova Condensed"/>
                  <a:sym typeface="Arial Nova Condensed"/>
                </a:rPr>
                <a:t>A filing cabinet, shelves or similar to store your files.</a:t>
              </a:r>
            </a:p>
            <a:p>
              <a:pPr algn="just" marL="816387" indent="-272129" lvl="2">
                <a:lnSpc>
                  <a:spcPts val="3840"/>
                </a:lnSpc>
                <a:buFont typeface="Arial"/>
                <a:buChar char="⚬"/>
              </a:pPr>
              <a:r>
                <a:rPr lang="en-US" sz="3200">
                  <a:solidFill>
                    <a:srgbClr val="000000"/>
                  </a:solidFill>
                  <a:latin typeface="Arial Nova Condensed"/>
                  <a:ea typeface="Arial Nova Condensed"/>
                  <a:cs typeface="Arial Nova Condensed"/>
                  <a:sym typeface="Arial Nova Condensed"/>
                </a:rPr>
                <a:t>A date stamp to write the date on the letters you receive - or write the date and sign it. </a:t>
              </a:r>
            </a:p>
            <a:p>
              <a:pPr algn="just" marL="816387" indent="-272129" lvl="2">
                <a:lnSpc>
                  <a:spcPts val="3840"/>
                </a:lnSpc>
                <a:buFont typeface="Arial"/>
                <a:buChar char="⚬"/>
              </a:pPr>
              <a:r>
                <a:rPr lang="en-US" sz="3200">
                  <a:solidFill>
                    <a:srgbClr val="000000"/>
                  </a:solidFill>
                  <a:latin typeface="Arial Nova Condensed"/>
                  <a:ea typeface="Arial Nova Condensed"/>
                  <a:cs typeface="Arial Nova Condensed"/>
                  <a:sym typeface="Arial Nova Condensed"/>
                </a:rPr>
                <a:t>An A4 hardcover book that you call a "diary".</a:t>
              </a:r>
            </a:p>
            <a:p>
              <a:pPr algn="just">
                <a:lnSpc>
                  <a:spcPts val="4416"/>
                </a:lnSpc>
              </a:pPr>
            </a:p>
          </p:txBody>
        </p:sp>
      </p:grpSp>
      <p:grpSp>
        <p:nvGrpSpPr>
          <p:cNvPr name="Group 8" id="8"/>
          <p:cNvGrpSpPr/>
          <p:nvPr/>
        </p:nvGrpSpPr>
        <p:grpSpPr>
          <a:xfrm rot="0">
            <a:off x="1456405" y="1761636"/>
            <a:ext cx="13240150" cy="850489"/>
            <a:chOff x="0" y="0"/>
            <a:chExt cx="17653533" cy="1133985"/>
          </a:xfrm>
        </p:grpSpPr>
        <p:sp>
          <p:nvSpPr>
            <p:cNvPr name="Freeform 9" id="9"/>
            <p:cNvSpPr/>
            <p:nvPr/>
          </p:nvSpPr>
          <p:spPr>
            <a:xfrm flipH="false" flipV="false" rot="0">
              <a:off x="0" y="0"/>
              <a:ext cx="17653533" cy="1133985"/>
            </a:xfrm>
            <a:custGeom>
              <a:avLst/>
              <a:gdLst/>
              <a:ahLst/>
              <a:cxnLst/>
              <a:rect r="r" b="b" t="t" l="l"/>
              <a:pathLst>
                <a:path h="1133985" w="17653533">
                  <a:moveTo>
                    <a:pt x="0" y="0"/>
                  </a:moveTo>
                  <a:lnTo>
                    <a:pt x="17653533" y="0"/>
                  </a:lnTo>
                  <a:lnTo>
                    <a:pt x="17653533" y="1133985"/>
                  </a:lnTo>
                  <a:lnTo>
                    <a:pt x="0" y="1133985"/>
                  </a:lnTo>
                  <a:close/>
                </a:path>
              </a:pathLst>
            </a:custGeom>
            <a:solidFill>
              <a:srgbClr val="000000">
                <a:alpha val="0"/>
              </a:srgbClr>
            </a:solidFill>
            <a:ln cap="sq">
              <a:noFill/>
              <a:prstDash val="solid"/>
              <a:miter/>
            </a:ln>
          </p:spPr>
        </p:sp>
        <p:sp>
          <p:nvSpPr>
            <p:cNvPr name="TextBox 10" id="10"/>
            <p:cNvSpPr txBox="true"/>
            <p:nvPr/>
          </p:nvSpPr>
          <p:spPr>
            <a:xfrm>
              <a:off x="0" y="-171450"/>
              <a:ext cx="17653533" cy="1305435"/>
            </a:xfrm>
            <a:prstGeom prst="rect">
              <a:avLst/>
            </a:prstGeom>
          </p:spPr>
          <p:txBody>
            <a:bodyPr anchor="t" rtlCol="false" tIns="0" lIns="0" bIns="0" rIns="0"/>
            <a:lstStyle/>
            <a:p>
              <a:pPr algn="just" marL="0" indent="0" lvl="0">
                <a:lnSpc>
                  <a:spcPts val="7199"/>
                </a:lnSpc>
                <a:spcBef>
                  <a:spcPct val="0"/>
                </a:spcBef>
              </a:pPr>
              <a:r>
                <a:rPr lang="en-US" b="true" sz="4400" strike="noStrike" u="none">
                  <a:solidFill>
                    <a:srgbClr val="F9B57D"/>
                  </a:solidFill>
                  <a:latin typeface="Arial Nova Condensed Bold"/>
                  <a:ea typeface="Arial Nova Condensed Bold"/>
                  <a:cs typeface="Arial Nova Condensed Bold"/>
                  <a:sym typeface="Arial Nova Condensed Bold"/>
                </a:rPr>
                <a:t>Setting up a filing system</a:t>
              </a:r>
            </a:p>
          </p:txBody>
        </p:sp>
      </p:grpSp>
      <p:grpSp>
        <p:nvGrpSpPr>
          <p:cNvPr name="Group 11" id="11"/>
          <p:cNvGrpSpPr/>
          <p:nvPr/>
        </p:nvGrpSpPr>
        <p:grpSpPr>
          <a:xfrm rot="0">
            <a:off x="15537401" y="-1303500"/>
            <a:ext cx="3767531" cy="4123759"/>
            <a:chOff x="0" y="0"/>
            <a:chExt cx="5023375" cy="5498345"/>
          </a:xfrm>
        </p:grpSpPr>
        <p:grpSp>
          <p:nvGrpSpPr>
            <p:cNvPr name="Group 12" id="12"/>
            <p:cNvGrpSpPr/>
            <p:nvPr/>
          </p:nvGrpSpPr>
          <p:grpSpPr>
            <a:xfrm rot="-104776">
              <a:off x="297380" y="1759711"/>
              <a:ext cx="4032000" cy="3678054"/>
              <a:chOff x="0" y="0"/>
              <a:chExt cx="893117" cy="814716"/>
            </a:xfrm>
          </p:grpSpPr>
          <p:sp>
            <p:nvSpPr>
              <p:cNvPr name="Freeform 13" id="1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4" id="14"/>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5" id="15"/>
            <p:cNvGrpSpPr/>
            <p:nvPr/>
          </p:nvGrpSpPr>
          <p:grpSpPr>
            <a:xfrm rot="-162844">
              <a:off x="84820" y="93399"/>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8" id="18"/>
            <p:cNvGrpSpPr/>
            <p:nvPr/>
          </p:nvGrpSpPr>
          <p:grpSpPr>
            <a:xfrm rot="10629642">
              <a:off x="902754" y="1722687"/>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grpSp>
        <p:nvGrpSpPr>
          <p:cNvPr name="Group 21" id="21"/>
          <p:cNvGrpSpPr/>
          <p:nvPr/>
        </p:nvGrpSpPr>
        <p:grpSpPr>
          <a:xfrm rot="0">
            <a:off x="1028700" y="580216"/>
            <a:ext cx="2664932" cy="1181420"/>
            <a:chOff x="0" y="0"/>
            <a:chExt cx="3553242" cy="1575227"/>
          </a:xfrm>
        </p:grpSpPr>
        <p:sp>
          <p:nvSpPr>
            <p:cNvPr name="Freeform 22" id="22"/>
            <p:cNvSpPr/>
            <p:nvPr/>
          </p:nvSpPr>
          <p:spPr>
            <a:xfrm flipH="false" flipV="false" rot="0">
              <a:off x="0" y="0"/>
              <a:ext cx="3553242" cy="1575227"/>
            </a:xfrm>
            <a:custGeom>
              <a:avLst/>
              <a:gdLst/>
              <a:ahLst/>
              <a:cxnLst/>
              <a:rect r="r" b="b" t="t" l="l"/>
              <a:pathLst>
                <a:path h="1575227" w="3553242">
                  <a:moveTo>
                    <a:pt x="0" y="0"/>
                  </a:moveTo>
                  <a:lnTo>
                    <a:pt x="3553242" y="0"/>
                  </a:lnTo>
                  <a:lnTo>
                    <a:pt x="3553242" y="1575227"/>
                  </a:lnTo>
                  <a:lnTo>
                    <a:pt x="0" y="1575227"/>
                  </a:lnTo>
                  <a:close/>
                </a:path>
              </a:pathLst>
            </a:custGeom>
            <a:solidFill>
              <a:srgbClr val="000000">
                <a:alpha val="0"/>
              </a:srgbClr>
            </a:solidFill>
          </p:spPr>
        </p:sp>
        <p:sp>
          <p:nvSpPr>
            <p:cNvPr name="TextBox 23" id="23"/>
            <p:cNvSpPr txBox="true"/>
            <p:nvPr/>
          </p:nvSpPr>
          <p:spPr>
            <a:xfrm>
              <a:off x="0" y="-190500"/>
              <a:ext cx="3553242" cy="1765727"/>
            </a:xfrm>
            <a:prstGeom prst="rect">
              <a:avLst/>
            </a:prstGeom>
          </p:spPr>
          <p:txBody>
            <a:bodyPr anchor="t" rtlCol="false" tIns="0" lIns="0" bIns="0" rIns="0"/>
            <a:lstStyle/>
            <a:p>
              <a:pPr algn="ctr">
                <a:lnSpc>
                  <a:spcPts val="9900"/>
                </a:lnSpc>
              </a:pPr>
              <a:r>
                <a:rPr lang="en-US" b="true" sz="6600">
                  <a:solidFill>
                    <a:srgbClr val="4E5FA7"/>
                  </a:solidFill>
                  <a:latin typeface="Arial Nova Condensed Bold"/>
                  <a:ea typeface="Arial Nova Condensed Bold"/>
                  <a:cs typeface="Arial Nova Condensed Bold"/>
                  <a:sym typeface="Arial Nova Condensed Bold"/>
                </a:rPr>
                <a:t>FILING </a:t>
              </a:r>
            </a:p>
          </p:txBody>
        </p:sp>
      </p:grpSp>
    </p:spTree>
  </p:cSld>
  <p:clrMapOvr>
    <a:masterClrMapping/>
  </p:clrMapOvr>
</p:sld>
</file>

<file path=ppt/slides/slide14.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FFFFFF"/>
            </a:solidFill>
            <a:ln w="552450" cap="sq">
              <a:solidFill>
                <a:srgbClr val="F9B57D"/>
              </a:solidFill>
              <a:prstDash val="solid"/>
              <a:miter/>
            </a:ln>
          </p:spPr>
        </p:sp>
        <p:sp>
          <p:nvSpPr>
            <p:cNvPr name="TextBox 4" id="4"/>
            <p:cNvSpPr txBox="true"/>
            <p:nvPr/>
          </p:nvSpPr>
          <p:spPr>
            <a:xfrm>
              <a:off x="0" y="-66675"/>
              <a:ext cx="4995349" cy="2942774"/>
            </a:xfrm>
            <a:prstGeom prst="rect">
              <a:avLst/>
            </a:prstGeom>
          </p:spPr>
          <p:txBody>
            <a:bodyPr anchor="ctr" rtlCol="false" tIns="50800" lIns="50800" bIns="50800" rIns="50800"/>
            <a:lstStyle/>
            <a:p>
              <a:pPr algn="l" marL="0" indent="0" lvl="0">
                <a:lnSpc>
                  <a:spcPts val="5105"/>
                </a:lnSpc>
                <a:spcBef>
                  <a:spcPct val="0"/>
                </a:spcBef>
              </a:pPr>
            </a:p>
          </p:txBody>
        </p:sp>
      </p:grpSp>
      <p:grpSp>
        <p:nvGrpSpPr>
          <p:cNvPr name="Group 5" id="5"/>
          <p:cNvGrpSpPr/>
          <p:nvPr/>
        </p:nvGrpSpPr>
        <p:grpSpPr>
          <a:xfrm rot="0">
            <a:off x="1028700" y="2820259"/>
            <a:ext cx="16230600" cy="3976249"/>
            <a:chOff x="0" y="0"/>
            <a:chExt cx="21640800" cy="5301666"/>
          </a:xfrm>
        </p:grpSpPr>
        <p:sp>
          <p:nvSpPr>
            <p:cNvPr name="Freeform 6" id="6"/>
            <p:cNvSpPr/>
            <p:nvPr/>
          </p:nvSpPr>
          <p:spPr>
            <a:xfrm flipH="false" flipV="false" rot="0">
              <a:off x="0" y="0"/>
              <a:ext cx="21640812" cy="5301637"/>
            </a:xfrm>
            <a:custGeom>
              <a:avLst/>
              <a:gdLst/>
              <a:ahLst/>
              <a:cxnLst/>
              <a:rect r="r" b="b" t="t" l="l"/>
              <a:pathLst>
                <a:path h="5301637" w="21640812">
                  <a:moveTo>
                    <a:pt x="0" y="0"/>
                  </a:moveTo>
                  <a:lnTo>
                    <a:pt x="21640812" y="0"/>
                  </a:lnTo>
                  <a:lnTo>
                    <a:pt x="21640812" y="5301637"/>
                  </a:lnTo>
                  <a:lnTo>
                    <a:pt x="0" y="5301637"/>
                  </a:lnTo>
                  <a:close/>
                </a:path>
              </a:pathLst>
            </a:custGeom>
            <a:solidFill>
              <a:srgbClr val="FFFFFF"/>
            </a:solidFill>
          </p:spPr>
        </p:sp>
        <p:sp>
          <p:nvSpPr>
            <p:cNvPr name="TextBox 7" id="7"/>
            <p:cNvSpPr txBox="true"/>
            <p:nvPr/>
          </p:nvSpPr>
          <p:spPr>
            <a:xfrm>
              <a:off x="0" y="-66675"/>
              <a:ext cx="21640800" cy="5368341"/>
            </a:xfrm>
            <a:prstGeom prst="rect">
              <a:avLst/>
            </a:prstGeom>
          </p:spPr>
          <p:txBody>
            <a:bodyPr anchor="t" rtlCol="false" tIns="50800" lIns="50800" bIns="50800" rIns="50800"/>
            <a:lstStyle/>
            <a:p>
              <a:pPr algn="l">
                <a:lnSpc>
                  <a:spcPts val="5105"/>
                </a:lnSpc>
              </a:pPr>
            </a:p>
            <a:p>
              <a:pPr algn="just">
                <a:lnSpc>
                  <a:spcPts val="5105"/>
                </a:lnSpc>
              </a:pPr>
              <a:r>
                <a:rPr lang="en-US" sz="3699">
                  <a:solidFill>
                    <a:srgbClr val="000000"/>
                  </a:solidFill>
                  <a:latin typeface="Arial Nova Condensed"/>
                  <a:ea typeface="Arial Nova Condensed"/>
                  <a:cs typeface="Arial Nova Condensed"/>
                  <a:sym typeface="Arial Nova Condensed"/>
                </a:rPr>
                <a:t>Files should never be removed from the office. If documents or statements need to be removed for any reason, it is preferable to photocopy them first so that the original remains in the office. The session on </a:t>
              </a:r>
              <a:r>
                <a:rPr lang="en-US" sz="3699">
                  <a:solidFill>
                    <a:srgbClr val="000000"/>
                  </a:solidFill>
                  <a:latin typeface="Arial Nova Condensed"/>
                  <a:ea typeface="Arial Nova Condensed"/>
                  <a:cs typeface="Arial Nova Condensed"/>
                  <a:sym typeface="Arial Nova Condensed"/>
                </a:rPr>
                <a:t>Compliance and Ethical considerations </a:t>
              </a:r>
              <a:r>
                <a:rPr lang="en-US" sz="3699">
                  <a:solidFill>
                    <a:srgbClr val="000000"/>
                  </a:solidFill>
                  <a:latin typeface="Arial Nova Condensed"/>
                  <a:ea typeface="Arial Nova Condensed"/>
                  <a:cs typeface="Arial Nova Condensed"/>
                  <a:sym typeface="Arial Nova Condensed"/>
                </a:rPr>
                <a:t>will give you more knowledge on how to safely store information.</a:t>
              </a:r>
            </a:p>
            <a:p>
              <a:pPr algn="l">
                <a:lnSpc>
                  <a:spcPts val="5105"/>
                </a:lnSpc>
              </a:pPr>
            </a:p>
          </p:txBody>
        </p:sp>
      </p:grpSp>
      <p:grpSp>
        <p:nvGrpSpPr>
          <p:cNvPr name="Group 8" id="8"/>
          <p:cNvGrpSpPr/>
          <p:nvPr/>
        </p:nvGrpSpPr>
        <p:grpSpPr>
          <a:xfrm rot="0">
            <a:off x="15537401" y="-1303500"/>
            <a:ext cx="3767531" cy="4123759"/>
            <a:chOff x="0" y="0"/>
            <a:chExt cx="5023375" cy="5498345"/>
          </a:xfrm>
        </p:grpSpPr>
        <p:grpSp>
          <p:nvGrpSpPr>
            <p:cNvPr name="Group 9" id="9"/>
            <p:cNvGrpSpPr/>
            <p:nvPr/>
          </p:nvGrpSpPr>
          <p:grpSpPr>
            <a:xfrm rot="-104776">
              <a:off x="297380" y="1759711"/>
              <a:ext cx="4032000" cy="3678054"/>
              <a:chOff x="0" y="0"/>
              <a:chExt cx="893117" cy="814716"/>
            </a:xfrm>
          </p:grpSpPr>
          <p:sp>
            <p:nvSpPr>
              <p:cNvPr name="Freeform 10" id="10"/>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1" id="11"/>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2" id="12"/>
            <p:cNvGrpSpPr/>
            <p:nvPr/>
          </p:nvGrpSpPr>
          <p:grpSpPr>
            <a:xfrm rot="-162844">
              <a:off x="84820" y="93399"/>
              <a:ext cx="4032000" cy="3678054"/>
              <a:chOff x="0" y="0"/>
              <a:chExt cx="893117" cy="814716"/>
            </a:xfrm>
          </p:grpSpPr>
          <p:sp>
            <p:nvSpPr>
              <p:cNvPr name="Freeform 13" id="1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14" id="14"/>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5" id="15"/>
            <p:cNvGrpSpPr/>
            <p:nvPr/>
          </p:nvGrpSpPr>
          <p:grpSpPr>
            <a:xfrm rot="10629642">
              <a:off x="902754" y="1722687"/>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grpSp>
        <p:nvGrpSpPr>
          <p:cNvPr name="Group 18" id="18"/>
          <p:cNvGrpSpPr/>
          <p:nvPr/>
        </p:nvGrpSpPr>
        <p:grpSpPr>
          <a:xfrm rot="0">
            <a:off x="1028700" y="1638839"/>
            <a:ext cx="5513398" cy="1181420"/>
            <a:chOff x="0" y="0"/>
            <a:chExt cx="7351197" cy="1575227"/>
          </a:xfrm>
        </p:grpSpPr>
        <p:sp>
          <p:nvSpPr>
            <p:cNvPr name="Freeform 19" id="19"/>
            <p:cNvSpPr/>
            <p:nvPr/>
          </p:nvSpPr>
          <p:spPr>
            <a:xfrm flipH="false" flipV="false" rot="0">
              <a:off x="0" y="0"/>
              <a:ext cx="7351197" cy="1575227"/>
            </a:xfrm>
            <a:custGeom>
              <a:avLst/>
              <a:gdLst/>
              <a:ahLst/>
              <a:cxnLst/>
              <a:rect r="r" b="b" t="t" l="l"/>
              <a:pathLst>
                <a:path h="1575227" w="7351197">
                  <a:moveTo>
                    <a:pt x="0" y="0"/>
                  </a:moveTo>
                  <a:lnTo>
                    <a:pt x="7351197" y="0"/>
                  </a:lnTo>
                  <a:lnTo>
                    <a:pt x="7351197" y="1575227"/>
                  </a:lnTo>
                  <a:lnTo>
                    <a:pt x="0" y="1575227"/>
                  </a:lnTo>
                  <a:close/>
                </a:path>
              </a:pathLst>
            </a:custGeom>
            <a:solidFill>
              <a:srgbClr val="000000">
                <a:alpha val="0"/>
              </a:srgbClr>
            </a:solidFill>
          </p:spPr>
        </p:sp>
        <p:sp>
          <p:nvSpPr>
            <p:cNvPr name="TextBox 20" id="20"/>
            <p:cNvSpPr txBox="true"/>
            <p:nvPr/>
          </p:nvSpPr>
          <p:spPr>
            <a:xfrm>
              <a:off x="0" y="-190500"/>
              <a:ext cx="7351197" cy="1765727"/>
            </a:xfrm>
            <a:prstGeom prst="rect">
              <a:avLst/>
            </a:prstGeom>
          </p:spPr>
          <p:txBody>
            <a:bodyPr anchor="t" rtlCol="false" tIns="0" lIns="0" bIns="0" rIns="0"/>
            <a:lstStyle/>
            <a:p>
              <a:pPr algn="ctr">
                <a:lnSpc>
                  <a:spcPts val="9900"/>
                </a:lnSpc>
              </a:pPr>
              <a:r>
                <a:rPr lang="en-US" b="true" sz="6600">
                  <a:solidFill>
                    <a:srgbClr val="4E5FA7"/>
                  </a:solidFill>
                  <a:latin typeface="Arial Nova Condensed Bold"/>
                  <a:ea typeface="Arial Nova Condensed Bold"/>
                  <a:cs typeface="Arial Nova Condensed Bold"/>
                  <a:sym typeface="Arial Nova Condensed Bold"/>
                </a:rPr>
                <a:t>KEY MESSAGE</a:t>
              </a:r>
            </a:p>
          </p:txBody>
        </p:sp>
      </p:gr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936586"/>
            <a:ext cx="4736751" cy="1181420"/>
            <a:chOff x="0" y="0"/>
            <a:chExt cx="6315668" cy="1575227"/>
          </a:xfrm>
        </p:grpSpPr>
        <p:sp>
          <p:nvSpPr>
            <p:cNvPr name="Freeform 6" id="6"/>
            <p:cNvSpPr/>
            <p:nvPr/>
          </p:nvSpPr>
          <p:spPr>
            <a:xfrm flipH="false" flipV="false" rot="0">
              <a:off x="0" y="0"/>
              <a:ext cx="6315668" cy="1575227"/>
            </a:xfrm>
            <a:custGeom>
              <a:avLst/>
              <a:gdLst/>
              <a:ahLst/>
              <a:cxnLst/>
              <a:rect r="r" b="b" t="t" l="l"/>
              <a:pathLst>
                <a:path h="1575227" w="6315668">
                  <a:moveTo>
                    <a:pt x="0" y="0"/>
                  </a:moveTo>
                  <a:lnTo>
                    <a:pt x="6315668" y="0"/>
                  </a:lnTo>
                  <a:lnTo>
                    <a:pt x="6315668" y="1575227"/>
                  </a:lnTo>
                  <a:lnTo>
                    <a:pt x="0" y="1575227"/>
                  </a:lnTo>
                  <a:close/>
                </a:path>
              </a:pathLst>
            </a:custGeom>
            <a:solidFill>
              <a:srgbClr val="000000">
                <a:alpha val="0"/>
              </a:srgbClr>
            </a:solidFill>
          </p:spPr>
        </p:sp>
        <p:sp>
          <p:nvSpPr>
            <p:cNvPr name="TextBox 7" id="7"/>
            <p:cNvSpPr txBox="true"/>
            <p:nvPr/>
          </p:nvSpPr>
          <p:spPr>
            <a:xfrm>
              <a:off x="0" y="-190500"/>
              <a:ext cx="6315668" cy="1765727"/>
            </a:xfrm>
            <a:prstGeom prst="rect">
              <a:avLst/>
            </a:prstGeom>
          </p:spPr>
          <p:txBody>
            <a:bodyPr anchor="t" rtlCol="false" tIns="0" lIns="0" bIns="0" rIns="0"/>
            <a:lstStyle/>
            <a:p>
              <a:pPr algn="ctr">
                <a:lnSpc>
                  <a:spcPts val="9900"/>
                </a:lnSpc>
              </a:pPr>
              <a:r>
                <a:rPr lang="en-US" b="true" sz="6600">
                  <a:solidFill>
                    <a:srgbClr val="4E5FA7"/>
                  </a:solidFill>
                  <a:latin typeface="Arial Nova Condensed Bold"/>
                  <a:ea typeface="Arial Nova Condensed Bold"/>
                  <a:cs typeface="Arial Nova Condensed Bold"/>
                  <a:sym typeface="Arial Nova Condensed Bold"/>
                </a:rPr>
                <a:t>REFLECTION</a:t>
              </a:r>
            </a:p>
          </p:txBody>
        </p:sp>
      </p:grpSp>
      <p:grpSp>
        <p:nvGrpSpPr>
          <p:cNvPr name="Group 8" id="8"/>
          <p:cNvGrpSpPr/>
          <p:nvPr/>
        </p:nvGrpSpPr>
        <p:grpSpPr>
          <a:xfrm rot="0">
            <a:off x="1837304" y="3237428"/>
            <a:ext cx="15421996" cy="4614798"/>
            <a:chOff x="0" y="0"/>
            <a:chExt cx="20562661" cy="6153065"/>
          </a:xfrm>
        </p:grpSpPr>
        <p:sp>
          <p:nvSpPr>
            <p:cNvPr name="Freeform 9" id="9"/>
            <p:cNvSpPr/>
            <p:nvPr/>
          </p:nvSpPr>
          <p:spPr>
            <a:xfrm flipH="false" flipV="false" rot="0">
              <a:off x="0" y="0"/>
              <a:ext cx="20562661" cy="6153065"/>
            </a:xfrm>
            <a:custGeom>
              <a:avLst/>
              <a:gdLst/>
              <a:ahLst/>
              <a:cxnLst/>
              <a:rect r="r" b="b" t="t" l="l"/>
              <a:pathLst>
                <a:path h="6153065" w="20562661">
                  <a:moveTo>
                    <a:pt x="0" y="0"/>
                  </a:moveTo>
                  <a:lnTo>
                    <a:pt x="20562661" y="0"/>
                  </a:lnTo>
                  <a:lnTo>
                    <a:pt x="20562661" y="6153065"/>
                  </a:lnTo>
                  <a:lnTo>
                    <a:pt x="0" y="6153065"/>
                  </a:lnTo>
                  <a:close/>
                </a:path>
              </a:pathLst>
            </a:custGeom>
            <a:solidFill>
              <a:srgbClr val="000000">
                <a:alpha val="0"/>
              </a:srgbClr>
            </a:solidFill>
          </p:spPr>
        </p:sp>
        <p:sp>
          <p:nvSpPr>
            <p:cNvPr name="TextBox 10" id="10"/>
            <p:cNvSpPr txBox="true"/>
            <p:nvPr/>
          </p:nvSpPr>
          <p:spPr>
            <a:xfrm>
              <a:off x="0" y="-66675"/>
              <a:ext cx="20562661" cy="6219740"/>
            </a:xfrm>
            <a:prstGeom prst="rect">
              <a:avLst/>
            </a:prstGeom>
          </p:spPr>
          <p:txBody>
            <a:bodyPr anchor="t" rtlCol="false" tIns="0" lIns="0" bIns="0" rIns="0"/>
            <a:lstStyle/>
            <a:p>
              <a:pPr algn="just">
                <a:lnSpc>
                  <a:spcPts val="5243"/>
                </a:lnSpc>
              </a:pPr>
              <a:r>
                <a:rPr lang="en-US" b="true" sz="3799">
                  <a:solidFill>
                    <a:srgbClr val="F9B428"/>
                  </a:solidFill>
                  <a:latin typeface="Arial Nova Condensed Bold"/>
                  <a:ea typeface="Arial Nova Condensed Bold"/>
                  <a:cs typeface="Arial Nova Condensed Bold"/>
                  <a:sym typeface="Arial Nova Condensed Bold"/>
                </a:rPr>
                <a:t>Discussion to have in plenary </a:t>
              </a:r>
            </a:p>
            <a:p>
              <a:pPr algn="just">
                <a:lnSpc>
                  <a:spcPts val="5243"/>
                </a:lnSpc>
              </a:pPr>
              <a:r>
                <a:rPr lang="en-US" sz="3799">
                  <a:solidFill>
                    <a:srgbClr val="000000"/>
                  </a:solidFill>
                  <a:latin typeface="Arial Nova Condensed"/>
                  <a:ea typeface="Arial Nova Condensed"/>
                  <a:cs typeface="Arial Nova Condensed"/>
                  <a:sym typeface="Arial Nova Condensed"/>
                </a:rPr>
                <a:t>In your current context and community, where would the document be the safer, what kind of filing system you have or would need. </a:t>
              </a:r>
            </a:p>
            <a:p>
              <a:pPr algn="just">
                <a:lnSpc>
                  <a:spcPts val="5243"/>
                </a:lnSpc>
              </a:pPr>
            </a:p>
            <a:p>
              <a:pPr algn="just">
                <a:lnSpc>
                  <a:spcPts val="5243"/>
                </a:lnSpc>
              </a:pPr>
              <a:r>
                <a:rPr lang="en-US" sz="3799">
                  <a:solidFill>
                    <a:srgbClr val="000000"/>
                  </a:solidFill>
                  <a:latin typeface="Arial Nova Condensed"/>
                  <a:ea typeface="Arial Nova Condensed"/>
                  <a:cs typeface="Arial Nova Condensed"/>
                  <a:sym typeface="Arial Nova Condensed"/>
                </a:rPr>
                <a:t>What are the risk associated with your current filing management ? And what are your recommendations to enhance it ?</a:t>
              </a:r>
            </a:p>
            <a:p>
              <a:pPr algn="just">
                <a:lnSpc>
                  <a:spcPts val="5243"/>
                </a:lnSpc>
              </a:pPr>
            </a:p>
          </p:txBody>
        </p:sp>
      </p:grpSp>
      <p:grpSp>
        <p:nvGrpSpPr>
          <p:cNvPr name="Group 11" id="11"/>
          <p:cNvGrpSpPr/>
          <p:nvPr/>
        </p:nvGrpSpPr>
        <p:grpSpPr>
          <a:xfrm rot="0">
            <a:off x="1837304" y="2118006"/>
            <a:ext cx="8441368" cy="850489"/>
            <a:chOff x="0" y="0"/>
            <a:chExt cx="11255157" cy="1133985"/>
          </a:xfrm>
        </p:grpSpPr>
        <p:sp>
          <p:nvSpPr>
            <p:cNvPr name="Freeform 12" id="12"/>
            <p:cNvSpPr/>
            <p:nvPr/>
          </p:nvSpPr>
          <p:spPr>
            <a:xfrm flipH="false" flipV="false" rot="0">
              <a:off x="0" y="0"/>
              <a:ext cx="11255156" cy="1133985"/>
            </a:xfrm>
            <a:custGeom>
              <a:avLst/>
              <a:gdLst/>
              <a:ahLst/>
              <a:cxnLst/>
              <a:rect r="r" b="b" t="t" l="l"/>
              <a:pathLst>
                <a:path h="1133985" w="11255156">
                  <a:moveTo>
                    <a:pt x="0" y="0"/>
                  </a:moveTo>
                  <a:lnTo>
                    <a:pt x="11255156" y="0"/>
                  </a:lnTo>
                  <a:lnTo>
                    <a:pt x="11255156" y="1133985"/>
                  </a:lnTo>
                  <a:lnTo>
                    <a:pt x="0" y="1133985"/>
                  </a:lnTo>
                  <a:close/>
                </a:path>
              </a:pathLst>
            </a:custGeom>
            <a:solidFill>
              <a:srgbClr val="000000">
                <a:alpha val="0"/>
              </a:srgbClr>
            </a:solidFill>
            <a:ln cap="sq">
              <a:noFill/>
              <a:prstDash val="solid"/>
              <a:miter/>
            </a:ln>
          </p:spPr>
        </p:sp>
        <p:sp>
          <p:nvSpPr>
            <p:cNvPr name="TextBox 13" id="13"/>
            <p:cNvSpPr txBox="true"/>
            <p:nvPr/>
          </p:nvSpPr>
          <p:spPr>
            <a:xfrm>
              <a:off x="0" y="-171450"/>
              <a:ext cx="11255157" cy="1305435"/>
            </a:xfrm>
            <a:prstGeom prst="rect">
              <a:avLst/>
            </a:prstGeom>
          </p:spPr>
          <p:txBody>
            <a:bodyPr anchor="t" rtlCol="false" tIns="0" lIns="0" bIns="0" rIns="0"/>
            <a:lstStyle/>
            <a:p>
              <a:pPr algn="just" marL="0" indent="0" lvl="0">
                <a:lnSpc>
                  <a:spcPts val="7199"/>
                </a:lnSpc>
                <a:spcBef>
                  <a:spcPct val="0"/>
                </a:spcBef>
              </a:pPr>
              <a:r>
                <a:rPr lang="en-US" b="true" sz="4400" strike="noStrike" u="none">
                  <a:solidFill>
                    <a:srgbClr val="F9B57D"/>
                  </a:solidFill>
                  <a:latin typeface="Arial Nova Condensed Bold"/>
                  <a:ea typeface="Arial Nova Condensed Bold"/>
                  <a:cs typeface="Arial Nova Condensed Bold"/>
                  <a:sym typeface="Arial Nova Condensed Bold"/>
                </a:rPr>
                <a:t>Contextualize the filing requirement</a:t>
              </a:r>
            </a:p>
          </p:txBody>
        </p:sp>
      </p:grpSp>
      <p:sp>
        <p:nvSpPr>
          <p:cNvPr name="Freeform 14" id="14"/>
          <p:cNvSpPr/>
          <p:nvPr/>
        </p:nvSpPr>
        <p:spPr>
          <a:xfrm flipH="false" flipV="false" rot="0">
            <a:off x="12062989" y="7937058"/>
            <a:ext cx="6225011" cy="2349942"/>
          </a:xfrm>
          <a:custGeom>
            <a:avLst/>
            <a:gdLst/>
            <a:ahLst/>
            <a:cxnLst/>
            <a:rect r="r" b="b" t="t" l="l"/>
            <a:pathLst>
              <a:path h="2349942" w="6225011">
                <a:moveTo>
                  <a:pt x="0" y="0"/>
                </a:moveTo>
                <a:lnTo>
                  <a:pt x="6225011" y="0"/>
                </a:lnTo>
                <a:lnTo>
                  <a:pt x="6225011" y="2349942"/>
                </a:lnTo>
                <a:lnTo>
                  <a:pt x="0" y="2349942"/>
                </a:lnTo>
                <a:lnTo>
                  <a:pt x="0" y="0"/>
                </a:lnTo>
                <a:close/>
              </a:path>
            </a:pathLst>
          </a:custGeom>
          <a:blipFill>
            <a:blip r:embed="rId3"/>
            <a:stretch>
              <a:fillRect l="0" t="0" r="0" b="0"/>
            </a:stretch>
          </a:blipFill>
        </p:spPr>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7901209" y="1028700"/>
            <a:ext cx="9358091" cy="8229600"/>
            <a:chOff x="0" y="0"/>
            <a:chExt cx="12477455" cy="10972800"/>
          </a:xfrm>
        </p:grpSpPr>
        <p:grpSp>
          <p:nvGrpSpPr>
            <p:cNvPr name="Group 6" id="6"/>
            <p:cNvGrpSpPr/>
            <p:nvPr/>
          </p:nvGrpSpPr>
          <p:grpSpPr>
            <a:xfrm rot="0">
              <a:off x="0" y="0"/>
              <a:ext cx="12477455" cy="10972800"/>
              <a:chOff x="0" y="0"/>
              <a:chExt cx="3165576" cy="2783840"/>
            </a:xfrm>
          </p:grpSpPr>
          <p:sp>
            <p:nvSpPr>
              <p:cNvPr name="Freeform 7" id="7"/>
              <p:cNvSpPr/>
              <p:nvPr/>
            </p:nvSpPr>
            <p:spPr>
              <a:xfrm flipH="false" flipV="false" rot="0">
                <a:off x="0" y="0"/>
                <a:ext cx="3165577" cy="2783840"/>
              </a:xfrm>
              <a:custGeom>
                <a:avLst/>
                <a:gdLst/>
                <a:ahLst/>
                <a:cxnLst/>
                <a:rect r="r" b="b" t="t" l="l"/>
                <a:pathLst>
                  <a:path h="2783840" w="3165577">
                    <a:moveTo>
                      <a:pt x="3041117" y="2783840"/>
                    </a:moveTo>
                    <a:lnTo>
                      <a:pt x="124460" y="2783840"/>
                    </a:lnTo>
                    <a:cubicBezTo>
                      <a:pt x="55880" y="2783840"/>
                      <a:pt x="0" y="2727960"/>
                      <a:pt x="0" y="2659380"/>
                    </a:cubicBezTo>
                    <a:lnTo>
                      <a:pt x="0" y="124460"/>
                    </a:lnTo>
                    <a:cubicBezTo>
                      <a:pt x="0" y="55880"/>
                      <a:pt x="55880" y="0"/>
                      <a:pt x="124460" y="0"/>
                    </a:cubicBezTo>
                    <a:lnTo>
                      <a:pt x="3041117" y="0"/>
                    </a:lnTo>
                    <a:cubicBezTo>
                      <a:pt x="3109696" y="0"/>
                      <a:pt x="3165577" y="55880"/>
                      <a:pt x="3165577" y="124460"/>
                    </a:cubicBezTo>
                    <a:lnTo>
                      <a:pt x="3165577" y="2659380"/>
                    </a:lnTo>
                    <a:cubicBezTo>
                      <a:pt x="3165577" y="2727960"/>
                      <a:pt x="3109696" y="2783840"/>
                      <a:pt x="3041117" y="2783840"/>
                    </a:cubicBezTo>
                    <a:close/>
                  </a:path>
                </a:pathLst>
              </a:custGeom>
              <a:solidFill>
                <a:srgbClr val="F7E5DD"/>
              </a:solidFill>
            </p:spPr>
          </p:sp>
        </p:grpSp>
        <p:grpSp>
          <p:nvGrpSpPr>
            <p:cNvPr name="Group 8" id="8"/>
            <p:cNvGrpSpPr/>
            <p:nvPr/>
          </p:nvGrpSpPr>
          <p:grpSpPr>
            <a:xfrm rot="-10800000">
              <a:off x="1386781" y="556357"/>
              <a:ext cx="289704" cy="289704"/>
              <a:chOff x="0" y="0"/>
              <a:chExt cx="6350000" cy="6350000"/>
            </a:xfrm>
          </p:grpSpPr>
          <p:sp>
            <p:nvSpPr>
              <p:cNvPr name="Freeform 9" id="9"/>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9B428"/>
              </a:solidFill>
            </p:spPr>
          </p:sp>
        </p:grpSp>
        <p:grpSp>
          <p:nvGrpSpPr>
            <p:cNvPr name="Group 10" id="10"/>
            <p:cNvGrpSpPr/>
            <p:nvPr/>
          </p:nvGrpSpPr>
          <p:grpSpPr>
            <a:xfrm rot="-10800000">
              <a:off x="1039940" y="556357"/>
              <a:ext cx="289704" cy="289704"/>
              <a:chOff x="0" y="0"/>
              <a:chExt cx="6350000" cy="6350000"/>
            </a:xfrm>
          </p:grpSpPr>
          <p:sp>
            <p:nvSpPr>
              <p:cNvPr name="Freeform 11" id="11"/>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DC4F50"/>
              </a:solidFill>
            </p:spPr>
          </p:sp>
        </p:grpSp>
        <p:grpSp>
          <p:nvGrpSpPr>
            <p:cNvPr name="Group 12" id="12"/>
            <p:cNvGrpSpPr/>
            <p:nvPr/>
          </p:nvGrpSpPr>
          <p:grpSpPr>
            <a:xfrm rot="-10800000">
              <a:off x="693100" y="556357"/>
              <a:ext cx="289704" cy="289704"/>
              <a:chOff x="0" y="0"/>
              <a:chExt cx="6350000" cy="6350000"/>
            </a:xfrm>
          </p:grpSpPr>
          <p:sp>
            <p:nvSpPr>
              <p:cNvPr name="Freeform 13" id="13"/>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4E5FA7"/>
              </a:solidFill>
            </p:spPr>
          </p:sp>
        </p:grpSp>
      </p:grpSp>
      <p:sp>
        <p:nvSpPr>
          <p:cNvPr name="TextBox 14" id="14"/>
          <p:cNvSpPr txBox="true"/>
          <p:nvPr/>
        </p:nvSpPr>
        <p:spPr>
          <a:xfrm rot="0">
            <a:off x="9144000" y="2232274"/>
            <a:ext cx="5115417" cy="1049020"/>
          </a:xfrm>
          <a:prstGeom prst="rect">
            <a:avLst/>
          </a:prstGeom>
        </p:spPr>
        <p:txBody>
          <a:bodyPr anchor="t" rtlCol="false" tIns="0" lIns="0" bIns="0" rIns="0">
            <a:spAutoFit/>
          </a:bodyPr>
          <a:lstStyle/>
          <a:p>
            <a:pPr algn="l">
              <a:lnSpc>
                <a:spcPts val="7925"/>
              </a:lnSpc>
            </a:pPr>
            <a:r>
              <a:rPr lang="en-US" sz="7925" b="true">
                <a:solidFill>
                  <a:srgbClr val="4E5FA7"/>
                </a:solidFill>
                <a:latin typeface="Arial Nova Condensed Bold"/>
                <a:ea typeface="Arial Nova Condensed Bold"/>
                <a:cs typeface="Arial Nova Condensed Bold"/>
                <a:sym typeface="Arial Nova Condensed Bold"/>
              </a:rPr>
              <a:t>Session 3</a:t>
            </a:r>
          </a:p>
        </p:txBody>
      </p:sp>
      <p:sp>
        <p:nvSpPr>
          <p:cNvPr name="TextBox 15" id="15"/>
          <p:cNvSpPr txBox="true"/>
          <p:nvPr/>
        </p:nvSpPr>
        <p:spPr>
          <a:xfrm rot="0">
            <a:off x="9144000" y="3813654"/>
            <a:ext cx="7290009" cy="2183767"/>
          </a:xfrm>
          <a:prstGeom prst="rect">
            <a:avLst/>
          </a:prstGeom>
        </p:spPr>
        <p:txBody>
          <a:bodyPr anchor="t" rtlCol="false" tIns="0" lIns="0" bIns="0" rIns="0">
            <a:spAutoFit/>
          </a:bodyPr>
          <a:lstStyle/>
          <a:p>
            <a:pPr algn="l">
              <a:lnSpc>
                <a:spcPts val="8784"/>
              </a:lnSpc>
            </a:pPr>
            <a:r>
              <a:rPr lang="en-US" sz="6274">
                <a:solidFill>
                  <a:srgbClr val="171717"/>
                </a:solidFill>
                <a:latin typeface="Arial Nova Condensed"/>
                <a:ea typeface="Arial Nova Condensed"/>
                <a:cs typeface="Arial Nova Condensed"/>
                <a:sym typeface="Arial Nova Condensed"/>
              </a:rPr>
              <a:t>CLIENTS’ MANAGEMENT</a:t>
            </a:r>
          </a:p>
        </p:txBody>
      </p:sp>
      <p:grpSp>
        <p:nvGrpSpPr>
          <p:cNvPr name="Group 16" id="16"/>
          <p:cNvGrpSpPr/>
          <p:nvPr/>
        </p:nvGrpSpPr>
        <p:grpSpPr>
          <a:xfrm rot="0">
            <a:off x="1028700" y="605902"/>
            <a:ext cx="6594572" cy="8652398"/>
            <a:chOff x="0" y="0"/>
            <a:chExt cx="8792763" cy="11536531"/>
          </a:xfrm>
        </p:grpSpPr>
        <p:sp>
          <p:nvSpPr>
            <p:cNvPr name="Freeform 17" id="17"/>
            <p:cNvSpPr/>
            <p:nvPr/>
          </p:nvSpPr>
          <p:spPr>
            <a:xfrm flipH="false" flipV="false" rot="0">
              <a:off x="3727922" y="2766243"/>
              <a:ext cx="5064842" cy="8770288"/>
            </a:xfrm>
            <a:custGeom>
              <a:avLst/>
              <a:gdLst/>
              <a:ahLst/>
              <a:cxnLst/>
              <a:rect r="r" b="b" t="t" l="l"/>
              <a:pathLst>
                <a:path h="8770288" w="5064842">
                  <a:moveTo>
                    <a:pt x="0" y="0"/>
                  </a:moveTo>
                  <a:lnTo>
                    <a:pt x="5064841" y="0"/>
                  </a:lnTo>
                  <a:lnTo>
                    <a:pt x="5064841" y="8770288"/>
                  </a:lnTo>
                  <a:lnTo>
                    <a:pt x="0" y="8770288"/>
                  </a:lnTo>
                  <a:lnTo>
                    <a:pt x="0" y="0"/>
                  </a:lnTo>
                  <a:close/>
                </a:path>
              </a:pathLst>
            </a:custGeom>
            <a:blipFill>
              <a:blip r:embed="rId2"/>
              <a:stretch>
                <a:fillRect l="0" t="0" r="0" b="0"/>
              </a:stretch>
            </a:blipFill>
          </p:spPr>
        </p:sp>
        <p:sp>
          <p:nvSpPr>
            <p:cNvPr name="Freeform 18" id="18"/>
            <p:cNvSpPr/>
            <p:nvPr/>
          </p:nvSpPr>
          <p:spPr>
            <a:xfrm flipH="false" flipV="false" rot="0">
              <a:off x="0" y="2544354"/>
              <a:ext cx="2838384" cy="8770288"/>
            </a:xfrm>
            <a:custGeom>
              <a:avLst/>
              <a:gdLst/>
              <a:ahLst/>
              <a:cxnLst/>
              <a:rect r="r" b="b" t="t" l="l"/>
              <a:pathLst>
                <a:path h="8770288" w="2838384">
                  <a:moveTo>
                    <a:pt x="0" y="0"/>
                  </a:moveTo>
                  <a:lnTo>
                    <a:pt x="2838384" y="0"/>
                  </a:lnTo>
                  <a:lnTo>
                    <a:pt x="2838384" y="8770288"/>
                  </a:lnTo>
                  <a:lnTo>
                    <a:pt x="0" y="877028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9" id="19"/>
            <p:cNvSpPr/>
            <p:nvPr/>
          </p:nvSpPr>
          <p:spPr>
            <a:xfrm flipH="false" flipV="false" rot="0">
              <a:off x="1035551" y="151808"/>
              <a:ext cx="2712944" cy="2655294"/>
            </a:xfrm>
            <a:custGeom>
              <a:avLst/>
              <a:gdLst/>
              <a:ahLst/>
              <a:cxnLst/>
              <a:rect r="r" b="b" t="t" l="l"/>
              <a:pathLst>
                <a:path h="2655294" w="2712944">
                  <a:moveTo>
                    <a:pt x="0" y="0"/>
                  </a:moveTo>
                  <a:lnTo>
                    <a:pt x="2712944" y="0"/>
                  </a:lnTo>
                  <a:lnTo>
                    <a:pt x="2712944" y="2655293"/>
                  </a:lnTo>
                  <a:lnTo>
                    <a:pt x="0" y="265529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20" id="20"/>
            <p:cNvSpPr/>
            <p:nvPr/>
          </p:nvSpPr>
          <p:spPr>
            <a:xfrm flipH="false" flipV="false" rot="0">
              <a:off x="4916799" y="0"/>
              <a:ext cx="3569345" cy="2766243"/>
            </a:xfrm>
            <a:custGeom>
              <a:avLst/>
              <a:gdLst/>
              <a:ahLst/>
              <a:cxnLst/>
              <a:rect r="r" b="b" t="t" l="l"/>
              <a:pathLst>
                <a:path h="2766243" w="3569345">
                  <a:moveTo>
                    <a:pt x="0" y="0"/>
                  </a:moveTo>
                  <a:lnTo>
                    <a:pt x="3569345" y="0"/>
                  </a:lnTo>
                  <a:lnTo>
                    <a:pt x="3569345" y="2766243"/>
                  </a:lnTo>
                  <a:lnTo>
                    <a:pt x="0" y="276624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21" id="21"/>
            <p:cNvSpPr/>
            <p:nvPr/>
          </p:nvSpPr>
          <p:spPr>
            <a:xfrm flipH="false" flipV="false" rot="0">
              <a:off x="1810348" y="472753"/>
              <a:ext cx="1163351" cy="1327647"/>
            </a:xfrm>
            <a:custGeom>
              <a:avLst/>
              <a:gdLst/>
              <a:ahLst/>
              <a:cxnLst/>
              <a:rect r="r" b="b" t="t" l="l"/>
              <a:pathLst>
                <a:path h="1327647" w="1163351">
                  <a:moveTo>
                    <a:pt x="0" y="0"/>
                  </a:moveTo>
                  <a:lnTo>
                    <a:pt x="1163351" y="0"/>
                  </a:lnTo>
                  <a:lnTo>
                    <a:pt x="1163351" y="1327647"/>
                  </a:lnTo>
                  <a:lnTo>
                    <a:pt x="0" y="1327647"/>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22" id="22"/>
            <p:cNvSpPr/>
            <p:nvPr/>
          </p:nvSpPr>
          <p:spPr>
            <a:xfrm flipH="false" flipV="false" rot="0">
              <a:off x="5501322" y="734017"/>
              <a:ext cx="575915" cy="954077"/>
            </a:xfrm>
            <a:custGeom>
              <a:avLst/>
              <a:gdLst/>
              <a:ahLst/>
              <a:cxnLst/>
              <a:rect r="r" b="b" t="t" l="l"/>
              <a:pathLst>
                <a:path h="954077" w="575915">
                  <a:moveTo>
                    <a:pt x="0" y="0"/>
                  </a:moveTo>
                  <a:lnTo>
                    <a:pt x="575915" y="0"/>
                  </a:lnTo>
                  <a:lnTo>
                    <a:pt x="575915" y="954077"/>
                  </a:lnTo>
                  <a:lnTo>
                    <a:pt x="0" y="954077"/>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23" id="23"/>
            <p:cNvSpPr/>
            <p:nvPr/>
          </p:nvSpPr>
          <p:spPr>
            <a:xfrm flipH="false" flipV="false" rot="-2513165">
              <a:off x="6280894" y="359194"/>
              <a:ext cx="478898" cy="793354"/>
            </a:xfrm>
            <a:custGeom>
              <a:avLst/>
              <a:gdLst/>
              <a:ahLst/>
              <a:cxnLst/>
              <a:rect r="r" b="b" t="t" l="l"/>
              <a:pathLst>
                <a:path h="793354" w="478898">
                  <a:moveTo>
                    <a:pt x="0" y="0"/>
                  </a:moveTo>
                  <a:lnTo>
                    <a:pt x="478897" y="0"/>
                  </a:lnTo>
                  <a:lnTo>
                    <a:pt x="478897" y="793355"/>
                  </a:lnTo>
                  <a:lnTo>
                    <a:pt x="0" y="793355"/>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24" id="24"/>
            <p:cNvSpPr/>
            <p:nvPr/>
          </p:nvSpPr>
          <p:spPr>
            <a:xfrm flipH="false" flipV="false" rot="-2513165">
              <a:off x="7380842" y="531260"/>
              <a:ext cx="478898" cy="793354"/>
            </a:xfrm>
            <a:custGeom>
              <a:avLst/>
              <a:gdLst/>
              <a:ahLst/>
              <a:cxnLst/>
              <a:rect r="r" b="b" t="t" l="l"/>
              <a:pathLst>
                <a:path h="793354" w="478898">
                  <a:moveTo>
                    <a:pt x="0" y="0"/>
                  </a:moveTo>
                  <a:lnTo>
                    <a:pt x="478898" y="0"/>
                  </a:lnTo>
                  <a:lnTo>
                    <a:pt x="478898" y="793354"/>
                  </a:lnTo>
                  <a:lnTo>
                    <a:pt x="0" y="793354"/>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25" id="25"/>
            <p:cNvSpPr/>
            <p:nvPr/>
          </p:nvSpPr>
          <p:spPr>
            <a:xfrm flipH="false" flipV="false" rot="138096">
              <a:off x="6723999" y="1082777"/>
              <a:ext cx="478898" cy="793354"/>
            </a:xfrm>
            <a:custGeom>
              <a:avLst/>
              <a:gdLst/>
              <a:ahLst/>
              <a:cxnLst/>
              <a:rect r="r" b="b" t="t" l="l"/>
              <a:pathLst>
                <a:path h="793354" w="478898">
                  <a:moveTo>
                    <a:pt x="0" y="0"/>
                  </a:moveTo>
                  <a:lnTo>
                    <a:pt x="478898" y="0"/>
                  </a:lnTo>
                  <a:lnTo>
                    <a:pt x="478898" y="793355"/>
                  </a:lnTo>
                  <a:lnTo>
                    <a:pt x="0" y="793355"/>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gr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437990"/>
            <a:ext cx="13153804" cy="1181420"/>
            <a:chOff x="0" y="0"/>
            <a:chExt cx="17538405" cy="1575227"/>
          </a:xfrm>
        </p:grpSpPr>
        <p:sp>
          <p:nvSpPr>
            <p:cNvPr name="Freeform 6" id="6"/>
            <p:cNvSpPr/>
            <p:nvPr/>
          </p:nvSpPr>
          <p:spPr>
            <a:xfrm flipH="false" flipV="false" rot="0">
              <a:off x="0" y="0"/>
              <a:ext cx="17538405" cy="1575227"/>
            </a:xfrm>
            <a:custGeom>
              <a:avLst/>
              <a:gdLst/>
              <a:ahLst/>
              <a:cxnLst/>
              <a:rect r="r" b="b" t="t" l="l"/>
              <a:pathLst>
                <a:path h="1575227" w="17538405">
                  <a:moveTo>
                    <a:pt x="0" y="0"/>
                  </a:moveTo>
                  <a:lnTo>
                    <a:pt x="17538405" y="0"/>
                  </a:lnTo>
                  <a:lnTo>
                    <a:pt x="17538405" y="1575227"/>
                  </a:lnTo>
                  <a:lnTo>
                    <a:pt x="0" y="1575227"/>
                  </a:lnTo>
                  <a:close/>
                </a:path>
              </a:pathLst>
            </a:custGeom>
            <a:solidFill>
              <a:srgbClr val="000000">
                <a:alpha val="0"/>
              </a:srgbClr>
            </a:solidFill>
          </p:spPr>
        </p:sp>
        <p:sp>
          <p:nvSpPr>
            <p:cNvPr name="TextBox 7" id="7"/>
            <p:cNvSpPr txBox="true"/>
            <p:nvPr/>
          </p:nvSpPr>
          <p:spPr>
            <a:xfrm>
              <a:off x="0" y="-190500"/>
              <a:ext cx="17538405" cy="1765727"/>
            </a:xfrm>
            <a:prstGeom prst="rect">
              <a:avLst/>
            </a:prstGeom>
          </p:spPr>
          <p:txBody>
            <a:bodyPr anchor="t" rtlCol="false" tIns="0" lIns="0" bIns="0" rIns="0"/>
            <a:lstStyle/>
            <a:p>
              <a:pPr algn="l">
                <a:lnSpc>
                  <a:spcPts val="9900"/>
                </a:lnSpc>
              </a:pPr>
              <a:r>
                <a:rPr lang="en-US" b="true" sz="6600">
                  <a:solidFill>
                    <a:srgbClr val="4E5FA7"/>
                  </a:solidFill>
                  <a:latin typeface="Arial Nova Condensed Bold"/>
                  <a:ea typeface="Arial Nova Condensed Bold"/>
                  <a:cs typeface="Arial Nova Condensed Bold"/>
                  <a:sym typeface="Arial Nova Condensed Bold"/>
                </a:rPr>
                <a:t>ACTIVITY 2: CLIENTS MANAGEMENT </a:t>
              </a:r>
            </a:p>
          </p:txBody>
        </p:sp>
      </p:grpSp>
      <p:grpSp>
        <p:nvGrpSpPr>
          <p:cNvPr name="Group 8" id="8"/>
          <p:cNvGrpSpPr/>
          <p:nvPr/>
        </p:nvGrpSpPr>
        <p:grpSpPr>
          <a:xfrm rot="0">
            <a:off x="1066800" y="1719071"/>
            <a:ext cx="14259348" cy="7920229"/>
            <a:chOff x="0" y="0"/>
            <a:chExt cx="19012464" cy="10560305"/>
          </a:xfrm>
        </p:grpSpPr>
        <p:sp>
          <p:nvSpPr>
            <p:cNvPr name="Freeform 9" id="9"/>
            <p:cNvSpPr/>
            <p:nvPr/>
          </p:nvSpPr>
          <p:spPr>
            <a:xfrm flipH="false" flipV="false" rot="0">
              <a:off x="0" y="0"/>
              <a:ext cx="19012408" cy="10560304"/>
            </a:xfrm>
            <a:custGeom>
              <a:avLst/>
              <a:gdLst/>
              <a:ahLst/>
              <a:cxnLst/>
              <a:rect r="r" b="b" t="t" l="l"/>
              <a:pathLst>
                <a:path h="10560304" w="19012408">
                  <a:moveTo>
                    <a:pt x="0" y="0"/>
                  </a:moveTo>
                  <a:lnTo>
                    <a:pt x="19012408" y="0"/>
                  </a:lnTo>
                  <a:lnTo>
                    <a:pt x="19012408" y="10560304"/>
                  </a:lnTo>
                  <a:lnTo>
                    <a:pt x="0" y="10560304"/>
                  </a:lnTo>
                  <a:close/>
                </a:path>
              </a:pathLst>
            </a:custGeom>
            <a:solidFill>
              <a:srgbClr val="FFFFFF"/>
            </a:solidFill>
          </p:spPr>
        </p:sp>
        <p:sp>
          <p:nvSpPr>
            <p:cNvPr name="TextBox 10" id="10"/>
            <p:cNvSpPr txBox="true"/>
            <p:nvPr/>
          </p:nvSpPr>
          <p:spPr>
            <a:xfrm>
              <a:off x="0" y="-47625"/>
              <a:ext cx="19012464" cy="10607930"/>
            </a:xfrm>
            <a:prstGeom prst="rect">
              <a:avLst/>
            </a:prstGeom>
          </p:spPr>
          <p:txBody>
            <a:bodyPr anchor="t" rtlCol="false" tIns="50800" lIns="50800" bIns="50800" rIns="50800"/>
            <a:lstStyle/>
            <a:p>
              <a:pPr algn="l">
                <a:lnSpc>
                  <a:spcPts val="4277"/>
                </a:lnSpc>
              </a:pPr>
              <a:r>
                <a:rPr lang="en-US" b="true" sz="3099">
                  <a:solidFill>
                    <a:srgbClr val="F9B428"/>
                  </a:solidFill>
                  <a:latin typeface="Arial Nova Condensed Bold"/>
                  <a:ea typeface="Arial Nova Condensed Bold"/>
                  <a:cs typeface="Arial Nova Condensed Bold"/>
                  <a:sym typeface="Arial Nova Condensed Bold"/>
                </a:rPr>
                <a:t> Activity: Navigating clients’ expectations</a:t>
              </a:r>
            </a:p>
            <a:p>
              <a:pPr algn="l">
                <a:lnSpc>
                  <a:spcPts val="3588"/>
                </a:lnSpc>
              </a:pPr>
              <a:r>
                <a:rPr lang="en-US" b="true" sz="2600">
                  <a:solidFill>
                    <a:srgbClr val="000000"/>
                  </a:solidFill>
                  <a:latin typeface="Arial Nova Condensed Bold"/>
                  <a:ea typeface="Arial Nova Condensed Bold"/>
                  <a:cs typeface="Arial Nova Condensed Bold"/>
                  <a:sym typeface="Arial Nova Condensed Bold"/>
                </a:rPr>
                <a:t>Time: 20 min </a:t>
              </a:r>
            </a:p>
            <a:p>
              <a:pPr algn="l" marL="313690" indent="-156845" lvl="1">
                <a:lnSpc>
                  <a:spcPts val="3588"/>
                </a:lnSpc>
                <a:buFont typeface="Arial"/>
                <a:buChar char="•"/>
              </a:pPr>
              <a:r>
                <a:rPr lang="en-US" sz="2600">
                  <a:solidFill>
                    <a:srgbClr val="000000"/>
                  </a:solidFill>
                  <a:latin typeface="Arial Nova Condensed"/>
                  <a:ea typeface="Arial Nova Condensed"/>
                  <a:cs typeface="Arial Nova Condensed"/>
                  <a:sym typeface="Arial Nova Condensed"/>
                </a:rPr>
                <a:t>Participants to stand in a circle, with two chairs and a table at the centre.</a:t>
              </a:r>
            </a:p>
            <a:p>
              <a:pPr algn="l" marL="313690" indent="-156845" lvl="1">
                <a:lnSpc>
                  <a:spcPts val="3588"/>
                </a:lnSpc>
                <a:buFont typeface="Arial"/>
                <a:buChar char="•"/>
              </a:pPr>
              <a:r>
                <a:rPr lang="en-US" sz="2600">
                  <a:solidFill>
                    <a:srgbClr val="000000"/>
                  </a:solidFill>
                  <a:latin typeface="Arial Nova Condensed"/>
                  <a:ea typeface="Arial Nova Condensed"/>
                  <a:cs typeface="Arial Nova Condensed"/>
                  <a:sym typeface="Arial Nova Condensed"/>
                </a:rPr>
                <a:t>Ask a volunteer to be a paralegal and take a seat.</a:t>
              </a:r>
            </a:p>
            <a:p>
              <a:pPr algn="l" marL="313690" indent="-156845" lvl="1">
                <a:lnSpc>
                  <a:spcPts val="3588"/>
                </a:lnSpc>
                <a:buFont typeface="Arial"/>
                <a:buChar char="•"/>
              </a:pPr>
              <a:r>
                <a:rPr lang="en-US" sz="2600">
                  <a:solidFill>
                    <a:srgbClr val="000000"/>
                  </a:solidFill>
                  <a:latin typeface="Arial Nova Condensed"/>
                  <a:ea typeface="Arial Nova Condensed"/>
                  <a:cs typeface="Arial Nova Condensed"/>
                  <a:sym typeface="Arial Nova Condensed"/>
                </a:rPr>
                <a:t>Ask another volunteer to be a client by the names of </a:t>
              </a:r>
              <a:r>
                <a:rPr lang="en-US" b="true" sz="2600">
                  <a:solidFill>
                    <a:srgbClr val="000000"/>
                  </a:solidFill>
                  <a:latin typeface="Arial Nova Condensed Bold"/>
                  <a:ea typeface="Arial Nova Condensed Bold"/>
                  <a:cs typeface="Arial Nova Condensed Bold"/>
                  <a:sym typeface="Arial Nova Condensed Bold"/>
                </a:rPr>
                <a:t>Mariam. </a:t>
              </a:r>
            </a:p>
            <a:p>
              <a:pPr algn="l" marL="313690" indent="-156845" lvl="1">
                <a:lnSpc>
                  <a:spcPts val="3588"/>
                </a:lnSpc>
              </a:pPr>
              <a:r>
                <a:rPr lang="en-US" b="true" sz="2600">
                  <a:solidFill>
                    <a:srgbClr val="000000"/>
                  </a:solidFill>
                  <a:latin typeface="Arial Nova Condensed Bold"/>
                  <a:ea typeface="Arial Nova Condensed Bold"/>
                  <a:cs typeface="Arial Nova Condensed Bold"/>
                  <a:sym typeface="Arial Nova Condensed Bold"/>
                </a:rPr>
                <a:t>Case :</a:t>
              </a:r>
              <a:r>
                <a:rPr lang="en-US" sz="2600">
                  <a:solidFill>
                    <a:srgbClr val="000000"/>
                  </a:solidFill>
                  <a:latin typeface="Arial Nova Condensed"/>
                  <a:ea typeface="Arial Nova Condensed"/>
                  <a:cs typeface="Arial Nova Condensed"/>
                  <a:sym typeface="Arial Nova Condensed"/>
                </a:rPr>
                <a:t>Marian is an internally displaced woman who runs a food vending business in the refugee camp. She provided food to the workers of the camp leader, but the camp leader has refused to pay her for the food. She is upset and wants to take the camp leader to court to recover her money, but she is also afraid of him because he is very influential in the camp. .    </a:t>
              </a:r>
            </a:p>
            <a:p>
              <a:pPr algn="l" marL="313690" indent="-156845" lvl="1">
                <a:lnSpc>
                  <a:spcPts val="3588"/>
                </a:lnSpc>
              </a:pPr>
              <a:r>
                <a:rPr lang="en-US" sz="2600">
                  <a:solidFill>
                    <a:srgbClr val="000000"/>
                  </a:solidFill>
                  <a:latin typeface="Arial Nova Condensed"/>
                  <a:ea typeface="Arial Nova Condensed"/>
                  <a:cs typeface="Arial Nova Condensed"/>
                  <a:sym typeface="Arial Nova Condensed"/>
                </a:rPr>
                <a:t> </a:t>
              </a:r>
            </a:p>
            <a:p>
              <a:pPr algn="l">
                <a:lnSpc>
                  <a:spcPts val="3588"/>
                </a:lnSpc>
              </a:pPr>
              <a:r>
                <a:rPr lang="en-US" b="true" sz="2600">
                  <a:solidFill>
                    <a:srgbClr val="F9B428"/>
                  </a:solidFill>
                  <a:latin typeface="Arial Nova Condensed Bold"/>
                  <a:ea typeface="Arial Nova Condensed Bold"/>
                  <a:cs typeface="Arial Nova Condensed Bold"/>
                  <a:sym typeface="Arial Nova Condensed Bold"/>
                </a:rPr>
                <a:t>INSTRUCTIONS: </a:t>
              </a:r>
            </a:p>
            <a:p>
              <a:pPr algn="l">
                <a:lnSpc>
                  <a:spcPts val="3588"/>
                </a:lnSpc>
              </a:pPr>
              <a:r>
                <a:rPr lang="en-US" sz="2600">
                  <a:solidFill>
                    <a:srgbClr val="000000"/>
                  </a:solidFill>
                  <a:latin typeface="Arial Nova Condensed"/>
                  <a:ea typeface="Arial Nova Condensed"/>
                  <a:cs typeface="Arial Nova Condensed"/>
                  <a:sym typeface="Arial Nova Condensed"/>
                </a:rPr>
                <a:t>The volunteer paralegal should:</a:t>
              </a:r>
            </a:p>
            <a:p>
              <a:pPr algn="l" marL="313690" indent="-156845" lvl="1">
                <a:lnSpc>
                  <a:spcPts val="3588"/>
                </a:lnSpc>
                <a:buAutoNum type="arabicPeriod" startAt="1"/>
              </a:pPr>
              <a:r>
                <a:rPr lang="en-US" sz="2600">
                  <a:solidFill>
                    <a:srgbClr val="000000"/>
                  </a:solidFill>
                  <a:latin typeface="Arial Nova Condensed"/>
                  <a:ea typeface="Arial Nova Condensed"/>
                  <a:cs typeface="Arial Nova Condensed"/>
                  <a:sym typeface="Arial Nova Condensed"/>
                </a:rPr>
                <a:t>Listen to Mariam’s story and calm down Mariam</a:t>
              </a:r>
            </a:p>
            <a:p>
              <a:pPr algn="l" marL="313690" indent="-156845" lvl="1">
                <a:lnSpc>
                  <a:spcPts val="3588"/>
                </a:lnSpc>
                <a:buAutoNum type="arabicPeriod" startAt="1"/>
              </a:pPr>
              <a:r>
                <a:rPr lang="en-US" sz="2600">
                  <a:solidFill>
                    <a:srgbClr val="000000"/>
                  </a:solidFill>
                  <a:latin typeface="Arial Nova Condensed"/>
                  <a:ea typeface="Arial Nova Condensed"/>
                  <a:cs typeface="Arial Nova Condensed"/>
                  <a:sym typeface="Arial Nova Condensed"/>
                </a:rPr>
                <a:t>Explain all the legal options available to help her solve, including mediating in the matter.</a:t>
              </a:r>
            </a:p>
            <a:p>
              <a:pPr algn="l" marL="313690" indent="-156845" lvl="1">
                <a:lnSpc>
                  <a:spcPts val="3588"/>
                </a:lnSpc>
                <a:buAutoNum type="arabicPeriod" startAt="1"/>
              </a:pPr>
              <a:r>
                <a:rPr lang="en-US" sz="2600">
                  <a:solidFill>
                    <a:srgbClr val="000000"/>
                  </a:solidFill>
                  <a:latin typeface="Arial Nova Condensed"/>
                  <a:ea typeface="Arial Nova Condensed"/>
                  <a:cs typeface="Arial Nova Condensed"/>
                  <a:sym typeface="Arial Nova Condensed"/>
                </a:rPr>
                <a:t>Explain the pros and cons of each option. </a:t>
              </a:r>
            </a:p>
            <a:p>
              <a:pPr algn="l" marL="313690" indent="-156845" lvl="1">
                <a:lnSpc>
                  <a:spcPts val="3588"/>
                </a:lnSpc>
                <a:buAutoNum type="arabicPeriod" startAt="1"/>
              </a:pPr>
              <a:r>
                <a:rPr lang="en-US" sz="2600">
                  <a:solidFill>
                    <a:srgbClr val="000000"/>
                  </a:solidFill>
                  <a:latin typeface="Arial Nova Condensed"/>
                  <a:ea typeface="Arial Nova Condensed"/>
                  <a:cs typeface="Arial Nova Condensed"/>
                  <a:sym typeface="Arial Nova Condensed"/>
                </a:rPr>
                <a:t>Help Mariam agree on the best solution to recover her money.  </a:t>
              </a:r>
            </a:p>
            <a:p>
              <a:pPr algn="l" marL="108585" indent="-54292" lvl="1">
                <a:lnSpc>
                  <a:spcPts val="1241"/>
                </a:lnSpc>
              </a:pPr>
              <a:r>
                <a:rPr lang="en-US" sz="900">
                  <a:solidFill>
                    <a:srgbClr val="000000"/>
                  </a:solidFill>
                  <a:latin typeface="Arial Nova Condensed"/>
                  <a:ea typeface="Arial Nova Condensed"/>
                  <a:cs typeface="Arial Nova Condensed"/>
                  <a:sym typeface="Arial Nova Condensed"/>
                </a:rPr>
                <a:t> </a:t>
              </a:r>
            </a:p>
          </p:txBody>
        </p:sp>
      </p:grpSp>
      <p:sp>
        <p:nvSpPr>
          <p:cNvPr name="Freeform 11" id="11"/>
          <p:cNvSpPr/>
          <p:nvPr/>
        </p:nvSpPr>
        <p:spPr>
          <a:xfrm flipH="false" flipV="false" rot="0">
            <a:off x="12062989" y="7937058"/>
            <a:ext cx="6225011" cy="2349942"/>
          </a:xfrm>
          <a:custGeom>
            <a:avLst/>
            <a:gdLst/>
            <a:ahLst/>
            <a:cxnLst/>
            <a:rect r="r" b="b" t="t" l="l"/>
            <a:pathLst>
              <a:path h="2349942" w="6225011">
                <a:moveTo>
                  <a:pt x="0" y="0"/>
                </a:moveTo>
                <a:lnTo>
                  <a:pt x="6225011" y="0"/>
                </a:lnTo>
                <a:lnTo>
                  <a:pt x="6225011" y="2349942"/>
                </a:lnTo>
                <a:lnTo>
                  <a:pt x="0" y="2349942"/>
                </a:lnTo>
                <a:lnTo>
                  <a:pt x="0" y="0"/>
                </a:lnTo>
                <a:close/>
              </a:path>
            </a:pathLst>
          </a:custGeom>
          <a:blipFill>
            <a:blip r:embed="rId3"/>
            <a:stretch>
              <a:fillRect l="0" t="0" r="0" b="0"/>
            </a:stretch>
          </a:blipFill>
        </p:spPr>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66800" y="692294"/>
            <a:ext cx="15804054" cy="1181420"/>
            <a:chOff x="0" y="0"/>
            <a:chExt cx="21072072" cy="1575227"/>
          </a:xfrm>
        </p:grpSpPr>
        <p:sp>
          <p:nvSpPr>
            <p:cNvPr name="Freeform 6" id="6"/>
            <p:cNvSpPr/>
            <p:nvPr/>
          </p:nvSpPr>
          <p:spPr>
            <a:xfrm flipH="false" flipV="false" rot="0">
              <a:off x="0" y="0"/>
              <a:ext cx="21072072" cy="1575227"/>
            </a:xfrm>
            <a:custGeom>
              <a:avLst/>
              <a:gdLst/>
              <a:ahLst/>
              <a:cxnLst/>
              <a:rect r="r" b="b" t="t" l="l"/>
              <a:pathLst>
                <a:path h="1575227" w="21072072">
                  <a:moveTo>
                    <a:pt x="0" y="0"/>
                  </a:moveTo>
                  <a:lnTo>
                    <a:pt x="21072072" y="0"/>
                  </a:lnTo>
                  <a:lnTo>
                    <a:pt x="21072072" y="1575227"/>
                  </a:lnTo>
                  <a:lnTo>
                    <a:pt x="0" y="1575227"/>
                  </a:lnTo>
                  <a:close/>
                </a:path>
              </a:pathLst>
            </a:custGeom>
            <a:solidFill>
              <a:srgbClr val="000000">
                <a:alpha val="0"/>
              </a:srgbClr>
            </a:solidFill>
          </p:spPr>
        </p:sp>
        <p:sp>
          <p:nvSpPr>
            <p:cNvPr name="TextBox 7" id="7"/>
            <p:cNvSpPr txBox="true"/>
            <p:nvPr/>
          </p:nvSpPr>
          <p:spPr>
            <a:xfrm>
              <a:off x="0" y="-190500"/>
              <a:ext cx="21072072" cy="1765727"/>
            </a:xfrm>
            <a:prstGeom prst="rect">
              <a:avLst/>
            </a:prstGeom>
          </p:spPr>
          <p:txBody>
            <a:bodyPr anchor="t" rtlCol="false" tIns="0" lIns="0" bIns="0" rIns="0"/>
            <a:lstStyle/>
            <a:p>
              <a:pPr algn="ctr">
                <a:lnSpc>
                  <a:spcPts val="9900"/>
                </a:lnSpc>
              </a:pPr>
              <a:r>
                <a:rPr lang="en-US" b="true" sz="6600">
                  <a:solidFill>
                    <a:srgbClr val="4E5FA7"/>
                  </a:solidFill>
                  <a:latin typeface="Arial Nova Condensed Bold"/>
                  <a:ea typeface="Arial Nova Condensed Bold"/>
                  <a:cs typeface="Arial Nova Condensed Bold"/>
                  <a:sym typeface="Arial Nova Condensed Bold"/>
                </a:rPr>
                <a:t>ACTIVITY 2: CLIENTS MANAGEMENT CONT’D. </a:t>
              </a:r>
            </a:p>
          </p:txBody>
        </p:sp>
      </p:grpSp>
      <p:grpSp>
        <p:nvGrpSpPr>
          <p:cNvPr name="Group 8" id="8"/>
          <p:cNvGrpSpPr/>
          <p:nvPr/>
        </p:nvGrpSpPr>
        <p:grpSpPr>
          <a:xfrm rot="0">
            <a:off x="1066800" y="2098175"/>
            <a:ext cx="14259348" cy="4958447"/>
            <a:chOff x="0" y="0"/>
            <a:chExt cx="19012464" cy="6611263"/>
          </a:xfrm>
        </p:grpSpPr>
        <p:sp>
          <p:nvSpPr>
            <p:cNvPr name="Freeform 9" id="9"/>
            <p:cNvSpPr/>
            <p:nvPr/>
          </p:nvSpPr>
          <p:spPr>
            <a:xfrm flipH="false" flipV="false" rot="0">
              <a:off x="0" y="0"/>
              <a:ext cx="19012408" cy="6611262"/>
            </a:xfrm>
            <a:custGeom>
              <a:avLst/>
              <a:gdLst/>
              <a:ahLst/>
              <a:cxnLst/>
              <a:rect r="r" b="b" t="t" l="l"/>
              <a:pathLst>
                <a:path h="6611262" w="19012408">
                  <a:moveTo>
                    <a:pt x="0" y="0"/>
                  </a:moveTo>
                  <a:lnTo>
                    <a:pt x="19012408" y="0"/>
                  </a:lnTo>
                  <a:lnTo>
                    <a:pt x="19012408" y="6611262"/>
                  </a:lnTo>
                  <a:lnTo>
                    <a:pt x="0" y="6611262"/>
                  </a:lnTo>
                  <a:close/>
                </a:path>
              </a:pathLst>
            </a:custGeom>
            <a:solidFill>
              <a:srgbClr val="FFFFFF"/>
            </a:solidFill>
          </p:spPr>
        </p:sp>
        <p:sp>
          <p:nvSpPr>
            <p:cNvPr name="TextBox 10" id="10"/>
            <p:cNvSpPr txBox="true"/>
            <p:nvPr/>
          </p:nvSpPr>
          <p:spPr>
            <a:xfrm>
              <a:off x="0" y="-66675"/>
              <a:ext cx="19012464" cy="6677938"/>
            </a:xfrm>
            <a:prstGeom prst="rect">
              <a:avLst/>
            </a:prstGeom>
          </p:spPr>
          <p:txBody>
            <a:bodyPr anchor="t" rtlCol="false" tIns="50800" lIns="50800" bIns="50800" rIns="50800"/>
            <a:lstStyle/>
            <a:p>
              <a:pPr algn="l">
                <a:lnSpc>
                  <a:spcPts val="5519"/>
                </a:lnSpc>
              </a:pPr>
              <a:r>
                <a:rPr lang="en-US" sz="3999" b="true">
                  <a:solidFill>
                    <a:srgbClr val="F9B428"/>
                  </a:solidFill>
                  <a:latin typeface="Arial Nova Condensed Bold"/>
                  <a:ea typeface="Arial Nova Condensed Bold"/>
                  <a:cs typeface="Arial Nova Condensed Bold"/>
                  <a:sym typeface="Arial Nova Condensed Bold"/>
                </a:rPr>
                <a:t>Activity: Navigating clients’ expectations</a:t>
              </a:r>
            </a:p>
            <a:p>
              <a:pPr algn="l">
                <a:lnSpc>
                  <a:spcPts val="5519"/>
                </a:lnSpc>
              </a:pPr>
              <a:r>
                <a:rPr lang="en-US" sz="3999" b="true">
                  <a:solidFill>
                    <a:srgbClr val="000000"/>
                  </a:solidFill>
                  <a:latin typeface="Arial Nova Condensed Bold"/>
                  <a:ea typeface="Arial Nova Condensed Bold"/>
                  <a:cs typeface="Arial Nova Condensed Bold"/>
                  <a:sym typeface="Arial Nova Condensed Bold"/>
                </a:rPr>
                <a:t>Time: 20 min </a:t>
              </a:r>
            </a:p>
            <a:p>
              <a:pPr algn="l">
                <a:lnSpc>
                  <a:spcPts val="5519"/>
                </a:lnSpc>
              </a:pPr>
              <a:r>
                <a:rPr lang="en-US" sz="3999">
                  <a:solidFill>
                    <a:srgbClr val="000000"/>
                  </a:solidFill>
                  <a:latin typeface="Arial Nova Condensed"/>
                  <a:ea typeface="Arial Nova Condensed"/>
                  <a:cs typeface="Arial Nova Condensed"/>
                  <a:sym typeface="Arial Nova Condensed"/>
                </a:rPr>
                <a:t>Questions</a:t>
              </a:r>
            </a:p>
            <a:p>
              <a:pPr algn="l" marL="482597" indent="-241298" lvl="1">
                <a:lnSpc>
                  <a:spcPts val="5519"/>
                </a:lnSpc>
                <a:buAutoNum type="arabicPeriod" startAt="1"/>
              </a:pPr>
              <a:r>
                <a:rPr lang="en-US" sz="3999">
                  <a:solidFill>
                    <a:srgbClr val="000000"/>
                  </a:solidFill>
                  <a:latin typeface="Arial Nova Condensed"/>
                  <a:ea typeface="Arial Nova Condensed"/>
                  <a:cs typeface="Arial Nova Condensed"/>
                  <a:sym typeface="Arial Nova Condensed"/>
                </a:rPr>
                <a:t>What did you like about the way that the paralegal supported Mariam.  </a:t>
              </a:r>
            </a:p>
            <a:p>
              <a:pPr algn="l" marL="482597" indent="-241298" lvl="1">
                <a:lnSpc>
                  <a:spcPts val="5519"/>
                </a:lnSpc>
                <a:buAutoNum type="arabicPeriod" startAt="1"/>
              </a:pPr>
              <a:r>
                <a:rPr lang="en-US" sz="3999">
                  <a:solidFill>
                    <a:srgbClr val="000000"/>
                  </a:solidFill>
                  <a:latin typeface="Arial Nova Condensed"/>
                  <a:ea typeface="Arial Nova Condensed"/>
                  <a:cs typeface="Arial Nova Condensed"/>
                  <a:sym typeface="Arial Nova Condensed"/>
                </a:rPr>
                <a:t>What would you do differently if you were the one advising Mariam. </a:t>
              </a:r>
            </a:p>
            <a:p>
              <a:pPr algn="l" marL="482089" indent="-241044" lvl="1">
                <a:lnSpc>
                  <a:spcPts val="5519"/>
                </a:lnSpc>
                <a:buAutoNum type="arabicPeriod" startAt="1"/>
              </a:pPr>
              <a:r>
                <a:rPr lang="en-US" sz="3999">
                  <a:solidFill>
                    <a:srgbClr val="000000"/>
                  </a:solidFill>
                  <a:latin typeface="Arial Nova Condensed"/>
                  <a:ea typeface="Arial Nova Condensed"/>
                  <a:cs typeface="Arial Nova Condensed"/>
                  <a:sym typeface="Arial Nova Condensed"/>
                </a:rPr>
                <a:t>Your opinion about the general atmosphere of the interview.  </a:t>
              </a:r>
            </a:p>
          </p:txBody>
        </p:sp>
      </p:grpSp>
      <p:sp>
        <p:nvSpPr>
          <p:cNvPr name="Freeform 11" id="11"/>
          <p:cNvSpPr/>
          <p:nvPr/>
        </p:nvSpPr>
        <p:spPr>
          <a:xfrm flipH="false" flipV="false" rot="0">
            <a:off x="9144000" y="6835140"/>
            <a:ext cx="9144000" cy="3451860"/>
          </a:xfrm>
          <a:custGeom>
            <a:avLst/>
            <a:gdLst/>
            <a:ahLst/>
            <a:cxnLst/>
            <a:rect r="r" b="b" t="t" l="l"/>
            <a:pathLst>
              <a:path h="3451860" w="9144000">
                <a:moveTo>
                  <a:pt x="0" y="0"/>
                </a:moveTo>
                <a:lnTo>
                  <a:pt x="9144000" y="0"/>
                </a:lnTo>
                <a:lnTo>
                  <a:pt x="9144000" y="3451860"/>
                </a:lnTo>
                <a:lnTo>
                  <a:pt x="0" y="3451860"/>
                </a:lnTo>
                <a:lnTo>
                  <a:pt x="0" y="0"/>
                </a:lnTo>
                <a:close/>
              </a:path>
            </a:pathLst>
          </a:custGeom>
          <a:blipFill>
            <a:blip r:embed="rId3"/>
            <a:stretch>
              <a:fillRect l="0" t="0" r="0" b="0"/>
            </a:stretch>
          </a:blipFill>
        </p:spPr>
      </p:sp>
    </p:spTree>
  </p:cSld>
  <p:clrMapOvr>
    <a:masterClrMapping/>
  </p:clrMapOvr>
</p:sld>
</file>

<file path=ppt/slides/slide19.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921842"/>
            <a:ext cx="8674749" cy="1181420"/>
            <a:chOff x="0" y="0"/>
            <a:chExt cx="11566332" cy="1575227"/>
          </a:xfrm>
        </p:grpSpPr>
        <p:sp>
          <p:nvSpPr>
            <p:cNvPr name="Freeform 6" id="6"/>
            <p:cNvSpPr/>
            <p:nvPr/>
          </p:nvSpPr>
          <p:spPr>
            <a:xfrm flipH="false" flipV="false" rot="0">
              <a:off x="0" y="0"/>
              <a:ext cx="11566332" cy="1575227"/>
            </a:xfrm>
            <a:custGeom>
              <a:avLst/>
              <a:gdLst/>
              <a:ahLst/>
              <a:cxnLst/>
              <a:rect r="r" b="b" t="t" l="l"/>
              <a:pathLst>
                <a:path h="1575227" w="11566332">
                  <a:moveTo>
                    <a:pt x="0" y="0"/>
                  </a:moveTo>
                  <a:lnTo>
                    <a:pt x="11566332" y="0"/>
                  </a:lnTo>
                  <a:lnTo>
                    <a:pt x="11566332" y="1575227"/>
                  </a:lnTo>
                  <a:lnTo>
                    <a:pt x="0" y="1575227"/>
                  </a:lnTo>
                  <a:close/>
                </a:path>
              </a:pathLst>
            </a:custGeom>
            <a:solidFill>
              <a:srgbClr val="000000">
                <a:alpha val="0"/>
              </a:srgbClr>
            </a:solidFill>
          </p:spPr>
        </p:sp>
        <p:sp>
          <p:nvSpPr>
            <p:cNvPr name="TextBox 7" id="7"/>
            <p:cNvSpPr txBox="true"/>
            <p:nvPr/>
          </p:nvSpPr>
          <p:spPr>
            <a:xfrm>
              <a:off x="0" y="-190500"/>
              <a:ext cx="11566332" cy="1765727"/>
            </a:xfrm>
            <a:prstGeom prst="rect">
              <a:avLst/>
            </a:prstGeom>
          </p:spPr>
          <p:txBody>
            <a:bodyPr anchor="t" rtlCol="false" tIns="0" lIns="0" bIns="0" rIns="0"/>
            <a:lstStyle/>
            <a:p>
              <a:pPr algn="ctr">
                <a:lnSpc>
                  <a:spcPts val="9900"/>
                </a:lnSpc>
              </a:pPr>
              <a:r>
                <a:rPr lang="en-US" b="true" sz="6600">
                  <a:solidFill>
                    <a:srgbClr val="4E5FA7"/>
                  </a:solidFill>
                  <a:latin typeface="Arial Nova Condensed Bold"/>
                  <a:ea typeface="Arial Nova Condensed Bold"/>
                  <a:cs typeface="Arial Nova Condensed Bold"/>
                  <a:sym typeface="Arial Nova Condensed Bold"/>
                </a:rPr>
                <a:t>CLIENTS’ MANAGEMENT</a:t>
              </a:r>
            </a:p>
          </p:txBody>
        </p:sp>
      </p:grpSp>
      <p:grpSp>
        <p:nvGrpSpPr>
          <p:cNvPr name="Group 8" id="8"/>
          <p:cNvGrpSpPr/>
          <p:nvPr/>
        </p:nvGrpSpPr>
        <p:grpSpPr>
          <a:xfrm rot="0">
            <a:off x="1028700" y="3147889"/>
            <a:ext cx="16230600" cy="6512994"/>
            <a:chOff x="0" y="0"/>
            <a:chExt cx="21640800" cy="8683992"/>
          </a:xfrm>
        </p:grpSpPr>
        <p:sp>
          <p:nvSpPr>
            <p:cNvPr name="Freeform 9" id="9"/>
            <p:cNvSpPr/>
            <p:nvPr/>
          </p:nvSpPr>
          <p:spPr>
            <a:xfrm flipH="false" flipV="false" rot="0">
              <a:off x="0" y="0"/>
              <a:ext cx="21640800" cy="8683992"/>
            </a:xfrm>
            <a:custGeom>
              <a:avLst/>
              <a:gdLst/>
              <a:ahLst/>
              <a:cxnLst/>
              <a:rect r="r" b="b" t="t" l="l"/>
              <a:pathLst>
                <a:path h="8683992" w="21640800">
                  <a:moveTo>
                    <a:pt x="0" y="0"/>
                  </a:moveTo>
                  <a:lnTo>
                    <a:pt x="21640800" y="0"/>
                  </a:lnTo>
                  <a:lnTo>
                    <a:pt x="21640800" y="8683992"/>
                  </a:lnTo>
                  <a:lnTo>
                    <a:pt x="0" y="8683992"/>
                  </a:lnTo>
                  <a:close/>
                </a:path>
              </a:pathLst>
            </a:custGeom>
            <a:solidFill>
              <a:srgbClr val="000000">
                <a:alpha val="0"/>
              </a:srgbClr>
            </a:solidFill>
          </p:spPr>
        </p:sp>
        <p:sp>
          <p:nvSpPr>
            <p:cNvPr name="TextBox 10" id="10"/>
            <p:cNvSpPr txBox="true"/>
            <p:nvPr/>
          </p:nvSpPr>
          <p:spPr>
            <a:xfrm>
              <a:off x="0" y="-9525"/>
              <a:ext cx="21640800" cy="8693517"/>
            </a:xfrm>
            <a:prstGeom prst="rect">
              <a:avLst/>
            </a:prstGeom>
          </p:spPr>
          <p:txBody>
            <a:bodyPr anchor="t" rtlCol="false" tIns="0" lIns="0" bIns="0" rIns="0"/>
            <a:lstStyle/>
            <a:p>
              <a:pPr algn="just">
                <a:lnSpc>
                  <a:spcPts val="3600"/>
                </a:lnSpc>
              </a:pPr>
              <a:r>
                <a:rPr lang="en-US" b="true" sz="3000">
                  <a:solidFill>
                    <a:srgbClr val="F9B428"/>
                  </a:solidFill>
                  <a:latin typeface="Arial Nova Condensed Bold"/>
                  <a:ea typeface="Arial Nova Condensed Bold"/>
                  <a:cs typeface="Arial Nova Condensed Bold"/>
                  <a:sym typeface="Arial Nova Condensed Bold"/>
                </a:rPr>
                <a:t>These include: </a:t>
              </a:r>
            </a:p>
            <a:p>
              <a:pPr algn="just" marL="790575" indent="-263525" lvl="2">
                <a:lnSpc>
                  <a:spcPts val="3600"/>
                </a:lnSpc>
                <a:buFont typeface="Arial"/>
                <a:buChar char="⚬"/>
              </a:pPr>
              <a:r>
                <a:rPr lang="en-US" b="true" sz="3000">
                  <a:solidFill>
                    <a:srgbClr val="000000"/>
                  </a:solidFill>
                  <a:latin typeface="Arial Nova Condensed Bold"/>
                  <a:ea typeface="Arial Nova Condensed Bold"/>
                  <a:cs typeface="Arial Nova Condensed Bold"/>
                  <a:sym typeface="Arial Nova Condensed Bold"/>
                </a:rPr>
                <a:t>Empathy</a:t>
              </a:r>
              <a:r>
                <a:rPr lang="en-US" sz="3000">
                  <a:solidFill>
                    <a:srgbClr val="000000"/>
                  </a:solidFill>
                  <a:latin typeface="Arial Nova Condensed"/>
                  <a:ea typeface="Arial Nova Condensed"/>
                  <a:cs typeface="Arial Nova Condensed"/>
                  <a:sym typeface="Arial Nova Condensed"/>
                </a:rPr>
                <a:t>: Understanding and connecting with others’ emotions, needs and concerns </a:t>
              </a:r>
            </a:p>
            <a:p>
              <a:pPr algn="just" marL="790575" indent="-263525" lvl="2">
                <a:lnSpc>
                  <a:spcPts val="3600"/>
                </a:lnSpc>
                <a:buFont typeface="Arial"/>
                <a:buChar char="⚬"/>
              </a:pPr>
              <a:r>
                <a:rPr lang="en-US" b="true" sz="3000">
                  <a:solidFill>
                    <a:srgbClr val="000000"/>
                  </a:solidFill>
                  <a:latin typeface="Arial Nova Condensed Bold"/>
                  <a:ea typeface="Arial Nova Condensed Bold"/>
                  <a:cs typeface="Arial Nova Condensed Bold"/>
                  <a:sym typeface="Arial Nova Condensed Bold"/>
                </a:rPr>
                <a:t>Verbal communication: </a:t>
              </a:r>
              <a:r>
                <a:rPr lang="en-US" sz="3000">
                  <a:solidFill>
                    <a:srgbClr val="000000"/>
                  </a:solidFill>
                  <a:latin typeface="Arial Nova Condensed"/>
                  <a:ea typeface="Arial Nova Condensed"/>
                  <a:cs typeface="Arial Nova Condensed"/>
                  <a:sym typeface="Arial Nova Condensed"/>
                </a:rPr>
                <a:t>How and which words are used to communicate with individuals. </a:t>
              </a:r>
            </a:p>
            <a:p>
              <a:pPr algn="just" marL="790575" indent="-263525" lvl="2">
                <a:lnSpc>
                  <a:spcPts val="3600"/>
                </a:lnSpc>
                <a:buFont typeface="Arial"/>
                <a:buChar char="⚬"/>
              </a:pPr>
              <a:r>
                <a:rPr lang="en-US" b="true" sz="3000">
                  <a:solidFill>
                    <a:srgbClr val="000000"/>
                  </a:solidFill>
                  <a:latin typeface="Arial Nova Condensed Bold"/>
                  <a:ea typeface="Arial Nova Condensed Bold"/>
                  <a:cs typeface="Arial Nova Condensed Bold"/>
                  <a:sym typeface="Arial Nova Condensed Bold"/>
                </a:rPr>
                <a:t>Nonverbal communication</a:t>
              </a:r>
              <a:r>
                <a:rPr lang="en-US" sz="3000">
                  <a:solidFill>
                    <a:srgbClr val="000000"/>
                  </a:solidFill>
                  <a:latin typeface="Arial Nova Condensed"/>
                  <a:ea typeface="Arial Nova Condensed"/>
                  <a:cs typeface="Arial Nova Condensed"/>
                  <a:sym typeface="Arial Nova Condensed"/>
                </a:rPr>
                <a:t>: Facial expressions, body language and hand gestures. </a:t>
              </a:r>
            </a:p>
            <a:p>
              <a:pPr algn="just" marL="790575" indent="-263525" lvl="2">
                <a:lnSpc>
                  <a:spcPts val="3600"/>
                </a:lnSpc>
                <a:buFont typeface="Arial"/>
                <a:buChar char="⚬"/>
              </a:pPr>
              <a:r>
                <a:rPr lang="en-US" b="true" sz="3000">
                  <a:solidFill>
                    <a:srgbClr val="000000"/>
                  </a:solidFill>
                  <a:latin typeface="Arial Nova Condensed Bold"/>
                  <a:ea typeface="Arial Nova Condensed Bold"/>
                  <a:cs typeface="Arial Nova Condensed Bold"/>
                  <a:sym typeface="Arial Nova Condensed Bold"/>
                </a:rPr>
                <a:t>Listening skills: </a:t>
              </a:r>
              <a:r>
                <a:rPr lang="en-US" sz="3000">
                  <a:solidFill>
                    <a:srgbClr val="000000"/>
                  </a:solidFill>
                  <a:latin typeface="Arial Nova Condensed"/>
                  <a:ea typeface="Arial Nova Condensed"/>
                  <a:cs typeface="Arial Nova Condensed"/>
                  <a:sym typeface="Arial Nova Condensed"/>
                </a:rPr>
                <a:t>Ability to hear attentively and process information correctly. </a:t>
              </a:r>
            </a:p>
            <a:p>
              <a:pPr algn="just" marL="790575" indent="-263525" lvl="2">
                <a:lnSpc>
                  <a:spcPts val="3600"/>
                </a:lnSpc>
                <a:buFont typeface="Arial"/>
                <a:buChar char="⚬"/>
              </a:pPr>
              <a:r>
                <a:rPr lang="en-US" b="true" sz="3000">
                  <a:solidFill>
                    <a:srgbClr val="000000"/>
                  </a:solidFill>
                  <a:latin typeface="Arial Nova Condensed Bold"/>
                  <a:ea typeface="Arial Nova Condensed Bold"/>
                  <a:cs typeface="Arial Nova Condensed Bold"/>
                  <a:sym typeface="Arial Nova Condensed Bold"/>
                </a:rPr>
                <a:t>Negotiation: </a:t>
              </a:r>
              <a:r>
                <a:rPr lang="en-US" sz="3000">
                  <a:solidFill>
                    <a:srgbClr val="000000"/>
                  </a:solidFill>
                  <a:latin typeface="Arial Nova Condensed"/>
                  <a:ea typeface="Arial Nova Condensed"/>
                  <a:cs typeface="Arial Nova Condensed"/>
                  <a:sym typeface="Arial Nova Condensed"/>
                </a:rPr>
                <a:t>Ability to discuss and reach an agreement in a professional manner. </a:t>
              </a:r>
            </a:p>
            <a:p>
              <a:pPr algn="just" marL="790575" indent="-263525" lvl="2">
                <a:lnSpc>
                  <a:spcPts val="3600"/>
                </a:lnSpc>
                <a:buFont typeface="Arial"/>
                <a:buChar char="⚬"/>
              </a:pPr>
              <a:r>
                <a:rPr lang="en-US" b="true" sz="3000">
                  <a:solidFill>
                    <a:srgbClr val="000000"/>
                  </a:solidFill>
                  <a:latin typeface="Arial Nova Condensed Bold"/>
                  <a:ea typeface="Arial Nova Condensed Bold"/>
                  <a:cs typeface="Arial Nova Condensed Bold"/>
                  <a:sym typeface="Arial Nova Condensed Bold"/>
                </a:rPr>
                <a:t>Problem solving: </a:t>
              </a:r>
              <a:r>
                <a:rPr lang="en-US" sz="3000">
                  <a:solidFill>
                    <a:srgbClr val="000000"/>
                  </a:solidFill>
                  <a:latin typeface="Arial Nova Condensed"/>
                  <a:ea typeface="Arial Nova Condensed"/>
                  <a:cs typeface="Arial Nova Condensed"/>
                  <a:sym typeface="Arial Nova Condensed"/>
                </a:rPr>
                <a:t>Ability to find a solution to a problem after considerable thought. Paralegals often encounter unexpected issues during case preparation and must be able to identify solutions quickly and effectively.</a:t>
              </a:r>
            </a:p>
            <a:p>
              <a:pPr algn="just" marL="790575" indent="-263525" lvl="2">
                <a:lnSpc>
                  <a:spcPts val="3600"/>
                </a:lnSpc>
                <a:buFont typeface="Arial"/>
                <a:buChar char="⚬"/>
              </a:pPr>
              <a:r>
                <a:rPr lang="en-US" b="true" sz="3000">
                  <a:solidFill>
                    <a:srgbClr val="000000"/>
                  </a:solidFill>
                  <a:latin typeface="Arial Nova Condensed Bold"/>
                  <a:ea typeface="Arial Nova Condensed Bold"/>
                  <a:cs typeface="Arial Nova Condensed Bold"/>
                  <a:sym typeface="Arial Nova Condensed Bold"/>
                </a:rPr>
                <a:t>Decision making: </a:t>
              </a:r>
              <a:r>
                <a:rPr lang="en-US" sz="3000">
                  <a:solidFill>
                    <a:srgbClr val="000000"/>
                  </a:solidFill>
                  <a:latin typeface="Arial Nova Condensed"/>
                  <a:ea typeface="Arial Nova Condensed"/>
                  <a:cs typeface="Arial Nova Condensed"/>
                  <a:sym typeface="Arial Nova Condensed"/>
                </a:rPr>
                <a:t>Ability to analyze situations and develop professional solutions. </a:t>
              </a:r>
            </a:p>
            <a:p>
              <a:pPr algn="just" marL="790575" indent="-263525" lvl="2">
                <a:lnSpc>
                  <a:spcPts val="3600"/>
                </a:lnSpc>
                <a:buFont typeface="Arial"/>
                <a:buChar char="⚬"/>
              </a:pPr>
              <a:r>
                <a:rPr lang="en-US" b="true" sz="3000">
                  <a:solidFill>
                    <a:srgbClr val="000000"/>
                  </a:solidFill>
                  <a:latin typeface="Arial Nova Condensed Bold"/>
                  <a:ea typeface="Arial Nova Condensed Bold"/>
                  <a:cs typeface="Arial Nova Condensed Bold"/>
                  <a:sym typeface="Arial Nova Condensed Bold"/>
                </a:rPr>
                <a:t>Assertiveness: </a:t>
              </a:r>
              <a:r>
                <a:rPr lang="en-US" sz="3000">
                  <a:solidFill>
                    <a:srgbClr val="000000"/>
                  </a:solidFill>
                  <a:latin typeface="Arial Nova Condensed"/>
                  <a:ea typeface="Arial Nova Condensed"/>
                  <a:cs typeface="Arial Nova Condensed"/>
                  <a:sym typeface="Arial Nova Condensed"/>
                </a:rPr>
                <a:t>Self-assured and confident in their actions. </a:t>
              </a:r>
            </a:p>
            <a:p>
              <a:pPr algn="just" marL="790575" indent="-263525" lvl="2">
                <a:lnSpc>
                  <a:spcPts val="3600"/>
                </a:lnSpc>
              </a:pPr>
            </a:p>
            <a:p>
              <a:pPr algn="just" marL="790575" indent="-263525" lvl="2">
                <a:lnSpc>
                  <a:spcPts val="3600"/>
                </a:lnSpc>
              </a:pPr>
              <a:r>
                <a:rPr lang="en-US" sz="3000">
                  <a:solidFill>
                    <a:srgbClr val="000000"/>
                  </a:solidFill>
                  <a:latin typeface="Arial Nova Condensed"/>
                  <a:ea typeface="Arial Nova Condensed"/>
                  <a:cs typeface="Arial Nova Condensed"/>
                  <a:sym typeface="Arial Nova Condensed"/>
                </a:rPr>
                <a:t>Interpersonal skills are complemented by well organized clients’ information. </a:t>
              </a:r>
            </a:p>
            <a:p>
              <a:pPr algn="just" marL="790575" indent="-263525" lvl="2">
                <a:lnSpc>
                  <a:spcPts val="4140"/>
                </a:lnSpc>
              </a:pPr>
            </a:p>
          </p:txBody>
        </p:sp>
      </p:grpSp>
      <p:grpSp>
        <p:nvGrpSpPr>
          <p:cNvPr name="Group 11" id="11"/>
          <p:cNvGrpSpPr/>
          <p:nvPr/>
        </p:nvGrpSpPr>
        <p:grpSpPr>
          <a:xfrm rot="0">
            <a:off x="1654136" y="2103262"/>
            <a:ext cx="5503795" cy="894151"/>
            <a:chOff x="0" y="0"/>
            <a:chExt cx="7338394" cy="1192202"/>
          </a:xfrm>
        </p:grpSpPr>
        <p:sp>
          <p:nvSpPr>
            <p:cNvPr name="Freeform 12" id="12"/>
            <p:cNvSpPr/>
            <p:nvPr/>
          </p:nvSpPr>
          <p:spPr>
            <a:xfrm flipH="false" flipV="false" rot="0">
              <a:off x="0" y="0"/>
              <a:ext cx="7338394" cy="1192202"/>
            </a:xfrm>
            <a:custGeom>
              <a:avLst/>
              <a:gdLst/>
              <a:ahLst/>
              <a:cxnLst/>
              <a:rect r="r" b="b" t="t" l="l"/>
              <a:pathLst>
                <a:path h="1192202" w="7338394">
                  <a:moveTo>
                    <a:pt x="0" y="0"/>
                  </a:moveTo>
                  <a:lnTo>
                    <a:pt x="7338394" y="0"/>
                  </a:lnTo>
                  <a:lnTo>
                    <a:pt x="7338394" y="1192202"/>
                  </a:lnTo>
                  <a:lnTo>
                    <a:pt x="0" y="1192202"/>
                  </a:lnTo>
                  <a:close/>
                </a:path>
              </a:pathLst>
            </a:custGeom>
            <a:solidFill>
              <a:srgbClr val="000000">
                <a:alpha val="0"/>
              </a:srgbClr>
            </a:solidFill>
            <a:ln cap="sq">
              <a:noFill/>
              <a:prstDash val="solid"/>
              <a:miter/>
            </a:ln>
          </p:spPr>
        </p:sp>
        <p:sp>
          <p:nvSpPr>
            <p:cNvPr name="TextBox 13" id="13"/>
            <p:cNvSpPr txBox="true"/>
            <p:nvPr/>
          </p:nvSpPr>
          <p:spPr>
            <a:xfrm>
              <a:off x="0" y="-200025"/>
              <a:ext cx="7338394" cy="1392227"/>
            </a:xfrm>
            <a:prstGeom prst="rect">
              <a:avLst/>
            </a:prstGeom>
          </p:spPr>
          <p:txBody>
            <a:bodyPr anchor="t" rtlCol="false" tIns="0" lIns="0" bIns="0" rIns="0"/>
            <a:lstStyle/>
            <a:p>
              <a:pPr algn="just" marL="0" indent="0" lvl="0">
                <a:lnSpc>
                  <a:spcPts val="8181"/>
                </a:lnSpc>
                <a:spcBef>
                  <a:spcPct val="0"/>
                </a:spcBef>
              </a:pPr>
              <a:r>
                <a:rPr lang="en-US" b="true" sz="5000" strike="noStrike" u="none">
                  <a:solidFill>
                    <a:srgbClr val="F9B57D"/>
                  </a:solidFill>
                  <a:latin typeface="Arial Nova Condensed Bold"/>
                  <a:ea typeface="Arial Nova Condensed Bold"/>
                  <a:cs typeface="Arial Nova Condensed Bold"/>
                  <a:sym typeface="Arial Nova Condensed Bold"/>
                </a:rPr>
                <a:t>Interpersonal skills</a:t>
              </a:r>
            </a:p>
          </p:txBody>
        </p:sp>
      </p:grpSp>
      <p:grpSp>
        <p:nvGrpSpPr>
          <p:cNvPr name="Group 14" id="14"/>
          <p:cNvGrpSpPr/>
          <p:nvPr/>
        </p:nvGrpSpPr>
        <p:grpSpPr>
          <a:xfrm rot="0">
            <a:off x="15537401" y="-1303500"/>
            <a:ext cx="3767531" cy="4123759"/>
            <a:chOff x="0" y="0"/>
            <a:chExt cx="5023375" cy="5498345"/>
          </a:xfrm>
        </p:grpSpPr>
        <p:grpSp>
          <p:nvGrpSpPr>
            <p:cNvPr name="Group 15" id="15"/>
            <p:cNvGrpSpPr/>
            <p:nvPr/>
          </p:nvGrpSpPr>
          <p:grpSpPr>
            <a:xfrm rot="-104776">
              <a:off x="297380" y="1759711"/>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8" id="18"/>
            <p:cNvGrpSpPr/>
            <p:nvPr/>
          </p:nvGrpSpPr>
          <p:grpSpPr>
            <a:xfrm rot="-162844">
              <a:off x="84820" y="93399"/>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21" id="21"/>
            <p:cNvGrpSpPr/>
            <p:nvPr/>
          </p:nvGrpSpPr>
          <p:grpSpPr>
            <a:xfrm rot="10629642">
              <a:off x="902754" y="1722687"/>
              <a:ext cx="4032000" cy="3678054"/>
              <a:chOff x="0" y="0"/>
              <a:chExt cx="893117" cy="814716"/>
            </a:xfrm>
          </p:grpSpPr>
          <p:sp>
            <p:nvSpPr>
              <p:cNvPr name="Freeform 22" id="22"/>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3" id="23"/>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53739"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sp>
        <p:nvSpPr>
          <p:cNvPr name="TextBox 5" id="5"/>
          <p:cNvSpPr txBox="true"/>
          <p:nvPr/>
        </p:nvSpPr>
        <p:spPr>
          <a:xfrm rot="0">
            <a:off x="1028700" y="1024507"/>
            <a:ext cx="5421077" cy="1077596"/>
          </a:xfrm>
          <a:prstGeom prst="rect">
            <a:avLst/>
          </a:prstGeom>
        </p:spPr>
        <p:txBody>
          <a:bodyPr anchor="t" rtlCol="false" tIns="0" lIns="0" bIns="0" rIns="0">
            <a:spAutoFit/>
          </a:bodyPr>
          <a:lstStyle/>
          <a:p>
            <a:pPr algn="l">
              <a:lnSpc>
                <a:spcPts val="8240"/>
              </a:lnSpc>
            </a:pPr>
            <a:r>
              <a:rPr lang="en-US" sz="8000" b="true">
                <a:solidFill>
                  <a:srgbClr val="4E5FA7"/>
                </a:solidFill>
                <a:latin typeface="Arial Nova Condensed Bold"/>
                <a:ea typeface="Arial Nova Condensed Bold"/>
                <a:cs typeface="Arial Nova Condensed Bold"/>
                <a:sym typeface="Arial Nova Condensed Bold"/>
              </a:rPr>
              <a:t>Objectives </a:t>
            </a:r>
          </a:p>
        </p:txBody>
      </p:sp>
      <p:grpSp>
        <p:nvGrpSpPr>
          <p:cNvPr name="Group 6" id="6"/>
          <p:cNvGrpSpPr/>
          <p:nvPr/>
        </p:nvGrpSpPr>
        <p:grpSpPr>
          <a:xfrm rot="0">
            <a:off x="1028700" y="2493187"/>
            <a:ext cx="5388446" cy="6765113"/>
            <a:chOff x="0" y="0"/>
            <a:chExt cx="7184594" cy="9020150"/>
          </a:xfrm>
        </p:grpSpPr>
        <p:grpSp>
          <p:nvGrpSpPr>
            <p:cNvPr name="Group 7" id="7"/>
            <p:cNvGrpSpPr/>
            <p:nvPr/>
          </p:nvGrpSpPr>
          <p:grpSpPr>
            <a:xfrm rot="0">
              <a:off x="0" y="2057400"/>
              <a:ext cx="7184594" cy="6962750"/>
              <a:chOff x="0" y="0"/>
              <a:chExt cx="1419179" cy="1375358"/>
            </a:xfrm>
          </p:grpSpPr>
          <p:sp>
            <p:nvSpPr>
              <p:cNvPr name="Freeform 8" id="8"/>
              <p:cNvSpPr/>
              <p:nvPr/>
            </p:nvSpPr>
            <p:spPr>
              <a:xfrm flipH="false" flipV="false" rot="0">
                <a:off x="0" y="0"/>
                <a:ext cx="1419179" cy="1375358"/>
              </a:xfrm>
              <a:custGeom>
                <a:avLst/>
                <a:gdLst/>
                <a:ahLst/>
                <a:cxnLst/>
                <a:rect r="r" b="b" t="t" l="l"/>
                <a:pathLst>
                  <a:path h="1375358" w="1419179">
                    <a:moveTo>
                      <a:pt x="37356" y="0"/>
                    </a:moveTo>
                    <a:lnTo>
                      <a:pt x="1381823" y="0"/>
                    </a:lnTo>
                    <a:cubicBezTo>
                      <a:pt x="1402454" y="0"/>
                      <a:pt x="1419179" y="16725"/>
                      <a:pt x="1419179" y="37356"/>
                    </a:cubicBezTo>
                    <a:lnTo>
                      <a:pt x="1419179" y="1338002"/>
                    </a:lnTo>
                    <a:cubicBezTo>
                      <a:pt x="1419179" y="1358633"/>
                      <a:pt x="1402454" y="1375358"/>
                      <a:pt x="1381823" y="1375358"/>
                    </a:cubicBezTo>
                    <a:lnTo>
                      <a:pt x="37356" y="1375358"/>
                    </a:lnTo>
                    <a:cubicBezTo>
                      <a:pt x="16725" y="1375358"/>
                      <a:pt x="0" y="1358633"/>
                      <a:pt x="0" y="1338002"/>
                    </a:cubicBezTo>
                    <a:lnTo>
                      <a:pt x="0" y="37356"/>
                    </a:lnTo>
                    <a:cubicBezTo>
                      <a:pt x="0" y="16725"/>
                      <a:pt x="16725" y="0"/>
                      <a:pt x="37356" y="0"/>
                    </a:cubicBezTo>
                    <a:close/>
                  </a:path>
                </a:pathLst>
              </a:custGeom>
              <a:solidFill>
                <a:srgbClr val="000000">
                  <a:alpha val="0"/>
                </a:srgbClr>
              </a:solidFill>
              <a:ln w="47625" cap="rnd">
                <a:solidFill>
                  <a:srgbClr val="E49C4E"/>
                </a:solidFill>
                <a:prstDash val="solid"/>
                <a:round/>
              </a:ln>
            </p:spPr>
          </p:sp>
          <p:sp>
            <p:nvSpPr>
              <p:cNvPr name="TextBox 9" id="9"/>
              <p:cNvSpPr txBox="true"/>
              <p:nvPr/>
            </p:nvSpPr>
            <p:spPr>
              <a:xfrm>
                <a:off x="0" y="-38100"/>
                <a:ext cx="1419179" cy="1413458"/>
              </a:xfrm>
              <a:prstGeom prst="rect">
                <a:avLst/>
              </a:prstGeom>
            </p:spPr>
            <p:txBody>
              <a:bodyPr anchor="ctr" rtlCol="false" tIns="50800" lIns="50800" bIns="50800" rIns="50800"/>
              <a:lstStyle/>
              <a:p>
                <a:pPr algn="ctr">
                  <a:lnSpc>
                    <a:spcPts val="2659"/>
                  </a:lnSpc>
                </a:pPr>
              </a:p>
            </p:txBody>
          </p:sp>
        </p:grpSp>
        <p:grpSp>
          <p:nvGrpSpPr>
            <p:cNvPr name="Group 10" id="10"/>
            <p:cNvGrpSpPr/>
            <p:nvPr/>
          </p:nvGrpSpPr>
          <p:grpSpPr>
            <a:xfrm rot="0">
              <a:off x="1515721" y="0"/>
              <a:ext cx="4114800" cy="4114800"/>
              <a:chOff x="0" y="0"/>
              <a:chExt cx="812800" cy="812800"/>
            </a:xfrm>
          </p:grpSpPr>
          <p:sp>
            <p:nvSpPr>
              <p:cNvPr name="Freeform 11" id="1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12" id="12"/>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13" id="13"/>
            <p:cNvSpPr txBox="true"/>
            <p:nvPr/>
          </p:nvSpPr>
          <p:spPr>
            <a:xfrm rot="0">
              <a:off x="527475" y="4542057"/>
              <a:ext cx="6123203" cy="1963378"/>
            </a:xfrm>
            <a:prstGeom prst="rect">
              <a:avLst/>
            </a:prstGeom>
          </p:spPr>
          <p:txBody>
            <a:bodyPr anchor="t" rtlCol="false" tIns="0" lIns="0" bIns="0" rIns="0">
              <a:spAutoFit/>
            </a:bodyPr>
            <a:lstStyle/>
            <a:p>
              <a:pPr algn="ctr">
                <a:lnSpc>
                  <a:spcPts val="2884"/>
                </a:lnSpc>
              </a:pPr>
              <a:r>
                <a:rPr lang="en-US" sz="2800" b="true">
                  <a:solidFill>
                    <a:srgbClr val="4E5FA7"/>
                  </a:solidFill>
                  <a:latin typeface="Arial Nova Condensed Bold"/>
                  <a:ea typeface="Arial Nova Condensed Bold"/>
                  <a:cs typeface="Arial Nova Condensed Bold"/>
                  <a:sym typeface="Arial Nova Condensed Bold"/>
                </a:rPr>
                <a:t>Understand why organization is core to paralegal work and the different type of organizational skills it is important to master. </a:t>
              </a:r>
            </a:p>
          </p:txBody>
        </p:sp>
        <p:sp>
          <p:nvSpPr>
            <p:cNvPr name="Freeform 14" id="14"/>
            <p:cNvSpPr/>
            <p:nvPr/>
          </p:nvSpPr>
          <p:spPr>
            <a:xfrm flipH="false" flipV="false" rot="0">
              <a:off x="1753218" y="701986"/>
              <a:ext cx="3639806" cy="2710827"/>
            </a:xfrm>
            <a:custGeom>
              <a:avLst/>
              <a:gdLst/>
              <a:ahLst/>
              <a:cxnLst/>
              <a:rect r="r" b="b" t="t" l="l"/>
              <a:pathLst>
                <a:path h="2710827" w="3639806">
                  <a:moveTo>
                    <a:pt x="0" y="0"/>
                  </a:moveTo>
                  <a:lnTo>
                    <a:pt x="3639806" y="0"/>
                  </a:lnTo>
                  <a:lnTo>
                    <a:pt x="3639806" y="2710828"/>
                  </a:lnTo>
                  <a:lnTo>
                    <a:pt x="0" y="271082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grpSp>
        <p:nvGrpSpPr>
          <p:cNvPr name="Group 15" id="15"/>
          <p:cNvGrpSpPr/>
          <p:nvPr/>
        </p:nvGrpSpPr>
        <p:grpSpPr>
          <a:xfrm rot="0">
            <a:off x="7123882" y="2493187"/>
            <a:ext cx="5388446" cy="6765113"/>
            <a:chOff x="0" y="0"/>
            <a:chExt cx="7184594" cy="9020150"/>
          </a:xfrm>
        </p:grpSpPr>
        <p:grpSp>
          <p:nvGrpSpPr>
            <p:cNvPr name="Group 16" id="16"/>
            <p:cNvGrpSpPr/>
            <p:nvPr/>
          </p:nvGrpSpPr>
          <p:grpSpPr>
            <a:xfrm rot="0">
              <a:off x="0" y="2057400"/>
              <a:ext cx="7184594" cy="6962750"/>
              <a:chOff x="0" y="0"/>
              <a:chExt cx="1419179" cy="1375358"/>
            </a:xfrm>
          </p:grpSpPr>
          <p:sp>
            <p:nvSpPr>
              <p:cNvPr name="Freeform 17" id="17"/>
              <p:cNvSpPr/>
              <p:nvPr/>
            </p:nvSpPr>
            <p:spPr>
              <a:xfrm flipH="false" flipV="false" rot="0">
                <a:off x="0" y="0"/>
                <a:ext cx="1419179" cy="1375358"/>
              </a:xfrm>
              <a:custGeom>
                <a:avLst/>
                <a:gdLst/>
                <a:ahLst/>
                <a:cxnLst/>
                <a:rect r="r" b="b" t="t" l="l"/>
                <a:pathLst>
                  <a:path h="1375358" w="1419179">
                    <a:moveTo>
                      <a:pt x="37356" y="0"/>
                    </a:moveTo>
                    <a:lnTo>
                      <a:pt x="1381823" y="0"/>
                    </a:lnTo>
                    <a:cubicBezTo>
                      <a:pt x="1402454" y="0"/>
                      <a:pt x="1419179" y="16725"/>
                      <a:pt x="1419179" y="37356"/>
                    </a:cubicBezTo>
                    <a:lnTo>
                      <a:pt x="1419179" y="1338002"/>
                    </a:lnTo>
                    <a:cubicBezTo>
                      <a:pt x="1419179" y="1358633"/>
                      <a:pt x="1402454" y="1375358"/>
                      <a:pt x="1381823" y="1375358"/>
                    </a:cubicBezTo>
                    <a:lnTo>
                      <a:pt x="37356" y="1375358"/>
                    </a:lnTo>
                    <a:cubicBezTo>
                      <a:pt x="16725" y="1375358"/>
                      <a:pt x="0" y="1358633"/>
                      <a:pt x="0" y="1338002"/>
                    </a:cubicBezTo>
                    <a:lnTo>
                      <a:pt x="0" y="37356"/>
                    </a:lnTo>
                    <a:cubicBezTo>
                      <a:pt x="0" y="16725"/>
                      <a:pt x="16725" y="0"/>
                      <a:pt x="37356" y="0"/>
                    </a:cubicBezTo>
                    <a:close/>
                  </a:path>
                </a:pathLst>
              </a:custGeom>
              <a:solidFill>
                <a:srgbClr val="000000">
                  <a:alpha val="0"/>
                </a:srgbClr>
              </a:solidFill>
              <a:ln w="47625" cap="rnd">
                <a:solidFill>
                  <a:srgbClr val="E49C4E"/>
                </a:solidFill>
                <a:prstDash val="solid"/>
                <a:round/>
              </a:ln>
            </p:spPr>
          </p:sp>
          <p:sp>
            <p:nvSpPr>
              <p:cNvPr name="TextBox 18" id="18"/>
              <p:cNvSpPr txBox="true"/>
              <p:nvPr/>
            </p:nvSpPr>
            <p:spPr>
              <a:xfrm>
                <a:off x="0" y="-38100"/>
                <a:ext cx="1419179" cy="1413458"/>
              </a:xfrm>
              <a:prstGeom prst="rect">
                <a:avLst/>
              </a:prstGeom>
            </p:spPr>
            <p:txBody>
              <a:bodyPr anchor="ctr" rtlCol="false" tIns="50800" lIns="50800" bIns="50800" rIns="50800"/>
              <a:lstStyle/>
              <a:p>
                <a:pPr algn="ctr">
                  <a:lnSpc>
                    <a:spcPts val="2659"/>
                  </a:lnSpc>
                </a:pPr>
              </a:p>
            </p:txBody>
          </p:sp>
        </p:grpSp>
        <p:grpSp>
          <p:nvGrpSpPr>
            <p:cNvPr name="Group 19" id="19"/>
            <p:cNvGrpSpPr/>
            <p:nvPr/>
          </p:nvGrpSpPr>
          <p:grpSpPr>
            <a:xfrm rot="0">
              <a:off x="1515721" y="0"/>
              <a:ext cx="4114800" cy="4114800"/>
              <a:chOff x="0" y="0"/>
              <a:chExt cx="812800" cy="812800"/>
            </a:xfrm>
          </p:grpSpPr>
          <p:sp>
            <p:nvSpPr>
              <p:cNvPr name="Freeform 20" id="2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21" id="21"/>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22" id="22"/>
            <p:cNvSpPr txBox="true"/>
            <p:nvPr/>
          </p:nvSpPr>
          <p:spPr>
            <a:xfrm rot="0">
              <a:off x="1296635" y="4162425"/>
              <a:ext cx="4552972" cy="3411178"/>
            </a:xfrm>
            <a:prstGeom prst="rect">
              <a:avLst/>
            </a:prstGeom>
          </p:spPr>
          <p:txBody>
            <a:bodyPr anchor="t" rtlCol="false" tIns="0" lIns="0" bIns="0" rIns="0">
              <a:spAutoFit/>
            </a:bodyPr>
            <a:lstStyle/>
            <a:p>
              <a:pPr algn="ctr">
                <a:lnSpc>
                  <a:spcPts val="2884"/>
                </a:lnSpc>
              </a:pPr>
              <a:r>
                <a:rPr lang="en-US" sz="2800" b="true">
                  <a:solidFill>
                    <a:srgbClr val="4E5FA7"/>
                  </a:solidFill>
                  <a:latin typeface="Arial Nova Condensed Bold"/>
                  <a:ea typeface="Arial Nova Condensed Bold"/>
                  <a:cs typeface="Arial Nova Condensed Bold"/>
                  <a:sym typeface="Arial Nova Condensed Bold"/>
                </a:rPr>
                <a:t>Discuss how good administrative organization fosters good interactions with clients : Case filing and key information recording</a:t>
              </a:r>
            </a:p>
          </p:txBody>
        </p:sp>
        <p:sp>
          <p:nvSpPr>
            <p:cNvPr name="Freeform 23" id="23"/>
            <p:cNvSpPr/>
            <p:nvPr/>
          </p:nvSpPr>
          <p:spPr>
            <a:xfrm flipH="false" flipV="false" rot="0">
              <a:off x="1753218" y="701986"/>
              <a:ext cx="3639806" cy="2710827"/>
            </a:xfrm>
            <a:custGeom>
              <a:avLst/>
              <a:gdLst/>
              <a:ahLst/>
              <a:cxnLst/>
              <a:rect r="r" b="b" t="t" l="l"/>
              <a:pathLst>
                <a:path h="2710827" w="3639806">
                  <a:moveTo>
                    <a:pt x="0" y="0"/>
                  </a:moveTo>
                  <a:lnTo>
                    <a:pt x="3639806" y="0"/>
                  </a:lnTo>
                  <a:lnTo>
                    <a:pt x="3639806" y="2710828"/>
                  </a:lnTo>
                  <a:lnTo>
                    <a:pt x="0" y="271082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grpSp>
        <p:nvGrpSpPr>
          <p:cNvPr name="Group 24" id="24"/>
          <p:cNvGrpSpPr/>
          <p:nvPr/>
        </p:nvGrpSpPr>
        <p:grpSpPr>
          <a:xfrm rot="0">
            <a:off x="12512328" y="2493187"/>
            <a:ext cx="5388446" cy="6765113"/>
            <a:chOff x="0" y="0"/>
            <a:chExt cx="7184594" cy="9020150"/>
          </a:xfrm>
        </p:grpSpPr>
        <p:grpSp>
          <p:nvGrpSpPr>
            <p:cNvPr name="Group 25" id="25"/>
            <p:cNvGrpSpPr/>
            <p:nvPr/>
          </p:nvGrpSpPr>
          <p:grpSpPr>
            <a:xfrm rot="0">
              <a:off x="0" y="2057400"/>
              <a:ext cx="7184594" cy="6962750"/>
              <a:chOff x="0" y="0"/>
              <a:chExt cx="1419179" cy="1375358"/>
            </a:xfrm>
          </p:grpSpPr>
          <p:sp>
            <p:nvSpPr>
              <p:cNvPr name="Freeform 26" id="26"/>
              <p:cNvSpPr/>
              <p:nvPr/>
            </p:nvSpPr>
            <p:spPr>
              <a:xfrm flipH="false" flipV="false" rot="0">
                <a:off x="0" y="0"/>
                <a:ext cx="1419179" cy="1375358"/>
              </a:xfrm>
              <a:custGeom>
                <a:avLst/>
                <a:gdLst/>
                <a:ahLst/>
                <a:cxnLst/>
                <a:rect r="r" b="b" t="t" l="l"/>
                <a:pathLst>
                  <a:path h="1375358" w="1419179">
                    <a:moveTo>
                      <a:pt x="37356" y="0"/>
                    </a:moveTo>
                    <a:lnTo>
                      <a:pt x="1381823" y="0"/>
                    </a:lnTo>
                    <a:cubicBezTo>
                      <a:pt x="1402454" y="0"/>
                      <a:pt x="1419179" y="16725"/>
                      <a:pt x="1419179" y="37356"/>
                    </a:cubicBezTo>
                    <a:lnTo>
                      <a:pt x="1419179" y="1338002"/>
                    </a:lnTo>
                    <a:cubicBezTo>
                      <a:pt x="1419179" y="1358633"/>
                      <a:pt x="1402454" y="1375358"/>
                      <a:pt x="1381823" y="1375358"/>
                    </a:cubicBezTo>
                    <a:lnTo>
                      <a:pt x="37356" y="1375358"/>
                    </a:lnTo>
                    <a:cubicBezTo>
                      <a:pt x="16725" y="1375358"/>
                      <a:pt x="0" y="1358633"/>
                      <a:pt x="0" y="1338002"/>
                    </a:cubicBezTo>
                    <a:lnTo>
                      <a:pt x="0" y="37356"/>
                    </a:lnTo>
                    <a:cubicBezTo>
                      <a:pt x="0" y="16725"/>
                      <a:pt x="16725" y="0"/>
                      <a:pt x="37356" y="0"/>
                    </a:cubicBezTo>
                    <a:close/>
                  </a:path>
                </a:pathLst>
              </a:custGeom>
              <a:solidFill>
                <a:srgbClr val="000000">
                  <a:alpha val="0"/>
                </a:srgbClr>
              </a:solidFill>
              <a:ln w="47625" cap="rnd">
                <a:solidFill>
                  <a:srgbClr val="E49C4E"/>
                </a:solidFill>
                <a:prstDash val="solid"/>
                <a:round/>
              </a:ln>
            </p:spPr>
          </p:sp>
          <p:sp>
            <p:nvSpPr>
              <p:cNvPr name="TextBox 27" id="27"/>
              <p:cNvSpPr txBox="true"/>
              <p:nvPr/>
            </p:nvSpPr>
            <p:spPr>
              <a:xfrm>
                <a:off x="0" y="-38100"/>
                <a:ext cx="1419179" cy="1413458"/>
              </a:xfrm>
              <a:prstGeom prst="rect">
                <a:avLst/>
              </a:prstGeom>
            </p:spPr>
            <p:txBody>
              <a:bodyPr anchor="ctr" rtlCol="false" tIns="50800" lIns="50800" bIns="50800" rIns="50800"/>
              <a:lstStyle/>
              <a:p>
                <a:pPr algn="ctr">
                  <a:lnSpc>
                    <a:spcPts val="2659"/>
                  </a:lnSpc>
                </a:pPr>
              </a:p>
            </p:txBody>
          </p:sp>
        </p:grpSp>
        <p:grpSp>
          <p:nvGrpSpPr>
            <p:cNvPr name="Group 28" id="28"/>
            <p:cNvGrpSpPr/>
            <p:nvPr/>
          </p:nvGrpSpPr>
          <p:grpSpPr>
            <a:xfrm rot="0">
              <a:off x="1515721" y="0"/>
              <a:ext cx="4114800" cy="4114800"/>
              <a:chOff x="0" y="0"/>
              <a:chExt cx="812800" cy="812800"/>
            </a:xfrm>
          </p:grpSpPr>
          <p:sp>
            <p:nvSpPr>
              <p:cNvPr name="Freeform 29" id="2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30" id="30"/>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31" id="31"/>
            <p:cNvSpPr txBox="true"/>
            <p:nvPr/>
          </p:nvSpPr>
          <p:spPr>
            <a:xfrm rot="0">
              <a:off x="1325400" y="4542057"/>
              <a:ext cx="4552972" cy="1963378"/>
            </a:xfrm>
            <a:prstGeom prst="rect">
              <a:avLst/>
            </a:prstGeom>
          </p:spPr>
          <p:txBody>
            <a:bodyPr anchor="t" rtlCol="false" tIns="0" lIns="0" bIns="0" rIns="0">
              <a:spAutoFit/>
            </a:bodyPr>
            <a:lstStyle/>
            <a:p>
              <a:pPr algn="ctr">
                <a:lnSpc>
                  <a:spcPts val="2884"/>
                </a:lnSpc>
              </a:pPr>
              <a:r>
                <a:rPr lang="en-US" sz="2800" b="true">
                  <a:solidFill>
                    <a:srgbClr val="4E5FA7"/>
                  </a:solidFill>
                  <a:latin typeface="Arial Nova Condensed Bold"/>
                  <a:ea typeface="Arial Nova Condensed Bold"/>
                  <a:cs typeface="Arial Nova Condensed Bold"/>
                  <a:sym typeface="Arial Nova Condensed Bold"/>
                </a:rPr>
                <a:t>Discuss how time management is critical to effective paralegal work. </a:t>
              </a:r>
            </a:p>
          </p:txBody>
        </p:sp>
        <p:sp>
          <p:nvSpPr>
            <p:cNvPr name="Freeform 32" id="32"/>
            <p:cNvSpPr/>
            <p:nvPr/>
          </p:nvSpPr>
          <p:spPr>
            <a:xfrm flipH="false" flipV="false" rot="0">
              <a:off x="1685710" y="497939"/>
              <a:ext cx="3774822" cy="3035811"/>
            </a:xfrm>
            <a:custGeom>
              <a:avLst/>
              <a:gdLst/>
              <a:ahLst/>
              <a:cxnLst/>
              <a:rect r="r" b="b" t="t" l="l"/>
              <a:pathLst>
                <a:path h="3035811" w="3774822">
                  <a:moveTo>
                    <a:pt x="0" y="0"/>
                  </a:moveTo>
                  <a:lnTo>
                    <a:pt x="3774822" y="0"/>
                  </a:lnTo>
                  <a:lnTo>
                    <a:pt x="3774822" y="3035811"/>
                  </a:lnTo>
                  <a:lnTo>
                    <a:pt x="0" y="303581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spTree>
  </p:cSld>
  <p:clrMapOvr>
    <a:masterClrMapping/>
  </p:clrMapOvr>
</p:sld>
</file>

<file path=ppt/slides/slide20.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3307059"/>
            <a:ext cx="16230600" cy="5271649"/>
            <a:chOff x="0" y="0"/>
            <a:chExt cx="21640800" cy="7028866"/>
          </a:xfrm>
        </p:grpSpPr>
        <p:sp>
          <p:nvSpPr>
            <p:cNvPr name="Freeform 6" id="6"/>
            <p:cNvSpPr/>
            <p:nvPr/>
          </p:nvSpPr>
          <p:spPr>
            <a:xfrm flipH="false" flipV="false" rot="0">
              <a:off x="0" y="0"/>
              <a:ext cx="21640812" cy="7028809"/>
            </a:xfrm>
            <a:custGeom>
              <a:avLst/>
              <a:gdLst/>
              <a:ahLst/>
              <a:cxnLst/>
              <a:rect r="r" b="b" t="t" l="l"/>
              <a:pathLst>
                <a:path h="7028809" w="21640812">
                  <a:moveTo>
                    <a:pt x="0" y="0"/>
                  </a:moveTo>
                  <a:lnTo>
                    <a:pt x="21640812" y="0"/>
                  </a:lnTo>
                  <a:lnTo>
                    <a:pt x="21640812" y="7028809"/>
                  </a:lnTo>
                  <a:lnTo>
                    <a:pt x="0" y="7028809"/>
                  </a:lnTo>
                  <a:close/>
                </a:path>
              </a:pathLst>
            </a:custGeom>
            <a:solidFill>
              <a:srgbClr val="FFFFFF"/>
            </a:solidFill>
          </p:spPr>
        </p:sp>
        <p:sp>
          <p:nvSpPr>
            <p:cNvPr name="TextBox 7" id="7"/>
            <p:cNvSpPr txBox="true"/>
            <p:nvPr/>
          </p:nvSpPr>
          <p:spPr>
            <a:xfrm>
              <a:off x="0" y="-66675"/>
              <a:ext cx="21640800" cy="7095541"/>
            </a:xfrm>
            <a:prstGeom prst="rect">
              <a:avLst/>
            </a:prstGeom>
          </p:spPr>
          <p:txBody>
            <a:bodyPr anchor="t" rtlCol="false" tIns="50800" lIns="50800" bIns="50800" rIns="50800"/>
            <a:lstStyle/>
            <a:p>
              <a:pPr algn="just" marL="446404" indent="-223202" lvl="1">
                <a:lnSpc>
                  <a:spcPts val="5105"/>
                </a:lnSpc>
                <a:buFont typeface="Arial"/>
                <a:buChar char="•"/>
              </a:pPr>
              <a:r>
                <a:rPr lang="en-US" sz="3699">
                  <a:solidFill>
                    <a:srgbClr val="0F1923"/>
                  </a:solidFill>
                  <a:latin typeface="Arial Nova Condensed"/>
                  <a:ea typeface="Arial Nova Condensed"/>
                  <a:cs typeface="Arial Nova Condensed"/>
                  <a:sym typeface="Arial Nova Condensed"/>
                </a:rPr>
                <a:t>Paralegals interact with clients/community members in a continuous manner which </a:t>
              </a:r>
              <a:r>
                <a:rPr lang="en-US" b="true" sz="3699">
                  <a:solidFill>
                    <a:srgbClr val="0F1923"/>
                  </a:solidFill>
                  <a:latin typeface="Arial Nova Condensed Bold"/>
                  <a:ea typeface="Arial Nova Condensed Bold"/>
                  <a:cs typeface="Arial Nova Condensed Bold"/>
                  <a:sym typeface="Arial Nova Condensed Bold"/>
                </a:rPr>
                <a:t>require strong interpersonal skills</a:t>
              </a:r>
              <a:r>
                <a:rPr lang="en-US" sz="3699">
                  <a:solidFill>
                    <a:srgbClr val="0F1923"/>
                  </a:solidFill>
                  <a:latin typeface="Arial Nova Condensed"/>
                  <a:ea typeface="Arial Nova Condensed"/>
                  <a:cs typeface="Arial Nova Condensed"/>
                  <a:sym typeface="Arial Nova Condensed"/>
                </a:rPr>
                <a:t>. </a:t>
              </a:r>
            </a:p>
            <a:p>
              <a:pPr algn="just" marL="446404" indent="-223202" lvl="1">
                <a:lnSpc>
                  <a:spcPts val="5105"/>
                </a:lnSpc>
              </a:pPr>
            </a:p>
            <a:p>
              <a:pPr algn="just" marL="446404" indent="-223202" lvl="1">
                <a:lnSpc>
                  <a:spcPts val="5105"/>
                </a:lnSpc>
                <a:buFont typeface="Arial"/>
                <a:buChar char="•"/>
              </a:pPr>
              <a:r>
                <a:rPr lang="en-US" sz="3699">
                  <a:solidFill>
                    <a:srgbClr val="0F1923"/>
                  </a:solidFill>
                  <a:latin typeface="Arial Nova Condensed"/>
                  <a:ea typeface="Arial Nova Condensed"/>
                  <a:cs typeface="Arial Nova Condensed"/>
                  <a:sym typeface="Arial Nova Condensed"/>
                </a:rPr>
                <a:t>These interpersonal skills can be strengthened and easier if they compound with solid organizational skills: </a:t>
              </a:r>
              <a:r>
                <a:rPr lang="en-US" b="true" sz="3699">
                  <a:solidFill>
                    <a:srgbClr val="0F1923"/>
                  </a:solidFill>
                  <a:latin typeface="Arial Nova Condensed Bold"/>
                  <a:ea typeface="Arial Nova Condensed Bold"/>
                  <a:cs typeface="Arial Nova Condensed Bold"/>
                  <a:sym typeface="Arial Nova Condensed Bold"/>
                </a:rPr>
                <a:t>clients’ management skills. </a:t>
              </a:r>
            </a:p>
            <a:p>
              <a:pPr algn="just" marL="446404" indent="-223202" lvl="1">
                <a:lnSpc>
                  <a:spcPts val="5105"/>
                </a:lnSpc>
              </a:pPr>
            </a:p>
            <a:p>
              <a:pPr algn="just" marL="446404" indent="-223202" lvl="1">
                <a:lnSpc>
                  <a:spcPts val="5105"/>
                </a:lnSpc>
                <a:buFont typeface="Arial"/>
                <a:buChar char="•"/>
              </a:pPr>
              <a:r>
                <a:rPr lang="en-US" sz="3699">
                  <a:solidFill>
                    <a:srgbClr val="0F1923"/>
                  </a:solidFill>
                  <a:latin typeface="Arial Nova Condensed"/>
                  <a:ea typeface="Arial Nova Condensed"/>
                  <a:cs typeface="Arial Nova Condensed"/>
                  <a:sym typeface="Arial Nova Condensed"/>
                </a:rPr>
                <a:t>Clients’ management skills help paralegal to </a:t>
              </a:r>
              <a:r>
                <a:rPr lang="en-US" b="true" sz="3699">
                  <a:solidFill>
                    <a:srgbClr val="0F1923"/>
                  </a:solidFill>
                  <a:latin typeface="Arial Nova Condensed Bold"/>
                  <a:ea typeface="Arial Nova Condensed Bold"/>
                  <a:cs typeface="Arial Nova Condensed Bold"/>
                  <a:sym typeface="Arial Nova Condensed Bold"/>
                </a:rPr>
                <a:t>track client communications, follow-up on important dates and maintain a professional relationship. </a:t>
              </a:r>
            </a:p>
          </p:txBody>
        </p:sp>
      </p:grpSp>
      <p:grpSp>
        <p:nvGrpSpPr>
          <p:cNvPr name="Group 8" id="8"/>
          <p:cNvGrpSpPr/>
          <p:nvPr/>
        </p:nvGrpSpPr>
        <p:grpSpPr>
          <a:xfrm rot="0">
            <a:off x="15537401" y="-1303500"/>
            <a:ext cx="3767531" cy="4123759"/>
            <a:chOff x="0" y="0"/>
            <a:chExt cx="5023375" cy="5498345"/>
          </a:xfrm>
        </p:grpSpPr>
        <p:grpSp>
          <p:nvGrpSpPr>
            <p:cNvPr name="Group 9" id="9"/>
            <p:cNvGrpSpPr/>
            <p:nvPr/>
          </p:nvGrpSpPr>
          <p:grpSpPr>
            <a:xfrm rot="-104776">
              <a:off x="297380" y="1759711"/>
              <a:ext cx="4032000" cy="3678054"/>
              <a:chOff x="0" y="0"/>
              <a:chExt cx="893117" cy="814716"/>
            </a:xfrm>
          </p:grpSpPr>
          <p:sp>
            <p:nvSpPr>
              <p:cNvPr name="Freeform 10" id="10"/>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1" id="11"/>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2" id="12"/>
            <p:cNvGrpSpPr/>
            <p:nvPr/>
          </p:nvGrpSpPr>
          <p:grpSpPr>
            <a:xfrm rot="-162844">
              <a:off x="84820" y="93399"/>
              <a:ext cx="4032000" cy="3678054"/>
              <a:chOff x="0" y="0"/>
              <a:chExt cx="893117" cy="814716"/>
            </a:xfrm>
          </p:grpSpPr>
          <p:sp>
            <p:nvSpPr>
              <p:cNvPr name="Freeform 13" id="1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14" id="14"/>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5" id="15"/>
            <p:cNvGrpSpPr/>
            <p:nvPr/>
          </p:nvGrpSpPr>
          <p:grpSpPr>
            <a:xfrm rot="10629642">
              <a:off x="902754" y="1722687"/>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grpSp>
        <p:nvGrpSpPr>
          <p:cNvPr name="Group 18" id="18"/>
          <p:cNvGrpSpPr/>
          <p:nvPr/>
        </p:nvGrpSpPr>
        <p:grpSpPr>
          <a:xfrm rot="0">
            <a:off x="1028700" y="1638839"/>
            <a:ext cx="5513398" cy="1181420"/>
            <a:chOff x="0" y="0"/>
            <a:chExt cx="7351197" cy="1575227"/>
          </a:xfrm>
        </p:grpSpPr>
        <p:sp>
          <p:nvSpPr>
            <p:cNvPr name="Freeform 19" id="19"/>
            <p:cNvSpPr/>
            <p:nvPr/>
          </p:nvSpPr>
          <p:spPr>
            <a:xfrm flipH="false" flipV="false" rot="0">
              <a:off x="0" y="0"/>
              <a:ext cx="7351197" cy="1575227"/>
            </a:xfrm>
            <a:custGeom>
              <a:avLst/>
              <a:gdLst/>
              <a:ahLst/>
              <a:cxnLst/>
              <a:rect r="r" b="b" t="t" l="l"/>
              <a:pathLst>
                <a:path h="1575227" w="7351197">
                  <a:moveTo>
                    <a:pt x="0" y="0"/>
                  </a:moveTo>
                  <a:lnTo>
                    <a:pt x="7351197" y="0"/>
                  </a:lnTo>
                  <a:lnTo>
                    <a:pt x="7351197" y="1575227"/>
                  </a:lnTo>
                  <a:lnTo>
                    <a:pt x="0" y="1575227"/>
                  </a:lnTo>
                  <a:close/>
                </a:path>
              </a:pathLst>
            </a:custGeom>
            <a:solidFill>
              <a:srgbClr val="000000">
                <a:alpha val="0"/>
              </a:srgbClr>
            </a:solidFill>
          </p:spPr>
        </p:sp>
        <p:sp>
          <p:nvSpPr>
            <p:cNvPr name="TextBox 20" id="20"/>
            <p:cNvSpPr txBox="true"/>
            <p:nvPr/>
          </p:nvSpPr>
          <p:spPr>
            <a:xfrm>
              <a:off x="0" y="-190500"/>
              <a:ext cx="7351197" cy="1765727"/>
            </a:xfrm>
            <a:prstGeom prst="rect">
              <a:avLst/>
            </a:prstGeom>
          </p:spPr>
          <p:txBody>
            <a:bodyPr anchor="t" rtlCol="false" tIns="0" lIns="0" bIns="0" rIns="0"/>
            <a:lstStyle/>
            <a:p>
              <a:pPr algn="ctr">
                <a:lnSpc>
                  <a:spcPts val="9900"/>
                </a:lnSpc>
              </a:pPr>
              <a:r>
                <a:rPr lang="en-US" b="true" sz="6600">
                  <a:solidFill>
                    <a:srgbClr val="4E5FA7"/>
                  </a:solidFill>
                  <a:latin typeface="Arial Nova Condensed Bold"/>
                  <a:ea typeface="Arial Nova Condensed Bold"/>
                  <a:cs typeface="Arial Nova Condensed Bold"/>
                  <a:sym typeface="Arial Nova Condensed Bold"/>
                </a:rPr>
                <a:t>KEY MESSAGE</a:t>
              </a:r>
            </a:p>
          </p:txBody>
        </p:sp>
      </p:gr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7901209" y="1028700"/>
            <a:ext cx="9358091" cy="8229600"/>
            <a:chOff x="0" y="0"/>
            <a:chExt cx="12477455" cy="10972800"/>
          </a:xfrm>
        </p:grpSpPr>
        <p:grpSp>
          <p:nvGrpSpPr>
            <p:cNvPr name="Group 6" id="6"/>
            <p:cNvGrpSpPr/>
            <p:nvPr/>
          </p:nvGrpSpPr>
          <p:grpSpPr>
            <a:xfrm rot="0">
              <a:off x="0" y="0"/>
              <a:ext cx="12477455" cy="10972800"/>
              <a:chOff x="0" y="0"/>
              <a:chExt cx="3165576" cy="2783840"/>
            </a:xfrm>
          </p:grpSpPr>
          <p:sp>
            <p:nvSpPr>
              <p:cNvPr name="Freeform 7" id="7"/>
              <p:cNvSpPr/>
              <p:nvPr/>
            </p:nvSpPr>
            <p:spPr>
              <a:xfrm flipH="false" flipV="false" rot="0">
                <a:off x="0" y="0"/>
                <a:ext cx="3165577" cy="2783840"/>
              </a:xfrm>
              <a:custGeom>
                <a:avLst/>
                <a:gdLst/>
                <a:ahLst/>
                <a:cxnLst/>
                <a:rect r="r" b="b" t="t" l="l"/>
                <a:pathLst>
                  <a:path h="2783840" w="3165577">
                    <a:moveTo>
                      <a:pt x="3041117" y="2783840"/>
                    </a:moveTo>
                    <a:lnTo>
                      <a:pt x="124460" y="2783840"/>
                    </a:lnTo>
                    <a:cubicBezTo>
                      <a:pt x="55880" y="2783840"/>
                      <a:pt x="0" y="2727960"/>
                      <a:pt x="0" y="2659380"/>
                    </a:cubicBezTo>
                    <a:lnTo>
                      <a:pt x="0" y="124460"/>
                    </a:lnTo>
                    <a:cubicBezTo>
                      <a:pt x="0" y="55880"/>
                      <a:pt x="55880" y="0"/>
                      <a:pt x="124460" y="0"/>
                    </a:cubicBezTo>
                    <a:lnTo>
                      <a:pt x="3041117" y="0"/>
                    </a:lnTo>
                    <a:cubicBezTo>
                      <a:pt x="3109696" y="0"/>
                      <a:pt x="3165577" y="55880"/>
                      <a:pt x="3165577" y="124460"/>
                    </a:cubicBezTo>
                    <a:lnTo>
                      <a:pt x="3165577" y="2659380"/>
                    </a:lnTo>
                    <a:cubicBezTo>
                      <a:pt x="3165577" y="2727960"/>
                      <a:pt x="3109696" y="2783840"/>
                      <a:pt x="3041117" y="2783840"/>
                    </a:cubicBezTo>
                    <a:close/>
                  </a:path>
                </a:pathLst>
              </a:custGeom>
              <a:solidFill>
                <a:srgbClr val="F7E5DD"/>
              </a:solidFill>
            </p:spPr>
          </p:sp>
        </p:grpSp>
        <p:grpSp>
          <p:nvGrpSpPr>
            <p:cNvPr name="Group 8" id="8"/>
            <p:cNvGrpSpPr/>
            <p:nvPr/>
          </p:nvGrpSpPr>
          <p:grpSpPr>
            <a:xfrm rot="-10800000">
              <a:off x="1386781" y="556357"/>
              <a:ext cx="289704" cy="289704"/>
              <a:chOff x="0" y="0"/>
              <a:chExt cx="6350000" cy="6350000"/>
            </a:xfrm>
          </p:grpSpPr>
          <p:sp>
            <p:nvSpPr>
              <p:cNvPr name="Freeform 9" id="9"/>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9B428"/>
              </a:solidFill>
            </p:spPr>
          </p:sp>
        </p:grpSp>
        <p:grpSp>
          <p:nvGrpSpPr>
            <p:cNvPr name="Group 10" id="10"/>
            <p:cNvGrpSpPr/>
            <p:nvPr/>
          </p:nvGrpSpPr>
          <p:grpSpPr>
            <a:xfrm rot="-10800000">
              <a:off x="1039940" y="556357"/>
              <a:ext cx="289704" cy="289704"/>
              <a:chOff x="0" y="0"/>
              <a:chExt cx="6350000" cy="6350000"/>
            </a:xfrm>
          </p:grpSpPr>
          <p:sp>
            <p:nvSpPr>
              <p:cNvPr name="Freeform 11" id="11"/>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DC4F50"/>
              </a:solidFill>
            </p:spPr>
          </p:sp>
        </p:grpSp>
        <p:grpSp>
          <p:nvGrpSpPr>
            <p:cNvPr name="Group 12" id="12"/>
            <p:cNvGrpSpPr/>
            <p:nvPr/>
          </p:nvGrpSpPr>
          <p:grpSpPr>
            <a:xfrm rot="-10800000">
              <a:off x="693100" y="556357"/>
              <a:ext cx="289704" cy="289704"/>
              <a:chOff x="0" y="0"/>
              <a:chExt cx="6350000" cy="6350000"/>
            </a:xfrm>
          </p:grpSpPr>
          <p:sp>
            <p:nvSpPr>
              <p:cNvPr name="Freeform 13" id="13"/>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4E5FA7"/>
              </a:solidFill>
            </p:spPr>
          </p:sp>
        </p:grpSp>
      </p:grpSp>
      <p:sp>
        <p:nvSpPr>
          <p:cNvPr name="TextBox 14" id="14"/>
          <p:cNvSpPr txBox="true"/>
          <p:nvPr/>
        </p:nvSpPr>
        <p:spPr>
          <a:xfrm rot="0">
            <a:off x="9144000" y="2232274"/>
            <a:ext cx="5115417" cy="1049020"/>
          </a:xfrm>
          <a:prstGeom prst="rect">
            <a:avLst/>
          </a:prstGeom>
        </p:spPr>
        <p:txBody>
          <a:bodyPr anchor="t" rtlCol="false" tIns="0" lIns="0" bIns="0" rIns="0">
            <a:spAutoFit/>
          </a:bodyPr>
          <a:lstStyle/>
          <a:p>
            <a:pPr algn="l">
              <a:lnSpc>
                <a:spcPts val="7925"/>
              </a:lnSpc>
            </a:pPr>
            <a:r>
              <a:rPr lang="en-US" sz="7925" b="true">
                <a:solidFill>
                  <a:srgbClr val="4E5FA7"/>
                </a:solidFill>
                <a:latin typeface="Arial Nova Condensed Bold"/>
                <a:ea typeface="Arial Nova Condensed Bold"/>
                <a:cs typeface="Arial Nova Condensed Bold"/>
                <a:sym typeface="Arial Nova Condensed Bold"/>
              </a:rPr>
              <a:t>Session 4</a:t>
            </a:r>
          </a:p>
        </p:txBody>
      </p:sp>
      <p:sp>
        <p:nvSpPr>
          <p:cNvPr name="TextBox 15" id="15"/>
          <p:cNvSpPr txBox="true"/>
          <p:nvPr/>
        </p:nvSpPr>
        <p:spPr>
          <a:xfrm rot="0">
            <a:off x="9144000" y="3813654"/>
            <a:ext cx="7290009" cy="1069342"/>
          </a:xfrm>
          <a:prstGeom prst="rect">
            <a:avLst/>
          </a:prstGeom>
        </p:spPr>
        <p:txBody>
          <a:bodyPr anchor="t" rtlCol="false" tIns="0" lIns="0" bIns="0" rIns="0">
            <a:spAutoFit/>
          </a:bodyPr>
          <a:lstStyle/>
          <a:p>
            <a:pPr algn="l">
              <a:lnSpc>
                <a:spcPts val="8784"/>
              </a:lnSpc>
            </a:pPr>
            <a:r>
              <a:rPr lang="en-US" sz="6274">
                <a:solidFill>
                  <a:srgbClr val="171717"/>
                </a:solidFill>
                <a:latin typeface="Arial Nova Condensed"/>
                <a:ea typeface="Arial Nova Condensed"/>
                <a:cs typeface="Arial Nova Condensed"/>
                <a:sym typeface="Arial Nova Condensed"/>
              </a:rPr>
              <a:t>TIME MANAGEMENT</a:t>
            </a:r>
          </a:p>
        </p:txBody>
      </p:sp>
      <p:grpSp>
        <p:nvGrpSpPr>
          <p:cNvPr name="Group 16" id="16"/>
          <p:cNvGrpSpPr/>
          <p:nvPr/>
        </p:nvGrpSpPr>
        <p:grpSpPr>
          <a:xfrm rot="0">
            <a:off x="1028700" y="605902"/>
            <a:ext cx="6594572" cy="8652398"/>
            <a:chOff x="0" y="0"/>
            <a:chExt cx="8792763" cy="11536531"/>
          </a:xfrm>
        </p:grpSpPr>
        <p:sp>
          <p:nvSpPr>
            <p:cNvPr name="Freeform 17" id="17"/>
            <p:cNvSpPr/>
            <p:nvPr/>
          </p:nvSpPr>
          <p:spPr>
            <a:xfrm flipH="false" flipV="false" rot="0">
              <a:off x="3727922" y="2766243"/>
              <a:ext cx="5064842" cy="8770288"/>
            </a:xfrm>
            <a:custGeom>
              <a:avLst/>
              <a:gdLst/>
              <a:ahLst/>
              <a:cxnLst/>
              <a:rect r="r" b="b" t="t" l="l"/>
              <a:pathLst>
                <a:path h="8770288" w="5064842">
                  <a:moveTo>
                    <a:pt x="0" y="0"/>
                  </a:moveTo>
                  <a:lnTo>
                    <a:pt x="5064841" y="0"/>
                  </a:lnTo>
                  <a:lnTo>
                    <a:pt x="5064841" y="8770288"/>
                  </a:lnTo>
                  <a:lnTo>
                    <a:pt x="0" y="8770288"/>
                  </a:lnTo>
                  <a:lnTo>
                    <a:pt x="0" y="0"/>
                  </a:lnTo>
                  <a:close/>
                </a:path>
              </a:pathLst>
            </a:custGeom>
            <a:blipFill>
              <a:blip r:embed="rId2"/>
              <a:stretch>
                <a:fillRect l="0" t="0" r="0" b="0"/>
              </a:stretch>
            </a:blipFill>
          </p:spPr>
        </p:sp>
        <p:sp>
          <p:nvSpPr>
            <p:cNvPr name="Freeform 18" id="18"/>
            <p:cNvSpPr/>
            <p:nvPr/>
          </p:nvSpPr>
          <p:spPr>
            <a:xfrm flipH="false" flipV="false" rot="0">
              <a:off x="0" y="2544354"/>
              <a:ext cx="2838384" cy="8770288"/>
            </a:xfrm>
            <a:custGeom>
              <a:avLst/>
              <a:gdLst/>
              <a:ahLst/>
              <a:cxnLst/>
              <a:rect r="r" b="b" t="t" l="l"/>
              <a:pathLst>
                <a:path h="8770288" w="2838384">
                  <a:moveTo>
                    <a:pt x="0" y="0"/>
                  </a:moveTo>
                  <a:lnTo>
                    <a:pt x="2838384" y="0"/>
                  </a:lnTo>
                  <a:lnTo>
                    <a:pt x="2838384" y="8770288"/>
                  </a:lnTo>
                  <a:lnTo>
                    <a:pt x="0" y="877028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9" id="19"/>
            <p:cNvSpPr/>
            <p:nvPr/>
          </p:nvSpPr>
          <p:spPr>
            <a:xfrm flipH="false" flipV="false" rot="0">
              <a:off x="1035551" y="151808"/>
              <a:ext cx="2712944" cy="2655294"/>
            </a:xfrm>
            <a:custGeom>
              <a:avLst/>
              <a:gdLst/>
              <a:ahLst/>
              <a:cxnLst/>
              <a:rect r="r" b="b" t="t" l="l"/>
              <a:pathLst>
                <a:path h="2655294" w="2712944">
                  <a:moveTo>
                    <a:pt x="0" y="0"/>
                  </a:moveTo>
                  <a:lnTo>
                    <a:pt x="2712944" y="0"/>
                  </a:lnTo>
                  <a:lnTo>
                    <a:pt x="2712944" y="2655293"/>
                  </a:lnTo>
                  <a:lnTo>
                    <a:pt x="0" y="265529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20" id="20"/>
            <p:cNvSpPr/>
            <p:nvPr/>
          </p:nvSpPr>
          <p:spPr>
            <a:xfrm flipH="false" flipV="false" rot="0">
              <a:off x="4916799" y="0"/>
              <a:ext cx="3569345" cy="2766243"/>
            </a:xfrm>
            <a:custGeom>
              <a:avLst/>
              <a:gdLst/>
              <a:ahLst/>
              <a:cxnLst/>
              <a:rect r="r" b="b" t="t" l="l"/>
              <a:pathLst>
                <a:path h="2766243" w="3569345">
                  <a:moveTo>
                    <a:pt x="0" y="0"/>
                  </a:moveTo>
                  <a:lnTo>
                    <a:pt x="3569345" y="0"/>
                  </a:lnTo>
                  <a:lnTo>
                    <a:pt x="3569345" y="2766243"/>
                  </a:lnTo>
                  <a:lnTo>
                    <a:pt x="0" y="276624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21" id="21"/>
            <p:cNvSpPr/>
            <p:nvPr/>
          </p:nvSpPr>
          <p:spPr>
            <a:xfrm flipH="false" flipV="false" rot="0">
              <a:off x="1810348" y="472753"/>
              <a:ext cx="1163351" cy="1327647"/>
            </a:xfrm>
            <a:custGeom>
              <a:avLst/>
              <a:gdLst/>
              <a:ahLst/>
              <a:cxnLst/>
              <a:rect r="r" b="b" t="t" l="l"/>
              <a:pathLst>
                <a:path h="1327647" w="1163351">
                  <a:moveTo>
                    <a:pt x="0" y="0"/>
                  </a:moveTo>
                  <a:lnTo>
                    <a:pt x="1163351" y="0"/>
                  </a:lnTo>
                  <a:lnTo>
                    <a:pt x="1163351" y="1327647"/>
                  </a:lnTo>
                  <a:lnTo>
                    <a:pt x="0" y="1327647"/>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22" id="22"/>
            <p:cNvSpPr/>
            <p:nvPr/>
          </p:nvSpPr>
          <p:spPr>
            <a:xfrm flipH="false" flipV="false" rot="0">
              <a:off x="5501322" y="734017"/>
              <a:ext cx="575915" cy="954077"/>
            </a:xfrm>
            <a:custGeom>
              <a:avLst/>
              <a:gdLst/>
              <a:ahLst/>
              <a:cxnLst/>
              <a:rect r="r" b="b" t="t" l="l"/>
              <a:pathLst>
                <a:path h="954077" w="575915">
                  <a:moveTo>
                    <a:pt x="0" y="0"/>
                  </a:moveTo>
                  <a:lnTo>
                    <a:pt x="575915" y="0"/>
                  </a:lnTo>
                  <a:lnTo>
                    <a:pt x="575915" y="954077"/>
                  </a:lnTo>
                  <a:lnTo>
                    <a:pt x="0" y="954077"/>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23" id="23"/>
            <p:cNvSpPr/>
            <p:nvPr/>
          </p:nvSpPr>
          <p:spPr>
            <a:xfrm flipH="false" flipV="false" rot="-2513165">
              <a:off x="6280894" y="359194"/>
              <a:ext cx="478898" cy="793354"/>
            </a:xfrm>
            <a:custGeom>
              <a:avLst/>
              <a:gdLst/>
              <a:ahLst/>
              <a:cxnLst/>
              <a:rect r="r" b="b" t="t" l="l"/>
              <a:pathLst>
                <a:path h="793354" w="478898">
                  <a:moveTo>
                    <a:pt x="0" y="0"/>
                  </a:moveTo>
                  <a:lnTo>
                    <a:pt x="478897" y="0"/>
                  </a:lnTo>
                  <a:lnTo>
                    <a:pt x="478897" y="793355"/>
                  </a:lnTo>
                  <a:lnTo>
                    <a:pt x="0" y="793355"/>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24" id="24"/>
            <p:cNvSpPr/>
            <p:nvPr/>
          </p:nvSpPr>
          <p:spPr>
            <a:xfrm flipH="false" flipV="false" rot="-2513165">
              <a:off x="7380842" y="531260"/>
              <a:ext cx="478898" cy="793354"/>
            </a:xfrm>
            <a:custGeom>
              <a:avLst/>
              <a:gdLst/>
              <a:ahLst/>
              <a:cxnLst/>
              <a:rect r="r" b="b" t="t" l="l"/>
              <a:pathLst>
                <a:path h="793354" w="478898">
                  <a:moveTo>
                    <a:pt x="0" y="0"/>
                  </a:moveTo>
                  <a:lnTo>
                    <a:pt x="478898" y="0"/>
                  </a:lnTo>
                  <a:lnTo>
                    <a:pt x="478898" y="793354"/>
                  </a:lnTo>
                  <a:lnTo>
                    <a:pt x="0" y="793354"/>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25" id="25"/>
            <p:cNvSpPr/>
            <p:nvPr/>
          </p:nvSpPr>
          <p:spPr>
            <a:xfrm flipH="false" flipV="false" rot="138096">
              <a:off x="6723999" y="1082777"/>
              <a:ext cx="478898" cy="793354"/>
            </a:xfrm>
            <a:custGeom>
              <a:avLst/>
              <a:gdLst/>
              <a:ahLst/>
              <a:cxnLst/>
              <a:rect r="r" b="b" t="t" l="l"/>
              <a:pathLst>
                <a:path h="793354" w="478898">
                  <a:moveTo>
                    <a:pt x="0" y="0"/>
                  </a:moveTo>
                  <a:lnTo>
                    <a:pt x="478898" y="0"/>
                  </a:lnTo>
                  <a:lnTo>
                    <a:pt x="478898" y="793355"/>
                  </a:lnTo>
                  <a:lnTo>
                    <a:pt x="0" y="793355"/>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grpSp>
    </p:spTree>
  </p:cSld>
  <p:clrMapOvr>
    <a:masterClrMapping/>
  </p:clrMapOvr>
</p:sld>
</file>

<file path=ppt/slides/slide22.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270461" y="1028700"/>
            <a:ext cx="7015357" cy="1181420"/>
            <a:chOff x="0" y="0"/>
            <a:chExt cx="9353809" cy="1575227"/>
          </a:xfrm>
        </p:grpSpPr>
        <p:sp>
          <p:nvSpPr>
            <p:cNvPr name="Freeform 6" id="6"/>
            <p:cNvSpPr/>
            <p:nvPr/>
          </p:nvSpPr>
          <p:spPr>
            <a:xfrm flipH="false" flipV="false" rot="0">
              <a:off x="0" y="0"/>
              <a:ext cx="9353809" cy="1575227"/>
            </a:xfrm>
            <a:custGeom>
              <a:avLst/>
              <a:gdLst/>
              <a:ahLst/>
              <a:cxnLst/>
              <a:rect r="r" b="b" t="t" l="l"/>
              <a:pathLst>
                <a:path h="1575227" w="9353809">
                  <a:moveTo>
                    <a:pt x="0" y="0"/>
                  </a:moveTo>
                  <a:lnTo>
                    <a:pt x="9353809" y="0"/>
                  </a:lnTo>
                  <a:lnTo>
                    <a:pt x="9353809" y="1575227"/>
                  </a:lnTo>
                  <a:lnTo>
                    <a:pt x="0" y="1575227"/>
                  </a:lnTo>
                  <a:close/>
                </a:path>
              </a:pathLst>
            </a:custGeom>
            <a:solidFill>
              <a:srgbClr val="000000">
                <a:alpha val="0"/>
              </a:srgbClr>
            </a:solidFill>
          </p:spPr>
        </p:sp>
        <p:sp>
          <p:nvSpPr>
            <p:cNvPr name="TextBox 7" id="7"/>
            <p:cNvSpPr txBox="true"/>
            <p:nvPr/>
          </p:nvSpPr>
          <p:spPr>
            <a:xfrm>
              <a:off x="0" y="-190500"/>
              <a:ext cx="9353809" cy="1765727"/>
            </a:xfrm>
            <a:prstGeom prst="rect">
              <a:avLst/>
            </a:prstGeom>
          </p:spPr>
          <p:txBody>
            <a:bodyPr anchor="t" rtlCol="false" tIns="0" lIns="0" bIns="0" rIns="0"/>
            <a:lstStyle/>
            <a:p>
              <a:pPr algn="ctr">
                <a:lnSpc>
                  <a:spcPts val="9900"/>
                </a:lnSpc>
              </a:pPr>
              <a:r>
                <a:rPr lang="en-US" b="true" sz="6600">
                  <a:solidFill>
                    <a:srgbClr val="4E5FA7"/>
                  </a:solidFill>
                  <a:latin typeface="Arial Nova Condensed Bold"/>
                  <a:ea typeface="Arial Nova Condensed Bold"/>
                  <a:cs typeface="Arial Nova Condensed Bold"/>
                  <a:sym typeface="Arial Nova Condensed Bold"/>
                </a:rPr>
                <a:t>TIME MANAGEMENT</a:t>
              </a:r>
            </a:p>
          </p:txBody>
        </p:sp>
      </p:grpSp>
      <p:grpSp>
        <p:nvGrpSpPr>
          <p:cNvPr name="Group 8" id="8"/>
          <p:cNvGrpSpPr/>
          <p:nvPr/>
        </p:nvGrpSpPr>
        <p:grpSpPr>
          <a:xfrm rot="0">
            <a:off x="1270461" y="3262427"/>
            <a:ext cx="15988839" cy="1019756"/>
            <a:chOff x="0" y="0"/>
            <a:chExt cx="21318452" cy="1359675"/>
          </a:xfrm>
        </p:grpSpPr>
        <p:sp>
          <p:nvSpPr>
            <p:cNvPr name="Freeform 9" id="9"/>
            <p:cNvSpPr/>
            <p:nvPr/>
          </p:nvSpPr>
          <p:spPr>
            <a:xfrm flipH="false" flipV="false" rot="0">
              <a:off x="0" y="0"/>
              <a:ext cx="21318452" cy="1359697"/>
            </a:xfrm>
            <a:custGeom>
              <a:avLst/>
              <a:gdLst/>
              <a:ahLst/>
              <a:cxnLst/>
              <a:rect r="r" b="b" t="t" l="l"/>
              <a:pathLst>
                <a:path h="1359697" w="21318452">
                  <a:moveTo>
                    <a:pt x="0" y="0"/>
                  </a:moveTo>
                  <a:lnTo>
                    <a:pt x="21318452" y="0"/>
                  </a:lnTo>
                  <a:lnTo>
                    <a:pt x="21318452" y="1359697"/>
                  </a:lnTo>
                  <a:lnTo>
                    <a:pt x="0" y="1359697"/>
                  </a:lnTo>
                  <a:close/>
                </a:path>
              </a:pathLst>
            </a:custGeom>
            <a:solidFill>
              <a:srgbClr val="F9B57D"/>
            </a:solidFill>
          </p:spPr>
        </p:sp>
        <p:sp>
          <p:nvSpPr>
            <p:cNvPr name="TextBox 10" id="10"/>
            <p:cNvSpPr txBox="true"/>
            <p:nvPr/>
          </p:nvSpPr>
          <p:spPr>
            <a:xfrm>
              <a:off x="0" y="-47625"/>
              <a:ext cx="21318452" cy="1407300"/>
            </a:xfrm>
            <a:prstGeom prst="rect">
              <a:avLst/>
            </a:prstGeom>
          </p:spPr>
          <p:txBody>
            <a:bodyPr anchor="t" rtlCol="false" tIns="50800" lIns="50800" bIns="50800" rIns="50800"/>
            <a:lstStyle/>
            <a:p>
              <a:pPr algn="just">
                <a:lnSpc>
                  <a:spcPts val="3726"/>
                </a:lnSpc>
              </a:pPr>
              <a:r>
                <a:rPr lang="en-US" sz="2700" b="true">
                  <a:solidFill>
                    <a:srgbClr val="000000"/>
                  </a:solidFill>
                  <a:latin typeface="Arial Nova Condensed Bold"/>
                  <a:ea typeface="Arial Nova Condensed Bold"/>
                  <a:cs typeface="Arial Nova Condensed Bold"/>
                  <a:sym typeface="Arial Nova Condensed Bold"/>
                </a:rPr>
                <a:t>There's always too much to do and too little time to do it”.</a:t>
              </a:r>
            </a:p>
            <a:p>
              <a:pPr algn="just">
                <a:lnSpc>
                  <a:spcPts val="3726"/>
                </a:lnSpc>
              </a:pPr>
              <a:r>
                <a:rPr lang="en-US" sz="2700">
                  <a:solidFill>
                    <a:srgbClr val="000000"/>
                  </a:solidFill>
                  <a:latin typeface="Arial Nova Condensed"/>
                  <a:ea typeface="Arial Nova Condensed"/>
                  <a:cs typeface="Arial Nova Condensed"/>
                  <a:sym typeface="Arial Nova Condensed"/>
                </a:rPr>
                <a:t>A diary is the most important tool you have when you start managing your time. Use a book or your cell phone</a:t>
              </a:r>
            </a:p>
          </p:txBody>
        </p:sp>
      </p:grpSp>
      <p:grpSp>
        <p:nvGrpSpPr>
          <p:cNvPr name="Group 11" id="11"/>
          <p:cNvGrpSpPr/>
          <p:nvPr/>
        </p:nvGrpSpPr>
        <p:grpSpPr>
          <a:xfrm rot="0">
            <a:off x="1270461" y="2210120"/>
            <a:ext cx="3756227" cy="894151"/>
            <a:chOff x="0" y="0"/>
            <a:chExt cx="5008303" cy="1192202"/>
          </a:xfrm>
        </p:grpSpPr>
        <p:sp>
          <p:nvSpPr>
            <p:cNvPr name="Freeform 12" id="12"/>
            <p:cNvSpPr/>
            <p:nvPr/>
          </p:nvSpPr>
          <p:spPr>
            <a:xfrm flipH="false" flipV="false" rot="0">
              <a:off x="0" y="0"/>
              <a:ext cx="5008303" cy="1192202"/>
            </a:xfrm>
            <a:custGeom>
              <a:avLst/>
              <a:gdLst/>
              <a:ahLst/>
              <a:cxnLst/>
              <a:rect r="r" b="b" t="t" l="l"/>
              <a:pathLst>
                <a:path h="1192202" w="5008303">
                  <a:moveTo>
                    <a:pt x="0" y="0"/>
                  </a:moveTo>
                  <a:lnTo>
                    <a:pt x="5008303" y="0"/>
                  </a:lnTo>
                  <a:lnTo>
                    <a:pt x="5008303" y="1192202"/>
                  </a:lnTo>
                  <a:lnTo>
                    <a:pt x="0" y="1192202"/>
                  </a:lnTo>
                  <a:close/>
                </a:path>
              </a:pathLst>
            </a:custGeom>
            <a:solidFill>
              <a:srgbClr val="000000">
                <a:alpha val="0"/>
              </a:srgbClr>
            </a:solidFill>
            <a:ln cap="sq">
              <a:noFill/>
              <a:prstDash val="solid"/>
              <a:miter/>
            </a:ln>
          </p:spPr>
        </p:sp>
        <p:sp>
          <p:nvSpPr>
            <p:cNvPr name="TextBox 13" id="13"/>
            <p:cNvSpPr txBox="true"/>
            <p:nvPr/>
          </p:nvSpPr>
          <p:spPr>
            <a:xfrm>
              <a:off x="0" y="-200025"/>
              <a:ext cx="5008303" cy="1392227"/>
            </a:xfrm>
            <a:prstGeom prst="rect">
              <a:avLst/>
            </a:prstGeom>
          </p:spPr>
          <p:txBody>
            <a:bodyPr anchor="t" rtlCol="false" tIns="0" lIns="0" bIns="0" rIns="0"/>
            <a:lstStyle/>
            <a:p>
              <a:pPr algn="just" marL="0" indent="0" lvl="0">
                <a:lnSpc>
                  <a:spcPts val="8181"/>
                </a:lnSpc>
                <a:spcBef>
                  <a:spcPct val="0"/>
                </a:spcBef>
              </a:pPr>
              <a:r>
                <a:rPr lang="en-US" b="true" sz="5000" strike="noStrike" u="none">
                  <a:solidFill>
                    <a:srgbClr val="F9B57D"/>
                  </a:solidFill>
                  <a:latin typeface="Arial Nova Condensed Bold"/>
                  <a:ea typeface="Arial Nova Condensed Bold"/>
                  <a:cs typeface="Arial Nova Condensed Bold"/>
                  <a:sym typeface="Arial Nova Condensed Bold"/>
                </a:rPr>
                <a:t>Essential info</a:t>
              </a:r>
            </a:p>
          </p:txBody>
        </p:sp>
      </p:grpSp>
      <p:grpSp>
        <p:nvGrpSpPr>
          <p:cNvPr name="Group 14" id="14"/>
          <p:cNvGrpSpPr/>
          <p:nvPr/>
        </p:nvGrpSpPr>
        <p:grpSpPr>
          <a:xfrm rot="0">
            <a:off x="1270461" y="4720333"/>
            <a:ext cx="15981247" cy="5010357"/>
            <a:chOff x="0" y="0"/>
            <a:chExt cx="21308330" cy="6680476"/>
          </a:xfrm>
        </p:grpSpPr>
        <p:sp>
          <p:nvSpPr>
            <p:cNvPr name="Freeform 15" id="15"/>
            <p:cNvSpPr/>
            <p:nvPr/>
          </p:nvSpPr>
          <p:spPr>
            <a:xfrm flipH="false" flipV="false" rot="0">
              <a:off x="0" y="0"/>
              <a:ext cx="21308268" cy="6680476"/>
            </a:xfrm>
            <a:custGeom>
              <a:avLst/>
              <a:gdLst/>
              <a:ahLst/>
              <a:cxnLst/>
              <a:rect r="r" b="b" t="t" l="l"/>
              <a:pathLst>
                <a:path h="6680476" w="21308268">
                  <a:moveTo>
                    <a:pt x="0" y="0"/>
                  </a:moveTo>
                  <a:lnTo>
                    <a:pt x="21308268" y="0"/>
                  </a:lnTo>
                  <a:lnTo>
                    <a:pt x="21308268" y="6680476"/>
                  </a:lnTo>
                  <a:lnTo>
                    <a:pt x="0" y="6680476"/>
                  </a:lnTo>
                  <a:close/>
                </a:path>
              </a:pathLst>
            </a:custGeom>
            <a:solidFill>
              <a:srgbClr val="FFFFFF"/>
            </a:solidFill>
          </p:spPr>
        </p:sp>
        <p:sp>
          <p:nvSpPr>
            <p:cNvPr name="TextBox 16" id="16"/>
            <p:cNvSpPr txBox="true"/>
            <p:nvPr/>
          </p:nvSpPr>
          <p:spPr>
            <a:xfrm>
              <a:off x="0" y="-47625"/>
              <a:ext cx="21308330" cy="6728101"/>
            </a:xfrm>
            <a:prstGeom prst="rect">
              <a:avLst/>
            </a:prstGeom>
          </p:spPr>
          <p:txBody>
            <a:bodyPr anchor="t" rtlCol="false" tIns="50800" lIns="50800" bIns="50800" rIns="50800"/>
            <a:lstStyle/>
            <a:p>
              <a:pPr algn="just" marL="313689" indent="-156845" lvl="1">
                <a:lnSpc>
                  <a:spcPts val="3587"/>
                </a:lnSpc>
                <a:buFont typeface="Arial"/>
                <a:buChar char="•"/>
              </a:pPr>
              <a:r>
                <a:rPr lang="en-US" sz="2599">
                  <a:solidFill>
                    <a:srgbClr val="000000"/>
                  </a:solidFill>
                  <a:latin typeface="Arial Nova Condensed"/>
                  <a:ea typeface="Arial Nova Condensed"/>
                  <a:cs typeface="Arial Nova Condensed"/>
                  <a:sym typeface="Arial Nova Condensed"/>
                </a:rPr>
                <a:t>Recurrent questions you will be busy with as a paralegal is: </a:t>
              </a:r>
              <a:r>
                <a:rPr lang="en-US" b="true" sz="2599">
                  <a:solidFill>
                    <a:srgbClr val="000000"/>
                  </a:solidFill>
                  <a:latin typeface="Arial Nova Condensed Bold"/>
                  <a:ea typeface="Arial Nova Condensed Bold"/>
                  <a:cs typeface="Arial Nova Condensed Bold"/>
                  <a:sym typeface="Arial Nova Condensed Bold"/>
                </a:rPr>
                <a:t>How much time do the client have to …:</a:t>
              </a:r>
            </a:p>
            <a:p>
              <a:pPr algn="just" marL="313689" indent="-156845" lvl="1">
                <a:lnSpc>
                  <a:spcPts val="3587"/>
                </a:lnSpc>
                <a:buFont typeface="Arial"/>
                <a:buChar char="•"/>
              </a:pPr>
              <a:r>
                <a:rPr lang="en-US" sz="2599">
                  <a:solidFill>
                    <a:srgbClr val="000000"/>
                  </a:solidFill>
                  <a:latin typeface="Arial Nova Condensed"/>
                  <a:ea typeface="Arial Nova Condensed"/>
                  <a:cs typeface="Arial Nova Condensed"/>
                  <a:sym typeface="Arial Nova Condensed"/>
                </a:rPr>
                <a:t>File a complaint. </a:t>
              </a:r>
            </a:p>
            <a:p>
              <a:pPr algn="just" marL="313689" indent="-156845" lvl="1">
                <a:lnSpc>
                  <a:spcPts val="3587"/>
                </a:lnSpc>
                <a:buFont typeface="Arial"/>
                <a:buChar char="•"/>
              </a:pPr>
              <a:r>
                <a:rPr lang="en-US" sz="2599">
                  <a:solidFill>
                    <a:srgbClr val="000000"/>
                  </a:solidFill>
                  <a:latin typeface="Arial Nova Condensed"/>
                  <a:ea typeface="Arial Nova Condensed"/>
                  <a:cs typeface="Arial Nova Condensed"/>
                  <a:sym typeface="Arial Nova Condensed"/>
                </a:rPr>
                <a:t>Register this life event. </a:t>
              </a:r>
            </a:p>
            <a:p>
              <a:pPr algn="just" marL="313689" indent="-156845" lvl="1">
                <a:lnSpc>
                  <a:spcPts val="3587"/>
                </a:lnSpc>
                <a:buFont typeface="Arial"/>
                <a:buChar char="•"/>
              </a:pPr>
              <a:r>
                <a:rPr lang="en-US" sz="2599">
                  <a:solidFill>
                    <a:srgbClr val="000000"/>
                  </a:solidFill>
                  <a:latin typeface="Arial Nova Condensed"/>
                  <a:ea typeface="Arial Nova Condensed"/>
                  <a:cs typeface="Arial Nova Condensed"/>
                  <a:sym typeface="Arial Nova Condensed"/>
                </a:rPr>
                <a:t>Reach out to this institution. </a:t>
              </a:r>
            </a:p>
            <a:p>
              <a:pPr algn="just" marL="313689" indent="-156845" lvl="1">
                <a:lnSpc>
                  <a:spcPts val="3587"/>
                </a:lnSpc>
                <a:buFont typeface="Arial"/>
                <a:buChar char="•"/>
              </a:pPr>
              <a:r>
                <a:rPr lang="en-US" sz="2599">
                  <a:solidFill>
                    <a:srgbClr val="000000"/>
                  </a:solidFill>
                  <a:latin typeface="Arial Nova Condensed"/>
                  <a:ea typeface="Arial Nova Condensed"/>
                  <a:cs typeface="Arial Nova Condensed"/>
                  <a:sym typeface="Arial Nova Condensed"/>
                </a:rPr>
                <a:t>Finalize the process. </a:t>
              </a:r>
            </a:p>
            <a:p>
              <a:pPr algn="just" marL="313689" indent="-156845" lvl="1">
                <a:lnSpc>
                  <a:spcPts val="3587"/>
                </a:lnSpc>
                <a:buFont typeface="Arial"/>
                <a:buChar char="•"/>
              </a:pPr>
              <a:r>
                <a:rPr lang="en-US" sz="2599">
                  <a:solidFill>
                    <a:srgbClr val="000000"/>
                  </a:solidFill>
                  <a:latin typeface="Arial Nova Condensed"/>
                  <a:ea typeface="Arial Nova Condensed"/>
                  <a:cs typeface="Arial Nova Condensed"/>
                  <a:sym typeface="Arial Nova Condensed"/>
                </a:rPr>
                <a:t>Constitute as a witness etc. </a:t>
              </a:r>
            </a:p>
            <a:p>
              <a:pPr algn="just" marL="313689" indent="-156845" lvl="1">
                <a:lnSpc>
                  <a:spcPts val="3587"/>
                </a:lnSpc>
              </a:pPr>
            </a:p>
            <a:p>
              <a:pPr algn="just" marL="313689" indent="-156845" lvl="1">
                <a:lnSpc>
                  <a:spcPts val="3587"/>
                </a:lnSpc>
                <a:buFont typeface="Arial"/>
                <a:buChar char="•"/>
              </a:pPr>
              <a:r>
                <a:rPr lang="en-US" sz="2599">
                  <a:solidFill>
                    <a:srgbClr val="000000"/>
                  </a:solidFill>
                  <a:latin typeface="Arial Nova Condensed"/>
                  <a:ea typeface="Arial Nova Condensed"/>
                  <a:cs typeface="Arial Nova Condensed"/>
                  <a:sym typeface="Arial Nova Condensed"/>
                </a:rPr>
                <a:t>The quality of the legal service provided will therefore </a:t>
              </a:r>
              <a:r>
                <a:rPr lang="en-US" b="true" sz="2599">
                  <a:solidFill>
                    <a:srgbClr val="000000"/>
                  </a:solidFill>
                  <a:latin typeface="Arial Nova Condensed Bold"/>
                  <a:ea typeface="Arial Nova Condensed Bold"/>
                  <a:cs typeface="Arial Nova Condensed Bold"/>
                  <a:sym typeface="Arial Nova Condensed Bold"/>
                </a:rPr>
                <a:t>depend on your time management</a:t>
              </a:r>
              <a:r>
                <a:rPr lang="en-US" sz="2599">
                  <a:solidFill>
                    <a:srgbClr val="000000"/>
                  </a:solidFill>
                  <a:latin typeface="Arial Nova Condensed"/>
                  <a:ea typeface="Arial Nova Condensed"/>
                  <a:cs typeface="Arial Nova Condensed"/>
                  <a:sym typeface="Arial Nova Condensed"/>
                </a:rPr>
                <a:t>. </a:t>
              </a:r>
            </a:p>
            <a:p>
              <a:pPr algn="just" marL="313689" indent="-156845" lvl="1">
                <a:lnSpc>
                  <a:spcPts val="3587"/>
                </a:lnSpc>
                <a:buFont typeface="Arial"/>
                <a:buChar char="•"/>
              </a:pPr>
              <a:r>
                <a:rPr lang="en-US" sz="2599">
                  <a:solidFill>
                    <a:srgbClr val="000000"/>
                  </a:solidFill>
                  <a:latin typeface="Arial Nova Condensed"/>
                  <a:ea typeface="Arial Nova Condensed"/>
                  <a:cs typeface="Arial Nova Condensed"/>
                  <a:sym typeface="Arial Nova Condensed"/>
                </a:rPr>
                <a:t>Time management skills enable paralegal </a:t>
              </a:r>
              <a:r>
                <a:rPr lang="en-US" b="true" sz="2599">
                  <a:solidFill>
                    <a:srgbClr val="000000"/>
                  </a:solidFill>
                  <a:latin typeface="Arial Nova Condensed Bold"/>
                  <a:ea typeface="Arial Nova Condensed Bold"/>
                  <a:cs typeface="Arial Nova Condensed Bold"/>
                  <a:sym typeface="Arial Nova Condensed Bold"/>
                </a:rPr>
                <a:t>to prioritize tasks, allocate time wisely</a:t>
              </a:r>
              <a:r>
                <a:rPr lang="en-US" sz="2599">
                  <a:solidFill>
                    <a:srgbClr val="000000"/>
                  </a:solidFill>
                  <a:latin typeface="Arial Nova Condensed"/>
                  <a:ea typeface="Arial Nova Condensed"/>
                  <a:cs typeface="Arial Nova Condensed"/>
                  <a:sym typeface="Arial Nova Condensed"/>
                </a:rPr>
                <a:t> ensuring that all responsibilities are completed on time. </a:t>
              </a:r>
            </a:p>
            <a:p>
              <a:pPr algn="just" marL="313689" indent="-156845" lvl="1">
                <a:lnSpc>
                  <a:spcPts val="3587"/>
                </a:lnSpc>
                <a:buFont typeface="Arial"/>
                <a:buChar char="•"/>
              </a:pPr>
              <a:r>
                <a:rPr lang="en-US" b="true" sz="2599">
                  <a:solidFill>
                    <a:srgbClr val="000000"/>
                  </a:solidFill>
                  <a:latin typeface="Arial Nova Condensed Bold"/>
                  <a:ea typeface="Arial Nova Condensed Bold"/>
                  <a:cs typeface="Arial Nova Condensed Bold"/>
                  <a:sym typeface="Arial Nova Condensed Bold"/>
                </a:rPr>
                <a:t>When do time management issues arise? </a:t>
              </a:r>
            </a:p>
          </p:txBody>
        </p:sp>
      </p:grpSp>
      <p:grpSp>
        <p:nvGrpSpPr>
          <p:cNvPr name="Group 17" id="17"/>
          <p:cNvGrpSpPr/>
          <p:nvPr/>
        </p:nvGrpSpPr>
        <p:grpSpPr>
          <a:xfrm rot="0">
            <a:off x="15537401" y="-1303500"/>
            <a:ext cx="3767531" cy="4123759"/>
            <a:chOff x="0" y="0"/>
            <a:chExt cx="5023375" cy="5498345"/>
          </a:xfrm>
        </p:grpSpPr>
        <p:grpSp>
          <p:nvGrpSpPr>
            <p:cNvPr name="Group 18" id="18"/>
            <p:cNvGrpSpPr/>
            <p:nvPr/>
          </p:nvGrpSpPr>
          <p:grpSpPr>
            <a:xfrm rot="-104776">
              <a:off x="297380" y="1759711"/>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21" id="21"/>
            <p:cNvGrpSpPr/>
            <p:nvPr/>
          </p:nvGrpSpPr>
          <p:grpSpPr>
            <a:xfrm rot="-162844">
              <a:off x="84820" y="93399"/>
              <a:ext cx="4032000" cy="3678054"/>
              <a:chOff x="0" y="0"/>
              <a:chExt cx="893117" cy="814716"/>
            </a:xfrm>
          </p:grpSpPr>
          <p:sp>
            <p:nvSpPr>
              <p:cNvPr name="Freeform 22" id="22"/>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23" id="23"/>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24" id="24"/>
            <p:cNvGrpSpPr/>
            <p:nvPr/>
          </p:nvGrpSpPr>
          <p:grpSpPr>
            <a:xfrm rot="10629642">
              <a:off x="902754" y="1722687"/>
              <a:ext cx="4032000" cy="3678054"/>
              <a:chOff x="0" y="0"/>
              <a:chExt cx="893117" cy="814716"/>
            </a:xfrm>
          </p:grpSpPr>
          <p:sp>
            <p:nvSpPr>
              <p:cNvPr name="Freeform 25" id="25"/>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6" id="26"/>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66800" y="537651"/>
            <a:ext cx="11287505" cy="1181420"/>
            <a:chOff x="0" y="0"/>
            <a:chExt cx="15050006" cy="1575227"/>
          </a:xfrm>
        </p:grpSpPr>
        <p:sp>
          <p:nvSpPr>
            <p:cNvPr name="Freeform 6" id="6"/>
            <p:cNvSpPr/>
            <p:nvPr/>
          </p:nvSpPr>
          <p:spPr>
            <a:xfrm flipH="false" flipV="false" rot="0">
              <a:off x="0" y="0"/>
              <a:ext cx="15050007" cy="1575227"/>
            </a:xfrm>
            <a:custGeom>
              <a:avLst/>
              <a:gdLst/>
              <a:ahLst/>
              <a:cxnLst/>
              <a:rect r="r" b="b" t="t" l="l"/>
              <a:pathLst>
                <a:path h="1575227" w="15050007">
                  <a:moveTo>
                    <a:pt x="0" y="0"/>
                  </a:moveTo>
                  <a:lnTo>
                    <a:pt x="15050007" y="0"/>
                  </a:lnTo>
                  <a:lnTo>
                    <a:pt x="15050007" y="1575227"/>
                  </a:lnTo>
                  <a:lnTo>
                    <a:pt x="0" y="1575227"/>
                  </a:lnTo>
                  <a:close/>
                </a:path>
              </a:pathLst>
            </a:custGeom>
            <a:solidFill>
              <a:srgbClr val="000000">
                <a:alpha val="0"/>
              </a:srgbClr>
            </a:solidFill>
          </p:spPr>
        </p:sp>
        <p:sp>
          <p:nvSpPr>
            <p:cNvPr name="TextBox 7" id="7"/>
            <p:cNvSpPr txBox="true"/>
            <p:nvPr/>
          </p:nvSpPr>
          <p:spPr>
            <a:xfrm>
              <a:off x="0" y="-190500"/>
              <a:ext cx="15050006" cy="1765727"/>
            </a:xfrm>
            <a:prstGeom prst="rect">
              <a:avLst/>
            </a:prstGeom>
          </p:spPr>
          <p:txBody>
            <a:bodyPr anchor="t" rtlCol="false" tIns="0" lIns="0" bIns="0" rIns="0"/>
            <a:lstStyle/>
            <a:p>
              <a:pPr algn="ctr">
                <a:lnSpc>
                  <a:spcPts val="9900"/>
                </a:lnSpc>
              </a:pPr>
              <a:r>
                <a:rPr lang="en-US" b="true" sz="6600">
                  <a:solidFill>
                    <a:srgbClr val="4E5FA7"/>
                  </a:solidFill>
                  <a:latin typeface="Arial Nova Condensed Bold"/>
                  <a:ea typeface="Arial Nova Condensed Bold"/>
                  <a:cs typeface="Arial Nova Condensed Bold"/>
                  <a:sym typeface="Arial Nova Condensed Bold"/>
                </a:rPr>
                <a:t>ACTIVITY 3: TIME MANAGEMENT </a:t>
              </a:r>
            </a:p>
          </p:txBody>
        </p:sp>
      </p:grpSp>
      <p:grpSp>
        <p:nvGrpSpPr>
          <p:cNvPr name="Group 8" id="8"/>
          <p:cNvGrpSpPr/>
          <p:nvPr/>
        </p:nvGrpSpPr>
        <p:grpSpPr>
          <a:xfrm rot="0">
            <a:off x="1066800" y="1719071"/>
            <a:ext cx="14259348" cy="8107292"/>
            <a:chOff x="0" y="0"/>
            <a:chExt cx="19012464" cy="10809723"/>
          </a:xfrm>
        </p:grpSpPr>
        <p:sp>
          <p:nvSpPr>
            <p:cNvPr name="Freeform 9" id="9"/>
            <p:cNvSpPr/>
            <p:nvPr/>
          </p:nvSpPr>
          <p:spPr>
            <a:xfrm flipH="false" flipV="false" rot="0">
              <a:off x="0" y="0"/>
              <a:ext cx="19012408" cy="10809722"/>
            </a:xfrm>
            <a:custGeom>
              <a:avLst/>
              <a:gdLst/>
              <a:ahLst/>
              <a:cxnLst/>
              <a:rect r="r" b="b" t="t" l="l"/>
              <a:pathLst>
                <a:path h="10809722" w="19012408">
                  <a:moveTo>
                    <a:pt x="0" y="0"/>
                  </a:moveTo>
                  <a:lnTo>
                    <a:pt x="19012408" y="0"/>
                  </a:lnTo>
                  <a:lnTo>
                    <a:pt x="19012408" y="10809722"/>
                  </a:lnTo>
                  <a:lnTo>
                    <a:pt x="0" y="10809722"/>
                  </a:lnTo>
                  <a:close/>
                </a:path>
              </a:pathLst>
            </a:custGeom>
            <a:solidFill>
              <a:srgbClr val="FFFFFF"/>
            </a:solidFill>
          </p:spPr>
        </p:sp>
        <p:sp>
          <p:nvSpPr>
            <p:cNvPr name="TextBox 10" id="10"/>
            <p:cNvSpPr txBox="true"/>
            <p:nvPr/>
          </p:nvSpPr>
          <p:spPr>
            <a:xfrm>
              <a:off x="0" y="-57150"/>
              <a:ext cx="19012464" cy="10866873"/>
            </a:xfrm>
            <a:prstGeom prst="rect">
              <a:avLst/>
            </a:prstGeom>
          </p:spPr>
          <p:txBody>
            <a:bodyPr anchor="t" rtlCol="false" tIns="50800" lIns="50800" bIns="50800" rIns="50800"/>
            <a:lstStyle/>
            <a:p>
              <a:pPr algn="l">
                <a:lnSpc>
                  <a:spcPts val="4416"/>
                </a:lnSpc>
              </a:pPr>
              <a:r>
                <a:rPr lang="en-US" b="true" sz="3200">
                  <a:solidFill>
                    <a:srgbClr val="F9B428"/>
                  </a:solidFill>
                  <a:latin typeface="Arial Nova Condensed Bold"/>
                  <a:ea typeface="Arial Nova Condensed Bold"/>
                  <a:cs typeface="Arial Nova Condensed Bold"/>
                  <a:sym typeface="Arial Nova Condensed Bold"/>
                </a:rPr>
                <a:t>Activity: Competing priorities</a:t>
              </a:r>
            </a:p>
            <a:p>
              <a:pPr algn="l">
                <a:lnSpc>
                  <a:spcPts val="3726"/>
                </a:lnSpc>
              </a:pPr>
              <a:r>
                <a:rPr lang="en-US" b="true" sz="2700">
                  <a:solidFill>
                    <a:srgbClr val="000000"/>
                  </a:solidFill>
                  <a:latin typeface="Arial Nova Condensed Bold"/>
                  <a:ea typeface="Arial Nova Condensed Bold"/>
                  <a:cs typeface="Arial Nova Condensed Bold"/>
                  <a:sym typeface="Arial Nova Condensed Bold"/>
                </a:rPr>
                <a:t>Time: 20 min </a:t>
              </a:r>
            </a:p>
            <a:p>
              <a:pPr algn="l" marL="325755" indent="-162877" lvl="1">
                <a:lnSpc>
                  <a:spcPts val="3726"/>
                </a:lnSpc>
                <a:buFont typeface="Arial"/>
                <a:buChar char="•"/>
              </a:pPr>
              <a:r>
                <a:rPr lang="en-US" sz="2700">
                  <a:solidFill>
                    <a:srgbClr val="000000"/>
                  </a:solidFill>
                  <a:latin typeface="Arial Nova Condensed"/>
                  <a:ea typeface="Arial Nova Condensed"/>
                  <a:cs typeface="Arial Nova Condensed"/>
                  <a:sym typeface="Arial Nova Condensed"/>
                </a:rPr>
                <a:t>Ask the participants to sit in a semi circle around the facilitator. </a:t>
              </a:r>
            </a:p>
            <a:p>
              <a:pPr algn="l" marL="325755" indent="-162877" lvl="1">
                <a:lnSpc>
                  <a:spcPts val="3726"/>
                </a:lnSpc>
                <a:buFont typeface="Arial"/>
                <a:buChar char="•"/>
              </a:pPr>
              <a:r>
                <a:rPr lang="en-US" sz="2700">
                  <a:solidFill>
                    <a:srgbClr val="000000"/>
                  </a:solidFill>
                  <a:latin typeface="Arial Nova Condensed"/>
                  <a:ea typeface="Arial Nova Condensed"/>
                  <a:cs typeface="Arial Nova Condensed"/>
                  <a:sym typeface="Arial Nova Condensed"/>
                </a:rPr>
                <a:t>The facilitator will share the following scenario and ask the participants to listen carefully. </a:t>
              </a:r>
            </a:p>
            <a:p>
              <a:pPr algn="l" marL="325755" indent="-162877" lvl="1">
                <a:lnSpc>
                  <a:spcPts val="3726"/>
                </a:lnSpc>
              </a:pPr>
            </a:p>
            <a:p>
              <a:pPr algn="l" marL="325755" indent="-162877" lvl="1">
                <a:lnSpc>
                  <a:spcPts val="3726"/>
                </a:lnSpc>
              </a:pPr>
              <a:r>
                <a:rPr lang="en-US" sz="2700">
                  <a:solidFill>
                    <a:srgbClr val="000000"/>
                  </a:solidFill>
                  <a:latin typeface="Arial Nova Condensed"/>
                  <a:ea typeface="Arial Nova Condensed"/>
                  <a:cs typeface="Arial Nova Condensed"/>
                  <a:sym typeface="Arial Nova Condensed"/>
                </a:rPr>
                <a:t>The following clients walked into your office this morning. They all need your urgent support. </a:t>
              </a:r>
            </a:p>
            <a:p>
              <a:pPr algn="l" marL="325755" indent="-162877" lvl="1">
                <a:lnSpc>
                  <a:spcPts val="3726"/>
                </a:lnSpc>
                <a:buAutoNum type="arabicPeriod" startAt="1"/>
              </a:pPr>
              <a:r>
                <a:rPr lang="en-US" sz="2700">
                  <a:solidFill>
                    <a:srgbClr val="000000"/>
                  </a:solidFill>
                  <a:latin typeface="Arial Nova Condensed"/>
                  <a:ea typeface="Arial Nova Condensed"/>
                  <a:cs typeface="Arial Nova Condensed"/>
                  <a:sym typeface="Arial Nova Condensed"/>
                </a:rPr>
                <a:t>Jane, a GBV survivor, who wants you to support and take her where she can access GBV case management services.    </a:t>
              </a:r>
            </a:p>
            <a:p>
              <a:pPr algn="l" marL="325755" indent="-162877" lvl="1">
                <a:lnSpc>
                  <a:spcPts val="3726"/>
                </a:lnSpc>
                <a:buAutoNum type="arabicPeriod" startAt="1"/>
              </a:pPr>
              <a:r>
                <a:rPr lang="en-US" sz="2700">
                  <a:solidFill>
                    <a:srgbClr val="000000"/>
                  </a:solidFill>
                  <a:latin typeface="Arial Nova Condensed"/>
                  <a:ea typeface="Arial Nova Condensed"/>
                  <a:cs typeface="Arial Nova Condensed"/>
                  <a:sym typeface="Arial Nova Condensed"/>
                </a:rPr>
                <a:t>Peter, the village chairman, who wants to consult you on a land matter that he is handling. He says is urgent because the parties want to fight each other. </a:t>
              </a:r>
            </a:p>
            <a:p>
              <a:pPr algn="l" marL="325755" indent="-162877" lvl="1">
                <a:lnSpc>
                  <a:spcPts val="3726"/>
                </a:lnSpc>
                <a:buAutoNum type="arabicPeriod" startAt="1"/>
              </a:pPr>
              <a:r>
                <a:rPr lang="en-US" sz="2700">
                  <a:solidFill>
                    <a:srgbClr val="000000"/>
                  </a:solidFill>
                  <a:latin typeface="Arial Nova Condensed"/>
                  <a:ea typeface="Arial Nova Condensed"/>
                  <a:cs typeface="Arial Nova Condensed"/>
                  <a:sym typeface="Arial Nova Condensed"/>
                </a:rPr>
                <a:t>Marian, a widow, whose son is in court today. Yesterday, you promised to help her draft a recommendation letter, signed by the village chairman, so that her son can get bail.  Unfortunately, you did not jot it down in your notebook, and you forgot. </a:t>
              </a:r>
            </a:p>
            <a:p>
              <a:pPr algn="l" marL="325755" indent="-162877" lvl="1">
                <a:lnSpc>
                  <a:spcPts val="3726"/>
                </a:lnSpc>
                <a:buAutoNum type="arabicPeriod" startAt="1"/>
              </a:pPr>
              <a:r>
                <a:rPr lang="en-US" sz="2700">
                  <a:solidFill>
                    <a:srgbClr val="000000"/>
                  </a:solidFill>
                  <a:latin typeface="Arial Nova Condensed"/>
                  <a:ea typeface="Arial Nova Condensed"/>
                  <a:cs typeface="Arial Nova Condensed"/>
                  <a:sym typeface="Arial Nova Condensed"/>
                </a:rPr>
                <a:t>Today is also the day that you do the detention monitoring visits, to provide legal advice to detainees. The police and prison authorities have already called you to go and provide legal awareness and assistance services to the detainees.</a:t>
              </a:r>
            </a:p>
            <a:p>
              <a:pPr algn="l">
                <a:lnSpc>
                  <a:spcPts val="3726"/>
                </a:lnSpc>
              </a:pPr>
            </a:p>
          </p:txBody>
        </p:sp>
      </p:grpSp>
      <p:sp>
        <p:nvSpPr>
          <p:cNvPr name="Freeform 11" id="11"/>
          <p:cNvSpPr/>
          <p:nvPr/>
        </p:nvSpPr>
        <p:spPr>
          <a:xfrm flipH="false" flipV="false" rot="0">
            <a:off x="12267062" y="647700"/>
            <a:ext cx="5669688" cy="2140307"/>
          </a:xfrm>
          <a:custGeom>
            <a:avLst/>
            <a:gdLst/>
            <a:ahLst/>
            <a:cxnLst/>
            <a:rect r="r" b="b" t="t" l="l"/>
            <a:pathLst>
              <a:path h="2140307" w="5669688">
                <a:moveTo>
                  <a:pt x="0" y="0"/>
                </a:moveTo>
                <a:lnTo>
                  <a:pt x="5669688" y="0"/>
                </a:lnTo>
                <a:lnTo>
                  <a:pt x="5669688" y="2140307"/>
                </a:lnTo>
                <a:lnTo>
                  <a:pt x="0" y="2140307"/>
                </a:lnTo>
                <a:lnTo>
                  <a:pt x="0" y="0"/>
                </a:lnTo>
                <a:close/>
              </a:path>
            </a:pathLst>
          </a:custGeom>
          <a:blipFill>
            <a:blip r:embed="rId3"/>
            <a:stretch>
              <a:fillRect l="0" t="0" r="0" b="0"/>
            </a:stretch>
          </a:blipFill>
        </p:spPr>
      </p:sp>
    </p:spTree>
  </p:cSld>
  <p:clrMapOvr>
    <a:masterClrMapping/>
  </p:clrMapOvr>
</p:sld>
</file>

<file path=ppt/slides/slide24.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1028700"/>
            <a:ext cx="14487351" cy="1181420"/>
            <a:chOff x="0" y="0"/>
            <a:chExt cx="19316468" cy="1575227"/>
          </a:xfrm>
        </p:grpSpPr>
        <p:sp>
          <p:nvSpPr>
            <p:cNvPr name="Freeform 6" id="6"/>
            <p:cNvSpPr/>
            <p:nvPr/>
          </p:nvSpPr>
          <p:spPr>
            <a:xfrm flipH="false" flipV="false" rot="0">
              <a:off x="0" y="0"/>
              <a:ext cx="19316467" cy="1575227"/>
            </a:xfrm>
            <a:custGeom>
              <a:avLst/>
              <a:gdLst/>
              <a:ahLst/>
              <a:cxnLst/>
              <a:rect r="r" b="b" t="t" l="l"/>
              <a:pathLst>
                <a:path h="1575227" w="19316467">
                  <a:moveTo>
                    <a:pt x="0" y="0"/>
                  </a:moveTo>
                  <a:lnTo>
                    <a:pt x="19316467" y="0"/>
                  </a:lnTo>
                  <a:lnTo>
                    <a:pt x="19316467" y="1575227"/>
                  </a:lnTo>
                  <a:lnTo>
                    <a:pt x="0" y="1575227"/>
                  </a:lnTo>
                  <a:close/>
                </a:path>
              </a:pathLst>
            </a:custGeom>
            <a:solidFill>
              <a:srgbClr val="000000">
                <a:alpha val="0"/>
              </a:srgbClr>
            </a:solidFill>
          </p:spPr>
        </p:sp>
        <p:sp>
          <p:nvSpPr>
            <p:cNvPr name="TextBox 7" id="7"/>
            <p:cNvSpPr txBox="true"/>
            <p:nvPr/>
          </p:nvSpPr>
          <p:spPr>
            <a:xfrm>
              <a:off x="0" y="-190500"/>
              <a:ext cx="19316468" cy="1765727"/>
            </a:xfrm>
            <a:prstGeom prst="rect">
              <a:avLst/>
            </a:prstGeom>
          </p:spPr>
          <p:txBody>
            <a:bodyPr anchor="t" rtlCol="false" tIns="0" lIns="0" bIns="0" rIns="0"/>
            <a:lstStyle/>
            <a:p>
              <a:pPr algn="ctr">
                <a:lnSpc>
                  <a:spcPts val="9900"/>
                </a:lnSpc>
              </a:pPr>
              <a:r>
                <a:rPr lang="en-US" b="true" sz="6600">
                  <a:solidFill>
                    <a:srgbClr val="4E5FA7"/>
                  </a:solidFill>
                  <a:latin typeface="Arial Nova Condensed Bold"/>
                  <a:ea typeface="Arial Nova Condensed Bold"/>
                  <a:cs typeface="Arial Nova Condensed Bold"/>
                  <a:sym typeface="Arial Nova Condensed Bold"/>
                </a:rPr>
                <a:t>ACTIVITY 3: TIME MANAGEMENT CONT’D. </a:t>
              </a:r>
            </a:p>
          </p:txBody>
        </p:sp>
      </p:grpSp>
      <p:grpSp>
        <p:nvGrpSpPr>
          <p:cNvPr name="Group 8" id="8"/>
          <p:cNvGrpSpPr/>
          <p:nvPr/>
        </p:nvGrpSpPr>
        <p:grpSpPr>
          <a:xfrm rot="0">
            <a:off x="1028700" y="2847937"/>
            <a:ext cx="16230600" cy="3523541"/>
            <a:chOff x="0" y="0"/>
            <a:chExt cx="21640800" cy="4698054"/>
          </a:xfrm>
        </p:grpSpPr>
        <p:sp>
          <p:nvSpPr>
            <p:cNvPr name="Freeform 9" id="9"/>
            <p:cNvSpPr/>
            <p:nvPr/>
          </p:nvSpPr>
          <p:spPr>
            <a:xfrm flipH="false" flipV="false" rot="0">
              <a:off x="0" y="0"/>
              <a:ext cx="21640800" cy="4698054"/>
            </a:xfrm>
            <a:custGeom>
              <a:avLst/>
              <a:gdLst/>
              <a:ahLst/>
              <a:cxnLst/>
              <a:rect r="r" b="b" t="t" l="l"/>
              <a:pathLst>
                <a:path h="4698054" w="21640800">
                  <a:moveTo>
                    <a:pt x="0" y="0"/>
                  </a:moveTo>
                  <a:lnTo>
                    <a:pt x="21640800" y="0"/>
                  </a:lnTo>
                  <a:lnTo>
                    <a:pt x="21640800" y="4698054"/>
                  </a:lnTo>
                  <a:lnTo>
                    <a:pt x="0" y="4698054"/>
                  </a:lnTo>
                  <a:close/>
                </a:path>
              </a:pathLst>
            </a:custGeom>
            <a:solidFill>
              <a:srgbClr val="FFFFFF"/>
            </a:solidFill>
          </p:spPr>
        </p:sp>
        <p:sp>
          <p:nvSpPr>
            <p:cNvPr name="TextBox 10" id="10"/>
            <p:cNvSpPr txBox="true"/>
            <p:nvPr/>
          </p:nvSpPr>
          <p:spPr>
            <a:xfrm>
              <a:off x="0" y="-76200"/>
              <a:ext cx="21640800" cy="4774254"/>
            </a:xfrm>
            <a:prstGeom prst="rect">
              <a:avLst/>
            </a:prstGeom>
          </p:spPr>
          <p:txBody>
            <a:bodyPr anchor="t" rtlCol="false" tIns="50800" lIns="50800" bIns="50800" rIns="50800"/>
            <a:lstStyle/>
            <a:p>
              <a:pPr algn="l">
                <a:lnSpc>
                  <a:spcPts val="6761"/>
                </a:lnSpc>
              </a:pPr>
              <a:r>
                <a:rPr lang="en-US" b="true" sz="4899">
                  <a:solidFill>
                    <a:srgbClr val="F9B428"/>
                  </a:solidFill>
                  <a:latin typeface="Arial Nova Condensed Bold"/>
                  <a:ea typeface="Arial Nova Condensed Bold"/>
                  <a:cs typeface="Arial Nova Condensed Bold"/>
                  <a:sym typeface="Arial Nova Condensed Bold"/>
                </a:rPr>
                <a:t>Activity: Competing priorities</a:t>
              </a:r>
            </a:p>
            <a:p>
              <a:pPr algn="l" marL="591185" indent="-295592" lvl="1">
                <a:lnSpc>
                  <a:spcPts val="6761"/>
                </a:lnSpc>
                <a:buAutoNum type="arabicPeriod" startAt="1"/>
              </a:pPr>
              <a:r>
                <a:rPr lang="en-US" sz="4899">
                  <a:solidFill>
                    <a:srgbClr val="000000"/>
                  </a:solidFill>
                  <a:latin typeface="Arial Nova Condensed"/>
                  <a:ea typeface="Arial Nova Condensed"/>
                  <a:cs typeface="Arial Nova Condensed"/>
                  <a:sym typeface="Arial Nova Condensed"/>
                </a:rPr>
                <a:t>Which activities / clients would you prioritize?</a:t>
              </a:r>
            </a:p>
            <a:p>
              <a:pPr algn="l" marL="591185" indent="-295592" lvl="1">
                <a:lnSpc>
                  <a:spcPts val="6761"/>
                </a:lnSpc>
                <a:buAutoNum type="arabicPeriod" startAt="1"/>
              </a:pPr>
              <a:r>
                <a:rPr lang="en-US" sz="4899">
                  <a:solidFill>
                    <a:srgbClr val="000000"/>
                  </a:solidFill>
                  <a:latin typeface="Arial Nova Condensed"/>
                  <a:ea typeface="Arial Nova Condensed"/>
                  <a:cs typeface="Arial Nova Condensed"/>
                  <a:sym typeface="Arial Nova Condensed"/>
                </a:rPr>
                <a:t>What is the reason for your selection of which clients / activities to address? </a:t>
              </a:r>
            </a:p>
          </p:txBody>
        </p:sp>
      </p:grpSp>
    </p:spTree>
  </p:cSld>
  <p:clrMapOvr>
    <a:masterClrMapping/>
  </p:clrMapOvr>
</p:sld>
</file>

<file path=ppt/slides/slide25.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3127665"/>
            <a:ext cx="16230600" cy="5747525"/>
            <a:chOff x="0" y="0"/>
            <a:chExt cx="21640800" cy="7663366"/>
          </a:xfrm>
        </p:grpSpPr>
        <p:sp>
          <p:nvSpPr>
            <p:cNvPr name="Freeform 6" id="6"/>
            <p:cNvSpPr/>
            <p:nvPr/>
          </p:nvSpPr>
          <p:spPr>
            <a:xfrm flipH="false" flipV="false" rot="0">
              <a:off x="0" y="0"/>
              <a:ext cx="21640812" cy="7663304"/>
            </a:xfrm>
            <a:custGeom>
              <a:avLst/>
              <a:gdLst/>
              <a:ahLst/>
              <a:cxnLst/>
              <a:rect r="r" b="b" t="t" l="l"/>
              <a:pathLst>
                <a:path h="7663304" w="21640812">
                  <a:moveTo>
                    <a:pt x="0" y="0"/>
                  </a:moveTo>
                  <a:lnTo>
                    <a:pt x="21640812" y="0"/>
                  </a:lnTo>
                  <a:lnTo>
                    <a:pt x="21640812" y="7663304"/>
                  </a:lnTo>
                  <a:lnTo>
                    <a:pt x="0" y="7663304"/>
                  </a:lnTo>
                  <a:close/>
                </a:path>
              </a:pathLst>
            </a:custGeom>
            <a:solidFill>
              <a:srgbClr val="FFFFFF"/>
            </a:solidFill>
          </p:spPr>
        </p:sp>
        <p:sp>
          <p:nvSpPr>
            <p:cNvPr name="TextBox 7" id="7"/>
            <p:cNvSpPr txBox="true"/>
            <p:nvPr/>
          </p:nvSpPr>
          <p:spPr>
            <a:xfrm>
              <a:off x="0" y="-57150"/>
              <a:ext cx="21640800" cy="7720516"/>
            </a:xfrm>
            <a:prstGeom prst="rect">
              <a:avLst/>
            </a:prstGeom>
          </p:spPr>
          <p:txBody>
            <a:bodyPr anchor="t" rtlCol="false" tIns="50800" lIns="50800" bIns="50800" rIns="50800"/>
            <a:lstStyle/>
            <a:p>
              <a:pPr algn="just" marL="434339" indent="-217170" lvl="1">
                <a:lnSpc>
                  <a:spcPts val="4967"/>
                </a:lnSpc>
                <a:buFont typeface="Arial"/>
                <a:buChar char="•"/>
              </a:pPr>
              <a:r>
                <a:rPr lang="en-US" sz="3599">
                  <a:solidFill>
                    <a:srgbClr val="000000"/>
                  </a:solidFill>
                  <a:latin typeface="Arial Nova Condensed"/>
                  <a:ea typeface="Arial Nova Condensed"/>
                  <a:cs typeface="Arial Nova Condensed"/>
                  <a:sym typeface="Arial Nova Condensed"/>
                </a:rPr>
                <a:t>There's always too much to do and too little time to do it. The quality of the legal service provided depends on your planning and time management. </a:t>
              </a:r>
            </a:p>
            <a:p>
              <a:pPr algn="just" marL="434339" indent="-217170" lvl="1">
                <a:lnSpc>
                  <a:spcPts val="4967"/>
                </a:lnSpc>
                <a:buFont typeface="Arial"/>
                <a:buChar char="•"/>
              </a:pPr>
              <a:r>
                <a:rPr lang="en-US" sz="3599">
                  <a:solidFill>
                    <a:srgbClr val="000000"/>
                  </a:solidFill>
                  <a:latin typeface="Arial Nova Condensed"/>
                  <a:ea typeface="Arial Nova Condensed"/>
                  <a:cs typeface="Arial Nova Condensed"/>
                  <a:sym typeface="Arial Nova Condensed"/>
                </a:rPr>
                <a:t>Time management enables paralegals to prioritize tasks, allocate time and complete responsibilities on time. </a:t>
              </a:r>
            </a:p>
            <a:p>
              <a:pPr algn="just" marL="434339" indent="-217170" lvl="1">
                <a:lnSpc>
                  <a:spcPts val="4967"/>
                </a:lnSpc>
                <a:buFont typeface="Arial"/>
                <a:buChar char="•"/>
              </a:pPr>
              <a:r>
                <a:rPr lang="en-US" sz="3599">
                  <a:solidFill>
                    <a:srgbClr val="000000"/>
                  </a:solidFill>
                  <a:latin typeface="Arial Nova Condensed"/>
                  <a:ea typeface="Arial Nova Condensed"/>
                  <a:cs typeface="Arial Nova Condensed"/>
                  <a:sym typeface="Arial Nova Condensed"/>
                </a:rPr>
                <a:t>Know your commitments. Problems arise when the demands of different commitments collide.</a:t>
              </a:r>
            </a:p>
            <a:p>
              <a:pPr algn="just" marL="434339" indent="-217170" lvl="1">
                <a:lnSpc>
                  <a:spcPts val="4967"/>
                </a:lnSpc>
                <a:buFont typeface="Arial"/>
                <a:buChar char="•"/>
              </a:pPr>
              <a:r>
                <a:rPr lang="en-US" sz="3599">
                  <a:solidFill>
                    <a:srgbClr val="000000"/>
                  </a:solidFill>
                  <a:latin typeface="Arial Nova Condensed"/>
                  <a:ea typeface="Arial Nova Condensed"/>
                  <a:cs typeface="Arial Nova Condensed"/>
                  <a:sym typeface="Arial Nova Condensed"/>
                </a:rPr>
                <a:t>Identify your regular commitments and drawing up a list of the requirements for each commitment. All your other commitments must be adapted to these regular commitments. You can write them down in your diary.</a:t>
              </a:r>
            </a:p>
          </p:txBody>
        </p:sp>
      </p:grpSp>
      <p:grpSp>
        <p:nvGrpSpPr>
          <p:cNvPr name="Group 8" id="8"/>
          <p:cNvGrpSpPr/>
          <p:nvPr/>
        </p:nvGrpSpPr>
        <p:grpSpPr>
          <a:xfrm rot="0">
            <a:off x="1028700" y="1638839"/>
            <a:ext cx="5513398" cy="1181420"/>
            <a:chOff x="0" y="0"/>
            <a:chExt cx="7351197" cy="1575227"/>
          </a:xfrm>
        </p:grpSpPr>
        <p:sp>
          <p:nvSpPr>
            <p:cNvPr name="Freeform 9" id="9"/>
            <p:cNvSpPr/>
            <p:nvPr/>
          </p:nvSpPr>
          <p:spPr>
            <a:xfrm flipH="false" flipV="false" rot="0">
              <a:off x="0" y="0"/>
              <a:ext cx="7351197" cy="1575227"/>
            </a:xfrm>
            <a:custGeom>
              <a:avLst/>
              <a:gdLst/>
              <a:ahLst/>
              <a:cxnLst/>
              <a:rect r="r" b="b" t="t" l="l"/>
              <a:pathLst>
                <a:path h="1575227" w="7351197">
                  <a:moveTo>
                    <a:pt x="0" y="0"/>
                  </a:moveTo>
                  <a:lnTo>
                    <a:pt x="7351197" y="0"/>
                  </a:lnTo>
                  <a:lnTo>
                    <a:pt x="7351197" y="1575227"/>
                  </a:lnTo>
                  <a:lnTo>
                    <a:pt x="0" y="1575227"/>
                  </a:lnTo>
                  <a:close/>
                </a:path>
              </a:pathLst>
            </a:custGeom>
            <a:solidFill>
              <a:srgbClr val="000000">
                <a:alpha val="0"/>
              </a:srgbClr>
            </a:solidFill>
          </p:spPr>
        </p:sp>
        <p:sp>
          <p:nvSpPr>
            <p:cNvPr name="TextBox 10" id="10"/>
            <p:cNvSpPr txBox="true"/>
            <p:nvPr/>
          </p:nvSpPr>
          <p:spPr>
            <a:xfrm>
              <a:off x="0" y="-190500"/>
              <a:ext cx="7351197" cy="1765727"/>
            </a:xfrm>
            <a:prstGeom prst="rect">
              <a:avLst/>
            </a:prstGeom>
          </p:spPr>
          <p:txBody>
            <a:bodyPr anchor="t" rtlCol="false" tIns="0" lIns="0" bIns="0" rIns="0"/>
            <a:lstStyle/>
            <a:p>
              <a:pPr algn="ctr">
                <a:lnSpc>
                  <a:spcPts val="9900"/>
                </a:lnSpc>
              </a:pPr>
              <a:r>
                <a:rPr lang="en-US" b="true" sz="6600">
                  <a:solidFill>
                    <a:srgbClr val="4E5FA7"/>
                  </a:solidFill>
                  <a:latin typeface="Arial Nova Condensed Bold"/>
                  <a:ea typeface="Arial Nova Condensed Bold"/>
                  <a:cs typeface="Arial Nova Condensed Bold"/>
                  <a:sym typeface="Arial Nova Condensed Bold"/>
                </a:rPr>
                <a:t>KEY MESSAGE</a:t>
              </a:r>
            </a:p>
          </p:txBody>
        </p:sp>
      </p:grpSp>
      <p:grpSp>
        <p:nvGrpSpPr>
          <p:cNvPr name="Group 11" id="11"/>
          <p:cNvGrpSpPr/>
          <p:nvPr/>
        </p:nvGrpSpPr>
        <p:grpSpPr>
          <a:xfrm rot="0">
            <a:off x="15537401" y="-1303500"/>
            <a:ext cx="3767531" cy="4123759"/>
            <a:chOff x="0" y="0"/>
            <a:chExt cx="5023375" cy="5498345"/>
          </a:xfrm>
        </p:grpSpPr>
        <p:grpSp>
          <p:nvGrpSpPr>
            <p:cNvPr name="Group 12" id="12"/>
            <p:cNvGrpSpPr/>
            <p:nvPr/>
          </p:nvGrpSpPr>
          <p:grpSpPr>
            <a:xfrm rot="-104776">
              <a:off x="297380" y="1759711"/>
              <a:ext cx="4032000" cy="3678054"/>
              <a:chOff x="0" y="0"/>
              <a:chExt cx="893117" cy="814716"/>
            </a:xfrm>
          </p:grpSpPr>
          <p:sp>
            <p:nvSpPr>
              <p:cNvPr name="Freeform 13" id="1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4" id="14"/>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5" id="15"/>
            <p:cNvGrpSpPr/>
            <p:nvPr/>
          </p:nvGrpSpPr>
          <p:grpSpPr>
            <a:xfrm rot="-162844">
              <a:off x="84820" y="93399"/>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8" id="18"/>
            <p:cNvGrpSpPr/>
            <p:nvPr/>
          </p:nvGrpSpPr>
          <p:grpSpPr>
            <a:xfrm rot="10629642">
              <a:off x="902754" y="1722687"/>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spTree>
  </p:cSld>
  <p:clrMapOvr>
    <a:masterClrMapping/>
  </p:clrMapOvr>
</p:sld>
</file>

<file path=ppt/slides/slide26.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1028700"/>
            <a:ext cx="7194750" cy="1181420"/>
            <a:chOff x="0" y="0"/>
            <a:chExt cx="9593001" cy="1575227"/>
          </a:xfrm>
        </p:grpSpPr>
        <p:sp>
          <p:nvSpPr>
            <p:cNvPr name="Freeform 6" id="6"/>
            <p:cNvSpPr/>
            <p:nvPr/>
          </p:nvSpPr>
          <p:spPr>
            <a:xfrm flipH="false" flipV="false" rot="0">
              <a:off x="0" y="0"/>
              <a:ext cx="9593001" cy="1575227"/>
            </a:xfrm>
            <a:custGeom>
              <a:avLst/>
              <a:gdLst/>
              <a:ahLst/>
              <a:cxnLst/>
              <a:rect r="r" b="b" t="t" l="l"/>
              <a:pathLst>
                <a:path h="1575227" w="9593001">
                  <a:moveTo>
                    <a:pt x="0" y="0"/>
                  </a:moveTo>
                  <a:lnTo>
                    <a:pt x="9593001" y="0"/>
                  </a:lnTo>
                  <a:lnTo>
                    <a:pt x="9593001" y="1575227"/>
                  </a:lnTo>
                  <a:lnTo>
                    <a:pt x="0" y="1575227"/>
                  </a:lnTo>
                  <a:close/>
                </a:path>
              </a:pathLst>
            </a:custGeom>
            <a:solidFill>
              <a:srgbClr val="000000">
                <a:alpha val="0"/>
              </a:srgbClr>
            </a:solidFill>
          </p:spPr>
        </p:sp>
        <p:sp>
          <p:nvSpPr>
            <p:cNvPr name="TextBox 7" id="7"/>
            <p:cNvSpPr txBox="true"/>
            <p:nvPr/>
          </p:nvSpPr>
          <p:spPr>
            <a:xfrm>
              <a:off x="0" y="-190500"/>
              <a:ext cx="9593001" cy="1765727"/>
            </a:xfrm>
            <a:prstGeom prst="rect">
              <a:avLst/>
            </a:prstGeom>
          </p:spPr>
          <p:txBody>
            <a:bodyPr anchor="t" rtlCol="false" tIns="0" lIns="0" bIns="0" rIns="0"/>
            <a:lstStyle/>
            <a:p>
              <a:pPr algn="ctr">
                <a:lnSpc>
                  <a:spcPts val="9900"/>
                </a:lnSpc>
              </a:pPr>
              <a:r>
                <a:rPr lang="en-US" b="true" sz="6600">
                  <a:solidFill>
                    <a:srgbClr val="4E5FA7"/>
                  </a:solidFill>
                  <a:latin typeface="Arial Nova Condensed Bold"/>
                  <a:ea typeface="Arial Nova Condensed Bold"/>
                  <a:cs typeface="Arial Nova Condensed Bold"/>
                  <a:sym typeface="Arial Nova Condensed Bold"/>
                </a:rPr>
                <a:t>TIME MANAGEMENT</a:t>
              </a:r>
            </a:p>
          </p:txBody>
        </p:sp>
      </p:grpSp>
      <p:grpSp>
        <p:nvGrpSpPr>
          <p:cNvPr name="Group 8" id="8"/>
          <p:cNvGrpSpPr/>
          <p:nvPr/>
        </p:nvGrpSpPr>
        <p:grpSpPr>
          <a:xfrm rot="0">
            <a:off x="1028700" y="3221807"/>
            <a:ext cx="16230600" cy="5556651"/>
            <a:chOff x="0" y="0"/>
            <a:chExt cx="21640800" cy="7408867"/>
          </a:xfrm>
        </p:grpSpPr>
        <p:sp>
          <p:nvSpPr>
            <p:cNvPr name="Freeform 9" id="9"/>
            <p:cNvSpPr/>
            <p:nvPr/>
          </p:nvSpPr>
          <p:spPr>
            <a:xfrm flipH="false" flipV="false" rot="0">
              <a:off x="0" y="0"/>
              <a:ext cx="21640800" cy="7408867"/>
            </a:xfrm>
            <a:custGeom>
              <a:avLst/>
              <a:gdLst/>
              <a:ahLst/>
              <a:cxnLst/>
              <a:rect r="r" b="b" t="t" l="l"/>
              <a:pathLst>
                <a:path h="7408867" w="21640800">
                  <a:moveTo>
                    <a:pt x="0" y="0"/>
                  </a:moveTo>
                  <a:lnTo>
                    <a:pt x="21640800" y="0"/>
                  </a:lnTo>
                  <a:lnTo>
                    <a:pt x="21640800" y="7408867"/>
                  </a:lnTo>
                  <a:lnTo>
                    <a:pt x="0" y="7408867"/>
                  </a:lnTo>
                  <a:close/>
                </a:path>
              </a:pathLst>
            </a:custGeom>
            <a:solidFill>
              <a:srgbClr val="000000">
                <a:alpha val="0"/>
              </a:srgbClr>
            </a:solidFill>
          </p:spPr>
        </p:sp>
        <p:sp>
          <p:nvSpPr>
            <p:cNvPr name="TextBox 10" id="10"/>
            <p:cNvSpPr txBox="true"/>
            <p:nvPr/>
          </p:nvSpPr>
          <p:spPr>
            <a:xfrm>
              <a:off x="0" y="-47625"/>
              <a:ext cx="21640800" cy="7456492"/>
            </a:xfrm>
            <a:prstGeom prst="rect">
              <a:avLst/>
            </a:prstGeom>
          </p:spPr>
          <p:txBody>
            <a:bodyPr anchor="t" rtlCol="false" tIns="0" lIns="0" bIns="0" rIns="0"/>
            <a:lstStyle/>
            <a:p>
              <a:pPr algn="just">
                <a:lnSpc>
                  <a:spcPts val="3863"/>
                </a:lnSpc>
              </a:pPr>
              <a:r>
                <a:rPr lang="en-US" sz="2799">
                  <a:solidFill>
                    <a:srgbClr val="000000"/>
                  </a:solidFill>
                  <a:latin typeface="Arial Nova Condensed"/>
                  <a:ea typeface="Arial Nova Condensed"/>
                  <a:cs typeface="Arial Nova Condensed"/>
                  <a:sym typeface="Arial Nova Condensed"/>
                </a:rPr>
                <a:t> </a:t>
              </a:r>
            </a:p>
            <a:p>
              <a:pPr algn="just">
                <a:lnSpc>
                  <a:spcPts val="5243"/>
                </a:lnSpc>
              </a:pPr>
              <a:r>
                <a:rPr lang="en-US" sz="3799" b="true">
                  <a:solidFill>
                    <a:srgbClr val="000000"/>
                  </a:solidFill>
                  <a:latin typeface="Arial Nova Condensed Bold"/>
                  <a:ea typeface="Arial Nova Condensed Bold"/>
                  <a:cs typeface="Arial Nova Condensed Bold"/>
                  <a:sym typeface="Arial Nova Condensed Bold"/>
                </a:rPr>
                <a:t>What things have an impact on your time?</a:t>
              </a:r>
            </a:p>
            <a:p>
              <a:pPr algn="just" marL="506727" indent="-253364" lvl="1">
                <a:lnSpc>
                  <a:spcPts val="5795"/>
                </a:lnSpc>
                <a:buFont typeface="Arial"/>
                <a:buChar char="•"/>
              </a:pPr>
              <a:r>
                <a:rPr lang="en-US" sz="4199">
                  <a:solidFill>
                    <a:srgbClr val="000000"/>
                  </a:solidFill>
                  <a:latin typeface="Arial Nova Condensed"/>
                  <a:ea typeface="Arial Nova Condensed"/>
                  <a:cs typeface="Arial Nova Condensed"/>
                  <a:sym typeface="Arial Nova Condensed"/>
                </a:rPr>
                <a:t>Lack of organization: you waste time looking for lost documents.</a:t>
              </a:r>
            </a:p>
            <a:p>
              <a:pPr algn="just" marL="506727" indent="-253364" lvl="1">
                <a:lnSpc>
                  <a:spcPts val="5795"/>
                </a:lnSpc>
                <a:buFont typeface="Arial"/>
                <a:buChar char="•"/>
              </a:pPr>
              <a:r>
                <a:rPr lang="en-US" sz="4199">
                  <a:solidFill>
                    <a:srgbClr val="000000"/>
                  </a:solidFill>
                  <a:latin typeface="Arial Nova Condensed"/>
                  <a:ea typeface="Arial Nova Condensed"/>
                  <a:cs typeface="Arial Nova Condensed"/>
                  <a:sym typeface="Arial Nova Condensed"/>
                </a:rPr>
                <a:t>Unrealistic deadlines that make you feel like you're always "behind" in your work.</a:t>
              </a:r>
            </a:p>
            <a:p>
              <a:pPr algn="just" marL="506727" indent="-253364" lvl="1">
                <a:lnSpc>
                  <a:spcPts val="5795"/>
                </a:lnSpc>
                <a:buFont typeface="Arial"/>
                <a:buChar char="•"/>
              </a:pPr>
              <a:r>
                <a:rPr lang="en-US" sz="4199">
                  <a:solidFill>
                    <a:srgbClr val="000000"/>
                  </a:solidFill>
                  <a:latin typeface="Arial Nova Condensed"/>
                  <a:ea typeface="Arial Nova Condensed"/>
                  <a:cs typeface="Arial Nova Condensed"/>
                  <a:sym typeface="Arial Nova Condensed"/>
                </a:rPr>
                <a:t>Spending hours waiting for or going to meetings. </a:t>
              </a:r>
            </a:p>
            <a:p>
              <a:pPr algn="just" marL="506727" indent="-253364" lvl="1">
                <a:lnSpc>
                  <a:spcPts val="5795"/>
                </a:lnSpc>
                <a:buFont typeface="Arial"/>
                <a:buChar char="•"/>
              </a:pPr>
              <a:r>
                <a:rPr lang="en-US" sz="4199">
                  <a:solidFill>
                    <a:srgbClr val="000000"/>
                  </a:solidFill>
                  <a:latin typeface="Arial Nova Condensed"/>
                  <a:ea typeface="Arial Nova Condensed"/>
                  <a:cs typeface="Arial Nova Condensed"/>
                  <a:sym typeface="Arial Nova Condensed"/>
                </a:rPr>
                <a:t>Constant interruptions. </a:t>
              </a:r>
            </a:p>
            <a:p>
              <a:pPr algn="just" marL="506727" indent="-253364" lvl="1">
                <a:lnSpc>
                  <a:spcPts val="5795"/>
                </a:lnSpc>
                <a:buFont typeface="Arial"/>
                <a:buChar char="•"/>
              </a:pPr>
              <a:r>
                <a:rPr lang="en-US" sz="4199">
                  <a:solidFill>
                    <a:srgbClr val="000000"/>
                  </a:solidFill>
                  <a:latin typeface="Arial Nova Condensed"/>
                  <a:ea typeface="Arial Nova Condensed"/>
                  <a:cs typeface="Arial Nova Condensed"/>
                  <a:sym typeface="Arial Nova Condensed"/>
                </a:rPr>
                <a:t>Feeling too busy</a:t>
              </a:r>
              <a:r>
                <a:rPr lang="en-US" sz="4199">
                  <a:solidFill>
                    <a:srgbClr val="000000"/>
                  </a:solidFill>
                  <a:latin typeface="Arial Nova Condensed"/>
                  <a:ea typeface="Arial Nova Condensed"/>
                  <a:cs typeface="Arial Nova Condensed"/>
                  <a:sym typeface="Arial Nova Condensed"/>
                </a:rPr>
                <a:t> and stressed all the time.</a:t>
              </a:r>
            </a:p>
          </p:txBody>
        </p:sp>
      </p:grpSp>
      <p:grpSp>
        <p:nvGrpSpPr>
          <p:cNvPr name="Group 11" id="11"/>
          <p:cNvGrpSpPr/>
          <p:nvPr/>
        </p:nvGrpSpPr>
        <p:grpSpPr>
          <a:xfrm rot="0">
            <a:off x="1582108" y="2371318"/>
            <a:ext cx="4113162" cy="894151"/>
            <a:chOff x="0" y="0"/>
            <a:chExt cx="5484216" cy="1192202"/>
          </a:xfrm>
        </p:grpSpPr>
        <p:sp>
          <p:nvSpPr>
            <p:cNvPr name="Freeform 12" id="12"/>
            <p:cNvSpPr/>
            <p:nvPr/>
          </p:nvSpPr>
          <p:spPr>
            <a:xfrm flipH="false" flipV="false" rot="0">
              <a:off x="0" y="0"/>
              <a:ext cx="5484216" cy="1192202"/>
            </a:xfrm>
            <a:custGeom>
              <a:avLst/>
              <a:gdLst/>
              <a:ahLst/>
              <a:cxnLst/>
              <a:rect r="r" b="b" t="t" l="l"/>
              <a:pathLst>
                <a:path h="1192202" w="5484216">
                  <a:moveTo>
                    <a:pt x="0" y="0"/>
                  </a:moveTo>
                  <a:lnTo>
                    <a:pt x="5484216" y="0"/>
                  </a:lnTo>
                  <a:lnTo>
                    <a:pt x="5484216" y="1192202"/>
                  </a:lnTo>
                  <a:lnTo>
                    <a:pt x="0" y="1192202"/>
                  </a:lnTo>
                  <a:close/>
                </a:path>
              </a:pathLst>
            </a:custGeom>
            <a:solidFill>
              <a:srgbClr val="000000">
                <a:alpha val="0"/>
              </a:srgbClr>
            </a:solidFill>
            <a:ln cap="sq">
              <a:noFill/>
              <a:prstDash val="solid"/>
              <a:miter/>
            </a:ln>
          </p:spPr>
        </p:sp>
        <p:sp>
          <p:nvSpPr>
            <p:cNvPr name="TextBox 13" id="13"/>
            <p:cNvSpPr txBox="true"/>
            <p:nvPr/>
          </p:nvSpPr>
          <p:spPr>
            <a:xfrm>
              <a:off x="0" y="-200025"/>
              <a:ext cx="5484216" cy="1392227"/>
            </a:xfrm>
            <a:prstGeom prst="rect">
              <a:avLst/>
            </a:prstGeom>
          </p:spPr>
          <p:txBody>
            <a:bodyPr anchor="t" rtlCol="false" tIns="0" lIns="0" bIns="0" rIns="0"/>
            <a:lstStyle/>
            <a:p>
              <a:pPr algn="just" marL="0" indent="0" lvl="0">
                <a:lnSpc>
                  <a:spcPts val="8181"/>
                </a:lnSpc>
                <a:spcBef>
                  <a:spcPct val="0"/>
                </a:spcBef>
              </a:pPr>
              <a:r>
                <a:rPr lang="en-US" b="true" sz="5000" strike="noStrike" u="none">
                  <a:solidFill>
                    <a:srgbClr val="F9B57D"/>
                  </a:solidFill>
                  <a:latin typeface="Arial Nova Condensed Bold"/>
                  <a:ea typeface="Arial Nova Condensed Bold"/>
                  <a:cs typeface="Arial Nova Condensed Bold"/>
                  <a:sym typeface="Arial Nova Condensed Bold"/>
                </a:rPr>
                <a:t>Time wasting</a:t>
              </a:r>
            </a:p>
          </p:txBody>
        </p:sp>
      </p:grpSp>
      <p:grpSp>
        <p:nvGrpSpPr>
          <p:cNvPr name="Group 14" id="14"/>
          <p:cNvGrpSpPr/>
          <p:nvPr/>
        </p:nvGrpSpPr>
        <p:grpSpPr>
          <a:xfrm rot="0">
            <a:off x="15537401" y="-1303500"/>
            <a:ext cx="3767531" cy="4123759"/>
            <a:chOff x="0" y="0"/>
            <a:chExt cx="5023375" cy="5498345"/>
          </a:xfrm>
        </p:grpSpPr>
        <p:grpSp>
          <p:nvGrpSpPr>
            <p:cNvPr name="Group 15" id="15"/>
            <p:cNvGrpSpPr/>
            <p:nvPr/>
          </p:nvGrpSpPr>
          <p:grpSpPr>
            <a:xfrm rot="-104776">
              <a:off x="297380" y="1759711"/>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8" id="18"/>
            <p:cNvGrpSpPr/>
            <p:nvPr/>
          </p:nvGrpSpPr>
          <p:grpSpPr>
            <a:xfrm rot="-162844">
              <a:off x="84820" y="93399"/>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21" id="21"/>
            <p:cNvGrpSpPr/>
            <p:nvPr/>
          </p:nvGrpSpPr>
          <p:grpSpPr>
            <a:xfrm rot="10629642">
              <a:off x="902754" y="1722687"/>
              <a:ext cx="4032000" cy="3678054"/>
              <a:chOff x="0" y="0"/>
              <a:chExt cx="893117" cy="814716"/>
            </a:xfrm>
          </p:grpSpPr>
          <p:sp>
            <p:nvSpPr>
              <p:cNvPr name="Freeform 22" id="22"/>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3" id="23"/>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1298002"/>
            <a:ext cx="10294022" cy="1181420"/>
            <a:chOff x="0" y="0"/>
            <a:chExt cx="13725363" cy="1575227"/>
          </a:xfrm>
        </p:grpSpPr>
        <p:sp>
          <p:nvSpPr>
            <p:cNvPr name="Freeform 6" id="6"/>
            <p:cNvSpPr/>
            <p:nvPr/>
          </p:nvSpPr>
          <p:spPr>
            <a:xfrm flipH="false" flipV="false" rot="0">
              <a:off x="0" y="0"/>
              <a:ext cx="13725362" cy="1575227"/>
            </a:xfrm>
            <a:custGeom>
              <a:avLst/>
              <a:gdLst/>
              <a:ahLst/>
              <a:cxnLst/>
              <a:rect r="r" b="b" t="t" l="l"/>
              <a:pathLst>
                <a:path h="1575227" w="13725362">
                  <a:moveTo>
                    <a:pt x="0" y="0"/>
                  </a:moveTo>
                  <a:lnTo>
                    <a:pt x="13725362" y="0"/>
                  </a:lnTo>
                  <a:lnTo>
                    <a:pt x="13725362" y="1575227"/>
                  </a:lnTo>
                  <a:lnTo>
                    <a:pt x="0" y="1575227"/>
                  </a:lnTo>
                  <a:close/>
                </a:path>
              </a:pathLst>
            </a:custGeom>
            <a:solidFill>
              <a:srgbClr val="000000">
                <a:alpha val="0"/>
              </a:srgbClr>
            </a:solidFill>
          </p:spPr>
        </p:sp>
        <p:sp>
          <p:nvSpPr>
            <p:cNvPr name="TextBox 7" id="7"/>
            <p:cNvSpPr txBox="true"/>
            <p:nvPr/>
          </p:nvSpPr>
          <p:spPr>
            <a:xfrm>
              <a:off x="0" y="-190500"/>
              <a:ext cx="13725363" cy="1765727"/>
            </a:xfrm>
            <a:prstGeom prst="rect">
              <a:avLst/>
            </a:prstGeom>
          </p:spPr>
          <p:txBody>
            <a:bodyPr anchor="t" rtlCol="false" tIns="0" lIns="0" bIns="0" rIns="0"/>
            <a:lstStyle/>
            <a:p>
              <a:pPr algn="ctr">
                <a:lnSpc>
                  <a:spcPts val="9900"/>
                </a:lnSpc>
              </a:pPr>
              <a:r>
                <a:rPr lang="en-US" b="true" sz="6600">
                  <a:solidFill>
                    <a:srgbClr val="4E5FA7"/>
                  </a:solidFill>
                  <a:latin typeface="Arial Nova Condensed Bold"/>
                  <a:ea typeface="Arial Nova Condensed Bold"/>
                  <a:cs typeface="Arial Nova Condensed Bold"/>
                  <a:sym typeface="Arial Nova Condensed Bold"/>
                </a:rPr>
                <a:t>ACTIVITY 4: TIME WASTING </a:t>
              </a:r>
            </a:p>
          </p:txBody>
        </p:sp>
      </p:grpSp>
      <p:grpSp>
        <p:nvGrpSpPr>
          <p:cNvPr name="Group 8" id="8"/>
          <p:cNvGrpSpPr/>
          <p:nvPr/>
        </p:nvGrpSpPr>
        <p:grpSpPr>
          <a:xfrm rot="0">
            <a:off x="1028700" y="2697718"/>
            <a:ext cx="16230600" cy="5560394"/>
            <a:chOff x="0" y="0"/>
            <a:chExt cx="21640800" cy="7413858"/>
          </a:xfrm>
        </p:grpSpPr>
        <p:sp>
          <p:nvSpPr>
            <p:cNvPr name="Freeform 9" id="9"/>
            <p:cNvSpPr/>
            <p:nvPr/>
          </p:nvSpPr>
          <p:spPr>
            <a:xfrm flipH="false" flipV="false" rot="0">
              <a:off x="0" y="0"/>
              <a:ext cx="21640800" cy="7413859"/>
            </a:xfrm>
            <a:custGeom>
              <a:avLst/>
              <a:gdLst/>
              <a:ahLst/>
              <a:cxnLst/>
              <a:rect r="r" b="b" t="t" l="l"/>
              <a:pathLst>
                <a:path h="7413859" w="21640800">
                  <a:moveTo>
                    <a:pt x="0" y="0"/>
                  </a:moveTo>
                  <a:lnTo>
                    <a:pt x="21640800" y="0"/>
                  </a:lnTo>
                  <a:lnTo>
                    <a:pt x="21640800" y="7413859"/>
                  </a:lnTo>
                  <a:lnTo>
                    <a:pt x="0" y="7413859"/>
                  </a:lnTo>
                  <a:close/>
                </a:path>
              </a:pathLst>
            </a:custGeom>
            <a:solidFill>
              <a:srgbClr val="FFFFFF"/>
            </a:solidFill>
          </p:spPr>
        </p:sp>
        <p:sp>
          <p:nvSpPr>
            <p:cNvPr name="TextBox 10" id="10"/>
            <p:cNvSpPr txBox="true"/>
            <p:nvPr/>
          </p:nvSpPr>
          <p:spPr>
            <a:xfrm>
              <a:off x="0" y="-76200"/>
              <a:ext cx="21640800" cy="7490058"/>
            </a:xfrm>
            <a:prstGeom prst="rect">
              <a:avLst/>
            </a:prstGeom>
          </p:spPr>
          <p:txBody>
            <a:bodyPr anchor="t" rtlCol="false" tIns="50800" lIns="50800" bIns="50800" rIns="50800"/>
            <a:lstStyle/>
            <a:p>
              <a:pPr algn="l">
                <a:lnSpc>
                  <a:spcPts val="6209"/>
                </a:lnSpc>
              </a:pPr>
              <a:r>
                <a:rPr lang="en-US" sz="4499" b="true">
                  <a:solidFill>
                    <a:srgbClr val="F9B428"/>
                  </a:solidFill>
                  <a:latin typeface="Arial Nova Condensed Bold"/>
                  <a:ea typeface="Arial Nova Condensed Bold"/>
                  <a:cs typeface="Arial Nova Condensed Bold"/>
                  <a:sym typeface="Arial Nova Condensed Bold"/>
                </a:rPr>
                <a:t>Time: </a:t>
              </a:r>
              <a:r>
                <a:rPr lang="en-US" sz="4499">
                  <a:solidFill>
                    <a:srgbClr val="000000"/>
                  </a:solidFill>
                  <a:latin typeface="Arial Nova Condensed"/>
                  <a:ea typeface="Arial Nova Condensed"/>
                  <a:cs typeface="Arial Nova Condensed"/>
                  <a:sym typeface="Arial Nova Condensed"/>
                </a:rPr>
                <a:t>10 minutes</a:t>
              </a:r>
              <a:r>
                <a:rPr lang="en-US" sz="4499" b="true">
                  <a:solidFill>
                    <a:srgbClr val="000000"/>
                  </a:solidFill>
                  <a:latin typeface="Arial Nova Condensed Bold"/>
                  <a:ea typeface="Arial Nova Condensed Bold"/>
                  <a:cs typeface="Arial Nova Condensed Bold"/>
                  <a:sym typeface="Arial Nova Condensed Bold"/>
                </a:rPr>
                <a:t> </a:t>
              </a:r>
            </a:p>
            <a:p>
              <a:pPr algn="l">
                <a:lnSpc>
                  <a:spcPts val="6209"/>
                </a:lnSpc>
              </a:pPr>
            </a:p>
            <a:p>
              <a:pPr algn="l">
                <a:lnSpc>
                  <a:spcPts val="6209"/>
                </a:lnSpc>
              </a:pPr>
              <a:r>
                <a:rPr lang="en-US" sz="4499" b="true">
                  <a:solidFill>
                    <a:srgbClr val="F9B428"/>
                  </a:solidFill>
                  <a:latin typeface="Arial Nova Condensed Bold"/>
                  <a:ea typeface="Arial Nova Condensed Bold"/>
                  <a:cs typeface="Arial Nova Condensed Bold"/>
                  <a:sym typeface="Arial Nova Condensed Bold"/>
                </a:rPr>
                <a:t>Task :</a:t>
              </a:r>
            </a:p>
            <a:p>
              <a:pPr algn="l" marL="542922" indent="-271461" lvl="1">
                <a:lnSpc>
                  <a:spcPts val="6209"/>
                </a:lnSpc>
                <a:buFont typeface="Arial"/>
                <a:buChar char="•"/>
              </a:pPr>
              <a:r>
                <a:rPr lang="en-US" sz="4499">
                  <a:solidFill>
                    <a:srgbClr val="000000"/>
                  </a:solidFill>
                  <a:latin typeface="Arial Nova Condensed"/>
                  <a:ea typeface="Arial Nova Condensed"/>
                  <a:cs typeface="Arial Nova Condensed"/>
                  <a:sym typeface="Arial Nova Condensed"/>
                </a:rPr>
                <a:t>You can identify your own time wasters and write them down. Then think about how you can avoid wasting time. It should take 5 minutes.</a:t>
              </a:r>
            </a:p>
            <a:p>
              <a:pPr algn="l" marL="542922" indent="-271461" lvl="1">
                <a:lnSpc>
                  <a:spcPts val="6209"/>
                </a:lnSpc>
                <a:buFont typeface="Arial"/>
                <a:buChar char="•"/>
              </a:pPr>
              <a:r>
                <a:rPr lang="en-US" sz="4499">
                  <a:solidFill>
                    <a:srgbClr val="000000"/>
                  </a:solidFill>
                  <a:latin typeface="Arial Nova Condensed"/>
                  <a:ea typeface="Arial Nova Condensed"/>
                  <a:cs typeface="Arial Nova Condensed"/>
                  <a:sym typeface="Arial Nova Condensed"/>
                </a:rPr>
                <a:t>Then, take 5 minutes to speak about it in pair, with your neighbor.  </a:t>
              </a:r>
            </a:p>
          </p:txBody>
        </p:sp>
      </p:grpSp>
      <p:sp>
        <p:nvSpPr>
          <p:cNvPr name="Freeform 11" id="11"/>
          <p:cNvSpPr/>
          <p:nvPr/>
        </p:nvSpPr>
        <p:spPr>
          <a:xfrm flipH="false" flipV="false" rot="0">
            <a:off x="12267062" y="647700"/>
            <a:ext cx="5669688" cy="2140307"/>
          </a:xfrm>
          <a:custGeom>
            <a:avLst/>
            <a:gdLst/>
            <a:ahLst/>
            <a:cxnLst/>
            <a:rect r="r" b="b" t="t" l="l"/>
            <a:pathLst>
              <a:path h="2140307" w="5669688">
                <a:moveTo>
                  <a:pt x="0" y="0"/>
                </a:moveTo>
                <a:lnTo>
                  <a:pt x="5669688" y="0"/>
                </a:lnTo>
                <a:lnTo>
                  <a:pt x="5669688" y="2140307"/>
                </a:lnTo>
                <a:lnTo>
                  <a:pt x="0" y="2140307"/>
                </a:lnTo>
                <a:lnTo>
                  <a:pt x="0" y="0"/>
                </a:lnTo>
                <a:close/>
              </a:path>
            </a:pathLst>
          </a:custGeom>
          <a:blipFill>
            <a:blip r:embed="rId3"/>
            <a:stretch>
              <a:fillRect l="0" t="0" r="0" b="0"/>
            </a:stretch>
          </a:blipFill>
        </p:spPr>
      </p:sp>
    </p:spTree>
  </p:cSld>
  <p:clrMapOvr>
    <a:masterClrMapping/>
  </p:clrMapOvr>
</p:sld>
</file>

<file path=ppt/slides/slide28.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3101328"/>
            <a:ext cx="16230600" cy="5500998"/>
            <a:chOff x="0" y="0"/>
            <a:chExt cx="21640800" cy="7334664"/>
          </a:xfrm>
        </p:grpSpPr>
        <p:sp>
          <p:nvSpPr>
            <p:cNvPr name="Freeform 6" id="6"/>
            <p:cNvSpPr/>
            <p:nvPr/>
          </p:nvSpPr>
          <p:spPr>
            <a:xfrm flipH="false" flipV="false" rot="0">
              <a:off x="0" y="0"/>
              <a:ext cx="21640812" cy="7334604"/>
            </a:xfrm>
            <a:custGeom>
              <a:avLst/>
              <a:gdLst/>
              <a:ahLst/>
              <a:cxnLst/>
              <a:rect r="r" b="b" t="t" l="l"/>
              <a:pathLst>
                <a:path h="7334604" w="21640812">
                  <a:moveTo>
                    <a:pt x="0" y="0"/>
                  </a:moveTo>
                  <a:lnTo>
                    <a:pt x="21640812" y="0"/>
                  </a:lnTo>
                  <a:lnTo>
                    <a:pt x="21640812" y="7334604"/>
                  </a:lnTo>
                  <a:lnTo>
                    <a:pt x="0" y="7334604"/>
                  </a:lnTo>
                  <a:close/>
                </a:path>
              </a:pathLst>
            </a:custGeom>
            <a:solidFill>
              <a:srgbClr val="FFFFFF"/>
            </a:solidFill>
          </p:spPr>
        </p:sp>
        <p:sp>
          <p:nvSpPr>
            <p:cNvPr name="TextBox 7" id="7"/>
            <p:cNvSpPr txBox="true"/>
            <p:nvPr/>
          </p:nvSpPr>
          <p:spPr>
            <a:xfrm>
              <a:off x="0" y="-66675"/>
              <a:ext cx="21640800" cy="7401339"/>
            </a:xfrm>
            <a:prstGeom prst="rect">
              <a:avLst/>
            </a:prstGeom>
          </p:spPr>
          <p:txBody>
            <a:bodyPr anchor="t" rtlCol="false" tIns="50800" lIns="50800" bIns="50800" rIns="50800"/>
            <a:lstStyle/>
            <a:p>
              <a:pPr algn="just">
                <a:lnSpc>
                  <a:spcPts val="5381"/>
                </a:lnSpc>
              </a:pPr>
              <a:r>
                <a:rPr lang="en-US" sz="3899">
                  <a:solidFill>
                    <a:srgbClr val="000000"/>
                  </a:solidFill>
                  <a:latin typeface="Arial Nova Condensed"/>
                  <a:ea typeface="Arial Nova Condensed"/>
                  <a:cs typeface="Arial Nova Condensed"/>
                  <a:sym typeface="Arial Nova Condensed"/>
                </a:rPr>
                <a:t>When your time is stretched by many different demands, you need to decide which ones to do first, when and how to do them. It's helpful to keep a </a:t>
              </a:r>
              <a:r>
                <a:rPr lang="en-US" b="true" sz="3899">
                  <a:solidFill>
                    <a:srgbClr val="000000"/>
                  </a:solidFill>
                  <a:latin typeface="Arial Nova Condensed Bold"/>
                  <a:ea typeface="Arial Nova Condensed Bold"/>
                  <a:cs typeface="Arial Nova Condensed Bold"/>
                  <a:sym typeface="Arial Nova Condensed Bold"/>
                </a:rPr>
                <a:t>to-do list on your desk, then assign them to different days in your diary. </a:t>
              </a:r>
            </a:p>
            <a:p>
              <a:pPr algn="just" marL="470533" indent="-235267" lvl="1">
                <a:lnSpc>
                  <a:spcPts val="5381"/>
                </a:lnSpc>
              </a:pPr>
            </a:p>
            <a:p>
              <a:pPr algn="just" marL="470533" indent="-235267" lvl="1">
                <a:lnSpc>
                  <a:spcPts val="5381"/>
                </a:lnSpc>
              </a:pPr>
              <a:r>
                <a:rPr lang="en-US" b="true" sz="3899">
                  <a:solidFill>
                    <a:srgbClr val="000000"/>
                  </a:solidFill>
                  <a:latin typeface="Arial Nova Condensed Bold"/>
                  <a:ea typeface="Arial Nova Condensed Bold"/>
                  <a:cs typeface="Arial Nova Condensed Bold"/>
                  <a:sym typeface="Arial Nova Condensed Bold"/>
                </a:rPr>
                <a:t>TIPS : </a:t>
              </a:r>
              <a:r>
                <a:rPr lang="en-US" sz="3899">
                  <a:solidFill>
                    <a:srgbClr val="000000"/>
                  </a:solidFill>
                  <a:latin typeface="Arial Nova Condensed"/>
                  <a:ea typeface="Arial Nova Condensed"/>
                  <a:cs typeface="Arial Nova Condensed"/>
                  <a:sym typeface="Arial Nova Condensed"/>
                </a:rPr>
                <a:t>Mark the task on your list as follows: </a:t>
              </a:r>
            </a:p>
            <a:p>
              <a:pPr algn="just" marL="470533" indent="-235267" lvl="1">
                <a:lnSpc>
                  <a:spcPts val="5381"/>
                </a:lnSpc>
                <a:buFont typeface="Arial"/>
                <a:buChar char="•"/>
              </a:pPr>
              <a:r>
                <a:rPr lang="en-US" b="true" sz="3899">
                  <a:solidFill>
                    <a:srgbClr val="000000"/>
                  </a:solidFill>
                  <a:latin typeface="Arial Nova Condensed Bold"/>
                  <a:ea typeface="Arial Nova Condensed Bold"/>
                  <a:cs typeface="Arial Nova Condensed Bold"/>
                  <a:sym typeface="Arial Nova Condensed Bold"/>
                </a:rPr>
                <a:t>Urgent </a:t>
              </a:r>
              <a:r>
                <a:rPr lang="en-US" sz="3899">
                  <a:solidFill>
                    <a:srgbClr val="000000"/>
                  </a:solidFill>
                  <a:latin typeface="Arial Nova Condensed"/>
                  <a:ea typeface="Arial Nova Condensed"/>
                  <a:cs typeface="Arial Nova Condensed"/>
                  <a:sym typeface="Arial Nova Condensed"/>
                </a:rPr>
                <a:t>- do it now ! </a:t>
              </a:r>
            </a:p>
            <a:p>
              <a:pPr algn="just" marL="470533" indent="-235267" lvl="1">
                <a:lnSpc>
                  <a:spcPts val="5381"/>
                </a:lnSpc>
                <a:buFont typeface="Arial"/>
                <a:buChar char="•"/>
              </a:pPr>
              <a:r>
                <a:rPr lang="en-US" b="true" sz="3899">
                  <a:solidFill>
                    <a:srgbClr val="000000"/>
                  </a:solidFill>
                  <a:latin typeface="Arial Nova Condensed Bold"/>
                  <a:ea typeface="Arial Nova Condensed Bold"/>
                  <a:cs typeface="Arial Nova Condensed Bold"/>
                  <a:sym typeface="Arial Nova Condensed Bold"/>
                </a:rPr>
                <a:t>Important </a:t>
              </a:r>
              <a:r>
                <a:rPr lang="en-US" sz="3899">
                  <a:solidFill>
                    <a:srgbClr val="000000"/>
                  </a:solidFill>
                  <a:latin typeface="Arial Nova Condensed"/>
                  <a:ea typeface="Arial Nova Condensed"/>
                  <a:cs typeface="Arial Nova Condensed"/>
                  <a:sym typeface="Arial Nova Condensed"/>
                </a:rPr>
                <a:t>- do it within the week, the month  </a:t>
              </a:r>
            </a:p>
            <a:p>
              <a:pPr algn="just" marL="470533" indent="-235267" lvl="1">
                <a:lnSpc>
                  <a:spcPts val="5381"/>
                </a:lnSpc>
                <a:buFont typeface="Arial"/>
                <a:buChar char="•"/>
              </a:pPr>
              <a:r>
                <a:rPr lang="en-US" b="true" sz="3899">
                  <a:solidFill>
                    <a:srgbClr val="000000"/>
                  </a:solidFill>
                  <a:latin typeface="Arial Nova Condensed Bold"/>
                  <a:ea typeface="Arial Nova Condensed Bold"/>
                  <a:cs typeface="Arial Nova Condensed Bold"/>
                  <a:sym typeface="Arial Nova Condensed Bold"/>
                </a:rPr>
                <a:t>Not urgent, not important </a:t>
              </a:r>
              <a:r>
                <a:rPr lang="en-US" sz="3899">
                  <a:solidFill>
                    <a:srgbClr val="000000"/>
                  </a:solidFill>
                  <a:latin typeface="Arial Nova Condensed"/>
                  <a:ea typeface="Arial Nova Condensed"/>
                  <a:cs typeface="Arial Nova Condensed"/>
                  <a:sym typeface="Arial Nova Condensed"/>
                </a:rPr>
                <a:t>– do it later or not</a:t>
              </a:r>
              <a:r>
                <a:rPr lang="en-US" b="true" sz="3899">
                  <a:solidFill>
                    <a:srgbClr val="000000"/>
                  </a:solidFill>
                  <a:latin typeface="Arial Nova Condensed Bold"/>
                  <a:ea typeface="Arial Nova Condensed Bold"/>
                  <a:cs typeface="Arial Nova Condensed Bold"/>
                  <a:sym typeface="Arial Nova Condensed Bold"/>
                </a:rPr>
                <a:t> </a:t>
              </a:r>
            </a:p>
          </p:txBody>
        </p:sp>
      </p:grpSp>
      <p:grpSp>
        <p:nvGrpSpPr>
          <p:cNvPr name="Group 8" id="8"/>
          <p:cNvGrpSpPr/>
          <p:nvPr/>
        </p:nvGrpSpPr>
        <p:grpSpPr>
          <a:xfrm rot="0">
            <a:off x="15537401" y="-1303500"/>
            <a:ext cx="3767531" cy="4123759"/>
            <a:chOff x="0" y="0"/>
            <a:chExt cx="5023375" cy="5498345"/>
          </a:xfrm>
        </p:grpSpPr>
        <p:grpSp>
          <p:nvGrpSpPr>
            <p:cNvPr name="Group 9" id="9"/>
            <p:cNvGrpSpPr/>
            <p:nvPr/>
          </p:nvGrpSpPr>
          <p:grpSpPr>
            <a:xfrm rot="-104776">
              <a:off x="297380" y="1759711"/>
              <a:ext cx="4032000" cy="3678054"/>
              <a:chOff x="0" y="0"/>
              <a:chExt cx="893117" cy="814716"/>
            </a:xfrm>
          </p:grpSpPr>
          <p:sp>
            <p:nvSpPr>
              <p:cNvPr name="Freeform 10" id="10"/>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1" id="11"/>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2" id="12"/>
            <p:cNvGrpSpPr/>
            <p:nvPr/>
          </p:nvGrpSpPr>
          <p:grpSpPr>
            <a:xfrm rot="-162844">
              <a:off x="84820" y="93399"/>
              <a:ext cx="4032000" cy="3678054"/>
              <a:chOff x="0" y="0"/>
              <a:chExt cx="893117" cy="814716"/>
            </a:xfrm>
          </p:grpSpPr>
          <p:sp>
            <p:nvSpPr>
              <p:cNvPr name="Freeform 13" id="1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14" id="14"/>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5" id="15"/>
            <p:cNvGrpSpPr/>
            <p:nvPr/>
          </p:nvGrpSpPr>
          <p:grpSpPr>
            <a:xfrm rot="10629642">
              <a:off x="902754" y="1722687"/>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grpSp>
        <p:nvGrpSpPr>
          <p:cNvPr name="Group 18" id="18"/>
          <p:cNvGrpSpPr/>
          <p:nvPr/>
        </p:nvGrpSpPr>
        <p:grpSpPr>
          <a:xfrm rot="0">
            <a:off x="1028700" y="1409912"/>
            <a:ext cx="5513398" cy="1181420"/>
            <a:chOff x="0" y="0"/>
            <a:chExt cx="7351197" cy="1575227"/>
          </a:xfrm>
        </p:grpSpPr>
        <p:sp>
          <p:nvSpPr>
            <p:cNvPr name="Freeform 19" id="19"/>
            <p:cNvSpPr/>
            <p:nvPr/>
          </p:nvSpPr>
          <p:spPr>
            <a:xfrm flipH="false" flipV="false" rot="0">
              <a:off x="0" y="0"/>
              <a:ext cx="7351197" cy="1575227"/>
            </a:xfrm>
            <a:custGeom>
              <a:avLst/>
              <a:gdLst/>
              <a:ahLst/>
              <a:cxnLst/>
              <a:rect r="r" b="b" t="t" l="l"/>
              <a:pathLst>
                <a:path h="1575227" w="7351197">
                  <a:moveTo>
                    <a:pt x="0" y="0"/>
                  </a:moveTo>
                  <a:lnTo>
                    <a:pt x="7351197" y="0"/>
                  </a:lnTo>
                  <a:lnTo>
                    <a:pt x="7351197" y="1575227"/>
                  </a:lnTo>
                  <a:lnTo>
                    <a:pt x="0" y="1575227"/>
                  </a:lnTo>
                  <a:close/>
                </a:path>
              </a:pathLst>
            </a:custGeom>
            <a:solidFill>
              <a:srgbClr val="000000">
                <a:alpha val="0"/>
              </a:srgbClr>
            </a:solidFill>
          </p:spPr>
        </p:sp>
        <p:sp>
          <p:nvSpPr>
            <p:cNvPr name="TextBox 20" id="20"/>
            <p:cNvSpPr txBox="true"/>
            <p:nvPr/>
          </p:nvSpPr>
          <p:spPr>
            <a:xfrm>
              <a:off x="0" y="-190500"/>
              <a:ext cx="7351197" cy="1765727"/>
            </a:xfrm>
            <a:prstGeom prst="rect">
              <a:avLst/>
            </a:prstGeom>
          </p:spPr>
          <p:txBody>
            <a:bodyPr anchor="t" rtlCol="false" tIns="0" lIns="0" bIns="0" rIns="0"/>
            <a:lstStyle/>
            <a:p>
              <a:pPr algn="ctr">
                <a:lnSpc>
                  <a:spcPts val="9900"/>
                </a:lnSpc>
              </a:pPr>
              <a:r>
                <a:rPr lang="en-US" b="true" sz="6600">
                  <a:solidFill>
                    <a:srgbClr val="4E5FA7"/>
                  </a:solidFill>
                  <a:latin typeface="Arial Nova Condensed Bold"/>
                  <a:ea typeface="Arial Nova Condensed Bold"/>
                  <a:cs typeface="Arial Nova Condensed Bold"/>
                  <a:sym typeface="Arial Nova Condensed Bold"/>
                </a:rPr>
                <a:t>KEY MESSAGE</a:t>
              </a:r>
            </a:p>
          </p:txBody>
        </p:sp>
      </p:grpSp>
    </p:spTree>
  </p:cSld>
  <p:clrMapOvr>
    <a:masterClrMapping/>
  </p:clrMapOvr>
</p:sld>
</file>

<file path=ppt/slides/slide29.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1028700"/>
            <a:ext cx="13792200" cy="1181420"/>
            <a:chOff x="0" y="0"/>
            <a:chExt cx="18389600" cy="1575227"/>
          </a:xfrm>
        </p:grpSpPr>
        <p:sp>
          <p:nvSpPr>
            <p:cNvPr name="Freeform 6" id="6"/>
            <p:cNvSpPr/>
            <p:nvPr/>
          </p:nvSpPr>
          <p:spPr>
            <a:xfrm flipH="false" flipV="false" rot="0">
              <a:off x="0" y="0"/>
              <a:ext cx="18389600" cy="1575227"/>
            </a:xfrm>
            <a:custGeom>
              <a:avLst/>
              <a:gdLst/>
              <a:ahLst/>
              <a:cxnLst/>
              <a:rect r="r" b="b" t="t" l="l"/>
              <a:pathLst>
                <a:path h="1575227" w="18389600">
                  <a:moveTo>
                    <a:pt x="0" y="0"/>
                  </a:moveTo>
                  <a:lnTo>
                    <a:pt x="18389600" y="0"/>
                  </a:lnTo>
                  <a:lnTo>
                    <a:pt x="18389600" y="1575227"/>
                  </a:lnTo>
                  <a:lnTo>
                    <a:pt x="0" y="1575227"/>
                  </a:lnTo>
                  <a:close/>
                </a:path>
              </a:pathLst>
            </a:custGeom>
            <a:solidFill>
              <a:srgbClr val="000000">
                <a:alpha val="0"/>
              </a:srgbClr>
            </a:solidFill>
          </p:spPr>
        </p:sp>
        <p:sp>
          <p:nvSpPr>
            <p:cNvPr name="TextBox 7" id="7"/>
            <p:cNvSpPr txBox="true"/>
            <p:nvPr/>
          </p:nvSpPr>
          <p:spPr>
            <a:xfrm>
              <a:off x="0" y="-190500"/>
              <a:ext cx="18389600" cy="1765727"/>
            </a:xfrm>
            <a:prstGeom prst="rect">
              <a:avLst/>
            </a:prstGeom>
          </p:spPr>
          <p:txBody>
            <a:bodyPr anchor="t" rtlCol="false" tIns="0" lIns="0" bIns="0" rIns="0"/>
            <a:lstStyle/>
            <a:p>
              <a:pPr algn="ctr">
                <a:lnSpc>
                  <a:spcPts val="9900"/>
                </a:lnSpc>
              </a:pPr>
              <a:r>
                <a:rPr lang="en-US" b="true" sz="6600">
                  <a:solidFill>
                    <a:srgbClr val="4E5FA7"/>
                  </a:solidFill>
                  <a:latin typeface="Arial Nova Condensed Bold"/>
                  <a:ea typeface="Arial Nova Condensed Bold"/>
                  <a:cs typeface="Arial Nova Condensed Bold"/>
                  <a:sym typeface="Arial Nova Condensed Bold"/>
                </a:rPr>
                <a:t>ACTIVITY 4: PLANNING AND DELEGATE </a:t>
              </a:r>
            </a:p>
          </p:txBody>
        </p:sp>
      </p:grpSp>
      <p:grpSp>
        <p:nvGrpSpPr>
          <p:cNvPr name="Group 8" id="8"/>
          <p:cNvGrpSpPr/>
          <p:nvPr/>
        </p:nvGrpSpPr>
        <p:grpSpPr>
          <a:xfrm rot="0">
            <a:off x="1028700" y="2544197"/>
            <a:ext cx="16230600" cy="7004825"/>
            <a:chOff x="0" y="0"/>
            <a:chExt cx="21640800" cy="9339766"/>
          </a:xfrm>
        </p:grpSpPr>
        <p:sp>
          <p:nvSpPr>
            <p:cNvPr name="Freeform 9" id="9"/>
            <p:cNvSpPr/>
            <p:nvPr/>
          </p:nvSpPr>
          <p:spPr>
            <a:xfrm flipH="false" flipV="false" rot="0">
              <a:off x="0" y="0"/>
              <a:ext cx="21640800" cy="9339768"/>
            </a:xfrm>
            <a:custGeom>
              <a:avLst/>
              <a:gdLst/>
              <a:ahLst/>
              <a:cxnLst/>
              <a:rect r="r" b="b" t="t" l="l"/>
              <a:pathLst>
                <a:path h="9339768" w="21640800">
                  <a:moveTo>
                    <a:pt x="0" y="0"/>
                  </a:moveTo>
                  <a:lnTo>
                    <a:pt x="21640800" y="0"/>
                  </a:lnTo>
                  <a:lnTo>
                    <a:pt x="21640800" y="9339768"/>
                  </a:lnTo>
                  <a:lnTo>
                    <a:pt x="0" y="9339768"/>
                  </a:lnTo>
                  <a:close/>
                </a:path>
              </a:pathLst>
            </a:custGeom>
            <a:solidFill>
              <a:srgbClr val="FFFFFF"/>
            </a:solidFill>
          </p:spPr>
        </p:sp>
        <p:sp>
          <p:nvSpPr>
            <p:cNvPr name="TextBox 10" id="10"/>
            <p:cNvSpPr txBox="true"/>
            <p:nvPr/>
          </p:nvSpPr>
          <p:spPr>
            <a:xfrm>
              <a:off x="0" y="-57150"/>
              <a:ext cx="21640800" cy="9396916"/>
            </a:xfrm>
            <a:prstGeom prst="rect">
              <a:avLst/>
            </a:prstGeom>
          </p:spPr>
          <p:txBody>
            <a:bodyPr anchor="t" rtlCol="false" tIns="50800" lIns="50800" bIns="50800" rIns="50800"/>
            <a:lstStyle/>
            <a:p>
              <a:pPr algn="l">
                <a:lnSpc>
                  <a:spcPts val="4967"/>
                </a:lnSpc>
              </a:pPr>
              <a:r>
                <a:rPr lang="en-US" sz="3599" b="true">
                  <a:solidFill>
                    <a:srgbClr val="F9B428"/>
                  </a:solidFill>
                  <a:latin typeface="Arial Nova Condensed Bold"/>
                  <a:ea typeface="Arial Nova Condensed Bold"/>
                  <a:cs typeface="Arial Nova Condensed Bold"/>
                  <a:sym typeface="Arial Nova Condensed Bold"/>
                </a:rPr>
                <a:t>Time:</a:t>
              </a:r>
              <a:r>
                <a:rPr lang="en-US" sz="3599" b="true">
                  <a:solidFill>
                    <a:srgbClr val="FFC000"/>
                  </a:solidFill>
                  <a:latin typeface="Arial Nova Condensed Bold"/>
                  <a:ea typeface="Arial Nova Condensed Bold"/>
                  <a:cs typeface="Arial Nova Condensed Bold"/>
                  <a:sym typeface="Arial Nova Condensed Bold"/>
                </a:rPr>
                <a:t> </a:t>
              </a:r>
              <a:r>
                <a:rPr lang="en-US" sz="3599">
                  <a:solidFill>
                    <a:srgbClr val="000000"/>
                  </a:solidFill>
                  <a:latin typeface="Arial Nova Condensed"/>
                  <a:ea typeface="Arial Nova Condensed"/>
                  <a:cs typeface="Arial Nova Condensed"/>
                  <a:sym typeface="Arial Nova Condensed"/>
                </a:rPr>
                <a:t>15 minutes</a:t>
              </a:r>
              <a:r>
                <a:rPr lang="en-US" sz="3599" b="true">
                  <a:solidFill>
                    <a:srgbClr val="000000"/>
                  </a:solidFill>
                  <a:latin typeface="Arial Nova Condensed Bold"/>
                  <a:ea typeface="Arial Nova Condensed Bold"/>
                  <a:cs typeface="Arial Nova Condensed Bold"/>
                  <a:sym typeface="Arial Nova Condensed Bold"/>
                </a:rPr>
                <a:t>  </a:t>
              </a:r>
            </a:p>
            <a:p>
              <a:pPr algn="l">
                <a:lnSpc>
                  <a:spcPts val="4967"/>
                </a:lnSpc>
              </a:pPr>
              <a:r>
                <a:rPr lang="en-US" sz="3599" b="true">
                  <a:solidFill>
                    <a:srgbClr val="F9B428"/>
                  </a:solidFill>
                  <a:latin typeface="Arial Nova Condensed Bold"/>
                  <a:ea typeface="Arial Nova Condensed Bold"/>
                  <a:cs typeface="Arial Nova Condensed Bold"/>
                  <a:sym typeface="Arial Nova Condensed Bold"/>
                </a:rPr>
                <a:t>TASK</a:t>
              </a:r>
            </a:p>
            <a:p>
              <a:pPr algn="just" marL="434339" indent="-217170" lvl="1">
                <a:lnSpc>
                  <a:spcPts val="4967"/>
                </a:lnSpc>
                <a:buFont typeface="Arial"/>
                <a:buChar char="•"/>
              </a:pPr>
              <a:r>
                <a:rPr lang="en-US" sz="3599">
                  <a:solidFill>
                    <a:srgbClr val="000000"/>
                  </a:solidFill>
                  <a:latin typeface="Arial Nova Condensed"/>
                  <a:ea typeface="Arial Nova Condensed"/>
                  <a:cs typeface="Arial Nova Condensed"/>
                  <a:sym typeface="Arial Nova Condensed"/>
                </a:rPr>
                <a:t>Take one piece of paper and draw 2 columns. Put your professional tasks in the left column and for each task, try to think: could I ask for help and delegate? </a:t>
              </a:r>
            </a:p>
            <a:p>
              <a:pPr algn="just" marL="434339" indent="-217170" lvl="1">
                <a:lnSpc>
                  <a:spcPts val="4967"/>
                </a:lnSpc>
                <a:buFont typeface="Arial"/>
                <a:buChar char="•"/>
              </a:pPr>
              <a:r>
                <a:rPr lang="en-US" sz="3599">
                  <a:solidFill>
                    <a:srgbClr val="000000"/>
                  </a:solidFill>
                  <a:latin typeface="Arial Nova Condensed"/>
                  <a:ea typeface="Arial Nova Condensed"/>
                  <a:cs typeface="Arial Nova Condensed"/>
                  <a:sym typeface="Arial Nova Condensed"/>
                </a:rPr>
                <a:t>To delegate, it is important to have a clear task, the right person based on the level of experience and expertise and the time available. Otherwise, you might lose more time ! </a:t>
              </a:r>
            </a:p>
            <a:p>
              <a:pPr algn="l" marL="434339" indent="-217170" lvl="1">
                <a:lnSpc>
                  <a:spcPts val="4967"/>
                </a:lnSpc>
                <a:buFont typeface="Arial"/>
                <a:buChar char="•"/>
              </a:pPr>
              <a:r>
                <a:rPr lang="en-US" sz="3599">
                  <a:solidFill>
                    <a:srgbClr val="000000"/>
                  </a:solidFill>
                  <a:latin typeface="Arial Nova Condensed"/>
                  <a:ea typeface="Arial Nova Condensed"/>
                  <a:cs typeface="Arial Nova Condensed"/>
                  <a:sym typeface="Arial Nova Condensed"/>
                </a:rPr>
                <a:t>When we delegate, it is also important to empowering the individual to make decisions and take necessary actions to complete the task, and monitor process to adjust or provide feedback if needed. </a:t>
              </a:r>
            </a:p>
            <a:p>
              <a:pPr algn="l" marL="434339" indent="-217170" lvl="1">
                <a:lnSpc>
                  <a:spcPts val="4967"/>
                </a:lnSpc>
                <a:buFont typeface="Arial"/>
                <a:buChar char="•"/>
              </a:pPr>
              <a:r>
                <a:rPr lang="en-US" sz="3599">
                  <a:solidFill>
                    <a:srgbClr val="000000"/>
                  </a:solidFill>
                  <a:latin typeface="Arial Nova Condensed"/>
                  <a:ea typeface="Arial Nova Condensed"/>
                  <a:cs typeface="Arial Nova Condensed"/>
                  <a:sym typeface="Arial Nova Condensed"/>
                </a:rPr>
                <a:t>You can do the same for your personal life, it will reduce the mental load. </a:t>
              </a:r>
            </a:p>
          </p:txBody>
        </p:sp>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7901209" y="1028700"/>
            <a:ext cx="9358091" cy="8229600"/>
            <a:chOff x="0" y="0"/>
            <a:chExt cx="12477455" cy="10972800"/>
          </a:xfrm>
        </p:grpSpPr>
        <p:grpSp>
          <p:nvGrpSpPr>
            <p:cNvPr name="Group 6" id="6"/>
            <p:cNvGrpSpPr/>
            <p:nvPr/>
          </p:nvGrpSpPr>
          <p:grpSpPr>
            <a:xfrm rot="0">
              <a:off x="0" y="0"/>
              <a:ext cx="12477455" cy="10972800"/>
              <a:chOff x="0" y="0"/>
              <a:chExt cx="3165576" cy="2783840"/>
            </a:xfrm>
          </p:grpSpPr>
          <p:sp>
            <p:nvSpPr>
              <p:cNvPr name="Freeform 7" id="7"/>
              <p:cNvSpPr/>
              <p:nvPr/>
            </p:nvSpPr>
            <p:spPr>
              <a:xfrm flipH="false" flipV="false" rot="0">
                <a:off x="0" y="0"/>
                <a:ext cx="3165577" cy="2783840"/>
              </a:xfrm>
              <a:custGeom>
                <a:avLst/>
                <a:gdLst/>
                <a:ahLst/>
                <a:cxnLst/>
                <a:rect r="r" b="b" t="t" l="l"/>
                <a:pathLst>
                  <a:path h="2783840" w="3165577">
                    <a:moveTo>
                      <a:pt x="3041117" y="2783840"/>
                    </a:moveTo>
                    <a:lnTo>
                      <a:pt x="124460" y="2783840"/>
                    </a:lnTo>
                    <a:cubicBezTo>
                      <a:pt x="55880" y="2783840"/>
                      <a:pt x="0" y="2727960"/>
                      <a:pt x="0" y="2659380"/>
                    </a:cubicBezTo>
                    <a:lnTo>
                      <a:pt x="0" y="124460"/>
                    </a:lnTo>
                    <a:cubicBezTo>
                      <a:pt x="0" y="55880"/>
                      <a:pt x="55880" y="0"/>
                      <a:pt x="124460" y="0"/>
                    </a:cubicBezTo>
                    <a:lnTo>
                      <a:pt x="3041117" y="0"/>
                    </a:lnTo>
                    <a:cubicBezTo>
                      <a:pt x="3109696" y="0"/>
                      <a:pt x="3165577" y="55880"/>
                      <a:pt x="3165577" y="124460"/>
                    </a:cubicBezTo>
                    <a:lnTo>
                      <a:pt x="3165577" y="2659380"/>
                    </a:lnTo>
                    <a:cubicBezTo>
                      <a:pt x="3165577" y="2727960"/>
                      <a:pt x="3109696" y="2783840"/>
                      <a:pt x="3041117" y="2783840"/>
                    </a:cubicBezTo>
                    <a:close/>
                  </a:path>
                </a:pathLst>
              </a:custGeom>
              <a:solidFill>
                <a:srgbClr val="F7E5DD"/>
              </a:solidFill>
            </p:spPr>
          </p:sp>
        </p:grpSp>
        <p:grpSp>
          <p:nvGrpSpPr>
            <p:cNvPr name="Group 8" id="8"/>
            <p:cNvGrpSpPr/>
            <p:nvPr/>
          </p:nvGrpSpPr>
          <p:grpSpPr>
            <a:xfrm rot="-10800000">
              <a:off x="1386781" y="556357"/>
              <a:ext cx="289704" cy="289704"/>
              <a:chOff x="0" y="0"/>
              <a:chExt cx="6350000" cy="6350000"/>
            </a:xfrm>
          </p:grpSpPr>
          <p:sp>
            <p:nvSpPr>
              <p:cNvPr name="Freeform 9" id="9"/>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9B428"/>
              </a:solidFill>
            </p:spPr>
          </p:sp>
        </p:grpSp>
        <p:grpSp>
          <p:nvGrpSpPr>
            <p:cNvPr name="Group 10" id="10"/>
            <p:cNvGrpSpPr/>
            <p:nvPr/>
          </p:nvGrpSpPr>
          <p:grpSpPr>
            <a:xfrm rot="-10800000">
              <a:off x="1039940" y="556357"/>
              <a:ext cx="289704" cy="289704"/>
              <a:chOff x="0" y="0"/>
              <a:chExt cx="6350000" cy="6350000"/>
            </a:xfrm>
          </p:grpSpPr>
          <p:sp>
            <p:nvSpPr>
              <p:cNvPr name="Freeform 11" id="11"/>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DC4F50"/>
              </a:solidFill>
            </p:spPr>
          </p:sp>
        </p:grpSp>
        <p:grpSp>
          <p:nvGrpSpPr>
            <p:cNvPr name="Group 12" id="12"/>
            <p:cNvGrpSpPr/>
            <p:nvPr/>
          </p:nvGrpSpPr>
          <p:grpSpPr>
            <a:xfrm rot="-10800000">
              <a:off x="693100" y="556357"/>
              <a:ext cx="289704" cy="289704"/>
              <a:chOff x="0" y="0"/>
              <a:chExt cx="6350000" cy="6350000"/>
            </a:xfrm>
          </p:grpSpPr>
          <p:sp>
            <p:nvSpPr>
              <p:cNvPr name="Freeform 13" id="13"/>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4E5FA7"/>
              </a:solidFill>
            </p:spPr>
          </p:sp>
        </p:grpSp>
      </p:grpSp>
      <p:sp>
        <p:nvSpPr>
          <p:cNvPr name="Freeform 14" id="14"/>
          <p:cNvSpPr/>
          <p:nvPr/>
        </p:nvSpPr>
        <p:spPr>
          <a:xfrm flipH="false" flipV="false" rot="0">
            <a:off x="1028700" y="2514167"/>
            <a:ext cx="2128788" cy="6577716"/>
          </a:xfrm>
          <a:custGeom>
            <a:avLst/>
            <a:gdLst/>
            <a:ahLst/>
            <a:cxnLst/>
            <a:rect r="r" b="b" t="t" l="l"/>
            <a:pathLst>
              <a:path h="6577716" w="2128788">
                <a:moveTo>
                  <a:pt x="0" y="0"/>
                </a:moveTo>
                <a:lnTo>
                  <a:pt x="2128788" y="0"/>
                </a:lnTo>
                <a:lnTo>
                  <a:pt x="2128788" y="6577716"/>
                </a:lnTo>
                <a:lnTo>
                  <a:pt x="0" y="657771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5" id="15"/>
          <p:cNvSpPr/>
          <p:nvPr/>
        </p:nvSpPr>
        <p:spPr>
          <a:xfrm flipH="false" flipV="false" rot="0">
            <a:off x="4716299" y="605902"/>
            <a:ext cx="2677009" cy="2074682"/>
          </a:xfrm>
          <a:custGeom>
            <a:avLst/>
            <a:gdLst/>
            <a:ahLst/>
            <a:cxnLst/>
            <a:rect r="r" b="b" t="t" l="l"/>
            <a:pathLst>
              <a:path h="2074682" w="2677009">
                <a:moveTo>
                  <a:pt x="0" y="0"/>
                </a:moveTo>
                <a:lnTo>
                  <a:pt x="2677009" y="0"/>
                </a:lnTo>
                <a:lnTo>
                  <a:pt x="2677009" y="2074682"/>
                </a:lnTo>
                <a:lnTo>
                  <a:pt x="0" y="207468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6" id="16"/>
          <p:cNvSpPr/>
          <p:nvPr/>
        </p:nvSpPr>
        <p:spPr>
          <a:xfrm flipH="false" flipV="false" rot="0">
            <a:off x="2386461" y="960466"/>
            <a:ext cx="872513" cy="995735"/>
          </a:xfrm>
          <a:custGeom>
            <a:avLst/>
            <a:gdLst/>
            <a:ahLst/>
            <a:cxnLst/>
            <a:rect r="r" b="b" t="t" l="l"/>
            <a:pathLst>
              <a:path h="995735" w="872513">
                <a:moveTo>
                  <a:pt x="0" y="0"/>
                </a:moveTo>
                <a:lnTo>
                  <a:pt x="872513" y="0"/>
                </a:lnTo>
                <a:lnTo>
                  <a:pt x="872513" y="995736"/>
                </a:lnTo>
                <a:lnTo>
                  <a:pt x="0" y="99573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7" id="17"/>
          <p:cNvSpPr/>
          <p:nvPr/>
        </p:nvSpPr>
        <p:spPr>
          <a:xfrm flipH="false" flipV="false" rot="0">
            <a:off x="3824641" y="2680584"/>
            <a:ext cx="3798631" cy="6577716"/>
          </a:xfrm>
          <a:custGeom>
            <a:avLst/>
            <a:gdLst/>
            <a:ahLst/>
            <a:cxnLst/>
            <a:rect r="r" b="b" t="t" l="l"/>
            <a:pathLst>
              <a:path h="6577716" w="3798631">
                <a:moveTo>
                  <a:pt x="0" y="0"/>
                </a:moveTo>
                <a:lnTo>
                  <a:pt x="3798631" y="0"/>
                </a:lnTo>
                <a:lnTo>
                  <a:pt x="3798631" y="6577716"/>
                </a:lnTo>
                <a:lnTo>
                  <a:pt x="0" y="6577716"/>
                </a:lnTo>
                <a:lnTo>
                  <a:pt x="0" y="0"/>
                </a:lnTo>
                <a:close/>
              </a:path>
            </a:pathLst>
          </a:custGeom>
          <a:blipFill>
            <a:blip r:embed="rId8"/>
            <a:stretch>
              <a:fillRect l="0" t="0" r="0" b="0"/>
            </a:stretch>
          </a:blipFill>
        </p:spPr>
      </p:sp>
      <p:sp>
        <p:nvSpPr>
          <p:cNvPr name="Freeform 18" id="18"/>
          <p:cNvSpPr/>
          <p:nvPr/>
        </p:nvSpPr>
        <p:spPr>
          <a:xfrm flipH="false" flipV="false" rot="0">
            <a:off x="1805364" y="719757"/>
            <a:ext cx="2034708" cy="1991470"/>
          </a:xfrm>
          <a:custGeom>
            <a:avLst/>
            <a:gdLst/>
            <a:ahLst/>
            <a:cxnLst/>
            <a:rect r="r" b="b" t="t" l="l"/>
            <a:pathLst>
              <a:path h="1991470" w="2034708">
                <a:moveTo>
                  <a:pt x="0" y="0"/>
                </a:moveTo>
                <a:lnTo>
                  <a:pt x="2034707" y="0"/>
                </a:lnTo>
                <a:lnTo>
                  <a:pt x="2034707" y="1991471"/>
                </a:lnTo>
                <a:lnTo>
                  <a:pt x="0" y="1991471"/>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9" id="19"/>
          <p:cNvSpPr/>
          <p:nvPr/>
        </p:nvSpPr>
        <p:spPr>
          <a:xfrm flipH="false" flipV="false" rot="0">
            <a:off x="5154691" y="1156415"/>
            <a:ext cx="431936" cy="715557"/>
          </a:xfrm>
          <a:custGeom>
            <a:avLst/>
            <a:gdLst/>
            <a:ahLst/>
            <a:cxnLst/>
            <a:rect r="r" b="b" t="t" l="l"/>
            <a:pathLst>
              <a:path h="715557" w="431936">
                <a:moveTo>
                  <a:pt x="0" y="0"/>
                </a:moveTo>
                <a:lnTo>
                  <a:pt x="431937" y="0"/>
                </a:lnTo>
                <a:lnTo>
                  <a:pt x="431937" y="715557"/>
                </a:lnTo>
                <a:lnTo>
                  <a:pt x="0" y="715557"/>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20" id="20"/>
          <p:cNvSpPr txBox="true"/>
          <p:nvPr/>
        </p:nvSpPr>
        <p:spPr>
          <a:xfrm rot="0">
            <a:off x="9144000" y="2232274"/>
            <a:ext cx="5115417" cy="1049020"/>
          </a:xfrm>
          <a:prstGeom prst="rect">
            <a:avLst/>
          </a:prstGeom>
        </p:spPr>
        <p:txBody>
          <a:bodyPr anchor="t" rtlCol="false" tIns="0" lIns="0" bIns="0" rIns="0">
            <a:spAutoFit/>
          </a:bodyPr>
          <a:lstStyle/>
          <a:p>
            <a:pPr algn="l">
              <a:lnSpc>
                <a:spcPts val="7925"/>
              </a:lnSpc>
            </a:pPr>
            <a:r>
              <a:rPr lang="en-US" sz="7925" b="true">
                <a:solidFill>
                  <a:srgbClr val="4E5FA7"/>
                </a:solidFill>
                <a:latin typeface="Arial Nova Condensed Bold"/>
                <a:ea typeface="Arial Nova Condensed Bold"/>
                <a:cs typeface="Arial Nova Condensed Bold"/>
                <a:sym typeface="Arial Nova Condensed Bold"/>
              </a:rPr>
              <a:t>Session 1</a:t>
            </a:r>
          </a:p>
        </p:txBody>
      </p:sp>
      <p:sp>
        <p:nvSpPr>
          <p:cNvPr name="TextBox 21" id="21"/>
          <p:cNvSpPr txBox="true"/>
          <p:nvPr/>
        </p:nvSpPr>
        <p:spPr>
          <a:xfrm rot="0">
            <a:off x="8935250" y="3619258"/>
            <a:ext cx="7290009" cy="2183767"/>
          </a:xfrm>
          <a:prstGeom prst="rect">
            <a:avLst/>
          </a:prstGeom>
        </p:spPr>
        <p:txBody>
          <a:bodyPr anchor="t" rtlCol="false" tIns="0" lIns="0" bIns="0" rIns="0">
            <a:spAutoFit/>
          </a:bodyPr>
          <a:lstStyle/>
          <a:p>
            <a:pPr algn="l">
              <a:lnSpc>
                <a:spcPts val="8784"/>
              </a:lnSpc>
            </a:pPr>
            <a:r>
              <a:rPr lang="en-US" sz="6274">
                <a:solidFill>
                  <a:srgbClr val="171717"/>
                </a:solidFill>
                <a:latin typeface="Arial Nova Condensed"/>
                <a:ea typeface="Arial Nova Condensed"/>
                <a:cs typeface="Arial Nova Condensed"/>
                <a:sym typeface="Arial Nova Condensed"/>
              </a:rPr>
              <a:t>ORGANIZATIONAL SKILLS </a:t>
            </a:r>
          </a:p>
        </p:txBody>
      </p:sp>
      <p:sp>
        <p:nvSpPr>
          <p:cNvPr name="Freeform 22" id="22"/>
          <p:cNvSpPr/>
          <p:nvPr/>
        </p:nvSpPr>
        <p:spPr>
          <a:xfrm flipH="false" flipV="false" rot="-2513165">
            <a:off x="5739370" y="875297"/>
            <a:ext cx="359173" cy="595016"/>
          </a:xfrm>
          <a:custGeom>
            <a:avLst/>
            <a:gdLst/>
            <a:ahLst/>
            <a:cxnLst/>
            <a:rect r="r" b="b" t="t" l="l"/>
            <a:pathLst>
              <a:path h="595016" w="359173">
                <a:moveTo>
                  <a:pt x="0" y="0"/>
                </a:moveTo>
                <a:lnTo>
                  <a:pt x="359174" y="0"/>
                </a:lnTo>
                <a:lnTo>
                  <a:pt x="359174" y="595016"/>
                </a:lnTo>
                <a:lnTo>
                  <a:pt x="0" y="595016"/>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23" id="23"/>
          <p:cNvSpPr/>
          <p:nvPr/>
        </p:nvSpPr>
        <p:spPr>
          <a:xfrm flipH="false" flipV="false" rot="-2513165">
            <a:off x="6564332" y="1004347"/>
            <a:ext cx="359173" cy="595016"/>
          </a:xfrm>
          <a:custGeom>
            <a:avLst/>
            <a:gdLst/>
            <a:ahLst/>
            <a:cxnLst/>
            <a:rect r="r" b="b" t="t" l="l"/>
            <a:pathLst>
              <a:path h="595016" w="359173">
                <a:moveTo>
                  <a:pt x="0" y="0"/>
                </a:moveTo>
                <a:lnTo>
                  <a:pt x="359173" y="0"/>
                </a:lnTo>
                <a:lnTo>
                  <a:pt x="359173" y="595015"/>
                </a:lnTo>
                <a:lnTo>
                  <a:pt x="0" y="595015"/>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24" id="24"/>
          <p:cNvSpPr/>
          <p:nvPr/>
        </p:nvSpPr>
        <p:spPr>
          <a:xfrm flipH="false" flipV="false" rot="138096">
            <a:off x="6071700" y="1417985"/>
            <a:ext cx="359173" cy="595016"/>
          </a:xfrm>
          <a:custGeom>
            <a:avLst/>
            <a:gdLst/>
            <a:ahLst/>
            <a:cxnLst/>
            <a:rect r="r" b="b" t="t" l="l"/>
            <a:pathLst>
              <a:path h="595016" w="359173">
                <a:moveTo>
                  <a:pt x="0" y="0"/>
                </a:moveTo>
                <a:lnTo>
                  <a:pt x="359173" y="0"/>
                </a:lnTo>
                <a:lnTo>
                  <a:pt x="359173" y="595015"/>
                </a:lnTo>
                <a:lnTo>
                  <a:pt x="0" y="595015"/>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Tree>
  </p:cSld>
  <p:clrMapOvr>
    <a:masterClrMapping/>
  </p:clrMapOvr>
</p:sld>
</file>

<file path=ppt/slides/slide30.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3427894"/>
            <a:ext cx="16230600" cy="5272023"/>
            <a:chOff x="0" y="0"/>
            <a:chExt cx="21640800" cy="7029365"/>
          </a:xfrm>
        </p:grpSpPr>
        <p:sp>
          <p:nvSpPr>
            <p:cNvPr name="Freeform 6" id="6"/>
            <p:cNvSpPr/>
            <p:nvPr/>
          </p:nvSpPr>
          <p:spPr>
            <a:xfrm flipH="false" flipV="false" rot="0">
              <a:off x="0" y="0"/>
              <a:ext cx="21640800" cy="7029365"/>
            </a:xfrm>
            <a:custGeom>
              <a:avLst/>
              <a:gdLst/>
              <a:ahLst/>
              <a:cxnLst/>
              <a:rect r="r" b="b" t="t" l="l"/>
              <a:pathLst>
                <a:path h="7029365" w="21640800">
                  <a:moveTo>
                    <a:pt x="0" y="0"/>
                  </a:moveTo>
                  <a:lnTo>
                    <a:pt x="21640800" y="0"/>
                  </a:lnTo>
                  <a:lnTo>
                    <a:pt x="21640800" y="7029365"/>
                  </a:lnTo>
                  <a:lnTo>
                    <a:pt x="0" y="7029365"/>
                  </a:lnTo>
                  <a:close/>
                </a:path>
              </a:pathLst>
            </a:custGeom>
            <a:solidFill>
              <a:srgbClr val="000000">
                <a:alpha val="0"/>
              </a:srgbClr>
            </a:solidFill>
          </p:spPr>
        </p:sp>
        <p:sp>
          <p:nvSpPr>
            <p:cNvPr name="TextBox 7" id="7"/>
            <p:cNvSpPr txBox="true"/>
            <p:nvPr/>
          </p:nvSpPr>
          <p:spPr>
            <a:xfrm>
              <a:off x="0" y="-66675"/>
              <a:ext cx="21640800" cy="7096040"/>
            </a:xfrm>
            <a:prstGeom prst="rect">
              <a:avLst/>
            </a:prstGeom>
          </p:spPr>
          <p:txBody>
            <a:bodyPr anchor="t" rtlCol="false" tIns="0" lIns="0" bIns="0" rIns="0"/>
            <a:lstStyle/>
            <a:p>
              <a:pPr algn="just">
                <a:lnSpc>
                  <a:spcPts val="5243"/>
                </a:lnSpc>
              </a:pPr>
              <a:r>
                <a:rPr lang="en-US" sz="3799">
                  <a:solidFill>
                    <a:srgbClr val="000000"/>
                  </a:solidFill>
                  <a:latin typeface="Arial Nova Condensed"/>
                  <a:ea typeface="Arial Nova Condensed"/>
                  <a:cs typeface="Arial Nova Condensed"/>
                  <a:sym typeface="Arial Nova Condensed"/>
                </a:rPr>
                <a:t>You also need to plan your schedule and set your goals. Goals are the things you plan to achieve. If you're clear about your goals, you'll find it easier to do things in a useful order. Plan your objectives as follows:</a:t>
              </a:r>
            </a:p>
            <a:p>
              <a:pPr algn="just">
                <a:lnSpc>
                  <a:spcPts val="5243"/>
                </a:lnSpc>
              </a:pPr>
            </a:p>
            <a:p>
              <a:pPr algn="just" marL="458468" indent="-229234" lvl="1">
                <a:lnSpc>
                  <a:spcPts val="5243"/>
                </a:lnSpc>
                <a:buFont typeface="Arial"/>
                <a:buChar char="•"/>
              </a:pPr>
              <a:r>
                <a:rPr lang="en-US" sz="3799">
                  <a:solidFill>
                    <a:srgbClr val="000000"/>
                  </a:solidFill>
                  <a:latin typeface="Arial Nova Condensed"/>
                  <a:ea typeface="Arial Nova Condensed"/>
                  <a:cs typeface="Arial Nova Condensed"/>
                  <a:sym typeface="Arial Nova Condensed"/>
                </a:rPr>
                <a:t>Long-term goals (this year - for example, to complete my training cycle).</a:t>
              </a:r>
            </a:p>
            <a:p>
              <a:pPr algn="just" marL="458468" indent="-229234" lvl="1">
                <a:lnSpc>
                  <a:spcPts val="5243"/>
                </a:lnSpc>
                <a:buFont typeface="Arial"/>
                <a:buChar char="•"/>
              </a:pPr>
              <a:r>
                <a:rPr lang="en-US" sz="3799">
                  <a:solidFill>
                    <a:srgbClr val="000000"/>
                  </a:solidFill>
                  <a:latin typeface="Arial Nova Condensed"/>
                  <a:ea typeface="Arial Nova Condensed"/>
                  <a:cs typeface="Arial Nova Condensed"/>
                  <a:sym typeface="Arial Nova Condensed"/>
                </a:rPr>
                <a:t>Medium-term objectives (this month - for example, to complete the monthly report)</a:t>
              </a:r>
            </a:p>
            <a:p>
              <a:pPr algn="just" marL="458468" indent="-229234" lvl="1">
                <a:lnSpc>
                  <a:spcPts val="5243"/>
                </a:lnSpc>
                <a:buFont typeface="Arial"/>
                <a:buChar char="•"/>
              </a:pPr>
              <a:r>
                <a:rPr lang="en-US" sz="3799">
                  <a:solidFill>
                    <a:srgbClr val="000000"/>
                  </a:solidFill>
                  <a:latin typeface="Arial Nova Condensed"/>
                  <a:ea typeface="Arial Nova Condensed"/>
                  <a:cs typeface="Arial Nova Condensed"/>
                  <a:sym typeface="Arial Nova Condensed"/>
                </a:rPr>
                <a:t>Short-term goals (this week - for example, organize a community workshop)</a:t>
              </a:r>
            </a:p>
          </p:txBody>
        </p:sp>
      </p:grpSp>
      <p:grpSp>
        <p:nvGrpSpPr>
          <p:cNvPr name="Group 8" id="8"/>
          <p:cNvGrpSpPr/>
          <p:nvPr/>
        </p:nvGrpSpPr>
        <p:grpSpPr>
          <a:xfrm rot="0">
            <a:off x="1497167" y="2178708"/>
            <a:ext cx="2364405" cy="894151"/>
            <a:chOff x="0" y="0"/>
            <a:chExt cx="3152540" cy="1192202"/>
          </a:xfrm>
        </p:grpSpPr>
        <p:sp>
          <p:nvSpPr>
            <p:cNvPr name="Freeform 9" id="9"/>
            <p:cNvSpPr/>
            <p:nvPr/>
          </p:nvSpPr>
          <p:spPr>
            <a:xfrm flipH="false" flipV="false" rot="0">
              <a:off x="0" y="0"/>
              <a:ext cx="3152540" cy="1192202"/>
            </a:xfrm>
            <a:custGeom>
              <a:avLst/>
              <a:gdLst/>
              <a:ahLst/>
              <a:cxnLst/>
              <a:rect r="r" b="b" t="t" l="l"/>
              <a:pathLst>
                <a:path h="1192202" w="3152540">
                  <a:moveTo>
                    <a:pt x="0" y="0"/>
                  </a:moveTo>
                  <a:lnTo>
                    <a:pt x="3152540" y="0"/>
                  </a:lnTo>
                  <a:lnTo>
                    <a:pt x="3152540" y="1192202"/>
                  </a:lnTo>
                  <a:lnTo>
                    <a:pt x="0" y="1192202"/>
                  </a:lnTo>
                  <a:close/>
                </a:path>
              </a:pathLst>
            </a:custGeom>
            <a:solidFill>
              <a:srgbClr val="000000">
                <a:alpha val="0"/>
              </a:srgbClr>
            </a:solidFill>
            <a:ln cap="sq">
              <a:noFill/>
              <a:prstDash val="solid"/>
              <a:miter/>
            </a:ln>
          </p:spPr>
        </p:sp>
        <p:sp>
          <p:nvSpPr>
            <p:cNvPr name="TextBox 10" id="10"/>
            <p:cNvSpPr txBox="true"/>
            <p:nvPr/>
          </p:nvSpPr>
          <p:spPr>
            <a:xfrm>
              <a:off x="0" y="-200025"/>
              <a:ext cx="3152540" cy="1392227"/>
            </a:xfrm>
            <a:prstGeom prst="rect">
              <a:avLst/>
            </a:prstGeom>
          </p:spPr>
          <p:txBody>
            <a:bodyPr anchor="t" rtlCol="false" tIns="0" lIns="0" bIns="0" rIns="0"/>
            <a:lstStyle/>
            <a:p>
              <a:pPr algn="just" marL="0" indent="0" lvl="0">
                <a:lnSpc>
                  <a:spcPts val="8181"/>
                </a:lnSpc>
                <a:spcBef>
                  <a:spcPct val="0"/>
                </a:spcBef>
              </a:pPr>
              <a:r>
                <a:rPr lang="en-US" b="true" sz="5000" strike="noStrike" u="none">
                  <a:solidFill>
                    <a:srgbClr val="F9B57D"/>
                  </a:solidFill>
                  <a:latin typeface="Arial Nova Condensed Bold"/>
                  <a:ea typeface="Arial Nova Condensed Bold"/>
                  <a:cs typeface="Arial Nova Condensed Bold"/>
                  <a:sym typeface="Arial Nova Condensed Bold"/>
                </a:rPr>
                <a:t>Planning</a:t>
              </a:r>
            </a:p>
          </p:txBody>
        </p:sp>
      </p:grpSp>
      <p:grpSp>
        <p:nvGrpSpPr>
          <p:cNvPr name="Group 11" id="11"/>
          <p:cNvGrpSpPr/>
          <p:nvPr/>
        </p:nvGrpSpPr>
        <p:grpSpPr>
          <a:xfrm rot="0">
            <a:off x="15537401" y="-1303500"/>
            <a:ext cx="3767531" cy="4123759"/>
            <a:chOff x="0" y="0"/>
            <a:chExt cx="5023375" cy="5498345"/>
          </a:xfrm>
        </p:grpSpPr>
        <p:grpSp>
          <p:nvGrpSpPr>
            <p:cNvPr name="Group 12" id="12"/>
            <p:cNvGrpSpPr/>
            <p:nvPr/>
          </p:nvGrpSpPr>
          <p:grpSpPr>
            <a:xfrm rot="-104776">
              <a:off x="297380" y="1759711"/>
              <a:ext cx="4032000" cy="3678054"/>
              <a:chOff x="0" y="0"/>
              <a:chExt cx="893117" cy="814716"/>
            </a:xfrm>
          </p:grpSpPr>
          <p:sp>
            <p:nvSpPr>
              <p:cNvPr name="Freeform 13" id="1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4" id="14"/>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5" id="15"/>
            <p:cNvGrpSpPr/>
            <p:nvPr/>
          </p:nvGrpSpPr>
          <p:grpSpPr>
            <a:xfrm rot="-162844">
              <a:off x="84820" y="93399"/>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8" id="18"/>
            <p:cNvGrpSpPr/>
            <p:nvPr/>
          </p:nvGrpSpPr>
          <p:grpSpPr>
            <a:xfrm rot="10629642">
              <a:off x="902754" y="1722687"/>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sp>
        <p:nvSpPr>
          <p:cNvPr name="TextBox 21" id="21"/>
          <p:cNvSpPr txBox="true"/>
          <p:nvPr/>
        </p:nvSpPr>
        <p:spPr>
          <a:xfrm rot="0">
            <a:off x="1028700" y="904875"/>
            <a:ext cx="6998643" cy="1127760"/>
          </a:xfrm>
          <a:prstGeom prst="rect">
            <a:avLst/>
          </a:prstGeom>
        </p:spPr>
        <p:txBody>
          <a:bodyPr anchor="t" rtlCol="false" tIns="0" lIns="0" bIns="0" rIns="0">
            <a:spAutoFit/>
          </a:bodyPr>
          <a:lstStyle/>
          <a:p>
            <a:pPr algn="ctr">
              <a:lnSpc>
                <a:spcPts val="9240"/>
              </a:lnSpc>
              <a:spcBef>
                <a:spcPct val="0"/>
              </a:spcBef>
            </a:pPr>
            <a:r>
              <a:rPr lang="en-US" b="true" sz="6600">
                <a:solidFill>
                  <a:srgbClr val="4E5FA7"/>
                </a:solidFill>
                <a:latin typeface="Arial Nova Condensed Bold"/>
                <a:ea typeface="Arial Nova Condensed Bold"/>
                <a:cs typeface="Arial Nova Condensed Bold"/>
                <a:sym typeface="Arial Nova Condensed Bold"/>
              </a:rPr>
              <a:t>TIME MANAGEMENT</a:t>
            </a:r>
          </a:p>
        </p:txBody>
      </p:sp>
    </p:spTree>
  </p:cSld>
  <p:clrMapOvr>
    <a:masterClrMapping/>
  </p:clrMapOvr>
</p:sld>
</file>

<file path=ppt/slides/slide3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sp>
        <p:nvSpPr>
          <p:cNvPr name="TextBox 5" id="5"/>
          <p:cNvSpPr txBox="true"/>
          <p:nvPr/>
        </p:nvSpPr>
        <p:spPr>
          <a:xfrm rot="0">
            <a:off x="1028700" y="1181100"/>
            <a:ext cx="9367347" cy="2446529"/>
          </a:xfrm>
          <a:prstGeom prst="rect">
            <a:avLst/>
          </a:prstGeom>
        </p:spPr>
        <p:txBody>
          <a:bodyPr anchor="t" rtlCol="false" tIns="0" lIns="0" bIns="0" rIns="0">
            <a:spAutoFit/>
          </a:bodyPr>
          <a:lstStyle/>
          <a:p>
            <a:pPr algn="l">
              <a:lnSpc>
                <a:spcPts val="9476"/>
              </a:lnSpc>
            </a:pPr>
            <a:r>
              <a:rPr lang="en-US" sz="9200" b="true">
                <a:solidFill>
                  <a:srgbClr val="4E5FA7"/>
                </a:solidFill>
                <a:latin typeface="Arial Nova Condensed Bold"/>
                <a:ea typeface="Arial Nova Condensed Bold"/>
                <a:cs typeface="Arial Nova Condensed Bold"/>
                <a:sym typeface="Arial Nova Condensed Bold"/>
              </a:rPr>
              <a:t>Thank you for your Attention! </a:t>
            </a:r>
          </a:p>
        </p:txBody>
      </p:sp>
      <p:sp>
        <p:nvSpPr>
          <p:cNvPr name="TextBox 6" id="6"/>
          <p:cNvSpPr txBox="true"/>
          <p:nvPr/>
        </p:nvSpPr>
        <p:spPr>
          <a:xfrm rot="0">
            <a:off x="1028700" y="4637771"/>
            <a:ext cx="9367347" cy="2457968"/>
          </a:xfrm>
          <a:prstGeom prst="rect">
            <a:avLst/>
          </a:prstGeom>
        </p:spPr>
        <p:txBody>
          <a:bodyPr anchor="t" rtlCol="false" tIns="0" lIns="0" bIns="0" rIns="0">
            <a:spAutoFit/>
          </a:bodyPr>
          <a:lstStyle/>
          <a:p>
            <a:pPr algn="l">
              <a:lnSpc>
                <a:spcPts val="6386"/>
              </a:lnSpc>
            </a:pPr>
            <a:r>
              <a:rPr lang="en-US" sz="6200" b="true">
                <a:solidFill>
                  <a:srgbClr val="4E5FA7"/>
                </a:solidFill>
                <a:latin typeface="Arial Nova Condensed Bold"/>
                <a:ea typeface="Arial Nova Condensed Bold"/>
                <a:cs typeface="Arial Nova Condensed Bold"/>
                <a:sym typeface="Arial Nova Condensed Bold"/>
              </a:rPr>
              <a:t>Questions, Comments, or requests for further information? </a:t>
            </a:r>
          </a:p>
        </p:txBody>
      </p:sp>
      <p:sp>
        <p:nvSpPr>
          <p:cNvPr name="Freeform 7" id="7"/>
          <p:cNvSpPr/>
          <p:nvPr/>
        </p:nvSpPr>
        <p:spPr>
          <a:xfrm flipH="false" flipV="false" rot="125426">
            <a:off x="10911780" y="2182826"/>
            <a:ext cx="6347520" cy="5921347"/>
          </a:xfrm>
          <a:custGeom>
            <a:avLst/>
            <a:gdLst/>
            <a:ahLst/>
            <a:cxnLst/>
            <a:rect r="r" b="b" t="t" l="l"/>
            <a:pathLst>
              <a:path h="5921347" w="6347520">
                <a:moveTo>
                  <a:pt x="0" y="0"/>
                </a:moveTo>
                <a:lnTo>
                  <a:pt x="6347520" y="0"/>
                </a:lnTo>
                <a:lnTo>
                  <a:pt x="6347520" y="5921348"/>
                </a:lnTo>
                <a:lnTo>
                  <a:pt x="0" y="592134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3645737"/>
            <a:ext cx="16230600" cy="2450249"/>
            <a:chOff x="0" y="0"/>
            <a:chExt cx="21640800" cy="3266999"/>
          </a:xfrm>
        </p:grpSpPr>
        <p:sp>
          <p:nvSpPr>
            <p:cNvPr name="Freeform 6" id="6"/>
            <p:cNvSpPr/>
            <p:nvPr/>
          </p:nvSpPr>
          <p:spPr>
            <a:xfrm flipH="false" flipV="false" rot="0">
              <a:off x="0" y="0"/>
              <a:ext cx="21640800" cy="3266999"/>
            </a:xfrm>
            <a:custGeom>
              <a:avLst/>
              <a:gdLst/>
              <a:ahLst/>
              <a:cxnLst/>
              <a:rect r="r" b="b" t="t" l="l"/>
              <a:pathLst>
                <a:path h="3266999" w="21640800">
                  <a:moveTo>
                    <a:pt x="0" y="0"/>
                  </a:moveTo>
                  <a:lnTo>
                    <a:pt x="21640800" y="0"/>
                  </a:lnTo>
                  <a:lnTo>
                    <a:pt x="21640800" y="3266999"/>
                  </a:lnTo>
                  <a:lnTo>
                    <a:pt x="0" y="3266999"/>
                  </a:lnTo>
                  <a:close/>
                </a:path>
              </a:pathLst>
            </a:custGeom>
            <a:solidFill>
              <a:srgbClr val="000000">
                <a:alpha val="0"/>
              </a:srgbClr>
            </a:solidFill>
          </p:spPr>
        </p:sp>
        <p:sp>
          <p:nvSpPr>
            <p:cNvPr name="TextBox 7" id="7"/>
            <p:cNvSpPr txBox="true"/>
            <p:nvPr/>
          </p:nvSpPr>
          <p:spPr>
            <a:xfrm>
              <a:off x="0" y="0"/>
              <a:ext cx="21640800" cy="3266999"/>
            </a:xfrm>
            <a:prstGeom prst="rect">
              <a:avLst/>
            </a:prstGeom>
          </p:spPr>
          <p:txBody>
            <a:bodyPr anchor="t" rtlCol="false" tIns="0" lIns="0" bIns="0" rIns="0"/>
            <a:lstStyle/>
            <a:p>
              <a:pPr algn="just">
                <a:lnSpc>
                  <a:spcPts val="6119"/>
                </a:lnSpc>
              </a:pPr>
              <a:r>
                <a:rPr lang="en-US" b="true" sz="5099">
                  <a:solidFill>
                    <a:srgbClr val="000000"/>
                  </a:solidFill>
                  <a:latin typeface="Arial Nova Condensed Bold"/>
                  <a:ea typeface="Arial Nova Condensed Bold"/>
                  <a:cs typeface="Arial Nova Condensed Bold"/>
                  <a:sym typeface="Arial Nova Condensed Bold"/>
                </a:rPr>
                <a:t>Organization </a:t>
              </a:r>
              <a:r>
                <a:rPr lang="en-US" sz="5099">
                  <a:solidFill>
                    <a:srgbClr val="000000"/>
                  </a:solidFill>
                  <a:latin typeface="Arial Nova Condensed"/>
                  <a:ea typeface="Arial Nova Condensed"/>
                  <a:cs typeface="Arial Nova Condensed"/>
                  <a:sym typeface="Arial Nova Condensed"/>
                </a:rPr>
                <a:t>is the </a:t>
              </a:r>
              <a:r>
                <a:rPr lang="en-US" sz="5099" u="sng">
                  <a:solidFill>
                    <a:srgbClr val="0000FF"/>
                  </a:solidFill>
                  <a:latin typeface="Arial Nova Condensed"/>
                  <a:ea typeface="Arial Nova Condensed"/>
                  <a:cs typeface="Arial Nova Condensed"/>
                  <a:sym typeface="Arial Nova Condensed"/>
                  <a:hlinkClick r:id="rId3" tooltip="https://dictionary.cambridge.org/dictionary/english/ability"/>
                </a:rPr>
                <a:t>ability</a:t>
              </a:r>
              <a:r>
                <a:rPr lang="en-US" sz="5099">
                  <a:solidFill>
                    <a:srgbClr val="000000"/>
                  </a:solidFill>
                  <a:latin typeface="Arial Nova Condensed"/>
                  <a:ea typeface="Arial Nova Condensed"/>
                  <a:cs typeface="Arial Nova Condensed"/>
                  <a:sym typeface="Arial Nova Condensed"/>
                </a:rPr>
                <a:t> to use your time, energy, resources in an </a:t>
              </a:r>
              <a:r>
                <a:rPr lang="en-US" sz="5099" u="sng">
                  <a:solidFill>
                    <a:srgbClr val="0000FF"/>
                  </a:solidFill>
                  <a:latin typeface="Arial Nova Condensed"/>
                  <a:ea typeface="Arial Nova Condensed"/>
                  <a:cs typeface="Arial Nova Condensed"/>
                  <a:sym typeface="Arial Nova Condensed"/>
                  <a:hlinkClick r:id="rId4" tooltip="https://dictionary.cambridge.org/dictionary/english/effective"/>
                </a:rPr>
                <a:t>effective</a:t>
              </a:r>
              <a:r>
                <a:rPr lang="en-US" sz="5099">
                  <a:solidFill>
                    <a:srgbClr val="000000"/>
                  </a:solidFill>
                  <a:latin typeface="Arial Nova Condensed"/>
                  <a:ea typeface="Arial Nova Condensed"/>
                  <a:cs typeface="Arial Nova Condensed"/>
                  <a:sym typeface="Arial Nova Condensed"/>
                </a:rPr>
                <a:t> way so that you achieve the things you want to achieve. </a:t>
              </a:r>
              <a:r>
                <a:rPr lang="en-US" sz="5099" i="true" u="sng">
                  <a:solidFill>
                    <a:srgbClr val="000000"/>
                  </a:solidFill>
                  <a:latin typeface="Arial Nova Condensed Italics"/>
                  <a:ea typeface="Arial Nova Condensed Italics"/>
                  <a:cs typeface="Arial Nova Condensed Italics"/>
                  <a:sym typeface="Arial Nova Condensed Italics"/>
                </a:rPr>
                <a:t>Cambridge dictionary </a:t>
              </a:r>
            </a:p>
          </p:txBody>
        </p:sp>
      </p:grpSp>
      <p:grpSp>
        <p:nvGrpSpPr>
          <p:cNvPr name="Group 8" id="8"/>
          <p:cNvGrpSpPr/>
          <p:nvPr/>
        </p:nvGrpSpPr>
        <p:grpSpPr>
          <a:xfrm rot="0">
            <a:off x="657684" y="2232406"/>
            <a:ext cx="4195739" cy="1175705"/>
            <a:chOff x="0" y="0"/>
            <a:chExt cx="5594319" cy="1567607"/>
          </a:xfrm>
        </p:grpSpPr>
        <p:sp>
          <p:nvSpPr>
            <p:cNvPr name="Freeform 9" id="9"/>
            <p:cNvSpPr/>
            <p:nvPr/>
          </p:nvSpPr>
          <p:spPr>
            <a:xfrm flipH="false" flipV="false" rot="0">
              <a:off x="0" y="0"/>
              <a:ext cx="5594319" cy="1567607"/>
            </a:xfrm>
            <a:custGeom>
              <a:avLst/>
              <a:gdLst/>
              <a:ahLst/>
              <a:cxnLst/>
              <a:rect r="r" b="b" t="t" l="l"/>
              <a:pathLst>
                <a:path h="1567607" w="5594319">
                  <a:moveTo>
                    <a:pt x="0" y="0"/>
                  </a:moveTo>
                  <a:lnTo>
                    <a:pt x="5594319" y="0"/>
                  </a:lnTo>
                  <a:lnTo>
                    <a:pt x="5594319" y="1567607"/>
                  </a:lnTo>
                  <a:lnTo>
                    <a:pt x="0" y="1567607"/>
                  </a:lnTo>
                  <a:close/>
                </a:path>
              </a:pathLst>
            </a:custGeom>
            <a:solidFill>
              <a:srgbClr val="000000">
                <a:alpha val="0"/>
              </a:srgbClr>
            </a:solidFill>
          </p:spPr>
        </p:sp>
        <p:sp>
          <p:nvSpPr>
            <p:cNvPr name="TextBox 10" id="10"/>
            <p:cNvSpPr txBox="true"/>
            <p:nvPr/>
          </p:nvSpPr>
          <p:spPr>
            <a:xfrm>
              <a:off x="0" y="0"/>
              <a:ext cx="5594319" cy="1567607"/>
            </a:xfrm>
            <a:prstGeom prst="rect">
              <a:avLst/>
            </a:prstGeom>
          </p:spPr>
          <p:txBody>
            <a:bodyPr anchor="t" rtlCol="false" tIns="0" lIns="0" bIns="0" rIns="0"/>
            <a:lstStyle/>
            <a:p>
              <a:pPr algn="ctr">
                <a:lnSpc>
                  <a:spcPts val="7920"/>
                </a:lnSpc>
              </a:pPr>
              <a:r>
                <a:rPr lang="en-US" sz="6600" b="true">
                  <a:solidFill>
                    <a:srgbClr val="4E5FA7"/>
                  </a:solidFill>
                  <a:latin typeface="Arial Nova Condensed Bold"/>
                  <a:ea typeface="Arial Nova Condensed Bold"/>
                  <a:cs typeface="Arial Nova Condensed Bold"/>
                  <a:sym typeface="Arial Nova Condensed Bold"/>
                </a:rPr>
                <a:t>Definition </a:t>
              </a:r>
            </a:p>
          </p:txBody>
        </p:sp>
      </p:grpSp>
      <p:grpSp>
        <p:nvGrpSpPr>
          <p:cNvPr name="Group 11" id="11"/>
          <p:cNvGrpSpPr/>
          <p:nvPr/>
        </p:nvGrpSpPr>
        <p:grpSpPr>
          <a:xfrm rot="0">
            <a:off x="15537401" y="-1303500"/>
            <a:ext cx="3767531" cy="4123759"/>
            <a:chOff x="0" y="0"/>
            <a:chExt cx="5023375" cy="5498345"/>
          </a:xfrm>
        </p:grpSpPr>
        <p:grpSp>
          <p:nvGrpSpPr>
            <p:cNvPr name="Group 12" id="12"/>
            <p:cNvGrpSpPr/>
            <p:nvPr/>
          </p:nvGrpSpPr>
          <p:grpSpPr>
            <a:xfrm rot="-104776">
              <a:off x="297380" y="1759711"/>
              <a:ext cx="4032000" cy="3678054"/>
              <a:chOff x="0" y="0"/>
              <a:chExt cx="893117" cy="814716"/>
            </a:xfrm>
          </p:grpSpPr>
          <p:sp>
            <p:nvSpPr>
              <p:cNvPr name="Freeform 13" id="1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4" id="14"/>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5" id="15"/>
            <p:cNvGrpSpPr/>
            <p:nvPr/>
          </p:nvGrpSpPr>
          <p:grpSpPr>
            <a:xfrm rot="-162844">
              <a:off x="84820" y="93399"/>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8" id="18"/>
            <p:cNvGrpSpPr/>
            <p:nvPr/>
          </p:nvGrpSpPr>
          <p:grpSpPr>
            <a:xfrm rot="10629642">
              <a:off x="902754" y="1722687"/>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15537401" y="-1303500"/>
            <a:ext cx="3767531" cy="4123759"/>
            <a:chOff x="0" y="0"/>
            <a:chExt cx="5023375" cy="5498345"/>
          </a:xfrm>
        </p:grpSpPr>
        <p:grpSp>
          <p:nvGrpSpPr>
            <p:cNvPr name="Group 3" id="3"/>
            <p:cNvGrpSpPr/>
            <p:nvPr/>
          </p:nvGrpSpPr>
          <p:grpSpPr>
            <a:xfrm rot="-104776">
              <a:off x="297380" y="1759711"/>
              <a:ext cx="4032000" cy="3678054"/>
              <a:chOff x="0" y="0"/>
              <a:chExt cx="893117" cy="814716"/>
            </a:xfrm>
          </p:grpSpPr>
          <p:sp>
            <p:nvSpPr>
              <p:cNvPr name="Freeform 4" id="4"/>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5" id="5"/>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6" id="6"/>
            <p:cNvGrpSpPr/>
            <p:nvPr/>
          </p:nvGrpSpPr>
          <p:grpSpPr>
            <a:xfrm rot="-162844">
              <a:off x="84820" y="93399"/>
              <a:ext cx="4032000" cy="3678054"/>
              <a:chOff x="0" y="0"/>
              <a:chExt cx="893117" cy="814716"/>
            </a:xfrm>
          </p:grpSpPr>
          <p:sp>
            <p:nvSpPr>
              <p:cNvPr name="Freeform 7" id="7"/>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8" id="8"/>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9" id="9"/>
            <p:cNvGrpSpPr/>
            <p:nvPr/>
          </p:nvGrpSpPr>
          <p:grpSpPr>
            <a:xfrm rot="10629642">
              <a:off x="902754" y="1722687"/>
              <a:ext cx="4032000" cy="3678054"/>
              <a:chOff x="0" y="0"/>
              <a:chExt cx="893117" cy="814716"/>
            </a:xfrm>
          </p:grpSpPr>
          <p:sp>
            <p:nvSpPr>
              <p:cNvPr name="Freeform 10" id="10"/>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11" id="11"/>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grpSp>
        <p:nvGrpSpPr>
          <p:cNvPr name="Group 12" id="12"/>
          <p:cNvGrpSpPr/>
          <p:nvPr/>
        </p:nvGrpSpPr>
        <p:grpSpPr>
          <a:xfrm rot="0">
            <a:off x="1028700" y="1028700"/>
            <a:ext cx="7040196" cy="1175705"/>
            <a:chOff x="0" y="0"/>
            <a:chExt cx="9386927" cy="1567607"/>
          </a:xfrm>
        </p:grpSpPr>
        <p:sp>
          <p:nvSpPr>
            <p:cNvPr name="Freeform 13" id="13"/>
            <p:cNvSpPr/>
            <p:nvPr/>
          </p:nvSpPr>
          <p:spPr>
            <a:xfrm flipH="false" flipV="false" rot="0">
              <a:off x="0" y="0"/>
              <a:ext cx="9386927" cy="1567607"/>
            </a:xfrm>
            <a:custGeom>
              <a:avLst/>
              <a:gdLst/>
              <a:ahLst/>
              <a:cxnLst/>
              <a:rect r="r" b="b" t="t" l="l"/>
              <a:pathLst>
                <a:path h="1567607" w="9386927">
                  <a:moveTo>
                    <a:pt x="0" y="0"/>
                  </a:moveTo>
                  <a:lnTo>
                    <a:pt x="9386927" y="0"/>
                  </a:lnTo>
                  <a:lnTo>
                    <a:pt x="9386927" y="1567607"/>
                  </a:lnTo>
                  <a:lnTo>
                    <a:pt x="0" y="1567607"/>
                  </a:lnTo>
                  <a:close/>
                </a:path>
              </a:pathLst>
            </a:custGeom>
            <a:solidFill>
              <a:srgbClr val="000000">
                <a:alpha val="0"/>
              </a:srgbClr>
            </a:solidFill>
          </p:spPr>
        </p:sp>
        <p:sp>
          <p:nvSpPr>
            <p:cNvPr name="TextBox 14" id="14"/>
            <p:cNvSpPr txBox="true"/>
            <p:nvPr/>
          </p:nvSpPr>
          <p:spPr>
            <a:xfrm>
              <a:off x="0" y="0"/>
              <a:ext cx="9386927" cy="1567607"/>
            </a:xfrm>
            <a:prstGeom prst="rect">
              <a:avLst/>
            </a:prstGeom>
          </p:spPr>
          <p:txBody>
            <a:bodyPr anchor="t" rtlCol="false" tIns="0" lIns="0" bIns="0" rIns="0"/>
            <a:lstStyle/>
            <a:p>
              <a:pPr algn="ctr">
                <a:lnSpc>
                  <a:spcPts val="7920"/>
                </a:lnSpc>
              </a:pPr>
              <a:r>
                <a:rPr lang="en-US" sz="6600" b="true">
                  <a:solidFill>
                    <a:srgbClr val="4E5FA7"/>
                  </a:solidFill>
                  <a:latin typeface="Arial Nova Condensed Bold"/>
                  <a:ea typeface="Arial Nova Condensed Bold"/>
                  <a:cs typeface="Arial Nova Condensed Bold"/>
                  <a:sym typeface="Arial Nova Condensed Bold"/>
                </a:rPr>
                <a:t>Organizational Skills </a:t>
              </a:r>
            </a:p>
          </p:txBody>
        </p:sp>
      </p:grpSp>
      <p:grpSp>
        <p:nvGrpSpPr>
          <p:cNvPr name="Group 15" id="15"/>
          <p:cNvGrpSpPr/>
          <p:nvPr/>
        </p:nvGrpSpPr>
        <p:grpSpPr>
          <a:xfrm rot="0">
            <a:off x="0" y="-316594"/>
            <a:ext cx="18966714" cy="10920189"/>
            <a:chOff x="0" y="0"/>
            <a:chExt cx="4995349" cy="2876099"/>
          </a:xfrm>
        </p:grpSpPr>
        <p:sp>
          <p:nvSpPr>
            <p:cNvPr name="Freeform 16" id="16"/>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17" id="17"/>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18" id="18"/>
          <p:cNvGrpSpPr/>
          <p:nvPr/>
        </p:nvGrpSpPr>
        <p:grpSpPr>
          <a:xfrm rot="0">
            <a:off x="1028700" y="3108168"/>
            <a:ext cx="7539668" cy="6174796"/>
            <a:chOff x="0" y="0"/>
            <a:chExt cx="10052891" cy="8233062"/>
          </a:xfrm>
        </p:grpSpPr>
        <p:sp>
          <p:nvSpPr>
            <p:cNvPr name="Freeform 19" id="19"/>
            <p:cNvSpPr/>
            <p:nvPr/>
          </p:nvSpPr>
          <p:spPr>
            <a:xfrm flipH="false" flipV="false" rot="0">
              <a:off x="0" y="0"/>
              <a:ext cx="10052891" cy="8233062"/>
            </a:xfrm>
            <a:custGeom>
              <a:avLst/>
              <a:gdLst/>
              <a:ahLst/>
              <a:cxnLst/>
              <a:rect r="r" b="b" t="t" l="l"/>
              <a:pathLst>
                <a:path h="8233062" w="10052891">
                  <a:moveTo>
                    <a:pt x="0" y="0"/>
                  </a:moveTo>
                  <a:lnTo>
                    <a:pt x="10052891" y="0"/>
                  </a:lnTo>
                  <a:lnTo>
                    <a:pt x="10052891" y="8233062"/>
                  </a:lnTo>
                  <a:lnTo>
                    <a:pt x="0" y="8233062"/>
                  </a:lnTo>
                  <a:lnTo>
                    <a:pt x="0" y="0"/>
                  </a:lnTo>
                  <a:close/>
                </a:path>
              </a:pathLst>
            </a:custGeom>
            <a:blipFill>
              <a:blip r:embed="rId3">
                <a:extLst>
                  <a:ext uri="{96DAC541-7B7A-43D3-8B79-37D633B846F1}">
                    <asvg:svgBlip xmlns:asvg="http://schemas.microsoft.com/office/drawing/2016/SVG/main" r:embed="rId4"/>
                  </a:ext>
                </a:extLst>
              </a:blip>
              <a:stretch>
                <a:fillRect l="0" t="0" r="-1581" b="-31080"/>
              </a:stretch>
            </a:blipFill>
          </p:spPr>
        </p:sp>
        <p:sp>
          <p:nvSpPr>
            <p:cNvPr name="TextBox 20" id="20"/>
            <p:cNvSpPr txBox="true"/>
            <p:nvPr/>
          </p:nvSpPr>
          <p:spPr>
            <a:xfrm rot="0">
              <a:off x="2202426" y="735791"/>
              <a:ext cx="2114477" cy="1151043"/>
            </a:xfrm>
            <a:prstGeom prst="rect">
              <a:avLst/>
            </a:prstGeom>
          </p:spPr>
          <p:txBody>
            <a:bodyPr anchor="t" rtlCol="false" tIns="0" lIns="0" bIns="0" rIns="0">
              <a:spAutoFit/>
            </a:bodyPr>
            <a:lstStyle/>
            <a:p>
              <a:pPr algn="ctr">
                <a:lnSpc>
                  <a:spcPts val="7279"/>
                </a:lnSpc>
              </a:pPr>
              <a:r>
                <a:rPr lang="en-US" sz="5199" b="true">
                  <a:solidFill>
                    <a:srgbClr val="000000"/>
                  </a:solidFill>
                  <a:latin typeface="Arial Nova Condensed Bold"/>
                  <a:ea typeface="Arial Nova Condensed Bold"/>
                  <a:cs typeface="Arial Nova Condensed Bold"/>
                  <a:sym typeface="Arial Nova Condensed Bold"/>
                </a:rPr>
                <a:t>Filing</a:t>
              </a:r>
            </a:p>
          </p:txBody>
        </p:sp>
        <p:sp>
          <p:nvSpPr>
            <p:cNvPr name="TextBox 21" id="21"/>
            <p:cNvSpPr txBox="true"/>
            <p:nvPr/>
          </p:nvSpPr>
          <p:spPr>
            <a:xfrm rot="0">
              <a:off x="2202426" y="3493384"/>
              <a:ext cx="7656845" cy="1151043"/>
            </a:xfrm>
            <a:prstGeom prst="rect">
              <a:avLst/>
            </a:prstGeom>
          </p:spPr>
          <p:txBody>
            <a:bodyPr anchor="t" rtlCol="false" tIns="0" lIns="0" bIns="0" rIns="0">
              <a:spAutoFit/>
            </a:bodyPr>
            <a:lstStyle/>
            <a:p>
              <a:pPr algn="ctr">
                <a:lnSpc>
                  <a:spcPts val="7279"/>
                </a:lnSpc>
              </a:pPr>
              <a:r>
                <a:rPr lang="en-US" sz="5199" b="true">
                  <a:solidFill>
                    <a:srgbClr val="000000"/>
                  </a:solidFill>
                  <a:latin typeface="Arial Nova Condensed Bold"/>
                  <a:ea typeface="Arial Nova Condensed Bold"/>
                  <a:cs typeface="Arial Nova Condensed Bold"/>
                  <a:sym typeface="Arial Nova Condensed Bold"/>
                </a:rPr>
                <a:t>Clients’ Management </a:t>
              </a:r>
            </a:p>
          </p:txBody>
        </p:sp>
        <p:sp>
          <p:nvSpPr>
            <p:cNvPr name="TextBox 22" id="22"/>
            <p:cNvSpPr txBox="true"/>
            <p:nvPr/>
          </p:nvSpPr>
          <p:spPr>
            <a:xfrm rot="0">
              <a:off x="2202426" y="6250978"/>
              <a:ext cx="6785556" cy="1151043"/>
            </a:xfrm>
            <a:prstGeom prst="rect">
              <a:avLst/>
            </a:prstGeom>
          </p:spPr>
          <p:txBody>
            <a:bodyPr anchor="t" rtlCol="false" tIns="0" lIns="0" bIns="0" rIns="0">
              <a:spAutoFit/>
            </a:bodyPr>
            <a:lstStyle/>
            <a:p>
              <a:pPr algn="ctr">
                <a:lnSpc>
                  <a:spcPts val="7279"/>
                </a:lnSpc>
              </a:pPr>
              <a:r>
                <a:rPr lang="en-US" sz="5199" b="true">
                  <a:solidFill>
                    <a:srgbClr val="000000"/>
                  </a:solidFill>
                  <a:latin typeface="Arial Nova Condensed Bold"/>
                  <a:ea typeface="Arial Nova Condensed Bold"/>
                  <a:cs typeface="Arial Nova Condensed Bold"/>
                  <a:sym typeface="Arial Nova Condensed Bold"/>
                </a:rPr>
                <a:t>Time Management</a:t>
              </a:r>
            </a:p>
          </p:txBody>
        </p:sp>
      </p:grpSp>
      <p:sp>
        <p:nvSpPr>
          <p:cNvPr name="Freeform 23" id="23"/>
          <p:cNvSpPr/>
          <p:nvPr/>
        </p:nvSpPr>
        <p:spPr>
          <a:xfrm flipH="false" flipV="false" rot="0">
            <a:off x="9144000" y="1028700"/>
            <a:ext cx="7874335" cy="18748418"/>
          </a:xfrm>
          <a:custGeom>
            <a:avLst/>
            <a:gdLst/>
            <a:ahLst/>
            <a:cxnLst/>
            <a:rect r="r" b="b" t="t" l="l"/>
            <a:pathLst>
              <a:path h="18748418" w="7874335">
                <a:moveTo>
                  <a:pt x="0" y="0"/>
                </a:moveTo>
                <a:lnTo>
                  <a:pt x="7874335" y="0"/>
                </a:lnTo>
                <a:lnTo>
                  <a:pt x="7874335" y="18748418"/>
                </a:lnTo>
                <a:lnTo>
                  <a:pt x="0" y="1874841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7901209" y="1028700"/>
            <a:ext cx="9358091" cy="8229600"/>
            <a:chOff x="0" y="0"/>
            <a:chExt cx="12477455" cy="10972800"/>
          </a:xfrm>
        </p:grpSpPr>
        <p:grpSp>
          <p:nvGrpSpPr>
            <p:cNvPr name="Group 6" id="6"/>
            <p:cNvGrpSpPr/>
            <p:nvPr/>
          </p:nvGrpSpPr>
          <p:grpSpPr>
            <a:xfrm rot="0">
              <a:off x="0" y="0"/>
              <a:ext cx="12477455" cy="10972800"/>
              <a:chOff x="0" y="0"/>
              <a:chExt cx="3165576" cy="2783840"/>
            </a:xfrm>
          </p:grpSpPr>
          <p:sp>
            <p:nvSpPr>
              <p:cNvPr name="Freeform 7" id="7"/>
              <p:cNvSpPr/>
              <p:nvPr/>
            </p:nvSpPr>
            <p:spPr>
              <a:xfrm flipH="false" flipV="false" rot="0">
                <a:off x="0" y="0"/>
                <a:ext cx="3165577" cy="2783840"/>
              </a:xfrm>
              <a:custGeom>
                <a:avLst/>
                <a:gdLst/>
                <a:ahLst/>
                <a:cxnLst/>
                <a:rect r="r" b="b" t="t" l="l"/>
                <a:pathLst>
                  <a:path h="2783840" w="3165577">
                    <a:moveTo>
                      <a:pt x="3041117" y="2783840"/>
                    </a:moveTo>
                    <a:lnTo>
                      <a:pt x="124460" y="2783840"/>
                    </a:lnTo>
                    <a:cubicBezTo>
                      <a:pt x="55880" y="2783840"/>
                      <a:pt x="0" y="2727960"/>
                      <a:pt x="0" y="2659380"/>
                    </a:cubicBezTo>
                    <a:lnTo>
                      <a:pt x="0" y="124460"/>
                    </a:lnTo>
                    <a:cubicBezTo>
                      <a:pt x="0" y="55880"/>
                      <a:pt x="55880" y="0"/>
                      <a:pt x="124460" y="0"/>
                    </a:cubicBezTo>
                    <a:lnTo>
                      <a:pt x="3041117" y="0"/>
                    </a:lnTo>
                    <a:cubicBezTo>
                      <a:pt x="3109696" y="0"/>
                      <a:pt x="3165577" y="55880"/>
                      <a:pt x="3165577" y="124460"/>
                    </a:cubicBezTo>
                    <a:lnTo>
                      <a:pt x="3165577" y="2659380"/>
                    </a:lnTo>
                    <a:cubicBezTo>
                      <a:pt x="3165577" y="2727960"/>
                      <a:pt x="3109696" y="2783840"/>
                      <a:pt x="3041117" y="2783840"/>
                    </a:cubicBezTo>
                    <a:close/>
                  </a:path>
                </a:pathLst>
              </a:custGeom>
              <a:solidFill>
                <a:srgbClr val="F7E5DD"/>
              </a:solidFill>
            </p:spPr>
          </p:sp>
        </p:grpSp>
        <p:grpSp>
          <p:nvGrpSpPr>
            <p:cNvPr name="Group 8" id="8"/>
            <p:cNvGrpSpPr/>
            <p:nvPr/>
          </p:nvGrpSpPr>
          <p:grpSpPr>
            <a:xfrm rot="-10800000">
              <a:off x="1386781" y="556357"/>
              <a:ext cx="289704" cy="289704"/>
              <a:chOff x="0" y="0"/>
              <a:chExt cx="6350000" cy="6350000"/>
            </a:xfrm>
          </p:grpSpPr>
          <p:sp>
            <p:nvSpPr>
              <p:cNvPr name="Freeform 9" id="9"/>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9B428"/>
              </a:solidFill>
            </p:spPr>
          </p:sp>
        </p:grpSp>
        <p:grpSp>
          <p:nvGrpSpPr>
            <p:cNvPr name="Group 10" id="10"/>
            <p:cNvGrpSpPr/>
            <p:nvPr/>
          </p:nvGrpSpPr>
          <p:grpSpPr>
            <a:xfrm rot="-10800000">
              <a:off x="1039940" y="556357"/>
              <a:ext cx="289704" cy="289704"/>
              <a:chOff x="0" y="0"/>
              <a:chExt cx="6350000" cy="6350000"/>
            </a:xfrm>
          </p:grpSpPr>
          <p:sp>
            <p:nvSpPr>
              <p:cNvPr name="Freeform 11" id="11"/>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DC4F50"/>
              </a:solidFill>
            </p:spPr>
          </p:sp>
        </p:grpSp>
        <p:grpSp>
          <p:nvGrpSpPr>
            <p:cNvPr name="Group 12" id="12"/>
            <p:cNvGrpSpPr/>
            <p:nvPr/>
          </p:nvGrpSpPr>
          <p:grpSpPr>
            <a:xfrm rot="-10800000">
              <a:off x="693100" y="556357"/>
              <a:ext cx="289704" cy="289704"/>
              <a:chOff x="0" y="0"/>
              <a:chExt cx="6350000" cy="6350000"/>
            </a:xfrm>
          </p:grpSpPr>
          <p:sp>
            <p:nvSpPr>
              <p:cNvPr name="Freeform 13" id="13"/>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4E5FA7"/>
              </a:solidFill>
            </p:spPr>
          </p:sp>
        </p:grpSp>
      </p:grpSp>
      <p:sp>
        <p:nvSpPr>
          <p:cNvPr name="TextBox 14" id="14"/>
          <p:cNvSpPr txBox="true"/>
          <p:nvPr/>
        </p:nvSpPr>
        <p:spPr>
          <a:xfrm rot="0">
            <a:off x="9144000" y="2232274"/>
            <a:ext cx="5115417" cy="1049020"/>
          </a:xfrm>
          <a:prstGeom prst="rect">
            <a:avLst/>
          </a:prstGeom>
        </p:spPr>
        <p:txBody>
          <a:bodyPr anchor="t" rtlCol="false" tIns="0" lIns="0" bIns="0" rIns="0">
            <a:spAutoFit/>
          </a:bodyPr>
          <a:lstStyle/>
          <a:p>
            <a:pPr algn="l">
              <a:lnSpc>
                <a:spcPts val="7925"/>
              </a:lnSpc>
            </a:pPr>
            <a:r>
              <a:rPr lang="en-US" sz="7925" b="true">
                <a:solidFill>
                  <a:srgbClr val="4E5FA7"/>
                </a:solidFill>
                <a:latin typeface="Arial Nova Condensed Bold"/>
                <a:ea typeface="Arial Nova Condensed Bold"/>
                <a:cs typeface="Arial Nova Condensed Bold"/>
                <a:sym typeface="Arial Nova Condensed Bold"/>
              </a:rPr>
              <a:t>Session 2</a:t>
            </a:r>
          </a:p>
        </p:txBody>
      </p:sp>
      <p:sp>
        <p:nvSpPr>
          <p:cNvPr name="TextBox 15" id="15"/>
          <p:cNvSpPr txBox="true"/>
          <p:nvPr/>
        </p:nvSpPr>
        <p:spPr>
          <a:xfrm rot="0">
            <a:off x="9144000" y="3813654"/>
            <a:ext cx="7290009" cy="1069342"/>
          </a:xfrm>
          <a:prstGeom prst="rect">
            <a:avLst/>
          </a:prstGeom>
        </p:spPr>
        <p:txBody>
          <a:bodyPr anchor="t" rtlCol="false" tIns="0" lIns="0" bIns="0" rIns="0">
            <a:spAutoFit/>
          </a:bodyPr>
          <a:lstStyle/>
          <a:p>
            <a:pPr algn="l">
              <a:lnSpc>
                <a:spcPts val="8784"/>
              </a:lnSpc>
            </a:pPr>
            <a:r>
              <a:rPr lang="en-US" sz="6274">
                <a:solidFill>
                  <a:srgbClr val="171717"/>
                </a:solidFill>
                <a:latin typeface="Arial Nova Condensed"/>
                <a:ea typeface="Arial Nova Condensed"/>
                <a:cs typeface="Arial Nova Condensed"/>
                <a:sym typeface="Arial Nova Condensed"/>
              </a:rPr>
              <a:t>CASE FILING</a:t>
            </a:r>
          </a:p>
        </p:txBody>
      </p:sp>
      <p:grpSp>
        <p:nvGrpSpPr>
          <p:cNvPr name="Group 16" id="16"/>
          <p:cNvGrpSpPr/>
          <p:nvPr/>
        </p:nvGrpSpPr>
        <p:grpSpPr>
          <a:xfrm rot="0">
            <a:off x="1028700" y="605902"/>
            <a:ext cx="6594572" cy="8652398"/>
            <a:chOff x="0" y="0"/>
            <a:chExt cx="8792763" cy="11536531"/>
          </a:xfrm>
        </p:grpSpPr>
        <p:sp>
          <p:nvSpPr>
            <p:cNvPr name="Freeform 17" id="17"/>
            <p:cNvSpPr/>
            <p:nvPr/>
          </p:nvSpPr>
          <p:spPr>
            <a:xfrm flipH="false" flipV="false" rot="0">
              <a:off x="3727922" y="2766243"/>
              <a:ext cx="5064842" cy="8770288"/>
            </a:xfrm>
            <a:custGeom>
              <a:avLst/>
              <a:gdLst/>
              <a:ahLst/>
              <a:cxnLst/>
              <a:rect r="r" b="b" t="t" l="l"/>
              <a:pathLst>
                <a:path h="8770288" w="5064842">
                  <a:moveTo>
                    <a:pt x="0" y="0"/>
                  </a:moveTo>
                  <a:lnTo>
                    <a:pt x="5064841" y="0"/>
                  </a:lnTo>
                  <a:lnTo>
                    <a:pt x="5064841" y="8770288"/>
                  </a:lnTo>
                  <a:lnTo>
                    <a:pt x="0" y="8770288"/>
                  </a:lnTo>
                  <a:lnTo>
                    <a:pt x="0" y="0"/>
                  </a:lnTo>
                  <a:close/>
                </a:path>
              </a:pathLst>
            </a:custGeom>
            <a:blipFill>
              <a:blip r:embed="rId2"/>
              <a:stretch>
                <a:fillRect l="0" t="0" r="0" b="0"/>
              </a:stretch>
            </a:blipFill>
          </p:spPr>
        </p:sp>
        <p:sp>
          <p:nvSpPr>
            <p:cNvPr name="Freeform 18" id="18"/>
            <p:cNvSpPr/>
            <p:nvPr/>
          </p:nvSpPr>
          <p:spPr>
            <a:xfrm flipH="false" flipV="false" rot="0">
              <a:off x="0" y="2544354"/>
              <a:ext cx="2838384" cy="8770288"/>
            </a:xfrm>
            <a:custGeom>
              <a:avLst/>
              <a:gdLst/>
              <a:ahLst/>
              <a:cxnLst/>
              <a:rect r="r" b="b" t="t" l="l"/>
              <a:pathLst>
                <a:path h="8770288" w="2838384">
                  <a:moveTo>
                    <a:pt x="0" y="0"/>
                  </a:moveTo>
                  <a:lnTo>
                    <a:pt x="2838384" y="0"/>
                  </a:lnTo>
                  <a:lnTo>
                    <a:pt x="2838384" y="8770288"/>
                  </a:lnTo>
                  <a:lnTo>
                    <a:pt x="0" y="877028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9" id="19"/>
            <p:cNvSpPr/>
            <p:nvPr/>
          </p:nvSpPr>
          <p:spPr>
            <a:xfrm flipH="false" flipV="false" rot="0">
              <a:off x="1035551" y="151808"/>
              <a:ext cx="2712944" cy="2655294"/>
            </a:xfrm>
            <a:custGeom>
              <a:avLst/>
              <a:gdLst/>
              <a:ahLst/>
              <a:cxnLst/>
              <a:rect r="r" b="b" t="t" l="l"/>
              <a:pathLst>
                <a:path h="2655294" w="2712944">
                  <a:moveTo>
                    <a:pt x="0" y="0"/>
                  </a:moveTo>
                  <a:lnTo>
                    <a:pt x="2712944" y="0"/>
                  </a:lnTo>
                  <a:lnTo>
                    <a:pt x="2712944" y="2655293"/>
                  </a:lnTo>
                  <a:lnTo>
                    <a:pt x="0" y="265529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20" id="20"/>
            <p:cNvSpPr/>
            <p:nvPr/>
          </p:nvSpPr>
          <p:spPr>
            <a:xfrm flipH="false" flipV="false" rot="0">
              <a:off x="4916799" y="0"/>
              <a:ext cx="3569345" cy="2766243"/>
            </a:xfrm>
            <a:custGeom>
              <a:avLst/>
              <a:gdLst/>
              <a:ahLst/>
              <a:cxnLst/>
              <a:rect r="r" b="b" t="t" l="l"/>
              <a:pathLst>
                <a:path h="2766243" w="3569345">
                  <a:moveTo>
                    <a:pt x="0" y="0"/>
                  </a:moveTo>
                  <a:lnTo>
                    <a:pt x="3569345" y="0"/>
                  </a:lnTo>
                  <a:lnTo>
                    <a:pt x="3569345" y="2766243"/>
                  </a:lnTo>
                  <a:lnTo>
                    <a:pt x="0" y="276624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21" id="21"/>
            <p:cNvSpPr/>
            <p:nvPr/>
          </p:nvSpPr>
          <p:spPr>
            <a:xfrm flipH="false" flipV="false" rot="0">
              <a:off x="1810348" y="472753"/>
              <a:ext cx="1163351" cy="1327647"/>
            </a:xfrm>
            <a:custGeom>
              <a:avLst/>
              <a:gdLst/>
              <a:ahLst/>
              <a:cxnLst/>
              <a:rect r="r" b="b" t="t" l="l"/>
              <a:pathLst>
                <a:path h="1327647" w="1163351">
                  <a:moveTo>
                    <a:pt x="0" y="0"/>
                  </a:moveTo>
                  <a:lnTo>
                    <a:pt x="1163351" y="0"/>
                  </a:lnTo>
                  <a:lnTo>
                    <a:pt x="1163351" y="1327647"/>
                  </a:lnTo>
                  <a:lnTo>
                    <a:pt x="0" y="1327647"/>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22" id="22"/>
            <p:cNvSpPr/>
            <p:nvPr/>
          </p:nvSpPr>
          <p:spPr>
            <a:xfrm flipH="false" flipV="false" rot="0">
              <a:off x="5501322" y="734017"/>
              <a:ext cx="575915" cy="954077"/>
            </a:xfrm>
            <a:custGeom>
              <a:avLst/>
              <a:gdLst/>
              <a:ahLst/>
              <a:cxnLst/>
              <a:rect r="r" b="b" t="t" l="l"/>
              <a:pathLst>
                <a:path h="954077" w="575915">
                  <a:moveTo>
                    <a:pt x="0" y="0"/>
                  </a:moveTo>
                  <a:lnTo>
                    <a:pt x="575915" y="0"/>
                  </a:lnTo>
                  <a:lnTo>
                    <a:pt x="575915" y="954077"/>
                  </a:lnTo>
                  <a:lnTo>
                    <a:pt x="0" y="954077"/>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23" id="23"/>
            <p:cNvSpPr/>
            <p:nvPr/>
          </p:nvSpPr>
          <p:spPr>
            <a:xfrm flipH="false" flipV="false" rot="-2513165">
              <a:off x="6280894" y="359194"/>
              <a:ext cx="478898" cy="793354"/>
            </a:xfrm>
            <a:custGeom>
              <a:avLst/>
              <a:gdLst/>
              <a:ahLst/>
              <a:cxnLst/>
              <a:rect r="r" b="b" t="t" l="l"/>
              <a:pathLst>
                <a:path h="793354" w="478898">
                  <a:moveTo>
                    <a:pt x="0" y="0"/>
                  </a:moveTo>
                  <a:lnTo>
                    <a:pt x="478897" y="0"/>
                  </a:lnTo>
                  <a:lnTo>
                    <a:pt x="478897" y="793355"/>
                  </a:lnTo>
                  <a:lnTo>
                    <a:pt x="0" y="793355"/>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24" id="24"/>
            <p:cNvSpPr/>
            <p:nvPr/>
          </p:nvSpPr>
          <p:spPr>
            <a:xfrm flipH="false" flipV="false" rot="-2513165">
              <a:off x="7380842" y="531260"/>
              <a:ext cx="478898" cy="793354"/>
            </a:xfrm>
            <a:custGeom>
              <a:avLst/>
              <a:gdLst/>
              <a:ahLst/>
              <a:cxnLst/>
              <a:rect r="r" b="b" t="t" l="l"/>
              <a:pathLst>
                <a:path h="793354" w="478898">
                  <a:moveTo>
                    <a:pt x="0" y="0"/>
                  </a:moveTo>
                  <a:lnTo>
                    <a:pt x="478898" y="0"/>
                  </a:lnTo>
                  <a:lnTo>
                    <a:pt x="478898" y="793354"/>
                  </a:lnTo>
                  <a:lnTo>
                    <a:pt x="0" y="793354"/>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25" id="25"/>
            <p:cNvSpPr/>
            <p:nvPr/>
          </p:nvSpPr>
          <p:spPr>
            <a:xfrm flipH="false" flipV="false" rot="138096">
              <a:off x="6723999" y="1082777"/>
              <a:ext cx="478898" cy="793354"/>
            </a:xfrm>
            <a:custGeom>
              <a:avLst/>
              <a:gdLst/>
              <a:ahLst/>
              <a:cxnLst/>
              <a:rect r="r" b="b" t="t" l="l"/>
              <a:pathLst>
                <a:path h="793354" w="478898">
                  <a:moveTo>
                    <a:pt x="0" y="0"/>
                  </a:moveTo>
                  <a:lnTo>
                    <a:pt x="478898" y="0"/>
                  </a:lnTo>
                  <a:lnTo>
                    <a:pt x="478898" y="793355"/>
                  </a:lnTo>
                  <a:lnTo>
                    <a:pt x="0" y="793355"/>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gr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66800" y="418574"/>
            <a:ext cx="6151680" cy="1300497"/>
            <a:chOff x="0" y="0"/>
            <a:chExt cx="8202241" cy="1733996"/>
          </a:xfrm>
        </p:grpSpPr>
        <p:sp>
          <p:nvSpPr>
            <p:cNvPr name="Freeform 6" id="6"/>
            <p:cNvSpPr/>
            <p:nvPr/>
          </p:nvSpPr>
          <p:spPr>
            <a:xfrm flipH="false" flipV="false" rot="0">
              <a:off x="0" y="0"/>
              <a:ext cx="8202240" cy="1733996"/>
            </a:xfrm>
            <a:custGeom>
              <a:avLst/>
              <a:gdLst/>
              <a:ahLst/>
              <a:cxnLst/>
              <a:rect r="r" b="b" t="t" l="l"/>
              <a:pathLst>
                <a:path h="1733996" w="8202240">
                  <a:moveTo>
                    <a:pt x="0" y="0"/>
                  </a:moveTo>
                  <a:lnTo>
                    <a:pt x="8202240" y="0"/>
                  </a:lnTo>
                  <a:lnTo>
                    <a:pt x="8202240" y="1733996"/>
                  </a:lnTo>
                  <a:lnTo>
                    <a:pt x="0" y="1733996"/>
                  </a:lnTo>
                  <a:close/>
                </a:path>
              </a:pathLst>
            </a:custGeom>
            <a:solidFill>
              <a:srgbClr val="000000">
                <a:alpha val="0"/>
              </a:srgbClr>
            </a:solidFill>
            <a:ln cap="sq">
              <a:noFill/>
              <a:prstDash val="solid"/>
              <a:miter/>
            </a:ln>
          </p:spPr>
        </p:sp>
        <p:sp>
          <p:nvSpPr>
            <p:cNvPr name="TextBox 7" id="7"/>
            <p:cNvSpPr txBox="true"/>
            <p:nvPr/>
          </p:nvSpPr>
          <p:spPr>
            <a:xfrm>
              <a:off x="0" y="0"/>
              <a:ext cx="8202241" cy="1733996"/>
            </a:xfrm>
            <a:prstGeom prst="rect">
              <a:avLst/>
            </a:prstGeom>
          </p:spPr>
          <p:txBody>
            <a:bodyPr anchor="t" rtlCol="false" tIns="0" lIns="0" bIns="0" rIns="0"/>
            <a:lstStyle/>
            <a:p>
              <a:pPr algn="ctr" marL="0" indent="0" lvl="0">
                <a:lnSpc>
                  <a:spcPts val="7920"/>
                </a:lnSpc>
                <a:spcBef>
                  <a:spcPct val="0"/>
                </a:spcBef>
              </a:pPr>
              <a:r>
                <a:rPr lang="en-US" b="true" sz="6600" strike="noStrike" u="none">
                  <a:solidFill>
                    <a:srgbClr val="4E5FA7"/>
                  </a:solidFill>
                  <a:latin typeface="Arial Nova Condensed Bold"/>
                  <a:ea typeface="Arial Nova Condensed Bold"/>
                  <a:cs typeface="Arial Nova Condensed Bold"/>
                  <a:sym typeface="Arial Nova Condensed Bold"/>
                </a:rPr>
                <a:t>Activity 1: Filing </a:t>
              </a:r>
            </a:p>
          </p:txBody>
        </p:sp>
      </p:grpSp>
      <p:grpSp>
        <p:nvGrpSpPr>
          <p:cNvPr name="Group 8" id="8"/>
          <p:cNvGrpSpPr/>
          <p:nvPr/>
        </p:nvGrpSpPr>
        <p:grpSpPr>
          <a:xfrm rot="0">
            <a:off x="1066800" y="1719071"/>
            <a:ext cx="14259348" cy="7920229"/>
            <a:chOff x="0" y="0"/>
            <a:chExt cx="19012464" cy="10560305"/>
          </a:xfrm>
        </p:grpSpPr>
        <p:sp>
          <p:nvSpPr>
            <p:cNvPr name="Freeform 9" id="9"/>
            <p:cNvSpPr/>
            <p:nvPr/>
          </p:nvSpPr>
          <p:spPr>
            <a:xfrm flipH="false" flipV="false" rot="0">
              <a:off x="0" y="0"/>
              <a:ext cx="19012408" cy="10560304"/>
            </a:xfrm>
            <a:custGeom>
              <a:avLst/>
              <a:gdLst/>
              <a:ahLst/>
              <a:cxnLst/>
              <a:rect r="r" b="b" t="t" l="l"/>
              <a:pathLst>
                <a:path h="10560304" w="19012408">
                  <a:moveTo>
                    <a:pt x="0" y="0"/>
                  </a:moveTo>
                  <a:lnTo>
                    <a:pt x="19012408" y="0"/>
                  </a:lnTo>
                  <a:lnTo>
                    <a:pt x="19012408" y="10560304"/>
                  </a:lnTo>
                  <a:lnTo>
                    <a:pt x="0" y="10560304"/>
                  </a:lnTo>
                  <a:close/>
                </a:path>
              </a:pathLst>
            </a:custGeom>
            <a:solidFill>
              <a:srgbClr val="FFFFFF"/>
            </a:solidFill>
          </p:spPr>
        </p:sp>
        <p:sp>
          <p:nvSpPr>
            <p:cNvPr name="TextBox 10" id="10"/>
            <p:cNvSpPr txBox="true"/>
            <p:nvPr/>
          </p:nvSpPr>
          <p:spPr>
            <a:xfrm>
              <a:off x="0" y="-47625"/>
              <a:ext cx="19012464" cy="10607930"/>
            </a:xfrm>
            <a:prstGeom prst="rect">
              <a:avLst/>
            </a:prstGeom>
          </p:spPr>
          <p:txBody>
            <a:bodyPr anchor="t" rtlCol="false" tIns="50800" lIns="50800" bIns="50800" rIns="50800"/>
            <a:lstStyle/>
            <a:p>
              <a:pPr algn="l">
                <a:lnSpc>
                  <a:spcPts val="3587"/>
                </a:lnSpc>
              </a:pPr>
              <a:r>
                <a:rPr lang="en-US" sz="2600" b="true">
                  <a:solidFill>
                    <a:srgbClr val="F9B428"/>
                  </a:solidFill>
                  <a:latin typeface="Arial Nova Condensed Bold"/>
                  <a:ea typeface="Arial Nova Condensed Bold"/>
                  <a:cs typeface="Arial Nova Condensed Bold"/>
                  <a:sym typeface="Arial Nova Condensed Bold"/>
                </a:rPr>
                <a:t> Activity: Drowning in information - PART I                                                   </a:t>
              </a:r>
            </a:p>
            <a:p>
              <a:pPr algn="l">
                <a:lnSpc>
                  <a:spcPts val="3587"/>
                </a:lnSpc>
              </a:pPr>
              <a:r>
                <a:rPr lang="en-US" sz="2600" b="true">
                  <a:solidFill>
                    <a:srgbClr val="000000"/>
                  </a:solidFill>
                  <a:latin typeface="Arial Nova Condensed Bold"/>
                  <a:ea typeface="Arial Nova Condensed Bold"/>
                  <a:cs typeface="Arial Nova Condensed Bold"/>
                  <a:sym typeface="Arial Nova Condensed Bold"/>
                </a:rPr>
                <a:t>Time: 20 min </a:t>
              </a:r>
            </a:p>
            <a:p>
              <a:pPr algn="l" marL="313690" indent="-156845" lvl="1">
                <a:lnSpc>
                  <a:spcPts val="3587"/>
                </a:lnSpc>
                <a:buFont typeface="Arial"/>
                <a:buChar char="•"/>
              </a:pPr>
              <a:r>
                <a:rPr lang="en-US" sz="2600">
                  <a:solidFill>
                    <a:srgbClr val="000000"/>
                  </a:solidFill>
                  <a:latin typeface="Arial Nova Condensed"/>
                  <a:ea typeface="Arial Nova Condensed"/>
                  <a:cs typeface="Arial Nova Condensed"/>
                  <a:sym typeface="Arial Nova Condensed"/>
                </a:rPr>
                <a:t>Participants to stand in a circle. </a:t>
              </a:r>
            </a:p>
            <a:p>
              <a:pPr algn="l" marL="313690" indent="-156845" lvl="1">
                <a:lnSpc>
                  <a:spcPts val="3587"/>
                </a:lnSpc>
                <a:buFont typeface="Arial"/>
                <a:buChar char="•"/>
              </a:pPr>
              <a:r>
                <a:rPr lang="en-US" sz="2600">
                  <a:solidFill>
                    <a:srgbClr val="000000"/>
                  </a:solidFill>
                  <a:latin typeface="Arial Nova Condensed"/>
                  <a:ea typeface="Arial Nova Condensed"/>
                  <a:cs typeface="Arial Nova Condensed"/>
                  <a:sym typeface="Arial Nova Condensed"/>
                </a:rPr>
                <a:t>Ask a volunteer to be in the middle and tell everyone he/she is the paralegal during this activity. </a:t>
              </a:r>
            </a:p>
            <a:p>
              <a:pPr algn="l" marL="313690" indent="-156845" lvl="1">
                <a:lnSpc>
                  <a:spcPts val="3587"/>
                </a:lnSpc>
                <a:buFont typeface="Arial"/>
                <a:buChar char="•"/>
              </a:pPr>
              <a:r>
                <a:rPr lang="en-US" sz="2600">
                  <a:solidFill>
                    <a:srgbClr val="000000"/>
                  </a:solidFill>
                  <a:latin typeface="Arial Nova Condensed"/>
                  <a:ea typeface="Arial Nova Condensed"/>
                  <a:cs typeface="Arial Nova Condensed"/>
                  <a:sym typeface="Arial Nova Condensed"/>
                </a:rPr>
                <a:t>Form multiple groups if too many participants to have around 10 persons per group. </a:t>
              </a:r>
            </a:p>
            <a:p>
              <a:pPr algn="l" marL="313690" indent="-156845" lvl="1">
                <a:lnSpc>
                  <a:spcPts val="3587"/>
                </a:lnSpc>
              </a:pPr>
              <a:r>
                <a:rPr lang="en-US" sz="2600">
                  <a:solidFill>
                    <a:srgbClr val="000000"/>
                  </a:solidFill>
                  <a:latin typeface="Arial Nova Condensed"/>
                  <a:ea typeface="Arial Nova Condensed"/>
                  <a:cs typeface="Arial Nova Condensed"/>
                  <a:sym typeface="Arial Nova Condensed"/>
                </a:rPr>
                <a:t> </a:t>
              </a:r>
            </a:p>
            <a:p>
              <a:pPr algn="l" marL="313690" indent="-156845" lvl="1">
                <a:lnSpc>
                  <a:spcPts val="3587"/>
                </a:lnSpc>
              </a:pPr>
              <a:r>
                <a:rPr lang="en-US" b="true" sz="2600">
                  <a:solidFill>
                    <a:srgbClr val="F9B428"/>
                  </a:solidFill>
                  <a:latin typeface="Arial Nova Condensed Bold"/>
                  <a:ea typeface="Arial Nova Condensed Bold"/>
                  <a:cs typeface="Arial Nova Condensed Bold"/>
                  <a:sym typeface="Arial Nova Condensed Bold"/>
                </a:rPr>
                <a:t>INSTRUCTIONS: </a:t>
              </a:r>
            </a:p>
            <a:p>
              <a:pPr algn="l" marL="313690" indent="-156845" lvl="1">
                <a:lnSpc>
                  <a:spcPts val="3587"/>
                </a:lnSpc>
              </a:pPr>
              <a:r>
                <a:rPr lang="en-US" sz="2600">
                  <a:solidFill>
                    <a:srgbClr val="000000"/>
                  </a:solidFill>
                  <a:latin typeface="Arial Nova Condensed"/>
                  <a:ea typeface="Arial Nova Condensed"/>
                  <a:cs typeface="Arial Nova Condensed"/>
                  <a:sym typeface="Arial Nova Condensed"/>
                </a:rPr>
                <a:t>Tell the paralegal that he/she will have to remember information shared by others at the end of the activity and to stay focused.  Ask participants to respond to the question asked by the paralegal  one after the other: </a:t>
              </a:r>
            </a:p>
            <a:p>
              <a:pPr algn="l" marL="313690" indent="-156845" lvl="1">
                <a:lnSpc>
                  <a:spcPts val="3587"/>
                </a:lnSpc>
              </a:pPr>
              <a:r>
                <a:rPr lang="en-US" sz="2600">
                  <a:solidFill>
                    <a:srgbClr val="000000"/>
                  </a:solidFill>
                  <a:latin typeface="Arial Nova Condensed"/>
                  <a:ea typeface="Arial Nova Condensed"/>
                  <a:cs typeface="Arial Nova Condensed"/>
                  <a:sym typeface="Arial Nova Condensed"/>
                </a:rPr>
                <a:t> </a:t>
              </a:r>
            </a:p>
            <a:p>
              <a:pPr algn="l" marL="313690" indent="-156845" lvl="1">
                <a:lnSpc>
                  <a:spcPts val="3587"/>
                </a:lnSpc>
              </a:pPr>
              <a:r>
                <a:rPr lang="en-US" sz="2600">
                  <a:solidFill>
                    <a:srgbClr val="000000"/>
                  </a:solidFill>
                  <a:latin typeface="Arial Nova Condensed"/>
                  <a:ea typeface="Arial Nova Condensed"/>
                  <a:cs typeface="Arial Nova Condensed"/>
                  <a:sym typeface="Arial Nova Condensed"/>
                </a:rPr>
                <a:t>1. What is your birth date? 				6. When did you start working with the organization? </a:t>
              </a:r>
            </a:p>
            <a:p>
              <a:pPr algn="l" marL="313690" indent="-156845" lvl="1">
                <a:lnSpc>
                  <a:spcPts val="3587"/>
                </a:lnSpc>
              </a:pPr>
              <a:r>
                <a:rPr lang="en-US" sz="2600">
                  <a:solidFill>
                    <a:srgbClr val="000000"/>
                  </a:solidFill>
                  <a:latin typeface="Arial Nova Condensed"/>
                  <a:ea typeface="Arial Nova Condensed"/>
                  <a:cs typeface="Arial Nova Condensed"/>
                  <a:sym typeface="Arial Nova Condensed"/>
                </a:rPr>
                <a:t>2.  What is your family name? 			7. What’s your exact address? </a:t>
              </a:r>
            </a:p>
            <a:p>
              <a:pPr algn="l" marL="313690" indent="-156845" lvl="1">
                <a:lnSpc>
                  <a:spcPts val="3587"/>
                </a:lnSpc>
              </a:pPr>
              <a:r>
                <a:rPr lang="en-US" sz="2600">
                  <a:solidFill>
                    <a:srgbClr val="000000"/>
                  </a:solidFill>
                  <a:latin typeface="Arial Nova Condensed"/>
                  <a:ea typeface="Arial Nova Condensed"/>
                  <a:cs typeface="Arial Nova Condensed"/>
                  <a:sym typeface="Arial Nova Condensed"/>
                </a:rPr>
                <a:t>3. Where were you born? 				8. What’s your favorite dish? </a:t>
              </a:r>
            </a:p>
            <a:p>
              <a:pPr algn="l" marL="313690" indent="-156845" lvl="1">
                <a:lnSpc>
                  <a:spcPts val="3587"/>
                </a:lnSpc>
              </a:pPr>
              <a:r>
                <a:rPr lang="en-US" sz="2600">
                  <a:solidFill>
                    <a:srgbClr val="000000"/>
                  </a:solidFill>
                  <a:latin typeface="Arial Nova Condensed"/>
                  <a:ea typeface="Arial Nova Condensed"/>
                  <a:cs typeface="Arial Nova Condensed"/>
                  <a:sym typeface="Arial Nova Condensed"/>
                </a:rPr>
                <a:t>4. Where did you go to primary school?		9. What’s the name of your mom? </a:t>
              </a:r>
            </a:p>
            <a:p>
              <a:pPr algn="l" marL="313690" indent="-156845" lvl="1">
                <a:lnSpc>
                  <a:spcPts val="3587"/>
                </a:lnSpc>
              </a:pPr>
              <a:r>
                <a:rPr lang="en-US" sz="2600">
                  <a:solidFill>
                    <a:srgbClr val="000000"/>
                  </a:solidFill>
                  <a:latin typeface="Arial Nova Condensed"/>
                  <a:ea typeface="Arial Nova Condensed"/>
                  <a:cs typeface="Arial Nova Condensed"/>
                  <a:sym typeface="Arial Nova Condensed"/>
                </a:rPr>
                <a:t>5. How many children do you have?  		10. And you dad? </a:t>
              </a:r>
            </a:p>
            <a:p>
              <a:pPr algn="l" marL="313690" indent="-156845" lvl="1">
                <a:lnSpc>
                  <a:spcPts val="3587"/>
                </a:lnSpc>
              </a:pPr>
            </a:p>
            <a:p>
              <a:pPr algn="l" marL="120650" indent="-60325" lvl="1">
                <a:lnSpc>
                  <a:spcPts val="1380"/>
                </a:lnSpc>
              </a:pPr>
              <a:r>
                <a:rPr lang="en-US" sz="1000">
                  <a:solidFill>
                    <a:srgbClr val="000000"/>
                  </a:solidFill>
                  <a:latin typeface="Arial Nova Condensed"/>
                  <a:ea typeface="Arial Nova Condensed"/>
                  <a:cs typeface="Arial Nova Condensed"/>
                  <a:sym typeface="Arial Nova Condensed"/>
                </a:rPr>
                <a:t> </a:t>
              </a:r>
            </a:p>
          </p:txBody>
        </p:sp>
      </p:grpSp>
      <p:sp>
        <p:nvSpPr>
          <p:cNvPr name="Freeform 11" id="11"/>
          <p:cNvSpPr/>
          <p:nvPr/>
        </p:nvSpPr>
        <p:spPr>
          <a:xfrm flipH="false" flipV="false" rot="0">
            <a:off x="12062989" y="7937058"/>
            <a:ext cx="6225011" cy="2349942"/>
          </a:xfrm>
          <a:custGeom>
            <a:avLst/>
            <a:gdLst/>
            <a:ahLst/>
            <a:cxnLst/>
            <a:rect r="r" b="b" t="t" l="l"/>
            <a:pathLst>
              <a:path h="2349942" w="6225011">
                <a:moveTo>
                  <a:pt x="0" y="0"/>
                </a:moveTo>
                <a:lnTo>
                  <a:pt x="6225011" y="0"/>
                </a:lnTo>
                <a:lnTo>
                  <a:pt x="6225011" y="2349942"/>
                </a:lnTo>
                <a:lnTo>
                  <a:pt x="0" y="2349942"/>
                </a:lnTo>
                <a:lnTo>
                  <a:pt x="0" y="0"/>
                </a:lnTo>
                <a:close/>
              </a:path>
            </a:pathLst>
          </a:custGeom>
          <a:blipFill>
            <a:blip r:embed="rId3"/>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66800" y="1903038"/>
            <a:ext cx="14407791" cy="5850054"/>
            <a:chOff x="0" y="0"/>
            <a:chExt cx="19210388" cy="7800072"/>
          </a:xfrm>
        </p:grpSpPr>
        <p:sp>
          <p:nvSpPr>
            <p:cNvPr name="Freeform 6" id="6"/>
            <p:cNvSpPr/>
            <p:nvPr/>
          </p:nvSpPr>
          <p:spPr>
            <a:xfrm flipH="false" flipV="false" rot="0">
              <a:off x="0" y="0"/>
              <a:ext cx="19210401" cy="7800054"/>
            </a:xfrm>
            <a:custGeom>
              <a:avLst/>
              <a:gdLst/>
              <a:ahLst/>
              <a:cxnLst/>
              <a:rect r="r" b="b" t="t" l="l"/>
              <a:pathLst>
                <a:path h="7800054" w="19210401">
                  <a:moveTo>
                    <a:pt x="0" y="0"/>
                  </a:moveTo>
                  <a:lnTo>
                    <a:pt x="19210401" y="0"/>
                  </a:lnTo>
                  <a:lnTo>
                    <a:pt x="19210401" y="7800054"/>
                  </a:lnTo>
                  <a:lnTo>
                    <a:pt x="0" y="7800054"/>
                  </a:lnTo>
                  <a:close/>
                </a:path>
              </a:pathLst>
            </a:custGeom>
            <a:solidFill>
              <a:srgbClr val="FFFFFF"/>
            </a:solidFill>
          </p:spPr>
        </p:sp>
        <p:sp>
          <p:nvSpPr>
            <p:cNvPr name="TextBox 7" id="7"/>
            <p:cNvSpPr txBox="true"/>
            <p:nvPr/>
          </p:nvSpPr>
          <p:spPr>
            <a:xfrm>
              <a:off x="0" y="-57150"/>
              <a:ext cx="19210388" cy="7857222"/>
            </a:xfrm>
            <a:prstGeom prst="rect">
              <a:avLst/>
            </a:prstGeom>
          </p:spPr>
          <p:txBody>
            <a:bodyPr anchor="t" rtlCol="false" tIns="50800" lIns="50800" bIns="50800" rIns="50800"/>
            <a:lstStyle/>
            <a:p>
              <a:pPr algn="l">
                <a:lnSpc>
                  <a:spcPts val="4140"/>
                </a:lnSpc>
              </a:pPr>
              <a:r>
                <a:rPr lang="en-US" sz="3000" b="true">
                  <a:solidFill>
                    <a:srgbClr val="F9B428"/>
                  </a:solidFill>
                  <a:latin typeface="Arial Nova Condensed Bold"/>
                  <a:ea typeface="Arial Nova Condensed Bold"/>
                  <a:cs typeface="Arial Nova Condensed Bold"/>
                  <a:sym typeface="Arial Nova Condensed Bold"/>
                </a:rPr>
                <a:t> Activity: Drowning in information – PART II                                                     </a:t>
              </a:r>
            </a:p>
            <a:p>
              <a:pPr algn="l">
                <a:lnSpc>
                  <a:spcPts val="4140"/>
                </a:lnSpc>
              </a:pPr>
              <a:r>
                <a:rPr lang="en-US" sz="3000" b="true">
                  <a:solidFill>
                    <a:srgbClr val="000000"/>
                  </a:solidFill>
                  <a:latin typeface="Arial Nova Condensed Bold"/>
                  <a:ea typeface="Arial Nova Condensed Bold"/>
                  <a:cs typeface="Arial Nova Condensed Bold"/>
                  <a:sym typeface="Arial Nova Condensed Bold"/>
                </a:rPr>
                <a:t>Time: 20 min </a:t>
              </a:r>
            </a:p>
            <a:p>
              <a:pPr algn="l">
                <a:lnSpc>
                  <a:spcPts val="4140"/>
                </a:lnSpc>
              </a:pPr>
              <a:r>
                <a:rPr lang="en-US" sz="3000">
                  <a:solidFill>
                    <a:srgbClr val="000000"/>
                  </a:solidFill>
                  <a:latin typeface="Arial Nova Condensed"/>
                  <a:ea typeface="Arial Nova Condensed"/>
                  <a:cs typeface="Arial Nova Condensed"/>
                  <a:sym typeface="Arial Nova Condensed"/>
                </a:rPr>
                <a:t>Ask the paralegal in the middle of the circle to repeat the information shared by the participants without repeating the questions. Probe the veracity of the answer by others. </a:t>
              </a:r>
            </a:p>
            <a:p>
              <a:pPr algn="l">
                <a:lnSpc>
                  <a:spcPts val="4140"/>
                </a:lnSpc>
              </a:pPr>
            </a:p>
            <a:p>
              <a:pPr algn="l">
                <a:lnSpc>
                  <a:spcPts val="4140"/>
                </a:lnSpc>
              </a:pPr>
              <a:r>
                <a:rPr lang="en-US" sz="3000">
                  <a:solidFill>
                    <a:srgbClr val="000000"/>
                  </a:solidFill>
                  <a:latin typeface="Arial Nova Condensed"/>
                  <a:ea typeface="Arial Nova Condensed"/>
                  <a:cs typeface="Arial Nova Condensed"/>
                  <a:sym typeface="Arial Nova Condensed"/>
                </a:rPr>
                <a:t>If not difficult enough repeat the exercise by changing the participants from one group to the other and asking again the set of questions. </a:t>
              </a:r>
            </a:p>
            <a:p>
              <a:pPr algn="l">
                <a:lnSpc>
                  <a:spcPts val="4140"/>
                </a:lnSpc>
              </a:pPr>
            </a:p>
            <a:p>
              <a:pPr algn="l">
                <a:lnSpc>
                  <a:spcPts val="4140"/>
                </a:lnSpc>
              </a:pPr>
              <a:r>
                <a:rPr lang="en-US" sz="3000" b="true">
                  <a:solidFill>
                    <a:srgbClr val="F9B428"/>
                  </a:solidFill>
                  <a:latin typeface="Arial Nova Condensed Bold"/>
                  <a:ea typeface="Arial Nova Condensed Bold"/>
                  <a:cs typeface="Arial Nova Condensed Bold"/>
                  <a:sym typeface="Arial Nova Condensed Bold"/>
                </a:rPr>
                <a:t>Key message</a:t>
              </a:r>
            </a:p>
            <a:p>
              <a:pPr algn="just">
                <a:lnSpc>
                  <a:spcPts val="4140"/>
                </a:lnSpc>
              </a:pPr>
              <a:r>
                <a:rPr lang="en-US" sz="3000">
                  <a:solidFill>
                    <a:srgbClr val="0F1923"/>
                  </a:solidFill>
                  <a:latin typeface="Arial Nova Condensed"/>
                  <a:ea typeface="Arial Nova Condensed"/>
                  <a:cs typeface="Arial Nova Condensed"/>
                  <a:sym typeface="Arial Nova Condensed"/>
                </a:rPr>
                <a:t>Paralegal work requires to manage large volumes of information shared by community members and instrumental to cases.  Organization skills help you to keep everything orderly. </a:t>
              </a:r>
            </a:p>
          </p:txBody>
        </p:sp>
      </p:grpSp>
      <p:sp>
        <p:nvSpPr>
          <p:cNvPr name="Freeform 8" id="8"/>
          <p:cNvSpPr/>
          <p:nvPr/>
        </p:nvSpPr>
        <p:spPr>
          <a:xfrm flipH="false" flipV="false" rot="0">
            <a:off x="12062989" y="7937058"/>
            <a:ext cx="6225011" cy="2349942"/>
          </a:xfrm>
          <a:custGeom>
            <a:avLst/>
            <a:gdLst/>
            <a:ahLst/>
            <a:cxnLst/>
            <a:rect r="r" b="b" t="t" l="l"/>
            <a:pathLst>
              <a:path h="2349942" w="6225011">
                <a:moveTo>
                  <a:pt x="0" y="0"/>
                </a:moveTo>
                <a:lnTo>
                  <a:pt x="6225011" y="0"/>
                </a:lnTo>
                <a:lnTo>
                  <a:pt x="6225011" y="2349942"/>
                </a:lnTo>
                <a:lnTo>
                  <a:pt x="0" y="2349942"/>
                </a:lnTo>
                <a:lnTo>
                  <a:pt x="0" y="0"/>
                </a:lnTo>
                <a:close/>
              </a:path>
            </a:pathLst>
          </a:custGeom>
          <a:blipFill>
            <a:blip r:embed="rId3"/>
            <a:stretch>
              <a:fillRect l="0" t="0" r="0" b="0"/>
            </a:stretch>
          </a:blipFill>
        </p:spPr>
      </p:sp>
      <p:grpSp>
        <p:nvGrpSpPr>
          <p:cNvPr name="Group 9" id="9"/>
          <p:cNvGrpSpPr/>
          <p:nvPr/>
        </p:nvGrpSpPr>
        <p:grpSpPr>
          <a:xfrm rot="0">
            <a:off x="1028700" y="602541"/>
            <a:ext cx="6151680" cy="1300497"/>
            <a:chOff x="0" y="0"/>
            <a:chExt cx="8202241" cy="1733996"/>
          </a:xfrm>
        </p:grpSpPr>
        <p:sp>
          <p:nvSpPr>
            <p:cNvPr name="Freeform 10" id="10"/>
            <p:cNvSpPr/>
            <p:nvPr/>
          </p:nvSpPr>
          <p:spPr>
            <a:xfrm flipH="false" flipV="false" rot="0">
              <a:off x="0" y="0"/>
              <a:ext cx="8202240" cy="1733996"/>
            </a:xfrm>
            <a:custGeom>
              <a:avLst/>
              <a:gdLst/>
              <a:ahLst/>
              <a:cxnLst/>
              <a:rect r="r" b="b" t="t" l="l"/>
              <a:pathLst>
                <a:path h="1733996" w="8202240">
                  <a:moveTo>
                    <a:pt x="0" y="0"/>
                  </a:moveTo>
                  <a:lnTo>
                    <a:pt x="8202240" y="0"/>
                  </a:lnTo>
                  <a:lnTo>
                    <a:pt x="8202240" y="1733996"/>
                  </a:lnTo>
                  <a:lnTo>
                    <a:pt x="0" y="1733996"/>
                  </a:lnTo>
                  <a:close/>
                </a:path>
              </a:pathLst>
            </a:custGeom>
            <a:solidFill>
              <a:srgbClr val="000000">
                <a:alpha val="0"/>
              </a:srgbClr>
            </a:solidFill>
            <a:ln cap="sq">
              <a:noFill/>
              <a:prstDash val="solid"/>
              <a:miter/>
            </a:ln>
          </p:spPr>
        </p:sp>
        <p:sp>
          <p:nvSpPr>
            <p:cNvPr name="TextBox 11" id="11"/>
            <p:cNvSpPr txBox="true"/>
            <p:nvPr/>
          </p:nvSpPr>
          <p:spPr>
            <a:xfrm>
              <a:off x="0" y="0"/>
              <a:ext cx="8202241" cy="1733996"/>
            </a:xfrm>
            <a:prstGeom prst="rect">
              <a:avLst/>
            </a:prstGeom>
          </p:spPr>
          <p:txBody>
            <a:bodyPr anchor="t" rtlCol="false" tIns="0" lIns="0" bIns="0" rIns="0"/>
            <a:lstStyle/>
            <a:p>
              <a:pPr algn="ctr" marL="0" indent="0" lvl="0">
                <a:lnSpc>
                  <a:spcPts val="7920"/>
                </a:lnSpc>
                <a:spcBef>
                  <a:spcPct val="0"/>
                </a:spcBef>
              </a:pPr>
              <a:r>
                <a:rPr lang="en-US" b="true" sz="6600" strike="noStrike" u="none">
                  <a:solidFill>
                    <a:srgbClr val="4E5FA7"/>
                  </a:solidFill>
                  <a:latin typeface="Arial Nova Condensed Bold"/>
                  <a:ea typeface="Arial Nova Condensed Bold"/>
                  <a:cs typeface="Arial Nova Condensed Bold"/>
                  <a:sym typeface="Arial Nova Condensed Bold"/>
                </a:rPr>
                <a:t>Activity 1: Filing </a:t>
              </a:r>
            </a:p>
          </p:txBody>
        </p:sp>
      </p:grpSp>
    </p:spTree>
  </p:cSld>
  <p:clrMapOvr>
    <a:masterClrMapping/>
  </p:clrMapOvr>
</p:sld>
</file>

<file path=ppt/slides/slide9.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1638839"/>
            <a:ext cx="5513398" cy="1181420"/>
            <a:chOff x="0" y="0"/>
            <a:chExt cx="7351197" cy="1575227"/>
          </a:xfrm>
        </p:grpSpPr>
        <p:sp>
          <p:nvSpPr>
            <p:cNvPr name="Freeform 6" id="6"/>
            <p:cNvSpPr/>
            <p:nvPr/>
          </p:nvSpPr>
          <p:spPr>
            <a:xfrm flipH="false" flipV="false" rot="0">
              <a:off x="0" y="0"/>
              <a:ext cx="7351197" cy="1575227"/>
            </a:xfrm>
            <a:custGeom>
              <a:avLst/>
              <a:gdLst/>
              <a:ahLst/>
              <a:cxnLst/>
              <a:rect r="r" b="b" t="t" l="l"/>
              <a:pathLst>
                <a:path h="1575227" w="7351197">
                  <a:moveTo>
                    <a:pt x="0" y="0"/>
                  </a:moveTo>
                  <a:lnTo>
                    <a:pt x="7351197" y="0"/>
                  </a:lnTo>
                  <a:lnTo>
                    <a:pt x="7351197" y="1575227"/>
                  </a:lnTo>
                  <a:lnTo>
                    <a:pt x="0" y="1575227"/>
                  </a:lnTo>
                  <a:close/>
                </a:path>
              </a:pathLst>
            </a:custGeom>
            <a:solidFill>
              <a:srgbClr val="000000">
                <a:alpha val="0"/>
              </a:srgbClr>
            </a:solidFill>
          </p:spPr>
        </p:sp>
        <p:sp>
          <p:nvSpPr>
            <p:cNvPr name="TextBox 7" id="7"/>
            <p:cNvSpPr txBox="true"/>
            <p:nvPr/>
          </p:nvSpPr>
          <p:spPr>
            <a:xfrm>
              <a:off x="0" y="-190500"/>
              <a:ext cx="7351197" cy="1765727"/>
            </a:xfrm>
            <a:prstGeom prst="rect">
              <a:avLst/>
            </a:prstGeom>
          </p:spPr>
          <p:txBody>
            <a:bodyPr anchor="t" rtlCol="false" tIns="0" lIns="0" bIns="0" rIns="0"/>
            <a:lstStyle/>
            <a:p>
              <a:pPr algn="ctr">
                <a:lnSpc>
                  <a:spcPts val="9900"/>
                </a:lnSpc>
              </a:pPr>
              <a:r>
                <a:rPr lang="en-US" b="true" sz="6600">
                  <a:solidFill>
                    <a:srgbClr val="4E5FA7"/>
                  </a:solidFill>
                  <a:latin typeface="Arial Nova Condensed Bold"/>
                  <a:ea typeface="Arial Nova Condensed Bold"/>
                  <a:cs typeface="Arial Nova Condensed Bold"/>
                  <a:sym typeface="Arial Nova Condensed Bold"/>
                </a:rPr>
                <a:t>KEY MESSAGE</a:t>
              </a:r>
            </a:p>
          </p:txBody>
        </p:sp>
      </p:grpSp>
      <p:grpSp>
        <p:nvGrpSpPr>
          <p:cNvPr name="Group 8" id="8"/>
          <p:cNvGrpSpPr/>
          <p:nvPr/>
        </p:nvGrpSpPr>
        <p:grpSpPr>
          <a:xfrm rot="0">
            <a:off x="1028700" y="3326322"/>
            <a:ext cx="14407791" cy="4189542"/>
            <a:chOff x="0" y="0"/>
            <a:chExt cx="19210388" cy="5586056"/>
          </a:xfrm>
        </p:grpSpPr>
        <p:sp>
          <p:nvSpPr>
            <p:cNvPr name="Freeform 9" id="9"/>
            <p:cNvSpPr/>
            <p:nvPr/>
          </p:nvSpPr>
          <p:spPr>
            <a:xfrm flipH="false" flipV="false" rot="0">
              <a:off x="0" y="0"/>
              <a:ext cx="19210401" cy="5586026"/>
            </a:xfrm>
            <a:custGeom>
              <a:avLst/>
              <a:gdLst/>
              <a:ahLst/>
              <a:cxnLst/>
              <a:rect r="r" b="b" t="t" l="l"/>
              <a:pathLst>
                <a:path h="5586026" w="19210401">
                  <a:moveTo>
                    <a:pt x="0" y="0"/>
                  </a:moveTo>
                  <a:lnTo>
                    <a:pt x="19210401" y="0"/>
                  </a:lnTo>
                  <a:lnTo>
                    <a:pt x="19210401" y="5586026"/>
                  </a:lnTo>
                  <a:lnTo>
                    <a:pt x="0" y="5586026"/>
                  </a:lnTo>
                  <a:close/>
                </a:path>
              </a:pathLst>
            </a:custGeom>
            <a:solidFill>
              <a:srgbClr val="FFFFFF"/>
            </a:solidFill>
          </p:spPr>
        </p:sp>
        <p:sp>
          <p:nvSpPr>
            <p:cNvPr name="TextBox 10" id="10"/>
            <p:cNvSpPr txBox="true"/>
            <p:nvPr/>
          </p:nvSpPr>
          <p:spPr>
            <a:xfrm>
              <a:off x="0" y="-76200"/>
              <a:ext cx="19210388" cy="5662256"/>
            </a:xfrm>
            <a:prstGeom prst="rect">
              <a:avLst/>
            </a:prstGeom>
          </p:spPr>
          <p:txBody>
            <a:bodyPr anchor="t" rtlCol="false" tIns="50800" lIns="50800" bIns="50800" rIns="50800"/>
            <a:lstStyle/>
            <a:p>
              <a:pPr algn="just">
                <a:lnSpc>
                  <a:spcPts val="6485"/>
                </a:lnSpc>
              </a:pPr>
              <a:r>
                <a:rPr lang="en-US" sz="4699">
                  <a:solidFill>
                    <a:srgbClr val="0F1923"/>
                  </a:solidFill>
                  <a:latin typeface="Arial Nova Condensed"/>
                  <a:ea typeface="Arial Nova Condensed"/>
                  <a:cs typeface="Arial Nova Condensed"/>
                  <a:sym typeface="Arial Nova Condensed"/>
                </a:rPr>
                <a:t>Paralegal work requires to manage large volumes of information shared by community members and instrumental to cases.  </a:t>
              </a:r>
            </a:p>
            <a:p>
              <a:pPr algn="just">
                <a:lnSpc>
                  <a:spcPts val="6485"/>
                </a:lnSpc>
              </a:pPr>
            </a:p>
            <a:p>
              <a:pPr algn="just">
                <a:lnSpc>
                  <a:spcPts val="6485"/>
                </a:lnSpc>
              </a:pPr>
              <a:r>
                <a:rPr lang="en-US" b="true" sz="4699">
                  <a:solidFill>
                    <a:srgbClr val="0F1923"/>
                  </a:solidFill>
                  <a:latin typeface="Arial Nova Condensed Bold"/>
                  <a:ea typeface="Arial Nova Condensed Bold"/>
                  <a:cs typeface="Arial Nova Condensed Bold"/>
                  <a:sym typeface="Arial Nova Condensed Bold"/>
                </a:rPr>
                <a:t>Organization skills help you to keep everything orderly !</a:t>
              </a:r>
            </a:p>
          </p:txBody>
        </p:sp>
      </p:grpSp>
      <p:grpSp>
        <p:nvGrpSpPr>
          <p:cNvPr name="Group 11" id="11"/>
          <p:cNvGrpSpPr/>
          <p:nvPr/>
        </p:nvGrpSpPr>
        <p:grpSpPr>
          <a:xfrm rot="0">
            <a:off x="15537401" y="-1303500"/>
            <a:ext cx="3767531" cy="4123759"/>
            <a:chOff x="0" y="0"/>
            <a:chExt cx="5023375" cy="5498345"/>
          </a:xfrm>
        </p:grpSpPr>
        <p:grpSp>
          <p:nvGrpSpPr>
            <p:cNvPr name="Group 12" id="12"/>
            <p:cNvGrpSpPr/>
            <p:nvPr/>
          </p:nvGrpSpPr>
          <p:grpSpPr>
            <a:xfrm rot="-104776">
              <a:off x="297380" y="1759711"/>
              <a:ext cx="4032000" cy="3678054"/>
              <a:chOff x="0" y="0"/>
              <a:chExt cx="893117" cy="814716"/>
            </a:xfrm>
          </p:grpSpPr>
          <p:sp>
            <p:nvSpPr>
              <p:cNvPr name="Freeform 13" id="1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4" id="14"/>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5" id="15"/>
            <p:cNvGrpSpPr/>
            <p:nvPr/>
          </p:nvGrpSpPr>
          <p:grpSpPr>
            <a:xfrm rot="-162844">
              <a:off x="84820" y="93399"/>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8" id="18"/>
            <p:cNvGrpSpPr/>
            <p:nvPr/>
          </p:nvGrpSpPr>
          <p:grpSpPr>
            <a:xfrm rot="10629642">
              <a:off x="902754" y="1722687"/>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DAGhhbekpC0</dc:identifier>
  <dcterms:modified xsi:type="dcterms:W3CDTF">2011-08-01T06:04:30Z</dcterms:modified>
  <cp:revision>1</cp:revision>
  <dc:title>Paralegal Training Curriculum _USE THE LAW_MODULE 1.1 PPT</dc:title>
</cp:coreProperties>
</file>